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sldIdLst>
    <p:sldId id="280" r:id="rId5"/>
    <p:sldId id="291" r:id="rId6"/>
    <p:sldId id="266" r:id="rId7"/>
    <p:sldId id="290" r:id="rId8"/>
    <p:sldId id="282" r:id="rId9"/>
    <p:sldId id="284" r:id="rId10"/>
    <p:sldId id="283" r:id="rId11"/>
    <p:sldId id="285" r:id="rId12"/>
    <p:sldId id="286" r:id="rId13"/>
    <p:sldId id="287" r:id="rId14"/>
    <p:sldId id="2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6A900-77BA-4EE9-BAD6-B4BCB8A99688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C6FB6-54E6-4E2C-B05A-06F8FD55A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489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3"/>
            <a:ext cx="3485073" cy="2420505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Algerian" panose="04020705040A02060702" pitchFamily="82" charset="0"/>
              </a:rPr>
              <a:t>ANALYSIS </a:t>
            </a:r>
            <a:r>
              <a:rPr lang="en-US" sz="4000" b="1" dirty="0">
                <a:solidFill>
                  <a:srgbClr val="FFC000"/>
                </a:solidFill>
                <a:latin typeface="Algerian" panose="04020705040A02060702" pitchFamily="82" charset="0"/>
              </a:rPr>
              <a:t>IMDB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5792BA"/>
                </a:solidFill>
              </a:rPr>
              <a:t>By Using of SQL </a:t>
            </a:r>
            <a:endParaRPr lang="en-US" sz="2300" dirty="0">
              <a:solidFill>
                <a:srgbClr val="5792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FDEF9BB4-9E80-9D71-8B14-ADC508D83547}"/>
              </a:ext>
            </a:extLst>
          </p:cNvPr>
          <p:cNvSpPr txBox="1">
            <a:spLocks/>
          </p:cNvSpPr>
          <p:nvPr/>
        </p:nvSpPr>
        <p:spPr>
          <a:xfrm>
            <a:off x="826230" y="1014268"/>
            <a:ext cx="4862614" cy="92489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sz="1800" b="1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066B9C00-D499-D7F9-A617-40AC8F3E3ABB}"/>
              </a:ext>
            </a:extLst>
          </p:cNvPr>
          <p:cNvSpPr txBox="1">
            <a:spLocks/>
          </p:cNvSpPr>
          <p:nvPr/>
        </p:nvSpPr>
        <p:spPr>
          <a:xfrm>
            <a:off x="830269" y="168721"/>
            <a:ext cx="4858575" cy="5838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</a:rPr>
              <a:t>Key Insights </a:t>
            </a:r>
            <a:r>
              <a:rPr lang="en-US" b="1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603DD-7798-4B05-BD77-6F21D317F449}"/>
              </a:ext>
            </a:extLst>
          </p:cNvPr>
          <p:cNvSpPr txBox="1"/>
          <p:nvPr/>
        </p:nvSpPr>
        <p:spPr>
          <a:xfrm>
            <a:off x="210851" y="1014268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/>
              <a:t># # Getting all actors whose age is between 70 and 85</a:t>
            </a:r>
            <a:endParaRPr lang="en-US" sz="1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49DB50-EDB5-11A1-BF8C-CA87779AC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51" y="1645347"/>
            <a:ext cx="8801100" cy="47791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549270-E599-25EA-3A3E-C8E1C28B8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235" y="1645347"/>
            <a:ext cx="2569779" cy="477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847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0">
            <a:extLst>
              <a:ext uri="{FF2B5EF4-FFF2-40B4-BE49-F238E27FC236}">
                <a16:creationId xmlns:a16="http://schemas.microsoft.com/office/drawing/2014/main" id="{066B9C00-D499-D7F9-A617-40AC8F3E3ABB}"/>
              </a:ext>
            </a:extLst>
          </p:cNvPr>
          <p:cNvSpPr txBox="1">
            <a:spLocks/>
          </p:cNvSpPr>
          <p:nvPr/>
        </p:nvSpPr>
        <p:spPr>
          <a:xfrm>
            <a:off x="830269" y="168721"/>
            <a:ext cx="4858575" cy="5838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</a:rPr>
              <a:t>Key Insights </a:t>
            </a:r>
            <a:r>
              <a:rPr lang="en-US" b="1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603DD-7798-4B05-BD77-6F21D317F449}"/>
              </a:ext>
            </a:extLst>
          </p:cNvPr>
          <p:cNvSpPr txBox="1"/>
          <p:nvPr/>
        </p:nvSpPr>
        <p:spPr>
          <a:xfrm>
            <a:off x="210851" y="1014268"/>
            <a:ext cx="6093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/>
              <a:t># # Movies that produce 500 % profit and their ratting was less than </a:t>
            </a:r>
            <a:r>
              <a:rPr lang="en-GB" sz="1800" b="1" dirty="0" err="1"/>
              <a:t>avg</a:t>
            </a:r>
            <a:r>
              <a:rPr lang="en-GB" sz="1800" b="1" dirty="0"/>
              <a:t> ratting from all movies</a:t>
            </a:r>
            <a:endParaRPr lang="en-US" sz="18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E2205F-95EB-BA73-6DB6-B4003ED05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187" y="549402"/>
            <a:ext cx="4858575" cy="11111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204462-BA31-C8D8-9FCC-77855D373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50" y="2081357"/>
            <a:ext cx="10966901" cy="411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74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34A7E9-866E-BAED-9DB7-814D864EC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b="1" dirty="0">
                <a:solidFill>
                  <a:schemeClr val="tx1"/>
                </a:solidFill>
                <a:latin typeface="+mn-lt"/>
              </a:rPr>
              <a:t>Data Summary</a:t>
            </a:r>
            <a:endParaRPr lang="en-IN" sz="24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9DAC66-A67A-0054-5005-65F5033E0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6013" y="1840089"/>
            <a:ext cx="4764764" cy="3905547"/>
          </a:xfrm>
        </p:spPr>
        <p:txBody>
          <a:bodyPr>
            <a:normAutofit fontScale="77500" lnSpcReduction="20000"/>
          </a:bodyPr>
          <a:lstStyle/>
          <a:p>
            <a:pPr indent="-342900">
              <a:buFont typeface="Wingdings" panose="05000000000000000000" pitchFamily="2" charset="2"/>
              <a:buChar char="q"/>
            </a:pPr>
            <a:r>
              <a:rPr lang="en-GB" sz="2200" b="1" dirty="0">
                <a:solidFill>
                  <a:schemeClr val="tx1"/>
                </a:solidFill>
              </a:rPr>
              <a:t>Movies Table</a:t>
            </a:r>
          </a:p>
          <a:p>
            <a:pPr indent="-342900">
              <a:buFont typeface="Wingdings" panose="05000000000000000000" pitchFamily="2" charset="2"/>
              <a:buChar char="q"/>
            </a:pPr>
            <a:r>
              <a:rPr lang="en-GB" sz="2200" b="1" dirty="0">
                <a:solidFill>
                  <a:schemeClr val="tx1"/>
                </a:solidFill>
              </a:rPr>
              <a:t>Primary Key: </a:t>
            </a:r>
            <a:r>
              <a:rPr lang="en-GB" sz="2200" b="1" dirty="0" err="1">
                <a:solidFill>
                  <a:schemeClr val="tx1"/>
                </a:solidFill>
              </a:rPr>
              <a:t>movie_id</a:t>
            </a:r>
            <a:endParaRPr lang="en-GB" sz="2200" b="1" dirty="0">
              <a:solidFill>
                <a:schemeClr val="tx1"/>
              </a:solidFill>
            </a:endParaRPr>
          </a:p>
          <a:p>
            <a:pPr indent="-342900">
              <a:buFont typeface="Wingdings" panose="05000000000000000000" pitchFamily="2" charset="2"/>
              <a:buChar char="q"/>
            </a:pPr>
            <a:r>
              <a:rPr lang="en-GB" sz="2200" b="1" dirty="0">
                <a:solidFill>
                  <a:schemeClr val="tx1"/>
                </a:solidFill>
              </a:rPr>
              <a:t>Attributes: title, industry, </a:t>
            </a:r>
            <a:r>
              <a:rPr lang="en-GB" sz="2200" b="1" dirty="0" err="1">
                <a:solidFill>
                  <a:schemeClr val="tx1"/>
                </a:solidFill>
              </a:rPr>
              <a:t>release_year</a:t>
            </a:r>
            <a:r>
              <a:rPr lang="en-GB" sz="2200" b="1" dirty="0">
                <a:solidFill>
                  <a:schemeClr val="tx1"/>
                </a:solidFill>
              </a:rPr>
              <a:t>, </a:t>
            </a:r>
            <a:r>
              <a:rPr lang="en-GB" sz="2200" b="1" dirty="0" err="1">
                <a:solidFill>
                  <a:schemeClr val="tx1"/>
                </a:solidFill>
              </a:rPr>
              <a:t>imdb_rating</a:t>
            </a:r>
            <a:r>
              <a:rPr lang="en-GB" sz="2200" b="1" dirty="0">
                <a:solidFill>
                  <a:schemeClr val="tx1"/>
                </a:solidFill>
              </a:rPr>
              <a:t>, studio, language</a:t>
            </a:r>
          </a:p>
          <a:p>
            <a:pPr indent="-342900">
              <a:buFont typeface="Wingdings" panose="05000000000000000000" pitchFamily="2" charset="2"/>
              <a:buChar char="q"/>
            </a:pPr>
            <a:endParaRPr lang="en-GB" sz="2200" b="1" dirty="0">
              <a:solidFill>
                <a:schemeClr val="tx1"/>
              </a:solidFill>
            </a:endParaRPr>
          </a:p>
          <a:p>
            <a:pPr indent="-342900">
              <a:buFont typeface="Wingdings" panose="05000000000000000000" pitchFamily="2" charset="2"/>
              <a:buChar char="q"/>
            </a:pPr>
            <a:r>
              <a:rPr lang="en-GB" sz="2200" b="1" dirty="0">
                <a:solidFill>
                  <a:schemeClr val="tx1"/>
                </a:solidFill>
              </a:rPr>
              <a:t>Financials Table</a:t>
            </a:r>
          </a:p>
          <a:p>
            <a:pPr indent="-342900">
              <a:buFont typeface="Wingdings" panose="05000000000000000000" pitchFamily="2" charset="2"/>
              <a:buChar char="q"/>
            </a:pPr>
            <a:r>
              <a:rPr lang="en-GB" sz="2200" b="1" dirty="0">
                <a:solidFill>
                  <a:schemeClr val="tx1"/>
                </a:solidFill>
              </a:rPr>
              <a:t>Primary Key: </a:t>
            </a:r>
            <a:r>
              <a:rPr lang="en-GB" sz="2200" b="1" dirty="0" err="1">
                <a:solidFill>
                  <a:schemeClr val="tx1"/>
                </a:solidFill>
              </a:rPr>
              <a:t>movie_id</a:t>
            </a:r>
            <a:endParaRPr lang="en-GB" sz="2200" b="1" dirty="0">
              <a:solidFill>
                <a:schemeClr val="tx1"/>
              </a:solidFill>
            </a:endParaRPr>
          </a:p>
          <a:p>
            <a:pPr indent="-342900">
              <a:buFont typeface="Wingdings" panose="05000000000000000000" pitchFamily="2" charset="2"/>
              <a:buChar char="q"/>
            </a:pPr>
            <a:r>
              <a:rPr lang="en-GB" sz="2200" b="1" dirty="0">
                <a:solidFill>
                  <a:schemeClr val="tx1"/>
                </a:solidFill>
              </a:rPr>
              <a:t>Attributes: budget, revenue, unit, currency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E5FA07-ECFB-6ADD-2CD4-5B3E21C2E8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3167" y="1840089"/>
            <a:ext cx="4779581" cy="3905547"/>
          </a:xfrm>
        </p:spPr>
        <p:txBody>
          <a:bodyPr>
            <a:normAutofit fontScale="77500" lnSpcReduction="20000"/>
          </a:bodyPr>
          <a:lstStyle/>
          <a:p>
            <a:pPr indent="-342900">
              <a:buFont typeface="Wingdings" panose="05000000000000000000" pitchFamily="2" charset="2"/>
              <a:buChar char="q"/>
            </a:pPr>
            <a:r>
              <a:rPr lang="en-GB" sz="2200" b="1" dirty="0">
                <a:solidFill>
                  <a:schemeClr val="tx1"/>
                </a:solidFill>
              </a:rPr>
              <a:t>Actors Table</a:t>
            </a:r>
          </a:p>
          <a:p>
            <a:pPr indent="-342900">
              <a:buFont typeface="Wingdings" panose="05000000000000000000" pitchFamily="2" charset="2"/>
              <a:buChar char="q"/>
            </a:pPr>
            <a:r>
              <a:rPr lang="en-GB" sz="2200" b="1" dirty="0">
                <a:solidFill>
                  <a:schemeClr val="tx1"/>
                </a:solidFill>
              </a:rPr>
              <a:t>Primary Key: </a:t>
            </a:r>
            <a:r>
              <a:rPr lang="en-GB" sz="2200" b="1" dirty="0" err="1">
                <a:solidFill>
                  <a:schemeClr val="tx1"/>
                </a:solidFill>
              </a:rPr>
              <a:t>actor_id</a:t>
            </a:r>
            <a:endParaRPr lang="en-GB" sz="2200" b="1" dirty="0">
              <a:solidFill>
                <a:schemeClr val="tx1"/>
              </a:solidFill>
            </a:endParaRPr>
          </a:p>
          <a:p>
            <a:pPr indent="-342900">
              <a:buFont typeface="Wingdings" panose="05000000000000000000" pitchFamily="2" charset="2"/>
              <a:buChar char="q"/>
            </a:pPr>
            <a:r>
              <a:rPr lang="en-GB" sz="2200" b="1" dirty="0">
                <a:solidFill>
                  <a:schemeClr val="tx1"/>
                </a:solidFill>
              </a:rPr>
              <a:t>Attributes: name, </a:t>
            </a:r>
            <a:r>
              <a:rPr lang="en-GB" sz="2200" b="1" dirty="0" err="1">
                <a:solidFill>
                  <a:schemeClr val="tx1"/>
                </a:solidFill>
              </a:rPr>
              <a:t>birth_year</a:t>
            </a:r>
            <a:endParaRPr lang="en-GB" sz="2200" b="1" dirty="0">
              <a:solidFill>
                <a:schemeClr val="tx1"/>
              </a:solidFill>
            </a:endParaRPr>
          </a:p>
          <a:p>
            <a:pPr indent="-342900">
              <a:buFont typeface="Wingdings" panose="05000000000000000000" pitchFamily="2" charset="2"/>
              <a:buChar char="q"/>
            </a:pPr>
            <a:endParaRPr lang="en-GB" sz="2200" b="1" dirty="0">
              <a:solidFill>
                <a:schemeClr val="tx1"/>
              </a:solidFill>
            </a:endParaRPr>
          </a:p>
          <a:p>
            <a:pPr indent="-342900">
              <a:buFont typeface="Wingdings" panose="05000000000000000000" pitchFamily="2" charset="2"/>
              <a:buChar char="q"/>
            </a:pPr>
            <a:r>
              <a:rPr lang="en-GB" sz="2200" b="1" dirty="0" err="1">
                <a:solidFill>
                  <a:schemeClr val="tx1"/>
                </a:solidFill>
              </a:rPr>
              <a:t>Movie_actor</a:t>
            </a:r>
            <a:r>
              <a:rPr lang="en-GB" sz="2200" b="1" dirty="0">
                <a:solidFill>
                  <a:schemeClr val="tx1"/>
                </a:solidFill>
              </a:rPr>
              <a:t> Table</a:t>
            </a:r>
          </a:p>
          <a:p>
            <a:pPr indent="-342900">
              <a:buFont typeface="Wingdings" panose="05000000000000000000" pitchFamily="2" charset="2"/>
              <a:buChar char="q"/>
            </a:pPr>
            <a:r>
              <a:rPr lang="en-GB" sz="2200" b="1" dirty="0">
                <a:solidFill>
                  <a:schemeClr val="tx1"/>
                </a:solidFill>
              </a:rPr>
              <a:t>Primary Keys: </a:t>
            </a:r>
            <a:r>
              <a:rPr lang="en-GB" sz="2200" b="1" dirty="0" err="1">
                <a:solidFill>
                  <a:schemeClr val="tx1"/>
                </a:solidFill>
              </a:rPr>
              <a:t>movie_id</a:t>
            </a:r>
            <a:r>
              <a:rPr lang="en-GB" sz="2200" b="1" dirty="0">
                <a:solidFill>
                  <a:schemeClr val="tx1"/>
                </a:solidFill>
              </a:rPr>
              <a:t>, </a:t>
            </a:r>
            <a:r>
              <a:rPr lang="en-GB" sz="2200" b="1" dirty="0" err="1">
                <a:solidFill>
                  <a:schemeClr val="tx1"/>
                </a:solidFill>
              </a:rPr>
              <a:t>actor_id</a:t>
            </a:r>
            <a:endParaRPr lang="en-GB" sz="22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GB" sz="2200" b="1" dirty="0">
              <a:solidFill>
                <a:schemeClr val="tx1"/>
              </a:solidFill>
            </a:endParaRPr>
          </a:p>
          <a:p>
            <a:pPr indent="-342900">
              <a:buFont typeface="Wingdings" panose="05000000000000000000" pitchFamily="2" charset="2"/>
              <a:buChar char="q"/>
            </a:pPr>
            <a:r>
              <a:rPr lang="en-GB" sz="2200" b="1" dirty="0">
                <a:solidFill>
                  <a:schemeClr val="tx1"/>
                </a:solidFill>
              </a:rPr>
              <a:t>Languages Table</a:t>
            </a:r>
          </a:p>
          <a:p>
            <a:pPr indent="-342900">
              <a:buFont typeface="Wingdings" panose="05000000000000000000" pitchFamily="2" charset="2"/>
              <a:buChar char="q"/>
            </a:pPr>
            <a:r>
              <a:rPr lang="en-GB" sz="2200" b="1" dirty="0">
                <a:solidFill>
                  <a:schemeClr val="tx1"/>
                </a:solidFill>
              </a:rPr>
              <a:t>Primary Key: </a:t>
            </a:r>
            <a:r>
              <a:rPr lang="en-GB" sz="2200" b="1" dirty="0" err="1">
                <a:solidFill>
                  <a:schemeClr val="tx1"/>
                </a:solidFill>
              </a:rPr>
              <a:t>language_id</a:t>
            </a:r>
            <a:endParaRPr lang="en-GB" sz="2200" b="1" dirty="0">
              <a:solidFill>
                <a:schemeClr val="tx1"/>
              </a:solidFill>
            </a:endParaRPr>
          </a:p>
          <a:p>
            <a:pPr indent="-342900">
              <a:buFont typeface="Wingdings" panose="05000000000000000000" pitchFamily="2" charset="2"/>
              <a:buChar char="q"/>
            </a:pPr>
            <a:r>
              <a:rPr lang="en-GB" sz="2200" b="1" dirty="0">
                <a:solidFill>
                  <a:schemeClr val="tx1"/>
                </a:solidFill>
              </a:rPr>
              <a:t>Attributes: name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99223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90311"/>
            <a:ext cx="10353762" cy="12573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+mn-lt"/>
              </a:rPr>
              <a:t>Key Field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1C636A1-631C-9228-E210-EE5468D2E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451159"/>
              </p:ext>
            </p:extLst>
          </p:nvPr>
        </p:nvGraphicFramePr>
        <p:xfrm>
          <a:off x="1315635" y="1449212"/>
          <a:ext cx="9550080" cy="4861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0016">
                  <a:extLst>
                    <a:ext uri="{9D8B030D-6E8A-4147-A177-3AD203B41FA5}">
                      <a16:colId xmlns:a16="http://schemas.microsoft.com/office/drawing/2014/main" val="2478809372"/>
                    </a:ext>
                  </a:extLst>
                </a:gridCol>
                <a:gridCol w="1910016">
                  <a:extLst>
                    <a:ext uri="{9D8B030D-6E8A-4147-A177-3AD203B41FA5}">
                      <a16:colId xmlns:a16="http://schemas.microsoft.com/office/drawing/2014/main" val="1422772501"/>
                    </a:ext>
                  </a:extLst>
                </a:gridCol>
                <a:gridCol w="1910016">
                  <a:extLst>
                    <a:ext uri="{9D8B030D-6E8A-4147-A177-3AD203B41FA5}">
                      <a16:colId xmlns:a16="http://schemas.microsoft.com/office/drawing/2014/main" val="3233521194"/>
                    </a:ext>
                  </a:extLst>
                </a:gridCol>
                <a:gridCol w="1910016">
                  <a:extLst>
                    <a:ext uri="{9D8B030D-6E8A-4147-A177-3AD203B41FA5}">
                      <a16:colId xmlns:a16="http://schemas.microsoft.com/office/drawing/2014/main" val="2517020205"/>
                    </a:ext>
                  </a:extLst>
                </a:gridCol>
                <a:gridCol w="1910016">
                  <a:extLst>
                    <a:ext uri="{9D8B030D-6E8A-4147-A177-3AD203B41FA5}">
                      <a16:colId xmlns:a16="http://schemas.microsoft.com/office/drawing/2014/main" val="2574379983"/>
                    </a:ext>
                  </a:extLst>
                </a:gridCol>
              </a:tblGrid>
              <a:tr h="58165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Movies </a:t>
                      </a:r>
                      <a:endParaRPr lang="en-IN" dirty="0"/>
                    </a:p>
                  </a:txBody>
                  <a:tcPr>
                    <a:pattFill prst="pct1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Financials</a:t>
                      </a:r>
                      <a:endParaRPr lang="en-IN" dirty="0"/>
                    </a:p>
                  </a:txBody>
                  <a:tcPr>
                    <a:pattFill prst="pct1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Actors</a:t>
                      </a:r>
                      <a:endParaRPr lang="en-IN" dirty="0"/>
                    </a:p>
                  </a:txBody>
                  <a:tcPr>
                    <a:pattFill prst="pct1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Movie_actor</a:t>
                      </a:r>
                      <a:endParaRPr lang="en-IN" dirty="0"/>
                    </a:p>
                  </a:txBody>
                  <a:tcPr>
                    <a:pattFill prst="pct1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Languages</a:t>
                      </a:r>
                      <a:endParaRPr lang="en-IN" dirty="0"/>
                    </a:p>
                  </a:txBody>
                  <a:tcPr>
                    <a:pattFill prst="pct1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166365242"/>
                  </a:ext>
                </a:extLst>
              </a:tr>
              <a:tr h="642908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movie_id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pct1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movie_id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pct1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actor_id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pct1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movie_id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pct1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language_id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pct1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99003556"/>
                  </a:ext>
                </a:extLst>
              </a:tr>
              <a:tr h="58348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</a:txBody>
                  <a:tcPr>
                    <a:pattFill prst="pct1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budget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pct1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pct1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actor_id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pct1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pct1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017414501"/>
                  </a:ext>
                </a:extLst>
              </a:tr>
              <a:tr h="573252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industry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pct1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revenue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pct1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birth_year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pct1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pct1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pct1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33954582"/>
                  </a:ext>
                </a:extLst>
              </a:tr>
              <a:tr h="634672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release_year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pct1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unit 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pct1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pct1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pct1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pct1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287116847"/>
                  </a:ext>
                </a:extLst>
              </a:tr>
              <a:tr h="598486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imdb_ratting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pct1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currency 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pct1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pct1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pct1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pct1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850367894"/>
                  </a:ext>
                </a:extLst>
              </a:tr>
              <a:tr h="66517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studio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pct1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pct1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pct1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pct1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pct1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024386910"/>
                  </a:ext>
                </a:extLst>
              </a:tr>
              <a:tr h="58165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language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pct1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pct1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pct1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pct1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pct1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32276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2E877-2F2B-1531-1FB6-F686AACFC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2800" b="1" dirty="0">
                <a:solidFill>
                  <a:schemeClr val="tx1"/>
                </a:solidFill>
                <a:latin typeface="Arial Nova" panose="020B0504020202020204" pitchFamily="34" charset="0"/>
              </a:rPr>
              <a:t>Entity Relationship Diagram</a:t>
            </a:r>
            <a:endParaRPr lang="en-IN" sz="2800" b="1" dirty="0">
              <a:solidFill>
                <a:schemeClr val="tx1"/>
              </a:solidFill>
              <a:latin typeface="Arial Nova" panose="020B05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971343-A98E-AB27-E8A9-77F5508EA209}"/>
              </a:ext>
            </a:extLst>
          </p:cNvPr>
          <p:cNvSpPr txBox="1"/>
          <p:nvPr/>
        </p:nvSpPr>
        <p:spPr>
          <a:xfrm>
            <a:off x="913795" y="2012274"/>
            <a:ext cx="1192106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Movies (</a:t>
            </a:r>
            <a:r>
              <a:rPr lang="en-IN" sz="2000" b="1" dirty="0" err="1"/>
              <a:t>movie_id</a:t>
            </a:r>
            <a:r>
              <a:rPr lang="en-IN" sz="2000" b="1" dirty="0"/>
              <a:t>) ───&lt; Financials (</a:t>
            </a:r>
            <a:r>
              <a:rPr lang="en-IN" sz="2000" b="1" dirty="0" err="1"/>
              <a:t>movie_id</a:t>
            </a:r>
            <a:r>
              <a:rPr lang="en-IN" sz="2000" b="1" dirty="0"/>
              <a:t>)</a:t>
            </a:r>
          </a:p>
          <a:p>
            <a:r>
              <a:rPr lang="en-IN" sz="2000" b="1" dirty="0"/>
              <a:t>         │</a:t>
            </a:r>
          </a:p>
          <a:p>
            <a:r>
              <a:rPr lang="en-IN" sz="2000" b="1" dirty="0"/>
              <a:t>         ├───────&lt; </a:t>
            </a:r>
            <a:r>
              <a:rPr lang="en-IN" sz="2000" b="1" dirty="0" err="1"/>
              <a:t>Movie_actor</a:t>
            </a:r>
            <a:r>
              <a:rPr lang="en-IN" sz="2000" b="1" dirty="0"/>
              <a:t> (</a:t>
            </a:r>
            <a:r>
              <a:rPr lang="en-IN" sz="2000" b="1" dirty="0" err="1"/>
              <a:t>movie_id</a:t>
            </a:r>
            <a:r>
              <a:rPr lang="en-IN" sz="2000" b="1" dirty="0"/>
              <a:t>, </a:t>
            </a:r>
            <a:r>
              <a:rPr lang="en-IN" sz="2000" b="1" dirty="0" err="1"/>
              <a:t>actor_id</a:t>
            </a:r>
            <a:r>
              <a:rPr lang="en-IN" sz="2000" b="1" dirty="0"/>
              <a:t>) &gt;─────── Actors (</a:t>
            </a:r>
            <a:r>
              <a:rPr lang="en-IN" sz="2000" b="1" dirty="0" err="1"/>
              <a:t>actor_id</a:t>
            </a:r>
            <a:r>
              <a:rPr lang="en-IN" sz="2000" b="1" dirty="0"/>
              <a:t>)</a:t>
            </a:r>
          </a:p>
          <a:p>
            <a:r>
              <a:rPr lang="en-IN" sz="2000" b="1" dirty="0"/>
              <a:t>         │</a:t>
            </a:r>
          </a:p>
          <a:p>
            <a:r>
              <a:rPr lang="en-IN" sz="2000" b="1" dirty="0"/>
              <a:t>         └───────&lt; Languages (</a:t>
            </a:r>
            <a:r>
              <a:rPr lang="en-IN" sz="2000" b="1" dirty="0" err="1"/>
              <a:t>language_id</a:t>
            </a:r>
            <a:r>
              <a:rPr lang="en-IN" sz="2000" b="1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923B3B-BB2B-42F9-5C59-5539A9FAFC96}"/>
              </a:ext>
            </a:extLst>
          </p:cNvPr>
          <p:cNvSpPr txBox="1"/>
          <p:nvPr/>
        </p:nvSpPr>
        <p:spPr>
          <a:xfrm>
            <a:off x="913795" y="4265346"/>
            <a:ext cx="9212337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/>
              <a:t>Key Relationships</a:t>
            </a:r>
          </a:p>
          <a:p>
            <a:endParaRPr lang="en-GB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/>
              <a:t>Movies to Financials: one-to-one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/>
              <a:t>Movies to Actors: many-to-many (via </a:t>
            </a:r>
            <a:r>
              <a:rPr lang="en-GB" sz="2000" dirty="0" err="1"/>
              <a:t>Movie_actor</a:t>
            </a:r>
            <a:r>
              <a:rPr lang="en-GB" sz="20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/>
              <a:t>Movies to Languages: one-to-one</a:t>
            </a:r>
          </a:p>
        </p:txBody>
      </p:sp>
    </p:spTree>
    <p:extLst>
      <p:ext uri="{BB962C8B-B14F-4D97-AF65-F5344CB8AC3E}">
        <p14:creationId xmlns:p14="http://schemas.microsoft.com/office/powerpoint/2010/main" val="1071334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0A2B53BA-134C-79AD-B1BF-D87A89E9BDF6}"/>
              </a:ext>
            </a:extLst>
          </p:cNvPr>
          <p:cNvSpPr txBox="1">
            <a:spLocks/>
          </p:cNvSpPr>
          <p:nvPr/>
        </p:nvSpPr>
        <p:spPr>
          <a:xfrm>
            <a:off x="826230" y="1014268"/>
            <a:ext cx="4862614" cy="92489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1" dirty="0">
                <a:solidFill>
                  <a:schemeClr val="tx1"/>
                </a:solidFill>
              </a:rPr>
              <a:t>select actors who acted in any of this </a:t>
            </a:r>
            <a:r>
              <a:rPr lang="en-GB" sz="1800" b="1" dirty="0" err="1">
                <a:solidFill>
                  <a:schemeClr val="tx1"/>
                </a:solidFill>
              </a:rPr>
              <a:t>movie_id</a:t>
            </a:r>
            <a:r>
              <a:rPr lang="en-GB" sz="1800" b="1" dirty="0">
                <a:solidFill>
                  <a:schemeClr val="tx1"/>
                </a:solidFill>
              </a:rPr>
              <a:t> (101,110,121)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13772450-3310-4694-EA74-D0B45BED4EB4}"/>
              </a:ext>
            </a:extLst>
          </p:cNvPr>
          <p:cNvSpPr txBox="1">
            <a:spLocks/>
          </p:cNvSpPr>
          <p:nvPr/>
        </p:nvSpPr>
        <p:spPr>
          <a:xfrm>
            <a:off x="830269" y="168721"/>
            <a:ext cx="4858575" cy="5838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</a:rPr>
              <a:t>Key Insights </a:t>
            </a:r>
            <a:r>
              <a:rPr lang="en-US" b="1" dirty="0">
                <a:solidFill>
                  <a:schemeClr val="tx1"/>
                </a:solidFill>
              </a:rPr>
              <a:t>	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C98C1B-9B30-A38C-6F67-59A27E38C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2504109"/>
            <a:ext cx="6715125" cy="2495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755A77-9BDB-9BFF-7648-7D3AD28C5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8197" y="1520590"/>
            <a:ext cx="4201366" cy="347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42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FDEF9BB4-9E80-9D71-8B14-ADC508D83547}"/>
              </a:ext>
            </a:extLst>
          </p:cNvPr>
          <p:cNvSpPr txBox="1">
            <a:spLocks/>
          </p:cNvSpPr>
          <p:nvPr/>
        </p:nvSpPr>
        <p:spPr>
          <a:xfrm>
            <a:off x="826230" y="1014268"/>
            <a:ext cx="4862614" cy="92489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sz="1800" b="1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066B9C00-D499-D7F9-A617-40AC8F3E3ABB}"/>
              </a:ext>
            </a:extLst>
          </p:cNvPr>
          <p:cNvSpPr txBox="1">
            <a:spLocks/>
          </p:cNvSpPr>
          <p:nvPr/>
        </p:nvSpPr>
        <p:spPr>
          <a:xfrm>
            <a:off x="830269" y="168721"/>
            <a:ext cx="4858575" cy="5838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</a:rPr>
              <a:t>Key Insights </a:t>
            </a:r>
            <a:r>
              <a:rPr lang="en-US" b="1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66E02A-A503-BD93-6FAB-7BD14869EF0B}"/>
              </a:ext>
            </a:extLst>
          </p:cNvPr>
          <p:cNvSpPr txBox="1"/>
          <p:nvPr/>
        </p:nvSpPr>
        <p:spPr>
          <a:xfrm>
            <a:off x="409786" y="1014268"/>
            <a:ext cx="6093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/>
              <a:t># select </a:t>
            </a:r>
            <a:r>
              <a:rPr lang="en-GB" sz="1800" b="1" dirty="0" err="1"/>
              <a:t>actor_id</a:t>
            </a:r>
            <a:r>
              <a:rPr lang="en-GB" sz="1800" b="1" dirty="0"/>
              <a:t>, </a:t>
            </a:r>
            <a:r>
              <a:rPr lang="en-GB" sz="1800" b="1" dirty="0" err="1"/>
              <a:t>actor_name</a:t>
            </a:r>
            <a:r>
              <a:rPr lang="en-GB" sz="1800" b="1" dirty="0"/>
              <a:t> and total number of movies they acted in their </a:t>
            </a:r>
            <a:r>
              <a:rPr lang="en-GB" sz="1800" b="1" dirty="0" err="1"/>
              <a:t>carrer</a:t>
            </a:r>
            <a:endParaRPr lang="en-US" sz="1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3C67E1-1C0D-1A6E-C0D4-9B0E99116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86" y="2405857"/>
            <a:ext cx="11144250" cy="42187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09CF91-B756-0127-551D-313E962EB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602" y="233408"/>
            <a:ext cx="4634434" cy="192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4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FDEF9BB4-9E80-9D71-8B14-ADC508D83547}"/>
              </a:ext>
            </a:extLst>
          </p:cNvPr>
          <p:cNvSpPr txBox="1">
            <a:spLocks/>
          </p:cNvSpPr>
          <p:nvPr/>
        </p:nvSpPr>
        <p:spPr>
          <a:xfrm>
            <a:off x="826230" y="1014268"/>
            <a:ext cx="8396598" cy="92489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1" dirty="0">
                <a:solidFill>
                  <a:schemeClr val="tx1"/>
                </a:solidFill>
              </a:rPr>
              <a:t>## select all movies with ratting is &gt;than any marvel movies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066B9C00-D499-D7F9-A617-40AC8F3E3ABB}"/>
              </a:ext>
            </a:extLst>
          </p:cNvPr>
          <p:cNvSpPr txBox="1">
            <a:spLocks/>
          </p:cNvSpPr>
          <p:nvPr/>
        </p:nvSpPr>
        <p:spPr>
          <a:xfrm>
            <a:off x="830269" y="168721"/>
            <a:ext cx="4858575" cy="5838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</a:rPr>
              <a:t>Key Insights </a:t>
            </a:r>
            <a:r>
              <a:rPr lang="en-US" b="1" dirty="0">
                <a:solidFill>
                  <a:schemeClr val="tx1"/>
                </a:solidFill>
              </a:rPr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1507A5-E06F-28AB-653C-FF34E375E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30" y="1618951"/>
            <a:ext cx="9982200" cy="733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D29B35-008C-E13C-3D36-751DF433E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30" y="2657475"/>
            <a:ext cx="9982200" cy="7715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29C263-455A-B0B2-062D-72D7AD83D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230" y="3734100"/>
            <a:ext cx="10214891" cy="295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77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FDEF9BB4-9E80-9D71-8B14-ADC508D83547}"/>
              </a:ext>
            </a:extLst>
          </p:cNvPr>
          <p:cNvSpPr txBox="1">
            <a:spLocks/>
          </p:cNvSpPr>
          <p:nvPr/>
        </p:nvSpPr>
        <p:spPr>
          <a:xfrm>
            <a:off x="826230" y="1014268"/>
            <a:ext cx="4862614" cy="92489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sz="1800" b="1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066B9C00-D499-D7F9-A617-40AC8F3E3ABB}"/>
              </a:ext>
            </a:extLst>
          </p:cNvPr>
          <p:cNvSpPr txBox="1">
            <a:spLocks/>
          </p:cNvSpPr>
          <p:nvPr/>
        </p:nvSpPr>
        <p:spPr>
          <a:xfrm>
            <a:off x="830269" y="168721"/>
            <a:ext cx="4858575" cy="5838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</a:rPr>
              <a:t>Key Insights </a:t>
            </a:r>
            <a:r>
              <a:rPr lang="en-US" b="1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60350-B479-8D8D-CC9C-454722327CD1}"/>
              </a:ext>
            </a:extLst>
          </p:cNvPr>
          <p:cNvSpPr txBox="1"/>
          <p:nvPr/>
        </p:nvSpPr>
        <p:spPr>
          <a:xfrm>
            <a:off x="826230" y="1153547"/>
            <a:ext cx="6093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/>
              <a:t># Select all the movies with minimum and maximum </a:t>
            </a:r>
            <a:r>
              <a:rPr lang="en-GB" sz="1800" b="1" dirty="0" err="1"/>
              <a:t>release_year</a:t>
            </a:r>
            <a:r>
              <a:rPr lang="en-GB" sz="1800" b="1" dirty="0"/>
              <a:t>.</a:t>
            </a:r>
            <a:endParaRPr lang="en-US" sz="1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D8D421-DF7B-9F74-561E-42FA3C487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68" y="1919147"/>
            <a:ext cx="7905750" cy="876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B54920-9AB0-7E7F-7653-308EF6AA8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767" y="2966504"/>
            <a:ext cx="7905750" cy="7048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ECEA55-E5F5-A681-D713-DAD6569527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767" y="3937007"/>
            <a:ext cx="7905750" cy="13013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6F263D-4B73-B2B6-5E67-F4E370F455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767" y="5477167"/>
            <a:ext cx="10104674" cy="101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325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FDEF9BB4-9E80-9D71-8B14-ADC508D83547}"/>
              </a:ext>
            </a:extLst>
          </p:cNvPr>
          <p:cNvSpPr txBox="1">
            <a:spLocks/>
          </p:cNvSpPr>
          <p:nvPr/>
        </p:nvSpPr>
        <p:spPr>
          <a:xfrm>
            <a:off x="826230" y="1014268"/>
            <a:ext cx="4862614" cy="92489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sz="1800" b="1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066B9C00-D499-D7F9-A617-40AC8F3E3ABB}"/>
              </a:ext>
            </a:extLst>
          </p:cNvPr>
          <p:cNvSpPr txBox="1">
            <a:spLocks/>
          </p:cNvSpPr>
          <p:nvPr/>
        </p:nvSpPr>
        <p:spPr>
          <a:xfrm>
            <a:off x="830269" y="168721"/>
            <a:ext cx="4858575" cy="5838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</a:rPr>
              <a:t>Key Insights </a:t>
            </a:r>
            <a:r>
              <a:rPr lang="en-US" b="1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603DD-7798-4B05-BD77-6F21D317F449}"/>
              </a:ext>
            </a:extLst>
          </p:cNvPr>
          <p:cNvSpPr txBox="1"/>
          <p:nvPr/>
        </p:nvSpPr>
        <p:spPr>
          <a:xfrm>
            <a:off x="210851" y="1014268"/>
            <a:ext cx="6093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/>
              <a:t># # Select all the rows from the movies table whose </a:t>
            </a:r>
            <a:r>
              <a:rPr lang="en-GB" sz="1800" b="1" dirty="0" err="1"/>
              <a:t>imdb_rating</a:t>
            </a:r>
            <a:r>
              <a:rPr lang="en-GB" sz="1800" b="1" dirty="0"/>
              <a:t> is higher than the average rating</a:t>
            </a:r>
            <a:endParaRPr lang="en-US" sz="1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2C3D56-4581-8B82-3471-AE9CBCFF8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67" y="2200906"/>
            <a:ext cx="7962900" cy="752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555A86-E7BB-AAEC-CF6A-02C6EBC93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66" y="3429000"/>
            <a:ext cx="9536167" cy="282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7282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{74A1A0E3-2BED-49CB-B8D4-9BB969CC13FD}tf11665031_win32</Template>
  <TotalTime>97</TotalTime>
  <Words>343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Algerian</vt:lpstr>
      <vt:lpstr>Arial</vt:lpstr>
      <vt:lpstr>Arial Nova</vt:lpstr>
      <vt:lpstr>Arial Nova Light</vt:lpstr>
      <vt:lpstr>Calibri</vt:lpstr>
      <vt:lpstr>Wingdings</vt:lpstr>
      <vt:lpstr>Wingdings 2</vt:lpstr>
      <vt:lpstr>SlateVTI</vt:lpstr>
      <vt:lpstr>ANALYSIS IMDB DATASET</vt:lpstr>
      <vt:lpstr>Data Summary</vt:lpstr>
      <vt:lpstr>Key Field</vt:lpstr>
      <vt:lpstr>Entity Relationship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2</cp:revision>
  <dcterms:created xsi:type="dcterms:W3CDTF">2024-07-04T02:31:35Z</dcterms:created>
  <dcterms:modified xsi:type="dcterms:W3CDTF">2024-07-04T04:08:47Z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