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7">
  <p:sldMasterIdLst>
    <p:sldMasterId id="2147483648" r:id="rId1"/>
  </p:sldMasterIdLst>
  <p:sldIdLst>
    <p:sldId id="256" r:id="rId2"/>
    <p:sldId id="257" r:id="rId3"/>
  </p:sldIdLst>
  <p:sldSz cx="43891200" cy="32918400"/>
  <p:notesSz cx="6858000" cy="9144000"/>
  <p:defaultTex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1D5F"/>
    <a:srgbClr val="753B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5726" autoAdjust="0"/>
  </p:normalViewPr>
  <p:slideViewPr>
    <p:cSldViewPr snapToGrid="0">
      <p:cViewPr>
        <p:scale>
          <a:sx n="30" d="100"/>
          <a:sy n="30" d="100"/>
        </p:scale>
        <p:origin x="-638" y="-9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A61D-E269-516B-F138-C87F2DBFC365}"/>
              </a:ext>
            </a:extLst>
          </p:cNvPr>
          <p:cNvSpPr>
            <a:spLocks noGrp="1"/>
          </p:cNvSpPr>
          <p:nvPr>
            <p:ph type="ctrTitle"/>
          </p:nvPr>
        </p:nvSpPr>
        <p:spPr>
          <a:xfrm>
            <a:off x="5486400" y="5387342"/>
            <a:ext cx="32918400" cy="11460480"/>
          </a:xfrm>
        </p:spPr>
        <p:txBody>
          <a:bodyPr anchor="b"/>
          <a:lstStyle>
            <a:lvl1pPr algn="ctr">
              <a:defRPr sz="21600"/>
            </a:lvl1pPr>
          </a:lstStyle>
          <a:p>
            <a:r>
              <a:rPr lang="en-US"/>
              <a:t>Click to edit Master title style</a:t>
            </a:r>
            <a:endParaRPr lang="en-GB"/>
          </a:p>
        </p:txBody>
      </p:sp>
      <p:sp>
        <p:nvSpPr>
          <p:cNvPr id="3" name="Subtitle 2">
            <a:extLst>
              <a:ext uri="{FF2B5EF4-FFF2-40B4-BE49-F238E27FC236}">
                <a16:creationId xmlns:a16="http://schemas.microsoft.com/office/drawing/2014/main" id="{5AB2333D-6BF1-C0E1-F0A3-F1A1CA68242A}"/>
              </a:ext>
            </a:extLst>
          </p:cNvPr>
          <p:cNvSpPr>
            <a:spLocks noGrp="1"/>
          </p:cNvSpPr>
          <p:nvPr>
            <p:ph type="subTitle" idx="1"/>
          </p:nvPr>
        </p:nvSpPr>
        <p:spPr>
          <a:xfrm>
            <a:off x="5486400" y="17289782"/>
            <a:ext cx="329184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0C4FD64-6C1E-99C9-765A-90B4804B3118}"/>
              </a:ext>
            </a:extLst>
          </p:cNvPr>
          <p:cNvSpPr>
            <a:spLocks noGrp="1"/>
          </p:cNvSpPr>
          <p:nvPr>
            <p:ph type="dt" sz="half" idx="10"/>
          </p:nvPr>
        </p:nvSpPr>
        <p:spPr/>
        <p:txBody>
          <a:bodyPr/>
          <a:lstStyle/>
          <a:p>
            <a:fld id="{B1D00C88-309E-4A4F-8847-ED100B1C819C}" type="datetimeFigureOut">
              <a:rPr lang="en-GB" smtClean="0"/>
              <a:t>26/08/2024</a:t>
            </a:fld>
            <a:endParaRPr lang="en-GB"/>
          </a:p>
        </p:txBody>
      </p:sp>
      <p:sp>
        <p:nvSpPr>
          <p:cNvPr id="5" name="Footer Placeholder 4">
            <a:extLst>
              <a:ext uri="{FF2B5EF4-FFF2-40B4-BE49-F238E27FC236}">
                <a16:creationId xmlns:a16="http://schemas.microsoft.com/office/drawing/2014/main" id="{09AF4639-6DE5-EE60-A13E-1621AE93D5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1FBCD9-BC23-6C2C-B19B-42F3F0361625}"/>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2679216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FFB57-9685-F71F-59BE-CD80CE71B47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8F98A82-98B5-B4CC-47B3-3B4C630086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265E1A1-D4C1-C25B-C08F-9273BF687E43}"/>
              </a:ext>
            </a:extLst>
          </p:cNvPr>
          <p:cNvSpPr>
            <a:spLocks noGrp="1"/>
          </p:cNvSpPr>
          <p:nvPr>
            <p:ph type="dt" sz="half" idx="10"/>
          </p:nvPr>
        </p:nvSpPr>
        <p:spPr/>
        <p:txBody>
          <a:bodyPr/>
          <a:lstStyle/>
          <a:p>
            <a:fld id="{B1D00C88-309E-4A4F-8847-ED100B1C819C}" type="datetimeFigureOut">
              <a:rPr lang="en-GB" smtClean="0"/>
              <a:t>26/08/2024</a:t>
            </a:fld>
            <a:endParaRPr lang="en-GB"/>
          </a:p>
        </p:txBody>
      </p:sp>
      <p:sp>
        <p:nvSpPr>
          <p:cNvPr id="5" name="Footer Placeholder 4">
            <a:extLst>
              <a:ext uri="{FF2B5EF4-FFF2-40B4-BE49-F238E27FC236}">
                <a16:creationId xmlns:a16="http://schemas.microsoft.com/office/drawing/2014/main" id="{347135E6-A52E-6C1F-D5BD-E3CED70671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F81818D-FF13-B581-57D4-CC2609AF4953}"/>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3910778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4F0217-65C4-60DD-FF90-D1827D947722}"/>
              </a:ext>
            </a:extLst>
          </p:cNvPr>
          <p:cNvSpPr>
            <a:spLocks noGrp="1"/>
          </p:cNvSpPr>
          <p:nvPr>
            <p:ph type="title" orient="vert"/>
          </p:nvPr>
        </p:nvSpPr>
        <p:spPr>
          <a:xfrm>
            <a:off x="31409642" y="1752600"/>
            <a:ext cx="9464040" cy="27896822"/>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8960CBF-9FE0-CC78-14BD-C4D19CCDBD59}"/>
              </a:ext>
            </a:extLst>
          </p:cNvPr>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08C416E-63D2-A3D5-1DBF-C767699079B2}"/>
              </a:ext>
            </a:extLst>
          </p:cNvPr>
          <p:cNvSpPr>
            <a:spLocks noGrp="1"/>
          </p:cNvSpPr>
          <p:nvPr>
            <p:ph type="dt" sz="half" idx="10"/>
          </p:nvPr>
        </p:nvSpPr>
        <p:spPr/>
        <p:txBody>
          <a:bodyPr/>
          <a:lstStyle/>
          <a:p>
            <a:fld id="{B1D00C88-309E-4A4F-8847-ED100B1C819C}" type="datetimeFigureOut">
              <a:rPr lang="en-GB" smtClean="0"/>
              <a:t>26/08/2024</a:t>
            </a:fld>
            <a:endParaRPr lang="en-GB"/>
          </a:p>
        </p:txBody>
      </p:sp>
      <p:sp>
        <p:nvSpPr>
          <p:cNvPr id="5" name="Footer Placeholder 4">
            <a:extLst>
              <a:ext uri="{FF2B5EF4-FFF2-40B4-BE49-F238E27FC236}">
                <a16:creationId xmlns:a16="http://schemas.microsoft.com/office/drawing/2014/main" id="{891DE78E-DB7A-96C1-5ED7-0CB284B2738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747E62-EB8E-6B68-F671-3F37D6BF1BA9}"/>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3890363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E6194-6232-FA78-B9D8-9BF56EA9F21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B1C89D3-A444-3A57-A9BF-87565E1E38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41F1E9-86BC-A3A5-6A69-92DA4BC9C14F}"/>
              </a:ext>
            </a:extLst>
          </p:cNvPr>
          <p:cNvSpPr>
            <a:spLocks noGrp="1"/>
          </p:cNvSpPr>
          <p:nvPr>
            <p:ph type="dt" sz="half" idx="10"/>
          </p:nvPr>
        </p:nvSpPr>
        <p:spPr/>
        <p:txBody>
          <a:bodyPr/>
          <a:lstStyle/>
          <a:p>
            <a:fld id="{B1D00C88-309E-4A4F-8847-ED100B1C819C}" type="datetimeFigureOut">
              <a:rPr lang="en-GB" smtClean="0"/>
              <a:t>26/08/2024</a:t>
            </a:fld>
            <a:endParaRPr lang="en-GB"/>
          </a:p>
        </p:txBody>
      </p:sp>
      <p:sp>
        <p:nvSpPr>
          <p:cNvPr id="5" name="Footer Placeholder 4">
            <a:extLst>
              <a:ext uri="{FF2B5EF4-FFF2-40B4-BE49-F238E27FC236}">
                <a16:creationId xmlns:a16="http://schemas.microsoft.com/office/drawing/2014/main" id="{DB740D9A-9295-3FF6-8DCF-C3755DDC19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B149819-36D9-AD2B-885D-FD1D2EA04AC8}"/>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1200761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09546-F66A-A3A9-F18D-5807D040AEFA}"/>
              </a:ext>
            </a:extLst>
          </p:cNvPr>
          <p:cNvSpPr>
            <a:spLocks noGrp="1"/>
          </p:cNvSpPr>
          <p:nvPr>
            <p:ph type="title"/>
          </p:nvPr>
        </p:nvSpPr>
        <p:spPr>
          <a:xfrm>
            <a:off x="2994662" y="8206749"/>
            <a:ext cx="37856160" cy="13693138"/>
          </a:xfrm>
        </p:spPr>
        <p:txBody>
          <a:bodyPr anchor="b"/>
          <a:lstStyle>
            <a:lvl1pPr>
              <a:defRPr sz="216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0065792-EF15-6BC9-2ED0-381966200615}"/>
              </a:ext>
            </a:extLst>
          </p:cNvPr>
          <p:cNvSpPr>
            <a:spLocks noGrp="1"/>
          </p:cNvSpPr>
          <p:nvPr>
            <p:ph type="body" idx="1"/>
          </p:nvPr>
        </p:nvSpPr>
        <p:spPr>
          <a:xfrm>
            <a:off x="2994662" y="22029429"/>
            <a:ext cx="37856160" cy="7200898"/>
          </a:xfrm>
        </p:spPr>
        <p:txBody>
          <a:bodyPr/>
          <a:lstStyle>
            <a:lvl1pPr marL="0" indent="0">
              <a:buNone/>
              <a:defRPr sz="8640">
                <a:solidFill>
                  <a:schemeClr val="tx1">
                    <a:tint val="75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66E72A-E639-0263-9D6F-D7B9711E8D24}"/>
              </a:ext>
            </a:extLst>
          </p:cNvPr>
          <p:cNvSpPr>
            <a:spLocks noGrp="1"/>
          </p:cNvSpPr>
          <p:nvPr>
            <p:ph type="dt" sz="half" idx="10"/>
          </p:nvPr>
        </p:nvSpPr>
        <p:spPr/>
        <p:txBody>
          <a:bodyPr/>
          <a:lstStyle/>
          <a:p>
            <a:fld id="{B1D00C88-309E-4A4F-8847-ED100B1C819C}" type="datetimeFigureOut">
              <a:rPr lang="en-GB" smtClean="0"/>
              <a:t>26/08/2024</a:t>
            </a:fld>
            <a:endParaRPr lang="en-GB"/>
          </a:p>
        </p:txBody>
      </p:sp>
      <p:sp>
        <p:nvSpPr>
          <p:cNvPr id="5" name="Footer Placeholder 4">
            <a:extLst>
              <a:ext uri="{FF2B5EF4-FFF2-40B4-BE49-F238E27FC236}">
                <a16:creationId xmlns:a16="http://schemas.microsoft.com/office/drawing/2014/main" id="{8C4ABB6F-B000-7D42-4019-BAEF60061B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124DA69-1FE9-5A2E-C14B-78B18ADC6C52}"/>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1218436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EB475-43E9-C26A-8C4D-5EBDBD13836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967D0FC-4FC8-F202-748A-217A41A208E6}"/>
              </a:ext>
            </a:extLst>
          </p:cNvPr>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7C6AF9F-2D38-AAB2-F140-0C415C9B7925}"/>
              </a:ext>
            </a:extLst>
          </p:cNvPr>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84C8311-8744-37AD-0886-0BB5AFA77464}"/>
              </a:ext>
            </a:extLst>
          </p:cNvPr>
          <p:cNvSpPr>
            <a:spLocks noGrp="1"/>
          </p:cNvSpPr>
          <p:nvPr>
            <p:ph type="dt" sz="half" idx="10"/>
          </p:nvPr>
        </p:nvSpPr>
        <p:spPr/>
        <p:txBody>
          <a:bodyPr/>
          <a:lstStyle/>
          <a:p>
            <a:fld id="{B1D00C88-309E-4A4F-8847-ED100B1C819C}" type="datetimeFigureOut">
              <a:rPr lang="en-GB" smtClean="0"/>
              <a:t>26/08/2024</a:t>
            </a:fld>
            <a:endParaRPr lang="en-GB"/>
          </a:p>
        </p:txBody>
      </p:sp>
      <p:sp>
        <p:nvSpPr>
          <p:cNvPr id="6" name="Footer Placeholder 5">
            <a:extLst>
              <a:ext uri="{FF2B5EF4-FFF2-40B4-BE49-F238E27FC236}">
                <a16:creationId xmlns:a16="http://schemas.microsoft.com/office/drawing/2014/main" id="{E6583B14-F5E4-E29D-34EB-FF47B8D384A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534BCC7-9285-F6A7-B7E5-BEE60DB53093}"/>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1567191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5F0DB-048D-D92E-1ED7-BF48647BFF9D}"/>
              </a:ext>
            </a:extLst>
          </p:cNvPr>
          <p:cNvSpPr>
            <a:spLocks noGrp="1"/>
          </p:cNvSpPr>
          <p:nvPr>
            <p:ph type="title"/>
          </p:nvPr>
        </p:nvSpPr>
        <p:spPr>
          <a:xfrm>
            <a:off x="3023237" y="1752607"/>
            <a:ext cx="37856160" cy="6362702"/>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168662-090A-2F78-9CC5-E02EB418434F}"/>
              </a:ext>
            </a:extLst>
          </p:cNvPr>
          <p:cNvSpPr>
            <a:spLocks noGrp="1"/>
          </p:cNvSpPr>
          <p:nvPr>
            <p:ph type="body" idx="1"/>
          </p:nvPr>
        </p:nvSpPr>
        <p:spPr>
          <a:xfrm>
            <a:off x="3023242" y="8069582"/>
            <a:ext cx="18568032"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a:extLst>
              <a:ext uri="{FF2B5EF4-FFF2-40B4-BE49-F238E27FC236}">
                <a16:creationId xmlns:a16="http://schemas.microsoft.com/office/drawing/2014/main" id="{30993AEF-BE62-3562-4AE2-3F55C0832E17}"/>
              </a:ext>
            </a:extLst>
          </p:cNvPr>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AE6EDC9-4EF5-A785-6EDA-8845991C25FF}"/>
              </a:ext>
            </a:extLst>
          </p:cNvPr>
          <p:cNvSpPr>
            <a:spLocks noGrp="1"/>
          </p:cNvSpPr>
          <p:nvPr>
            <p:ph type="body" sz="quarter" idx="3"/>
          </p:nvPr>
        </p:nvSpPr>
        <p:spPr>
          <a:xfrm>
            <a:off x="22219922" y="8069582"/>
            <a:ext cx="18659477"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a:extLst>
              <a:ext uri="{FF2B5EF4-FFF2-40B4-BE49-F238E27FC236}">
                <a16:creationId xmlns:a16="http://schemas.microsoft.com/office/drawing/2014/main" id="{46E46EA8-85D9-07A3-CA7E-7BC5759C7183}"/>
              </a:ext>
            </a:extLst>
          </p:cNvPr>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0E14227-FAAD-1573-0495-CCC7CCCAD0B5}"/>
              </a:ext>
            </a:extLst>
          </p:cNvPr>
          <p:cNvSpPr>
            <a:spLocks noGrp="1"/>
          </p:cNvSpPr>
          <p:nvPr>
            <p:ph type="dt" sz="half" idx="10"/>
          </p:nvPr>
        </p:nvSpPr>
        <p:spPr/>
        <p:txBody>
          <a:bodyPr/>
          <a:lstStyle/>
          <a:p>
            <a:fld id="{B1D00C88-309E-4A4F-8847-ED100B1C819C}" type="datetimeFigureOut">
              <a:rPr lang="en-GB" smtClean="0"/>
              <a:t>26/08/2024</a:t>
            </a:fld>
            <a:endParaRPr lang="en-GB"/>
          </a:p>
        </p:txBody>
      </p:sp>
      <p:sp>
        <p:nvSpPr>
          <p:cNvPr id="8" name="Footer Placeholder 7">
            <a:extLst>
              <a:ext uri="{FF2B5EF4-FFF2-40B4-BE49-F238E27FC236}">
                <a16:creationId xmlns:a16="http://schemas.microsoft.com/office/drawing/2014/main" id="{38F18442-8F72-775A-E0E2-FB72CAF7B9E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BD87738-3697-CE73-8916-F0AFC84694D3}"/>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1699575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D98AC-CB9F-7A91-4E48-A2A0AFB1218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ECEDFCA-DE41-C985-D3E1-1AB043F697D4}"/>
              </a:ext>
            </a:extLst>
          </p:cNvPr>
          <p:cNvSpPr>
            <a:spLocks noGrp="1"/>
          </p:cNvSpPr>
          <p:nvPr>
            <p:ph type="dt" sz="half" idx="10"/>
          </p:nvPr>
        </p:nvSpPr>
        <p:spPr/>
        <p:txBody>
          <a:bodyPr/>
          <a:lstStyle/>
          <a:p>
            <a:fld id="{B1D00C88-309E-4A4F-8847-ED100B1C819C}" type="datetimeFigureOut">
              <a:rPr lang="en-GB" smtClean="0"/>
              <a:t>26/08/2024</a:t>
            </a:fld>
            <a:endParaRPr lang="en-GB"/>
          </a:p>
        </p:txBody>
      </p:sp>
      <p:sp>
        <p:nvSpPr>
          <p:cNvPr id="4" name="Footer Placeholder 3">
            <a:extLst>
              <a:ext uri="{FF2B5EF4-FFF2-40B4-BE49-F238E27FC236}">
                <a16:creationId xmlns:a16="http://schemas.microsoft.com/office/drawing/2014/main" id="{E955841C-4B46-0CA3-3CF8-01497B69F0C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5F6A82C-49DF-7BCD-1AA5-05224507557A}"/>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3661138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B7538A-822A-7686-8AD7-89E161A7209D}"/>
              </a:ext>
            </a:extLst>
          </p:cNvPr>
          <p:cNvSpPr>
            <a:spLocks noGrp="1"/>
          </p:cNvSpPr>
          <p:nvPr>
            <p:ph type="dt" sz="half" idx="10"/>
          </p:nvPr>
        </p:nvSpPr>
        <p:spPr/>
        <p:txBody>
          <a:bodyPr/>
          <a:lstStyle/>
          <a:p>
            <a:fld id="{B1D00C88-309E-4A4F-8847-ED100B1C819C}" type="datetimeFigureOut">
              <a:rPr lang="en-GB" smtClean="0"/>
              <a:t>26/08/2024</a:t>
            </a:fld>
            <a:endParaRPr lang="en-GB"/>
          </a:p>
        </p:txBody>
      </p:sp>
      <p:sp>
        <p:nvSpPr>
          <p:cNvPr id="3" name="Footer Placeholder 2">
            <a:extLst>
              <a:ext uri="{FF2B5EF4-FFF2-40B4-BE49-F238E27FC236}">
                <a16:creationId xmlns:a16="http://schemas.microsoft.com/office/drawing/2014/main" id="{2D213685-B684-AF82-4E90-77BDE19FA34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06C748E-45F7-8878-686C-6F091887A033}"/>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306710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E0E-F157-4195-DDA1-703FD10979B5}"/>
              </a:ext>
            </a:extLst>
          </p:cNvPr>
          <p:cNvSpPr>
            <a:spLocks noGrp="1"/>
          </p:cNvSpPr>
          <p:nvPr>
            <p:ph type="title"/>
          </p:nvPr>
        </p:nvSpPr>
        <p:spPr>
          <a:xfrm>
            <a:off x="3023237" y="2194560"/>
            <a:ext cx="14156054" cy="7680960"/>
          </a:xfrm>
        </p:spPr>
        <p:txBody>
          <a:bodyPr anchor="b"/>
          <a:lstStyle>
            <a:lvl1pPr>
              <a:defRPr sz="1152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3F0A24D-BE12-B609-F4B9-5A3E500644A0}"/>
              </a:ext>
            </a:extLst>
          </p:cNvPr>
          <p:cNvSpPr>
            <a:spLocks noGrp="1"/>
          </p:cNvSpPr>
          <p:nvPr>
            <p:ph idx="1"/>
          </p:nvPr>
        </p:nvSpPr>
        <p:spPr>
          <a:xfrm>
            <a:off x="18659477" y="4739647"/>
            <a:ext cx="2221992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F868FAF-DF54-0C6F-AD55-F9BB43216BE1}"/>
              </a:ext>
            </a:extLst>
          </p:cNvPr>
          <p:cNvSpPr>
            <a:spLocks noGrp="1"/>
          </p:cNvSpPr>
          <p:nvPr>
            <p:ph type="body" sz="half" idx="2"/>
          </p:nvPr>
        </p:nvSpPr>
        <p:spPr>
          <a:xfrm>
            <a:off x="3023237" y="9875520"/>
            <a:ext cx="14156054"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5801568A-286E-7D52-FA53-5D411C892062}"/>
              </a:ext>
            </a:extLst>
          </p:cNvPr>
          <p:cNvSpPr>
            <a:spLocks noGrp="1"/>
          </p:cNvSpPr>
          <p:nvPr>
            <p:ph type="dt" sz="half" idx="10"/>
          </p:nvPr>
        </p:nvSpPr>
        <p:spPr/>
        <p:txBody>
          <a:bodyPr/>
          <a:lstStyle/>
          <a:p>
            <a:fld id="{B1D00C88-309E-4A4F-8847-ED100B1C819C}" type="datetimeFigureOut">
              <a:rPr lang="en-GB" smtClean="0"/>
              <a:t>26/08/2024</a:t>
            </a:fld>
            <a:endParaRPr lang="en-GB"/>
          </a:p>
        </p:txBody>
      </p:sp>
      <p:sp>
        <p:nvSpPr>
          <p:cNvPr id="6" name="Footer Placeholder 5">
            <a:extLst>
              <a:ext uri="{FF2B5EF4-FFF2-40B4-BE49-F238E27FC236}">
                <a16:creationId xmlns:a16="http://schemas.microsoft.com/office/drawing/2014/main" id="{1D0FC0BF-0AD0-9F34-7A20-1C4C54797F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E6481AC-659D-11C2-3FD2-87F29FD28358}"/>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204067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2CE5-CF4D-29E0-F0F8-208AC4C16AA2}"/>
              </a:ext>
            </a:extLst>
          </p:cNvPr>
          <p:cNvSpPr>
            <a:spLocks noGrp="1"/>
          </p:cNvSpPr>
          <p:nvPr>
            <p:ph type="title"/>
          </p:nvPr>
        </p:nvSpPr>
        <p:spPr>
          <a:xfrm>
            <a:off x="3023237" y="2194560"/>
            <a:ext cx="14156054" cy="7680960"/>
          </a:xfrm>
        </p:spPr>
        <p:txBody>
          <a:bodyPr anchor="b"/>
          <a:lstStyle>
            <a:lvl1pPr>
              <a:defRPr sz="1152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7A566FE-F516-2547-7BB4-C001455E7328}"/>
              </a:ext>
            </a:extLst>
          </p:cNvPr>
          <p:cNvSpPr>
            <a:spLocks noGrp="1"/>
          </p:cNvSpPr>
          <p:nvPr>
            <p:ph type="pic" idx="1"/>
          </p:nvPr>
        </p:nvSpPr>
        <p:spPr>
          <a:xfrm>
            <a:off x="18659477" y="4739647"/>
            <a:ext cx="22219920" cy="23393400"/>
          </a:xfrm>
        </p:spPr>
        <p:txBody>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endParaRPr lang="en-GB"/>
          </a:p>
        </p:txBody>
      </p:sp>
      <p:sp>
        <p:nvSpPr>
          <p:cNvPr id="4" name="Text Placeholder 3">
            <a:extLst>
              <a:ext uri="{FF2B5EF4-FFF2-40B4-BE49-F238E27FC236}">
                <a16:creationId xmlns:a16="http://schemas.microsoft.com/office/drawing/2014/main" id="{8E8F5282-2D69-D2D3-22C1-418E339F3E89}"/>
              </a:ext>
            </a:extLst>
          </p:cNvPr>
          <p:cNvSpPr>
            <a:spLocks noGrp="1"/>
          </p:cNvSpPr>
          <p:nvPr>
            <p:ph type="body" sz="half" idx="2"/>
          </p:nvPr>
        </p:nvSpPr>
        <p:spPr>
          <a:xfrm>
            <a:off x="3023237" y="9875520"/>
            <a:ext cx="14156054"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1B4E3B66-CF6E-4C5E-7C0A-7D2EBC188D5D}"/>
              </a:ext>
            </a:extLst>
          </p:cNvPr>
          <p:cNvSpPr>
            <a:spLocks noGrp="1"/>
          </p:cNvSpPr>
          <p:nvPr>
            <p:ph type="dt" sz="half" idx="10"/>
          </p:nvPr>
        </p:nvSpPr>
        <p:spPr/>
        <p:txBody>
          <a:bodyPr/>
          <a:lstStyle/>
          <a:p>
            <a:fld id="{B1D00C88-309E-4A4F-8847-ED100B1C819C}" type="datetimeFigureOut">
              <a:rPr lang="en-GB" smtClean="0"/>
              <a:t>26/08/2024</a:t>
            </a:fld>
            <a:endParaRPr lang="en-GB"/>
          </a:p>
        </p:txBody>
      </p:sp>
      <p:sp>
        <p:nvSpPr>
          <p:cNvPr id="6" name="Footer Placeholder 5">
            <a:extLst>
              <a:ext uri="{FF2B5EF4-FFF2-40B4-BE49-F238E27FC236}">
                <a16:creationId xmlns:a16="http://schemas.microsoft.com/office/drawing/2014/main" id="{2B58C4DF-0C14-A88E-3BE7-A0174486290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95D4FE6-E8A3-0E5C-DDBF-BF64AB124112}"/>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2647877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77AA11-90E9-FA4E-2CE3-323AA53423F9}"/>
              </a:ext>
            </a:extLst>
          </p:cNvPr>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CD8B91F-2BF4-224B-2845-0A19DFDCADD5}"/>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DA4F61B-9C87-37CF-AC1A-26C7BFDE880F}"/>
              </a:ext>
            </a:extLst>
          </p:cNvPr>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B1D00C88-309E-4A4F-8847-ED100B1C819C}" type="datetimeFigureOut">
              <a:rPr lang="en-GB" smtClean="0"/>
              <a:t>26/08/2024</a:t>
            </a:fld>
            <a:endParaRPr lang="en-GB"/>
          </a:p>
        </p:txBody>
      </p:sp>
      <p:sp>
        <p:nvSpPr>
          <p:cNvPr id="5" name="Footer Placeholder 4">
            <a:extLst>
              <a:ext uri="{FF2B5EF4-FFF2-40B4-BE49-F238E27FC236}">
                <a16:creationId xmlns:a16="http://schemas.microsoft.com/office/drawing/2014/main" id="{BD3A251B-5D74-8FD6-B998-2C57509E7A2D}"/>
              </a:ext>
            </a:extLst>
          </p:cNvPr>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AC123F1-C47C-D2BA-B0E3-65304084DE45}"/>
              </a:ext>
            </a:extLst>
          </p:cNvPr>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B4A40DAF-DDED-41D1-886F-9E73A6C4B3E2}" type="slidenum">
              <a:rPr lang="en-GB" smtClean="0"/>
              <a:t>‹#›</a:t>
            </a:fld>
            <a:endParaRPr lang="en-GB"/>
          </a:p>
        </p:txBody>
      </p:sp>
    </p:spTree>
    <p:extLst>
      <p:ext uri="{BB962C8B-B14F-4D97-AF65-F5344CB8AC3E}">
        <p14:creationId xmlns:p14="http://schemas.microsoft.com/office/powerpoint/2010/main" val="199375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jaydeep232000/jaydeep" TargetMode="External"/><Relationship Id="rId2" Type="http://schemas.openxmlformats.org/officeDocument/2006/relationships/hyperlink" Target="https://youtu.be/zuthEtCE3hg" TargetMode="External"/><Relationship Id="rId1" Type="http://schemas.openxmlformats.org/officeDocument/2006/relationships/slideLayout" Target="../slideLayouts/slideLayout2.xml"/><Relationship Id="rId5" Type="http://schemas.openxmlformats.org/officeDocument/2006/relationships/hyperlink" Target="https://drive.google.com/file/d/16t1O1krXYarGV1SNmwakwd2RRX_48dza/view?usp=drive_link" TargetMode="External"/><Relationship Id="rId4" Type="http://schemas.openxmlformats.org/officeDocument/2006/relationships/hyperlink" Target="https://github.com/jaydeep232000/jaydeep/blob/main/ukhpi-comparison-all-hpi-bradford-from-2013-01-01-to-2029-01-01.cs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FB7669D-7CC4-F802-C9BD-6FFED8EE643E}"/>
              </a:ext>
            </a:extLst>
          </p:cNvPr>
          <p:cNvSpPr/>
          <p:nvPr/>
        </p:nvSpPr>
        <p:spPr>
          <a:xfrm>
            <a:off x="0" y="0"/>
            <a:ext cx="43891200" cy="4509965"/>
          </a:xfrm>
          <a:prstGeom prst="rect">
            <a:avLst/>
          </a:prstGeom>
          <a:solidFill>
            <a:srgbClr val="753BBD"/>
          </a:solidFill>
          <a:ln>
            <a:solidFill>
              <a:srgbClr val="753B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480" dirty="0"/>
          </a:p>
        </p:txBody>
      </p:sp>
      <p:pic>
        <p:nvPicPr>
          <p:cNvPr id="81" name="Picture 10" descr="Leeds Beckett Library (@BeckettLibrary) / Twitter">
            <a:extLst>
              <a:ext uri="{FF2B5EF4-FFF2-40B4-BE49-F238E27FC236}">
                <a16:creationId xmlns:a16="http://schemas.microsoft.com/office/drawing/2014/main" id="{4571F81A-56BD-B184-8553-46BAC27B03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229" y="251108"/>
            <a:ext cx="3269987" cy="3269987"/>
          </a:xfrm>
          <a:prstGeom prst="rect">
            <a:avLst/>
          </a:prstGeom>
          <a:noFill/>
          <a:extLst>
            <a:ext uri="{909E8E84-426E-40DD-AFC4-6F175D3DCCD1}">
              <a14:hiddenFill xmlns:a14="http://schemas.microsoft.com/office/drawing/2010/main">
                <a:solidFill>
                  <a:srgbClr val="FFFFFF"/>
                </a:solidFill>
              </a14:hiddenFill>
            </a:ext>
          </a:extLst>
        </p:spPr>
      </p:pic>
      <p:sp>
        <p:nvSpPr>
          <p:cNvPr id="82" name="Text Placeholder 23">
            <a:extLst>
              <a:ext uri="{FF2B5EF4-FFF2-40B4-BE49-F238E27FC236}">
                <a16:creationId xmlns:a16="http://schemas.microsoft.com/office/drawing/2014/main" id="{438CF0AF-3077-C37B-29AC-3B364CB7BDD9}"/>
              </a:ext>
            </a:extLst>
          </p:cNvPr>
          <p:cNvSpPr txBox="1">
            <a:spLocks/>
          </p:cNvSpPr>
          <p:nvPr/>
        </p:nvSpPr>
        <p:spPr>
          <a:xfrm>
            <a:off x="352456" y="3521095"/>
            <a:ext cx="5856051" cy="923330"/>
          </a:xfrm>
          <a:prstGeom prst="rect">
            <a:avLst/>
          </a:prstGeom>
        </p:spPr>
        <p:txBody>
          <a:bodyPr vert="horz" wrap="square" lIns="91440" tIns="45720" rIns="91440" bIns="45720" rtlCol="0">
            <a:spAutoFit/>
          </a:bodyPr>
          <a:lstStyle>
            <a:lvl1pPr marL="0" indent="0" algn="ctr" defTabSz="3291840" rtl="0" eaLnBrk="1" latinLnBrk="0" hangingPunct="1">
              <a:lnSpc>
                <a:spcPct val="90000"/>
              </a:lnSpc>
              <a:spcBef>
                <a:spcPts val="3600"/>
              </a:spcBef>
              <a:buFont typeface="Arial" panose="020B0604020202020204" pitchFamily="34" charset="0"/>
              <a:buNone/>
              <a:defRPr sz="4800" b="1" i="0" kern="1200">
                <a:solidFill>
                  <a:schemeClr val="bg1"/>
                </a:solidFill>
                <a:latin typeface="+mj-lt"/>
                <a:ea typeface="+mn-ea"/>
                <a:cs typeface="Arial" panose="020B0604020202020204" pitchFamily="34" charset="0"/>
              </a:defRPr>
            </a:lvl1pPr>
            <a:lvl2pPr marL="0" indent="0" algn="l" defTabSz="3291840" rtl="0" eaLnBrk="1" latinLnBrk="0" hangingPunct="1">
              <a:lnSpc>
                <a:spcPct val="90000"/>
              </a:lnSpc>
              <a:spcBef>
                <a:spcPts val="1800"/>
              </a:spcBef>
              <a:buFont typeface="Arial" panose="020B0604020202020204" pitchFamily="34" charset="0"/>
              <a:buNone/>
              <a:defRPr sz="8640"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3291840" rtl="0" eaLnBrk="1" latinLnBrk="0" hangingPunct="1">
              <a:lnSpc>
                <a:spcPct val="90000"/>
              </a:lnSpc>
              <a:spcBef>
                <a:spcPts val="1800"/>
              </a:spcBef>
              <a:buFont typeface="Arial" panose="020B0604020202020204" pitchFamily="34" charset="0"/>
              <a:buNone/>
              <a:defRPr sz="7200"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algn="l"/>
            <a:r>
              <a:rPr lang="en-GB" sz="3000" dirty="0"/>
              <a:t>SCHOOL OF BUILT ENVIRONMENT, ENGINEERING AND COMPUTING</a:t>
            </a:r>
          </a:p>
        </p:txBody>
      </p:sp>
      <p:sp>
        <p:nvSpPr>
          <p:cNvPr id="85" name="Text Placeholder 3">
            <a:extLst>
              <a:ext uri="{FF2B5EF4-FFF2-40B4-BE49-F238E27FC236}">
                <a16:creationId xmlns:a16="http://schemas.microsoft.com/office/drawing/2014/main" id="{00E88A70-513C-757D-33AD-446DF54EF45B}"/>
              </a:ext>
            </a:extLst>
          </p:cNvPr>
          <p:cNvSpPr txBox="1">
            <a:spLocks/>
          </p:cNvSpPr>
          <p:nvPr/>
        </p:nvSpPr>
        <p:spPr>
          <a:xfrm>
            <a:off x="8844134" y="1345168"/>
            <a:ext cx="23373169" cy="1089529"/>
          </a:xfrm>
          <a:prstGeom prst="rect">
            <a:avLst/>
          </a:prstGeom>
        </p:spPr>
        <p:txBody>
          <a:bodyPr vert="horz" wrap="square" lIns="91440" tIns="45720" rIns="91440" bIns="45720" rtlCol="0">
            <a:spAutoFit/>
          </a:bodyPr>
          <a:lstStyle>
            <a:lvl1pPr marL="0" indent="0" algn="ctr" defTabSz="3291840" rtl="0" eaLnBrk="1" latinLnBrk="0" hangingPunct="1">
              <a:lnSpc>
                <a:spcPct val="90000"/>
              </a:lnSpc>
              <a:spcBef>
                <a:spcPts val="3600"/>
              </a:spcBef>
              <a:buFont typeface="Arial" panose="020B0604020202020204" pitchFamily="34" charset="0"/>
              <a:buNone/>
              <a:defRPr sz="7200" b="1" i="0" kern="1200">
                <a:solidFill>
                  <a:schemeClr val="bg1"/>
                </a:solidFill>
                <a:latin typeface="+mj-lt"/>
                <a:ea typeface="+mn-ea"/>
                <a:cs typeface="Arial" panose="020B0604020202020204" pitchFamily="34" charset="0"/>
              </a:defRPr>
            </a:lvl1pPr>
            <a:lvl2pPr marL="0" indent="0" algn="l" defTabSz="3291840" rtl="0" eaLnBrk="1" latinLnBrk="0" hangingPunct="1">
              <a:lnSpc>
                <a:spcPct val="90000"/>
              </a:lnSpc>
              <a:spcBef>
                <a:spcPts val="1800"/>
              </a:spcBef>
              <a:buFont typeface="Arial" panose="020B0604020202020204" pitchFamily="34" charset="0"/>
              <a:buNone/>
              <a:defRPr sz="8640"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3291840" rtl="0" eaLnBrk="1" latinLnBrk="0" hangingPunct="1">
              <a:lnSpc>
                <a:spcPct val="90000"/>
              </a:lnSpc>
              <a:spcBef>
                <a:spcPts val="1800"/>
              </a:spcBef>
              <a:buFont typeface="Arial" panose="020B0604020202020204" pitchFamily="34" charset="0"/>
              <a:buNone/>
              <a:defRPr sz="7200"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marL="0" marR="0" lvl="0" indent="0" algn="ctr" defTabSz="3291840" rtl="0" eaLnBrk="1" fontAlgn="auto" latinLnBrk="0" hangingPunct="1">
              <a:lnSpc>
                <a:spcPct val="90000"/>
              </a:lnSpc>
              <a:spcBef>
                <a:spcPts val="3600"/>
              </a:spcBef>
              <a:spcAft>
                <a:spcPts val="0"/>
              </a:spcAft>
              <a:buClrTx/>
              <a:buSzTx/>
              <a:buFont typeface="Arial" panose="020B0604020202020204" pitchFamily="34" charset="0"/>
              <a:buNone/>
              <a:tabLst/>
              <a:defRPr/>
            </a:pPr>
            <a:r>
              <a:rPr lang="en-US" dirty="0">
                <a:solidFill>
                  <a:sysClr val="window" lastClr="FFFFFF"/>
                </a:solidFill>
                <a:latin typeface="Calibri Light" panose="020F0302020204030204"/>
              </a:rPr>
              <a:t>House Price Prediction in UK using Machine Learning</a:t>
            </a:r>
            <a:endParaRPr kumimoji="0" lang="en-US" sz="7200" b="1" i="0" u="none" strike="noStrike" kern="1200" cap="none" spc="0" normalizeH="0" baseline="0" noProof="0" dirty="0">
              <a:ln>
                <a:noFill/>
              </a:ln>
              <a:solidFill>
                <a:sysClr val="window" lastClr="FFFFFF"/>
              </a:solidFill>
              <a:effectLst/>
              <a:uLnTx/>
              <a:uFillTx/>
              <a:latin typeface="Calibri Light" panose="020F0302020204030204"/>
              <a:ea typeface="+mn-ea"/>
              <a:cs typeface="Arial" panose="020B0604020202020204" pitchFamily="34" charset="0"/>
            </a:endParaRPr>
          </a:p>
        </p:txBody>
      </p:sp>
      <p:sp>
        <p:nvSpPr>
          <p:cNvPr id="86" name="Text Placeholder 25">
            <a:extLst>
              <a:ext uri="{FF2B5EF4-FFF2-40B4-BE49-F238E27FC236}">
                <a16:creationId xmlns:a16="http://schemas.microsoft.com/office/drawing/2014/main" id="{8B8AE16B-FF57-AA9E-2A21-DED311D782B2}"/>
              </a:ext>
            </a:extLst>
          </p:cNvPr>
          <p:cNvSpPr txBox="1">
            <a:spLocks/>
          </p:cNvSpPr>
          <p:nvPr/>
        </p:nvSpPr>
        <p:spPr>
          <a:xfrm>
            <a:off x="8943526" y="3066735"/>
            <a:ext cx="23076381" cy="757130"/>
          </a:xfrm>
          <a:prstGeom prst="rect">
            <a:avLst/>
          </a:prstGeom>
        </p:spPr>
        <p:txBody>
          <a:bodyPr vert="horz" wrap="square" lIns="91440" tIns="45720" rIns="91440" bIns="45720" rtlCol="0">
            <a:spAutoFit/>
          </a:bodyPr>
          <a:lstStyle>
            <a:lvl1pPr marL="0" indent="0" algn="ctr" defTabSz="3291840" rtl="0" eaLnBrk="1" latinLnBrk="0" hangingPunct="1">
              <a:lnSpc>
                <a:spcPct val="90000"/>
              </a:lnSpc>
              <a:spcBef>
                <a:spcPts val="3600"/>
              </a:spcBef>
              <a:buFont typeface="Arial" panose="020B0604020202020204" pitchFamily="34" charset="0"/>
              <a:buNone/>
              <a:defRPr sz="4800" b="1" i="0" kern="1200">
                <a:solidFill>
                  <a:schemeClr val="bg1"/>
                </a:solidFill>
                <a:latin typeface="+mj-lt"/>
                <a:ea typeface="+mn-ea"/>
                <a:cs typeface="Arial" panose="020B0604020202020204" pitchFamily="34" charset="0"/>
              </a:defRPr>
            </a:lvl1pPr>
            <a:lvl2pPr marL="0" indent="0" algn="l" defTabSz="3291840" rtl="0" eaLnBrk="1" latinLnBrk="0" hangingPunct="1">
              <a:lnSpc>
                <a:spcPct val="90000"/>
              </a:lnSpc>
              <a:spcBef>
                <a:spcPts val="1800"/>
              </a:spcBef>
              <a:buFont typeface="Arial" panose="020B0604020202020204" pitchFamily="34" charset="0"/>
              <a:buNone/>
              <a:defRPr sz="8640"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3291840" rtl="0" eaLnBrk="1" latinLnBrk="0" hangingPunct="1">
              <a:lnSpc>
                <a:spcPct val="90000"/>
              </a:lnSpc>
              <a:spcBef>
                <a:spcPts val="1800"/>
              </a:spcBef>
              <a:buFont typeface="Arial" panose="020B0604020202020204" pitchFamily="34" charset="0"/>
              <a:buNone/>
              <a:defRPr sz="7200"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marL="0" marR="0" lvl="0" indent="0" algn="ctr" defTabSz="3291840" rtl="0" eaLnBrk="1" fontAlgn="auto" latinLnBrk="0" hangingPunct="1">
              <a:lnSpc>
                <a:spcPct val="90000"/>
              </a:lnSpc>
              <a:spcBef>
                <a:spcPts val="3600"/>
              </a:spcBef>
              <a:spcAft>
                <a:spcPts val="0"/>
              </a:spcAft>
              <a:buClrTx/>
              <a:buSzTx/>
              <a:buFont typeface="Arial" panose="020B0604020202020204" pitchFamily="34" charset="0"/>
              <a:buNone/>
              <a:tabLst/>
              <a:defRPr/>
            </a:pPr>
            <a:r>
              <a:rPr kumimoji="0" lang="en-GB" sz="4800" b="1" i="0" u="none" strike="noStrike" kern="1200" cap="none" spc="0" normalizeH="0" baseline="0" noProof="0" dirty="0">
                <a:ln>
                  <a:noFill/>
                </a:ln>
                <a:solidFill>
                  <a:sysClr val="window" lastClr="FFFFFF"/>
                </a:solidFill>
                <a:effectLst/>
                <a:uLnTx/>
                <a:uFillTx/>
                <a:latin typeface="Calibri Light" panose="020F0302020204030204"/>
                <a:ea typeface="+mn-ea"/>
                <a:cs typeface="Arial" panose="020B0604020202020204" pitchFamily="34" charset="0"/>
              </a:rPr>
              <a:t>MSc </a:t>
            </a:r>
            <a:r>
              <a:rPr lang="en-GB" dirty="0">
                <a:solidFill>
                  <a:sysClr val="window" lastClr="FFFFFF"/>
                </a:solidFill>
                <a:latin typeface="Calibri Light" panose="020F0302020204030204"/>
              </a:rPr>
              <a:t>Data Science</a:t>
            </a:r>
            <a:endParaRPr kumimoji="0" lang="en-GB" sz="4800" b="1" i="0" u="none" strike="noStrike" kern="1200" cap="none" spc="0" normalizeH="0" baseline="0" noProof="0" dirty="0">
              <a:ln>
                <a:noFill/>
              </a:ln>
              <a:solidFill>
                <a:sysClr val="window" lastClr="FFFFFF"/>
              </a:solidFill>
              <a:effectLst/>
              <a:uLnTx/>
              <a:uFillTx/>
              <a:latin typeface="Calibri Light" panose="020F0302020204030204"/>
              <a:ea typeface="+mn-ea"/>
              <a:cs typeface="Arial" panose="020B0604020202020204" pitchFamily="34" charset="0"/>
            </a:endParaRPr>
          </a:p>
        </p:txBody>
      </p:sp>
      <p:sp>
        <p:nvSpPr>
          <p:cNvPr id="87" name="Text Placeholder 2">
            <a:extLst>
              <a:ext uri="{FF2B5EF4-FFF2-40B4-BE49-F238E27FC236}">
                <a16:creationId xmlns:a16="http://schemas.microsoft.com/office/drawing/2014/main" id="{142EA013-5CAB-9779-DF33-DD3EDB8AA296}"/>
              </a:ext>
            </a:extLst>
          </p:cNvPr>
          <p:cNvSpPr txBox="1">
            <a:spLocks/>
          </p:cNvSpPr>
          <p:nvPr/>
        </p:nvSpPr>
        <p:spPr>
          <a:xfrm>
            <a:off x="33722840" y="1557770"/>
            <a:ext cx="9262034" cy="840230"/>
          </a:xfrm>
          <a:prstGeom prst="rect">
            <a:avLst/>
          </a:prstGeom>
        </p:spPr>
        <p:txBody>
          <a:bodyPr vert="horz" wrap="square" lIns="91440" tIns="45720" rIns="91440" bIns="45720" rtlCol="0">
            <a:spAutoFit/>
          </a:bodyPr>
          <a:lstStyle>
            <a:lvl1pPr marL="0" indent="0" algn="ctr" defTabSz="3291840" rtl="0" eaLnBrk="1" latinLnBrk="0" hangingPunct="1">
              <a:lnSpc>
                <a:spcPct val="90000"/>
              </a:lnSpc>
              <a:spcBef>
                <a:spcPts val="3600"/>
              </a:spcBef>
              <a:buFont typeface="Arial" panose="020B0604020202020204" pitchFamily="34" charset="0"/>
              <a:buNone/>
              <a:defRPr sz="5400" b="1" i="0" kern="1200">
                <a:solidFill>
                  <a:schemeClr val="bg1"/>
                </a:solidFill>
                <a:latin typeface="+mj-lt"/>
                <a:ea typeface="+mn-ea"/>
                <a:cs typeface="Arial" panose="020B0604020202020204" pitchFamily="34" charset="0"/>
              </a:defRPr>
            </a:lvl1pPr>
            <a:lvl2pPr marL="0" indent="0" algn="l" defTabSz="3291840" rtl="0" eaLnBrk="1" latinLnBrk="0" hangingPunct="1">
              <a:lnSpc>
                <a:spcPct val="90000"/>
              </a:lnSpc>
              <a:spcBef>
                <a:spcPts val="1800"/>
              </a:spcBef>
              <a:buFont typeface="Arial" panose="020B0604020202020204" pitchFamily="34" charset="0"/>
              <a:buNone/>
              <a:defRPr sz="8640"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3291840" rtl="0" eaLnBrk="1" latinLnBrk="0" hangingPunct="1">
              <a:lnSpc>
                <a:spcPct val="90000"/>
              </a:lnSpc>
              <a:spcBef>
                <a:spcPts val="1800"/>
              </a:spcBef>
              <a:buFont typeface="Arial" panose="020B0604020202020204" pitchFamily="34" charset="0"/>
              <a:buNone/>
              <a:defRPr sz="7200"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marL="0" marR="0" lvl="0" indent="0" algn="l" defTabSz="3291840" rtl="0" eaLnBrk="1" fontAlgn="auto" latinLnBrk="0" hangingPunct="1">
              <a:lnSpc>
                <a:spcPct val="90000"/>
              </a:lnSpc>
              <a:spcBef>
                <a:spcPts val="3600"/>
              </a:spcBef>
              <a:spcAft>
                <a:spcPts val="0"/>
              </a:spcAft>
              <a:buClrTx/>
              <a:buSzTx/>
              <a:buFont typeface="Arial" panose="020B0604020202020204" pitchFamily="34" charset="0"/>
              <a:buNone/>
              <a:tabLst/>
              <a:defRPr/>
            </a:pPr>
            <a:r>
              <a:rPr kumimoji="0" lang="en-US" sz="5400" b="1" i="0" u="none" strike="noStrike" kern="1200" cap="none" spc="0" normalizeH="0" baseline="0" noProof="0" dirty="0">
                <a:ln>
                  <a:noFill/>
                </a:ln>
                <a:solidFill>
                  <a:sysClr val="window" lastClr="FFFFFF"/>
                </a:solidFill>
                <a:effectLst/>
                <a:uLnTx/>
                <a:uFillTx/>
                <a:latin typeface="Calibri Light" panose="020F0302020204030204"/>
                <a:ea typeface="+mn-ea"/>
                <a:cs typeface="Arial" panose="020B0604020202020204" pitchFamily="34" charset="0"/>
              </a:rPr>
              <a:t>Name: </a:t>
            </a:r>
            <a:r>
              <a:rPr lang="en-US" dirty="0">
                <a:solidFill>
                  <a:sysClr val="window" lastClr="FFFFFF"/>
                </a:solidFill>
                <a:latin typeface="Calibri Light" panose="020F0302020204030204"/>
              </a:rPr>
              <a:t>Jaydeep Gohel(77353725)</a:t>
            </a:r>
            <a:endParaRPr kumimoji="0" lang="en-US" sz="5400" b="1" i="0" u="none" strike="noStrike" kern="1200" cap="none" spc="0" normalizeH="0" baseline="0" noProof="0" dirty="0">
              <a:ln>
                <a:noFill/>
              </a:ln>
              <a:solidFill>
                <a:sysClr val="window" lastClr="FFFFFF"/>
              </a:solidFill>
              <a:effectLst/>
              <a:uLnTx/>
              <a:uFillTx/>
              <a:latin typeface="Calibri Light" panose="020F0302020204030204"/>
              <a:ea typeface="+mn-ea"/>
              <a:cs typeface="Arial" panose="020B0604020202020204" pitchFamily="34" charset="0"/>
            </a:endParaRPr>
          </a:p>
        </p:txBody>
      </p:sp>
      <p:sp>
        <p:nvSpPr>
          <p:cNvPr id="88" name="Text Placeholder 2">
            <a:extLst>
              <a:ext uri="{FF2B5EF4-FFF2-40B4-BE49-F238E27FC236}">
                <a16:creationId xmlns:a16="http://schemas.microsoft.com/office/drawing/2014/main" id="{8D8BA2B7-7212-EEEF-7F9D-967F2CBFCBAF}"/>
              </a:ext>
            </a:extLst>
          </p:cNvPr>
          <p:cNvSpPr txBox="1">
            <a:spLocks/>
          </p:cNvSpPr>
          <p:nvPr/>
        </p:nvSpPr>
        <p:spPr>
          <a:xfrm>
            <a:off x="33722840" y="3035753"/>
            <a:ext cx="9711159" cy="840230"/>
          </a:xfrm>
          <a:prstGeom prst="rect">
            <a:avLst/>
          </a:prstGeom>
        </p:spPr>
        <p:txBody>
          <a:bodyPr vert="horz" wrap="square" lIns="91440" tIns="45720" rIns="91440" bIns="45720" rtlCol="0">
            <a:spAutoFit/>
          </a:bodyPr>
          <a:lstStyle>
            <a:lvl1pPr marL="0" indent="0" algn="ctr" defTabSz="3291840" rtl="0" eaLnBrk="1" latinLnBrk="0" hangingPunct="1">
              <a:lnSpc>
                <a:spcPct val="90000"/>
              </a:lnSpc>
              <a:spcBef>
                <a:spcPts val="3600"/>
              </a:spcBef>
              <a:buFont typeface="Arial" panose="020B0604020202020204" pitchFamily="34" charset="0"/>
              <a:buNone/>
              <a:defRPr sz="5400" b="1" i="0" kern="1200">
                <a:solidFill>
                  <a:schemeClr val="bg1"/>
                </a:solidFill>
                <a:latin typeface="+mj-lt"/>
                <a:ea typeface="+mn-ea"/>
                <a:cs typeface="Arial" panose="020B0604020202020204" pitchFamily="34" charset="0"/>
              </a:defRPr>
            </a:lvl1pPr>
            <a:lvl2pPr marL="0" indent="0" algn="l" defTabSz="3291840" rtl="0" eaLnBrk="1" latinLnBrk="0" hangingPunct="1">
              <a:lnSpc>
                <a:spcPct val="90000"/>
              </a:lnSpc>
              <a:spcBef>
                <a:spcPts val="1800"/>
              </a:spcBef>
              <a:buFont typeface="Arial" panose="020B0604020202020204" pitchFamily="34" charset="0"/>
              <a:buNone/>
              <a:defRPr sz="8640"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3291840" rtl="0" eaLnBrk="1" latinLnBrk="0" hangingPunct="1">
              <a:lnSpc>
                <a:spcPct val="90000"/>
              </a:lnSpc>
              <a:spcBef>
                <a:spcPts val="1800"/>
              </a:spcBef>
              <a:buFont typeface="Arial" panose="020B0604020202020204" pitchFamily="34" charset="0"/>
              <a:buNone/>
              <a:defRPr sz="7200"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marL="0" marR="0" lvl="0" indent="0" algn="l" defTabSz="3291840" rtl="0" eaLnBrk="1" fontAlgn="auto" latinLnBrk="0" hangingPunct="1">
              <a:lnSpc>
                <a:spcPct val="90000"/>
              </a:lnSpc>
              <a:spcBef>
                <a:spcPts val="3600"/>
              </a:spcBef>
              <a:spcAft>
                <a:spcPts val="0"/>
              </a:spcAft>
              <a:buClrTx/>
              <a:buSzTx/>
              <a:buFont typeface="Arial" panose="020B0604020202020204" pitchFamily="34" charset="0"/>
              <a:buNone/>
              <a:tabLst/>
              <a:defRPr/>
            </a:pPr>
            <a:r>
              <a:rPr kumimoji="0" lang="en-US" sz="5400" b="1" i="0" u="none" strike="noStrike" kern="1200" cap="none" spc="0" normalizeH="0" baseline="0" noProof="0" dirty="0">
                <a:ln>
                  <a:noFill/>
                </a:ln>
                <a:solidFill>
                  <a:prstClr val="white"/>
                </a:solidFill>
                <a:effectLst/>
                <a:uLnTx/>
                <a:uFillTx/>
                <a:latin typeface="Calibri Light" panose="020F0302020204030204"/>
                <a:ea typeface="+mn-ea"/>
                <a:cs typeface="Arial" panose="020B0604020202020204" pitchFamily="34" charset="0"/>
              </a:rPr>
              <a:t>Supervisor: </a:t>
            </a:r>
            <a:r>
              <a:rPr lang="en-US" dirty="0">
                <a:solidFill>
                  <a:prstClr val="white"/>
                </a:solidFill>
                <a:latin typeface="Calibri Light" panose="020F0302020204030204"/>
              </a:rPr>
              <a:t>Hadeel </a:t>
            </a:r>
            <a:r>
              <a:rPr lang="en-US" dirty="0" err="1">
                <a:solidFill>
                  <a:prstClr val="white"/>
                </a:solidFill>
                <a:latin typeface="Calibri Light" panose="020F0302020204030204"/>
              </a:rPr>
              <a:t>Jazza</a:t>
            </a:r>
            <a:endParaRPr kumimoji="0" lang="en-US" sz="5400" b="1" i="0" u="none" strike="noStrike" kern="1200" cap="none" spc="0" normalizeH="0" baseline="0" noProof="0" dirty="0">
              <a:ln>
                <a:noFill/>
              </a:ln>
              <a:solidFill>
                <a:prstClr val="white"/>
              </a:solidFill>
              <a:effectLst/>
              <a:uLnTx/>
              <a:uFillTx/>
              <a:latin typeface="Calibri Light" panose="020F0302020204030204"/>
              <a:ea typeface="+mn-ea"/>
              <a:cs typeface="Arial" panose="020B0604020202020204" pitchFamily="34" charset="0"/>
            </a:endParaRPr>
          </a:p>
        </p:txBody>
      </p:sp>
      <p:sp>
        <p:nvSpPr>
          <p:cNvPr id="11" name="Rectangle 10">
            <a:extLst>
              <a:ext uri="{FF2B5EF4-FFF2-40B4-BE49-F238E27FC236}">
                <a16:creationId xmlns:a16="http://schemas.microsoft.com/office/drawing/2014/main" id="{45C2EBA1-9B6C-0937-4AA1-0662CB086B27}"/>
              </a:ext>
            </a:extLst>
          </p:cNvPr>
          <p:cNvSpPr/>
          <p:nvPr/>
        </p:nvSpPr>
        <p:spPr>
          <a:xfrm>
            <a:off x="0" y="4494291"/>
            <a:ext cx="43891200" cy="28424109"/>
          </a:xfrm>
          <a:prstGeom prst="rect">
            <a:avLst/>
          </a:prstGeom>
          <a:blipFill dpi="0" rotWithShape="1">
            <a:blip r:embed="rId3">
              <a:alphaModFix amt="25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2" name="Group 11">
            <a:extLst>
              <a:ext uri="{FF2B5EF4-FFF2-40B4-BE49-F238E27FC236}">
                <a16:creationId xmlns:a16="http://schemas.microsoft.com/office/drawing/2014/main" id="{DBE47565-BEF1-5ABF-68A8-F487726252DE}"/>
              </a:ext>
            </a:extLst>
          </p:cNvPr>
          <p:cNvGrpSpPr/>
          <p:nvPr/>
        </p:nvGrpSpPr>
        <p:grpSpPr>
          <a:xfrm>
            <a:off x="1222983" y="4930810"/>
            <a:ext cx="9546029" cy="8707369"/>
            <a:chOff x="989338" y="24729299"/>
            <a:chExt cx="9546029" cy="7754058"/>
          </a:xfrm>
        </p:grpSpPr>
        <p:sp>
          <p:nvSpPr>
            <p:cNvPr id="13" name="Rounded Rectangle 12">
              <a:extLst>
                <a:ext uri="{FF2B5EF4-FFF2-40B4-BE49-F238E27FC236}">
                  <a16:creationId xmlns:a16="http://schemas.microsoft.com/office/drawing/2014/main" id="{3F81E1FD-BF2C-B397-CEFE-B87C2F40EC4C}"/>
                </a:ext>
              </a:extLst>
            </p:cNvPr>
            <p:cNvSpPr/>
            <p:nvPr/>
          </p:nvSpPr>
          <p:spPr>
            <a:xfrm>
              <a:off x="989338" y="24729299"/>
              <a:ext cx="9546029" cy="7754058"/>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14" name="TextBox 13">
              <a:extLst>
                <a:ext uri="{FF2B5EF4-FFF2-40B4-BE49-F238E27FC236}">
                  <a16:creationId xmlns:a16="http://schemas.microsoft.com/office/drawing/2014/main" id="{7FD58A05-3A79-17BD-3F4E-74C9FA6ED6CA}"/>
                </a:ext>
              </a:extLst>
            </p:cNvPr>
            <p:cNvSpPr txBox="1"/>
            <p:nvPr/>
          </p:nvSpPr>
          <p:spPr>
            <a:xfrm>
              <a:off x="1245549" y="25046723"/>
              <a:ext cx="9092422" cy="561864"/>
            </a:xfrm>
            <a:prstGeom prst="rect">
              <a:avLst/>
            </a:prstGeom>
            <a:noFill/>
          </p:spPr>
          <p:txBody>
            <a:bodyPr wrap="square" rtlCol="0">
              <a:spAutoFit/>
            </a:bodyPr>
            <a:lstStyle/>
            <a:p>
              <a:pPr algn="ctr"/>
              <a:r>
                <a:rPr lang="en-GB" sz="3500" dirty="0">
                  <a:solidFill>
                    <a:srgbClr val="3B1D5F"/>
                  </a:solidFill>
                  <a:latin typeface="Cooper Black" panose="0208090404030B020404" pitchFamily="18" charset="0"/>
                </a:rPr>
                <a:t>OVERVIEW</a:t>
              </a:r>
            </a:p>
          </p:txBody>
        </p:sp>
        <p:sp>
          <p:nvSpPr>
            <p:cNvPr id="15" name="Text Placeholder 13">
              <a:extLst>
                <a:ext uri="{FF2B5EF4-FFF2-40B4-BE49-F238E27FC236}">
                  <a16:creationId xmlns:a16="http://schemas.microsoft.com/office/drawing/2014/main" id="{907C66B5-1FBE-85A9-74EF-ACB7983E44D8}"/>
                </a:ext>
              </a:extLst>
            </p:cNvPr>
            <p:cNvSpPr txBox="1">
              <a:spLocks/>
            </p:cNvSpPr>
            <p:nvPr/>
          </p:nvSpPr>
          <p:spPr>
            <a:xfrm>
              <a:off x="1164169" y="25966991"/>
              <a:ext cx="9173802" cy="5805019"/>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algn="just"/>
              <a:r>
                <a:rPr lang="en-US" dirty="0">
                  <a:latin typeface="Times New Roman" panose="02020603050405020304" pitchFamily="18" charset="0"/>
                  <a:cs typeface="Times New Roman" panose="02020603050405020304" pitchFamily="18" charset="0"/>
                </a:rPr>
                <a:t>Machine learning can improve house price forecasts, which has a significant impact on the real estate industry. Large-scale data analysis is done by ML, as opposed to traditional approaches, to identify complex trends that improve projections. Big data and quick computation enable machine learning (ML) to detect long-term issues and adjust to changes in the market. The purpose of this study is to investigate potential dangers and opportunities associated with using machine learning (ML) in the housing market.</a:t>
              </a:r>
            </a:p>
            <a:p>
              <a:pPr algn="just"/>
              <a:endParaRPr lang="en-GB" dirty="0">
                <a:latin typeface="Times New Roman" panose="02020603050405020304" pitchFamily="18" charset="0"/>
                <a:cs typeface="Times New Roman" panose="02020603050405020304" pitchFamily="18" charset="0"/>
              </a:endParaRPr>
            </a:p>
          </p:txBody>
        </p:sp>
      </p:grpSp>
      <p:grpSp>
        <p:nvGrpSpPr>
          <p:cNvPr id="16" name="Group 15">
            <a:extLst>
              <a:ext uri="{FF2B5EF4-FFF2-40B4-BE49-F238E27FC236}">
                <a16:creationId xmlns:a16="http://schemas.microsoft.com/office/drawing/2014/main" id="{17AA1DFF-CAF5-33AA-59F0-7AC95A56FDE3}"/>
              </a:ext>
            </a:extLst>
          </p:cNvPr>
          <p:cNvGrpSpPr/>
          <p:nvPr/>
        </p:nvGrpSpPr>
        <p:grpSpPr>
          <a:xfrm>
            <a:off x="1200416" y="14353397"/>
            <a:ext cx="9546029" cy="15198136"/>
            <a:chOff x="989338" y="24729299"/>
            <a:chExt cx="9546029" cy="13534195"/>
          </a:xfrm>
        </p:grpSpPr>
        <p:sp>
          <p:nvSpPr>
            <p:cNvPr id="17" name="Rounded Rectangle 12">
              <a:extLst>
                <a:ext uri="{FF2B5EF4-FFF2-40B4-BE49-F238E27FC236}">
                  <a16:creationId xmlns:a16="http://schemas.microsoft.com/office/drawing/2014/main" id="{4485C256-8BE9-6ECA-DE93-F12BAD195ECB}"/>
                </a:ext>
              </a:extLst>
            </p:cNvPr>
            <p:cNvSpPr/>
            <p:nvPr/>
          </p:nvSpPr>
          <p:spPr>
            <a:xfrm>
              <a:off x="989338" y="24729299"/>
              <a:ext cx="9546029" cy="7754058"/>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18" name="TextBox 17">
              <a:extLst>
                <a:ext uri="{FF2B5EF4-FFF2-40B4-BE49-F238E27FC236}">
                  <a16:creationId xmlns:a16="http://schemas.microsoft.com/office/drawing/2014/main" id="{66549B61-871B-004E-DB43-85C5A1877714}"/>
                </a:ext>
              </a:extLst>
            </p:cNvPr>
            <p:cNvSpPr txBox="1"/>
            <p:nvPr/>
          </p:nvSpPr>
          <p:spPr>
            <a:xfrm>
              <a:off x="1245549" y="25046723"/>
              <a:ext cx="9092422" cy="561864"/>
            </a:xfrm>
            <a:prstGeom prst="rect">
              <a:avLst/>
            </a:prstGeom>
            <a:noFill/>
          </p:spPr>
          <p:txBody>
            <a:bodyPr wrap="square" rtlCol="0">
              <a:spAutoFit/>
            </a:bodyPr>
            <a:lstStyle/>
            <a:p>
              <a:pPr algn="ctr"/>
              <a:r>
                <a:rPr lang="en-GB" sz="3500" dirty="0">
                  <a:solidFill>
                    <a:srgbClr val="3B1D5F"/>
                  </a:solidFill>
                  <a:latin typeface="Cooper Black" panose="0208090404030B020404" pitchFamily="18" charset="0"/>
                </a:rPr>
                <a:t>AIM AND OBJECTIVES</a:t>
              </a:r>
            </a:p>
          </p:txBody>
        </p:sp>
        <p:sp>
          <p:nvSpPr>
            <p:cNvPr id="19" name="Text Placeholder 13">
              <a:extLst>
                <a:ext uri="{FF2B5EF4-FFF2-40B4-BE49-F238E27FC236}">
                  <a16:creationId xmlns:a16="http://schemas.microsoft.com/office/drawing/2014/main" id="{0A58C3A9-6EB7-88A1-C784-1C900F67095B}"/>
                </a:ext>
              </a:extLst>
            </p:cNvPr>
            <p:cNvSpPr txBox="1">
              <a:spLocks/>
            </p:cNvSpPr>
            <p:nvPr/>
          </p:nvSpPr>
          <p:spPr>
            <a:xfrm>
              <a:off x="1164169" y="25650324"/>
              <a:ext cx="9173802" cy="12613170"/>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algn="just"/>
              <a:r>
                <a:rPr lang="en-US" dirty="0">
                  <a:latin typeface="Times New Roman" panose="02020603050405020304" pitchFamily="18" charset="0"/>
                  <a:cs typeface="Times New Roman" panose="02020603050405020304" pitchFamily="18" charset="0"/>
                </a:rPr>
                <a:t>The goal of this project is to reliably forecast UK home values using machine-learning algorithms, enabling knowledgeable real estate market decision-making.</a:t>
              </a:r>
              <a:endParaRPr lang="en-IN" dirty="0">
                <a:latin typeface="Times New Roman" panose="02020603050405020304" pitchFamily="18" charset="0"/>
                <a:cs typeface="Times New Roman" panose="02020603050405020304" pitchFamily="18" charset="0"/>
              </a:endParaRPr>
            </a:p>
            <a:p>
              <a:pPr algn="just"/>
              <a:r>
                <a:rPr lang="en-IN" u="sng" dirty="0">
                  <a:latin typeface="Times New Roman" panose="02020603050405020304" pitchFamily="18" charset="0"/>
                  <a:cs typeface="Times New Roman" panose="02020603050405020304" pitchFamily="18" charset="0"/>
                </a:rPr>
                <a:t>Objectives:</a:t>
              </a:r>
            </a:p>
            <a:p>
              <a:pPr marL="457200"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1. Collect and evaluate information about houses, including location, economic factors, historical values, and property details, for the housing industry.</a:t>
              </a:r>
            </a:p>
            <a:p>
              <a:pPr marL="457200"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2. Create and implement machine learning algorithms for predicting house values, such as neural networks, clustering, and regression models.</a:t>
              </a:r>
            </a:p>
            <a:p>
              <a:pPr marL="457200"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3. Evaluate and contrast scenario performance with industry standards and baseline models.</a:t>
              </a:r>
            </a:p>
            <a:p>
              <a:pPr marL="457200"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4. Examine how diversity affects UK housing market growth predictions and factors that influence house prices.</a:t>
              </a:r>
            </a:p>
            <a:p>
              <a:pPr marL="457200"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5. Take into account data on machine learning techniques and resources for forecasting house values and other aspects of the UK housing industry.</a:t>
              </a:r>
            </a:p>
            <a:p>
              <a:pPr marL="457200" indent="-45720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grpSp>
      <p:grpSp>
        <p:nvGrpSpPr>
          <p:cNvPr id="24" name="Group 23">
            <a:extLst>
              <a:ext uri="{FF2B5EF4-FFF2-40B4-BE49-F238E27FC236}">
                <a16:creationId xmlns:a16="http://schemas.microsoft.com/office/drawing/2014/main" id="{D3366E98-8E42-2985-C571-9D57A274E292}"/>
              </a:ext>
            </a:extLst>
          </p:cNvPr>
          <p:cNvGrpSpPr/>
          <p:nvPr/>
        </p:nvGrpSpPr>
        <p:grpSpPr>
          <a:xfrm>
            <a:off x="11905328" y="18976558"/>
            <a:ext cx="9546029" cy="13506799"/>
            <a:chOff x="989338" y="24729299"/>
            <a:chExt cx="9546029" cy="7754058"/>
          </a:xfrm>
        </p:grpSpPr>
        <p:sp>
          <p:nvSpPr>
            <p:cNvPr id="25" name="Rounded Rectangle 12">
              <a:extLst>
                <a:ext uri="{FF2B5EF4-FFF2-40B4-BE49-F238E27FC236}">
                  <a16:creationId xmlns:a16="http://schemas.microsoft.com/office/drawing/2014/main" id="{389BF599-9E5E-DB9B-CEAC-5938A4C73DB5}"/>
                </a:ext>
              </a:extLst>
            </p:cNvPr>
            <p:cNvSpPr/>
            <p:nvPr/>
          </p:nvSpPr>
          <p:spPr>
            <a:xfrm>
              <a:off x="989338" y="24729299"/>
              <a:ext cx="9546029" cy="7754058"/>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26" name="TextBox 25">
              <a:extLst>
                <a:ext uri="{FF2B5EF4-FFF2-40B4-BE49-F238E27FC236}">
                  <a16:creationId xmlns:a16="http://schemas.microsoft.com/office/drawing/2014/main" id="{BE7D24FB-5513-B7E2-1009-14EFBA0A4CA8}"/>
                </a:ext>
              </a:extLst>
            </p:cNvPr>
            <p:cNvSpPr txBox="1"/>
            <p:nvPr/>
          </p:nvSpPr>
          <p:spPr>
            <a:xfrm>
              <a:off x="1245549" y="25046723"/>
              <a:ext cx="9092422" cy="362215"/>
            </a:xfrm>
            <a:prstGeom prst="rect">
              <a:avLst/>
            </a:prstGeom>
            <a:noFill/>
          </p:spPr>
          <p:txBody>
            <a:bodyPr wrap="square" rtlCol="0">
              <a:spAutoFit/>
            </a:bodyPr>
            <a:lstStyle/>
            <a:p>
              <a:pPr algn="ctr"/>
              <a:r>
                <a:rPr lang="en-GB" sz="3500" dirty="0">
                  <a:solidFill>
                    <a:srgbClr val="3B1D5F"/>
                  </a:solidFill>
                  <a:latin typeface="Cooper Black" panose="0208090404030B020404" pitchFamily="18" charset="0"/>
                </a:rPr>
                <a:t>METHODOLOGY</a:t>
              </a:r>
            </a:p>
          </p:txBody>
        </p:sp>
        <p:sp>
          <p:nvSpPr>
            <p:cNvPr id="27" name="Text Placeholder 13">
              <a:extLst>
                <a:ext uri="{FF2B5EF4-FFF2-40B4-BE49-F238E27FC236}">
                  <a16:creationId xmlns:a16="http://schemas.microsoft.com/office/drawing/2014/main" id="{077FD440-B5AA-9875-F991-8A2343CC30E8}"/>
                </a:ext>
              </a:extLst>
            </p:cNvPr>
            <p:cNvSpPr txBox="1">
              <a:spLocks/>
            </p:cNvSpPr>
            <p:nvPr/>
          </p:nvSpPr>
          <p:spPr>
            <a:xfrm>
              <a:off x="1164169" y="25650325"/>
              <a:ext cx="9173802" cy="2226295"/>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algn="just"/>
              <a:r>
                <a:rPr lang="en-GB" dirty="0">
                  <a:latin typeface="Times New Roman" panose="02020603050405020304" pitchFamily="18" charset="0"/>
                  <a:cs typeface="Times New Roman" panose="02020603050405020304" pitchFamily="18" charset="0"/>
                </a:rPr>
                <a:t>Pre-Processing: clean data, remove null values, data balancing</a:t>
              </a:r>
            </a:p>
            <a:p>
              <a:pPr algn="just"/>
              <a:r>
                <a:rPr lang="en-GB" dirty="0">
                  <a:latin typeface="Times New Roman" panose="02020603050405020304" pitchFamily="18" charset="0"/>
                  <a:cs typeface="Times New Roman" panose="02020603050405020304" pitchFamily="18" charset="0"/>
                </a:rPr>
                <a:t>Structure data: Feature Engineering,</a:t>
              </a:r>
            </a:p>
            <a:p>
              <a:pPr algn="just"/>
              <a:r>
                <a:rPr lang="en-GB" dirty="0">
                  <a:latin typeface="Times New Roman" panose="02020603050405020304" pitchFamily="18" charset="0"/>
                  <a:cs typeface="Times New Roman" panose="02020603050405020304" pitchFamily="18" charset="0"/>
                </a:rPr>
                <a:t>Model: Guardian Boost </a:t>
              </a:r>
              <a:r>
                <a:rPr lang="en-GB" dirty="0" err="1">
                  <a:latin typeface="Times New Roman" panose="02020603050405020304" pitchFamily="18" charset="0"/>
                  <a:cs typeface="Times New Roman" panose="02020603050405020304" pitchFamily="18" charset="0"/>
                </a:rPr>
                <a:t>classifire</a:t>
              </a:r>
              <a:r>
                <a:rPr lang="en-GB" dirty="0">
                  <a:latin typeface="Times New Roman" panose="02020603050405020304" pitchFamily="18" charset="0"/>
                  <a:cs typeface="Times New Roman" panose="02020603050405020304" pitchFamily="18" charset="0"/>
                </a:rPr>
                <a:t>, Linear regression, SVM, Random Forest</a:t>
              </a:r>
            </a:p>
          </p:txBody>
        </p:sp>
      </p:grpSp>
      <p:grpSp>
        <p:nvGrpSpPr>
          <p:cNvPr id="28" name="Group 27">
            <a:extLst>
              <a:ext uri="{FF2B5EF4-FFF2-40B4-BE49-F238E27FC236}">
                <a16:creationId xmlns:a16="http://schemas.microsoft.com/office/drawing/2014/main" id="{B74AE0A6-8B93-1FE3-D6FD-7E832A4D1152}"/>
              </a:ext>
            </a:extLst>
          </p:cNvPr>
          <p:cNvGrpSpPr/>
          <p:nvPr/>
        </p:nvGrpSpPr>
        <p:grpSpPr>
          <a:xfrm>
            <a:off x="11916611" y="4930809"/>
            <a:ext cx="9546029" cy="13182093"/>
            <a:chOff x="989338" y="24729299"/>
            <a:chExt cx="9546029" cy="7754058"/>
          </a:xfrm>
        </p:grpSpPr>
        <p:sp>
          <p:nvSpPr>
            <p:cNvPr id="29" name="Rounded Rectangle 12">
              <a:extLst>
                <a:ext uri="{FF2B5EF4-FFF2-40B4-BE49-F238E27FC236}">
                  <a16:creationId xmlns:a16="http://schemas.microsoft.com/office/drawing/2014/main" id="{2D64B003-BE7E-5C23-9DDB-4F2783DA9FF9}"/>
                </a:ext>
              </a:extLst>
            </p:cNvPr>
            <p:cNvSpPr/>
            <p:nvPr/>
          </p:nvSpPr>
          <p:spPr>
            <a:xfrm>
              <a:off x="989338" y="24729299"/>
              <a:ext cx="9546029" cy="7754058"/>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30" name="TextBox 29">
              <a:extLst>
                <a:ext uri="{FF2B5EF4-FFF2-40B4-BE49-F238E27FC236}">
                  <a16:creationId xmlns:a16="http://schemas.microsoft.com/office/drawing/2014/main" id="{B9D7DDCF-76D3-5460-31B9-C23FA0337A4F}"/>
                </a:ext>
              </a:extLst>
            </p:cNvPr>
            <p:cNvSpPr txBox="1"/>
            <p:nvPr/>
          </p:nvSpPr>
          <p:spPr>
            <a:xfrm>
              <a:off x="1245549" y="24942141"/>
              <a:ext cx="9092422" cy="371137"/>
            </a:xfrm>
            <a:prstGeom prst="rect">
              <a:avLst/>
            </a:prstGeom>
            <a:noFill/>
          </p:spPr>
          <p:txBody>
            <a:bodyPr wrap="square" rtlCol="0">
              <a:spAutoFit/>
            </a:bodyPr>
            <a:lstStyle/>
            <a:p>
              <a:pPr algn="ctr"/>
              <a:r>
                <a:rPr lang="en-GB" sz="3500" dirty="0">
                  <a:solidFill>
                    <a:srgbClr val="3B1D5F"/>
                  </a:solidFill>
                  <a:latin typeface="Cooper Black" panose="0208090404030B020404" pitchFamily="18" charset="0"/>
                </a:rPr>
                <a:t>LITERATURE REVIEW</a:t>
              </a:r>
            </a:p>
          </p:txBody>
        </p:sp>
        <p:sp>
          <p:nvSpPr>
            <p:cNvPr id="31" name="Text Placeholder 13">
              <a:extLst>
                <a:ext uri="{FF2B5EF4-FFF2-40B4-BE49-F238E27FC236}">
                  <a16:creationId xmlns:a16="http://schemas.microsoft.com/office/drawing/2014/main" id="{5084752A-31F0-A44E-739B-07D4044B53E1}"/>
                </a:ext>
              </a:extLst>
            </p:cNvPr>
            <p:cNvSpPr txBox="1">
              <a:spLocks/>
            </p:cNvSpPr>
            <p:nvPr/>
          </p:nvSpPr>
          <p:spPr>
            <a:xfrm>
              <a:off x="1164169" y="25515856"/>
              <a:ext cx="9173802" cy="5137982"/>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algn="just"/>
              <a:r>
                <a:rPr lang="en-US" dirty="0">
                  <a:latin typeface="Times New Roman" panose="02020603050405020304" pitchFamily="18" charset="0"/>
                  <a:cs typeface="Times New Roman" panose="02020603050405020304" pitchFamily="18" charset="0"/>
                </a:rPr>
                <a:t>Machine learning improves predictions of UK house prices, assisting buyers and investors in making wiser choices. It also has to deal with issues like data security and quality, which emphasizes the necessity of preparing data. Neural networks, SVM, Random Forest, Gradient Boosting, and Linear Regression are among the often employed methods.</a:t>
              </a:r>
            </a:p>
            <a:p>
              <a:pPr algn="just"/>
              <a:r>
                <a:rPr lang="en-US" dirty="0">
                  <a:latin typeface="Times New Roman" panose="02020603050405020304" pitchFamily="18" charset="0"/>
                  <a:cs typeface="Times New Roman" panose="02020603050405020304" pitchFamily="18" charset="0"/>
                </a:rPr>
                <a:t>impact of machine learning on UK home price prediction, highlighting its potential for higher accuracy compared to conventional techniques. It draws attention to issues including data privacy, data quality, and the requirement for sophisticated models. Important subjects include popular prediction methods, data preparation, and research gaps, with an emphasis on increasing forecasting accuracy.</a:t>
              </a:r>
            </a:p>
          </p:txBody>
        </p:sp>
      </p:grpSp>
      <p:grpSp>
        <p:nvGrpSpPr>
          <p:cNvPr id="32" name="Group 31">
            <a:extLst>
              <a:ext uri="{FF2B5EF4-FFF2-40B4-BE49-F238E27FC236}">
                <a16:creationId xmlns:a16="http://schemas.microsoft.com/office/drawing/2014/main" id="{E14A2A65-34F9-31FC-75B8-835BAF8DE94B}"/>
              </a:ext>
            </a:extLst>
          </p:cNvPr>
          <p:cNvGrpSpPr/>
          <p:nvPr/>
        </p:nvGrpSpPr>
        <p:grpSpPr>
          <a:xfrm>
            <a:off x="22725433" y="5685160"/>
            <a:ext cx="9684000" cy="18595941"/>
            <a:chOff x="940749" y="24729299"/>
            <a:chExt cx="9684000" cy="7754058"/>
          </a:xfrm>
        </p:grpSpPr>
        <p:sp>
          <p:nvSpPr>
            <p:cNvPr id="37" name="Rounded Rectangle 12">
              <a:extLst>
                <a:ext uri="{FF2B5EF4-FFF2-40B4-BE49-F238E27FC236}">
                  <a16:creationId xmlns:a16="http://schemas.microsoft.com/office/drawing/2014/main" id="{76858ED5-292B-AB30-BB19-DE92128187E6}"/>
                </a:ext>
              </a:extLst>
            </p:cNvPr>
            <p:cNvSpPr/>
            <p:nvPr/>
          </p:nvSpPr>
          <p:spPr>
            <a:xfrm>
              <a:off x="989338" y="24729299"/>
              <a:ext cx="9546029" cy="7754058"/>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38" name="TextBox 37">
              <a:extLst>
                <a:ext uri="{FF2B5EF4-FFF2-40B4-BE49-F238E27FC236}">
                  <a16:creationId xmlns:a16="http://schemas.microsoft.com/office/drawing/2014/main" id="{F68D445F-38AF-E4F7-9670-059C987F7AC9}"/>
                </a:ext>
              </a:extLst>
            </p:cNvPr>
            <p:cNvSpPr txBox="1"/>
            <p:nvPr/>
          </p:nvSpPr>
          <p:spPr>
            <a:xfrm>
              <a:off x="940749" y="24878155"/>
              <a:ext cx="9684000" cy="687961"/>
            </a:xfrm>
            <a:prstGeom prst="rect">
              <a:avLst/>
            </a:prstGeom>
            <a:noFill/>
          </p:spPr>
          <p:txBody>
            <a:bodyPr wrap="square" rtlCol="0">
              <a:spAutoFit/>
            </a:bodyPr>
            <a:lstStyle/>
            <a:p>
              <a:pPr algn="ctr"/>
              <a:r>
                <a:rPr lang="en-GB" sz="3500" dirty="0">
                  <a:solidFill>
                    <a:srgbClr val="3B1D5F"/>
                  </a:solidFill>
                  <a:latin typeface="Cooper Black" panose="0208090404030B020404" pitchFamily="18" charset="0"/>
                </a:rPr>
                <a:t>RESEARCH OUTCOME AND DISCUSSION</a:t>
              </a:r>
            </a:p>
          </p:txBody>
        </p:sp>
        <p:sp>
          <p:nvSpPr>
            <p:cNvPr id="39" name="Text Placeholder 13">
              <a:extLst>
                <a:ext uri="{FF2B5EF4-FFF2-40B4-BE49-F238E27FC236}">
                  <a16:creationId xmlns:a16="http://schemas.microsoft.com/office/drawing/2014/main" id="{F2DF5792-4FA0-5E66-BEAC-F4CDB15B3EFA}"/>
                </a:ext>
              </a:extLst>
            </p:cNvPr>
            <p:cNvSpPr txBox="1">
              <a:spLocks/>
            </p:cNvSpPr>
            <p:nvPr/>
          </p:nvSpPr>
          <p:spPr>
            <a:xfrm>
              <a:off x="940749" y="25193833"/>
              <a:ext cx="9173802" cy="492808"/>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marL="457200" indent="-4572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Model analysis</a:t>
              </a:r>
            </a:p>
          </p:txBody>
        </p:sp>
      </p:grpSp>
      <p:grpSp>
        <p:nvGrpSpPr>
          <p:cNvPr id="40" name="Group 39">
            <a:extLst>
              <a:ext uri="{FF2B5EF4-FFF2-40B4-BE49-F238E27FC236}">
                <a16:creationId xmlns:a16="http://schemas.microsoft.com/office/drawing/2014/main" id="{CFE39B08-39F8-69C1-CA2B-2DD324A29068}"/>
              </a:ext>
            </a:extLst>
          </p:cNvPr>
          <p:cNvGrpSpPr/>
          <p:nvPr/>
        </p:nvGrpSpPr>
        <p:grpSpPr>
          <a:xfrm>
            <a:off x="22671275" y="24234260"/>
            <a:ext cx="9546029" cy="8702895"/>
            <a:chOff x="989338" y="24729299"/>
            <a:chExt cx="9546029" cy="8198338"/>
          </a:xfrm>
        </p:grpSpPr>
        <p:sp>
          <p:nvSpPr>
            <p:cNvPr id="41" name="Rounded Rectangle 12">
              <a:extLst>
                <a:ext uri="{FF2B5EF4-FFF2-40B4-BE49-F238E27FC236}">
                  <a16:creationId xmlns:a16="http://schemas.microsoft.com/office/drawing/2014/main" id="{B533DA39-8B06-2CEB-49BE-9F55AAF30F9E}"/>
                </a:ext>
              </a:extLst>
            </p:cNvPr>
            <p:cNvSpPr/>
            <p:nvPr/>
          </p:nvSpPr>
          <p:spPr>
            <a:xfrm>
              <a:off x="989338" y="24729299"/>
              <a:ext cx="9546029" cy="7754058"/>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42" name="TextBox 41">
              <a:extLst>
                <a:ext uri="{FF2B5EF4-FFF2-40B4-BE49-F238E27FC236}">
                  <a16:creationId xmlns:a16="http://schemas.microsoft.com/office/drawing/2014/main" id="{153E820F-BD00-FC2A-2461-3644A2E84EF5}"/>
                </a:ext>
              </a:extLst>
            </p:cNvPr>
            <p:cNvSpPr txBox="1"/>
            <p:nvPr/>
          </p:nvSpPr>
          <p:spPr>
            <a:xfrm>
              <a:off x="1245549" y="25046723"/>
              <a:ext cx="9092422" cy="362215"/>
            </a:xfrm>
            <a:prstGeom prst="rect">
              <a:avLst/>
            </a:prstGeom>
            <a:noFill/>
          </p:spPr>
          <p:txBody>
            <a:bodyPr wrap="square" rtlCol="0">
              <a:spAutoFit/>
            </a:bodyPr>
            <a:lstStyle/>
            <a:p>
              <a:pPr algn="ctr"/>
              <a:r>
                <a:rPr lang="en-GB" sz="3500" dirty="0">
                  <a:solidFill>
                    <a:srgbClr val="3B1D5F"/>
                  </a:solidFill>
                  <a:latin typeface="Cooper Black" panose="0208090404030B020404" pitchFamily="18" charset="0"/>
                </a:rPr>
                <a:t>CONCLUSION</a:t>
              </a:r>
            </a:p>
          </p:txBody>
        </p:sp>
        <p:sp>
          <p:nvSpPr>
            <p:cNvPr id="43" name="Text Placeholder 13">
              <a:extLst>
                <a:ext uri="{FF2B5EF4-FFF2-40B4-BE49-F238E27FC236}">
                  <a16:creationId xmlns:a16="http://schemas.microsoft.com/office/drawing/2014/main" id="{76D26508-B6FF-7A06-1BFF-D3854162A7EE}"/>
                </a:ext>
              </a:extLst>
            </p:cNvPr>
            <p:cNvSpPr txBox="1">
              <a:spLocks/>
            </p:cNvSpPr>
            <p:nvPr/>
          </p:nvSpPr>
          <p:spPr>
            <a:xfrm>
              <a:off x="1159947" y="25064655"/>
              <a:ext cx="9173802" cy="7862982"/>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algn="just"/>
              <a:r>
                <a:rPr lang="en-US" dirty="0">
                  <a:latin typeface="Times New Roman" panose="02020603050405020304" pitchFamily="18" charset="0"/>
                  <a:cs typeface="Times New Roman" panose="02020603050405020304" pitchFamily="18" charset="0"/>
                </a:rPr>
                <a:t>The dissertation concludes that Support Vector Machines (SVM) are the best at predicting UK housing prices, but future research should explore additional factors and advanced methods like GRU or LSTM to improve accuracy and capture market trends.</a:t>
              </a:r>
            </a:p>
            <a:p>
              <a:pPr algn="just"/>
              <a:r>
                <a:rPr lang="en-IN" u="sng" dirty="0">
                  <a:latin typeface="Times New Roman" panose="02020603050405020304" pitchFamily="18" charset="0"/>
                  <a:cs typeface="Times New Roman" panose="02020603050405020304" pitchFamily="18" charset="0"/>
                </a:rPr>
                <a:t>Drawbacks:</a:t>
              </a:r>
            </a:p>
            <a:p>
              <a:pPr marL="457200"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Incomplete data due to privacy regulation.</a:t>
              </a:r>
              <a:endParaRPr lang="en-IN"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difficulty of adapting machine learning models to the rapidly changing housing market.</a:t>
              </a:r>
              <a:r>
                <a:rPr lang="en-IN" dirty="0">
                  <a:latin typeface="Times New Roman" panose="02020603050405020304" pitchFamily="18" charset="0"/>
                  <a:cs typeface="Times New Roman" panose="02020603050405020304" pitchFamily="18" charset="0"/>
                </a:rPr>
                <a:t>.</a:t>
              </a:r>
            </a:p>
            <a:p>
              <a:pPr algn="just"/>
              <a:r>
                <a:rPr lang="en-IN" u="sng" dirty="0">
                  <a:latin typeface="Times New Roman" panose="02020603050405020304" pitchFamily="18" charset="0"/>
                  <a:cs typeface="Times New Roman" panose="02020603050405020304" pitchFamily="18" charset="0"/>
                </a:rPr>
                <a:t>Future work:</a:t>
              </a:r>
              <a:r>
                <a:rPr lang="en-US" dirty="0">
                  <a:latin typeface="Times New Roman" panose="02020603050405020304" pitchFamily="18" charset="0"/>
                  <a:cs typeface="Times New Roman" panose="02020603050405020304" pitchFamily="18" charset="0"/>
                </a:rPr>
                <a:t>improve data collection, use adaptive models, integrate economic insights, ensure ethical compliance, and increase transparency</a:t>
              </a:r>
              <a:endParaRPr lang="en-GB" dirty="0">
                <a:latin typeface="Times New Roman" panose="02020603050405020304" pitchFamily="18" charset="0"/>
                <a:cs typeface="Times New Roman" panose="02020603050405020304" pitchFamily="18" charset="0"/>
              </a:endParaRPr>
            </a:p>
          </p:txBody>
        </p:sp>
      </p:grpSp>
      <p:grpSp>
        <p:nvGrpSpPr>
          <p:cNvPr id="44" name="Group 43">
            <a:extLst>
              <a:ext uri="{FF2B5EF4-FFF2-40B4-BE49-F238E27FC236}">
                <a16:creationId xmlns:a16="http://schemas.microsoft.com/office/drawing/2014/main" id="{FF19E43E-A3AE-5C79-A351-ABA1983813EA}"/>
              </a:ext>
            </a:extLst>
          </p:cNvPr>
          <p:cNvGrpSpPr/>
          <p:nvPr/>
        </p:nvGrpSpPr>
        <p:grpSpPr>
          <a:xfrm>
            <a:off x="33459789" y="4912980"/>
            <a:ext cx="9546029" cy="8707369"/>
            <a:chOff x="989338" y="24729299"/>
            <a:chExt cx="9546029" cy="7754058"/>
          </a:xfrm>
        </p:grpSpPr>
        <p:sp>
          <p:nvSpPr>
            <p:cNvPr id="49" name="Rounded Rectangle 12">
              <a:extLst>
                <a:ext uri="{FF2B5EF4-FFF2-40B4-BE49-F238E27FC236}">
                  <a16:creationId xmlns:a16="http://schemas.microsoft.com/office/drawing/2014/main" id="{681A1BBA-22DD-DBEB-F98D-391877598619}"/>
                </a:ext>
              </a:extLst>
            </p:cNvPr>
            <p:cNvSpPr/>
            <p:nvPr/>
          </p:nvSpPr>
          <p:spPr>
            <a:xfrm>
              <a:off x="989338" y="24729299"/>
              <a:ext cx="9546029" cy="7754058"/>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50" name="TextBox 49">
              <a:extLst>
                <a:ext uri="{FF2B5EF4-FFF2-40B4-BE49-F238E27FC236}">
                  <a16:creationId xmlns:a16="http://schemas.microsoft.com/office/drawing/2014/main" id="{08A2DB9E-ABA8-0DC6-BA88-3BB51F5E2D3B}"/>
                </a:ext>
              </a:extLst>
            </p:cNvPr>
            <p:cNvSpPr txBox="1"/>
            <p:nvPr/>
          </p:nvSpPr>
          <p:spPr>
            <a:xfrm>
              <a:off x="1245549" y="25046723"/>
              <a:ext cx="9092422" cy="561864"/>
            </a:xfrm>
            <a:prstGeom prst="rect">
              <a:avLst/>
            </a:prstGeom>
            <a:noFill/>
          </p:spPr>
          <p:txBody>
            <a:bodyPr wrap="square" rtlCol="0">
              <a:spAutoFit/>
            </a:bodyPr>
            <a:lstStyle/>
            <a:p>
              <a:pPr algn="ctr"/>
              <a:r>
                <a:rPr lang="en-GB" sz="3500" dirty="0">
                  <a:solidFill>
                    <a:srgbClr val="3B1D5F"/>
                  </a:solidFill>
                  <a:latin typeface="Cooper Black" panose="0208090404030B020404" pitchFamily="18" charset="0"/>
                </a:rPr>
                <a:t>ETHICAL CONSIDERATIONS</a:t>
              </a:r>
            </a:p>
          </p:txBody>
        </p:sp>
      </p:grpSp>
      <p:grpSp>
        <p:nvGrpSpPr>
          <p:cNvPr id="51" name="Group 50">
            <a:extLst>
              <a:ext uri="{FF2B5EF4-FFF2-40B4-BE49-F238E27FC236}">
                <a16:creationId xmlns:a16="http://schemas.microsoft.com/office/drawing/2014/main" id="{A99A3093-7BA4-1A78-6111-C3A606030798}"/>
              </a:ext>
            </a:extLst>
          </p:cNvPr>
          <p:cNvGrpSpPr/>
          <p:nvPr/>
        </p:nvGrpSpPr>
        <p:grpSpPr>
          <a:xfrm>
            <a:off x="33437222" y="14335569"/>
            <a:ext cx="9546029" cy="8707369"/>
            <a:chOff x="989338" y="24729300"/>
            <a:chExt cx="9546029" cy="7754058"/>
          </a:xfrm>
        </p:grpSpPr>
        <p:sp>
          <p:nvSpPr>
            <p:cNvPr id="52" name="Rounded Rectangle 12">
              <a:extLst>
                <a:ext uri="{FF2B5EF4-FFF2-40B4-BE49-F238E27FC236}">
                  <a16:creationId xmlns:a16="http://schemas.microsoft.com/office/drawing/2014/main" id="{A767E856-FF29-1916-3578-FFC12E13D8DE}"/>
                </a:ext>
              </a:extLst>
            </p:cNvPr>
            <p:cNvSpPr/>
            <p:nvPr/>
          </p:nvSpPr>
          <p:spPr>
            <a:xfrm>
              <a:off x="989338" y="24729300"/>
              <a:ext cx="9546029" cy="7754058"/>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83" name="TextBox 82">
              <a:extLst>
                <a:ext uri="{FF2B5EF4-FFF2-40B4-BE49-F238E27FC236}">
                  <a16:creationId xmlns:a16="http://schemas.microsoft.com/office/drawing/2014/main" id="{4FD5AD2F-D24E-13BB-A4D4-2BB1496C97DB}"/>
                </a:ext>
              </a:extLst>
            </p:cNvPr>
            <p:cNvSpPr txBox="1"/>
            <p:nvPr/>
          </p:nvSpPr>
          <p:spPr>
            <a:xfrm>
              <a:off x="1245549" y="25046723"/>
              <a:ext cx="9092422" cy="561864"/>
            </a:xfrm>
            <a:prstGeom prst="rect">
              <a:avLst/>
            </a:prstGeom>
            <a:noFill/>
          </p:spPr>
          <p:txBody>
            <a:bodyPr wrap="square" rtlCol="0">
              <a:spAutoFit/>
            </a:bodyPr>
            <a:lstStyle/>
            <a:p>
              <a:pPr algn="ctr"/>
              <a:r>
                <a:rPr lang="en-GB" sz="3500" dirty="0">
                  <a:solidFill>
                    <a:srgbClr val="3B1D5F"/>
                  </a:solidFill>
                  <a:latin typeface="Cooper Black" panose="0208090404030B020404" pitchFamily="18" charset="0"/>
                </a:rPr>
                <a:t>ACKNOWLEDGEMENTS</a:t>
              </a:r>
            </a:p>
          </p:txBody>
        </p:sp>
        <p:sp>
          <p:nvSpPr>
            <p:cNvPr id="84" name="Text Placeholder 13">
              <a:extLst>
                <a:ext uri="{FF2B5EF4-FFF2-40B4-BE49-F238E27FC236}">
                  <a16:creationId xmlns:a16="http://schemas.microsoft.com/office/drawing/2014/main" id="{3946FF41-9799-47A7-D8D4-2EC3F8C43250}"/>
                </a:ext>
              </a:extLst>
            </p:cNvPr>
            <p:cNvSpPr txBox="1">
              <a:spLocks/>
            </p:cNvSpPr>
            <p:nvPr/>
          </p:nvSpPr>
          <p:spPr>
            <a:xfrm>
              <a:off x="1164169" y="25650325"/>
              <a:ext cx="9173802" cy="2236495"/>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algn="just"/>
              <a:r>
                <a:rPr lang="en-IN" dirty="0">
                  <a:latin typeface="Times New Roman" panose="02020603050405020304" pitchFamily="18" charset="0"/>
                  <a:cs typeface="Times New Roman" panose="02020603050405020304" pitchFamily="18" charset="0"/>
                </a:rPr>
                <a:t>I would like to express my sincere gratitude to my supervisor, Prof. Hadeel </a:t>
              </a:r>
              <a:r>
                <a:rPr lang="en-IN" dirty="0" err="1">
                  <a:latin typeface="Times New Roman" panose="02020603050405020304" pitchFamily="18" charset="0"/>
                  <a:cs typeface="Times New Roman" panose="02020603050405020304" pitchFamily="18" charset="0"/>
                </a:rPr>
                <a:t>Jazza</a:t>
              </a:r>
              <a:r>
                <a:rPr lang="en-IN" dirty="0">
                  <a:latin typeface="Times New Roman" panose="02020603050405020304" pitchFamily="18" charset="0"/>
                  <a:cs typeface="Times New Roman" panose="02020603050405020304" pitchFamily="18" charset="0"/>
                </a:rPr>
                <a:t>, for her invaluable assistance, support and encouragement to shape this project.</a:t>
              </a:r>
              <a:endParaRPr lang="en-GB" dirty="0">
                <a:latin typeface="Times New Roman" panose="02020603050405020304" pitchFamily="18" charset="0"/>
                <a:cs typeface="Times New Roman" panose="02020603050405020304" pitchFamily="18" charset="0"/>
              </a:endParaRPr>
            </a:p>
          </p:txBody>
        </p:sp>
      </p:grpSp>
      <p:grpSp>
        <p:nvGrpSpPr>
          <p:cNvPr id="89" name="Group 88">
            <a:extLst>
              <a:ext uri="{FF2B5EF4-FFF2-40B4-BE49-F238E27FC236}">
                <a16:creationId xmlns:a16="http://schemas.microsoft.com/office/drawing/2014/main" id="{7D185C38-693E-F129-859A-77A7651A023C}"/>
              </a:ext>
            </a:extLst>
          </p:cNvPr>
          <p:cNvGrpSpPr/>
          <p:nvPr/>
        </p:nvGrpSpPr>
        <p:grpSpPr>
          <a:xfrm>
            <a:off x="33466629" y="23758158"/>
            <a:ext cx="9546029" cy="8707369"/>
            <a:chOff x="989338" y="24729299"/>
            <a:chExt cx="9546029" cy="7754058"/>
          </a:xfrm>
        </p:grpSpPr>
        <p:sp>
          <p:nvSpPr>
            <p:cNvPr id="90" name="Rounded Rectangle 12">
              <a:extLst>
                <a:ext uri="{FF2B5EF4-FFF2-40B4-BE49-F238E27FC236}">
                  <a16:creationId xmlns:a16="http://schemas.microsoft.com/office/drawing/2014/main" id="{8AE4568F-0F4E-33C1-3E57-B5B0F123B3BC}"/>
                </a:ext>
              </a:extLst>
            </p:cNvPr>
            <p:cNvSpPr/>
            <p:nvPr/>
          </p:nvSpPr>
          <p:spPr>
            <a:xfrm>
              <a:off x="989338" y="24729299"/>
              <a:ext cx="9546029" cy="7754058"/>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91" name="TextBox 90">
              <a:extLst>
                <a:ext uri="{FF2B5EF4-FFF2-40B4-BE49-F238E27FC236}">
                  <a16:creationId xmlns:a16="http://schemas.microsoft.com/office/drawing/2014/main" id="{6AE3B1AD-E9C8-05ED-BD2C-41D03EDC8C29}"/>
                </a:ext>
              </a:extLst>
            </p:cNvPr>
            <p:cNvSpPr txBox="1"/>
            <p:nvPr/>
          </p:nvSpPr>
          <p:spPr>
            <a:xfrm>
              <a:off x="1245549" y="25046723"/>
              <a:ext cx="9092422" cy="561864"/>
            </a:xfrm>
            <a:prstGeom prst="rect">
              <a:avLst/>
            </a:prstGeom>
            <a:noFill/>
          </p:spPr>
          <p:txBody>
            <a:bodyPr wrap="square" rtlCol="0">
              <a:spAutoFit/>
            </a:bodyPr>
            <a:lstStyle/>
            <a:p>
              <a:pPr algn="ctr"/>
              <a:r>
                <a:rPr lang="en-GB" sz="3500" dirty="0">
                  <a:solidFill>
                    <a:srgbClr val="3B1D5F"/>
                  </a:solidFill>
                  <a:latin typeface="Cooper Black" panose="0208090404030B020404" pitchFamily="18" charset="0"/>
                </a:rPr>
                <a:t>REFERENCES</a:t>
              </a:r>
            </a:p>
          </p:txBody>
        </p:sp>
      </p:grpSp>
      <p:pic>
        <p:nvPicPr>
          <p:cNvPr id="107" name="Picture 106">
            <a:extLst>
              <a:ext uri="{FF2B5EF4-FFF2-40B4-BE49-F238E27FC236}">
                <a16:creationId xmlns:a16="http://schemas.microsoft.com/office/drawing/2014/main" id="{05B9F9C3-299B-D734-32A8-DDE3DCE05549}"/>
              </a:ext>
            </a:extLst>
          </p:cNvPr>
          <p:cNvPicPr>
            <a:picLocks noChangeAspect="1"/>
          </p:cNvPicPr>
          <p:nvPr/>
        </p:nvPicPr>
        <p:blipFill rotWithShape="1">
          <a:blip r:embed="rId4"/>
          <a:srcRect b="39743"/>
          <a:stretch/>
        </p:blipFill>
        <p:spPr>
          <a:xfrm>
            <a:off x="1093036" y="11541101"/>
            <a:ext cx="9778488" cy="1964073"/>
          </a:xfrm>
          <a:prstGeom prst="rect">
            <a:avLst/>
          </a:prstGeom>
        </p:spPr>
      </p:pic>
      <p:pic>
        <p:nvPicPr>
          <p:cNvPr id="111" name="Picture 110">
            <a:extLst>
              <a:ext uri="{FF2B5EF4-FFF2-40B4-BE49-F238E27FC236}">
                <a16:creationId xmlns:a16="http://schemas.microsoft.com/office/drawing/2014/main" id="{1C6B1B7D-126D-A930-3645-63FD727DC98E}"/>
              </a:ext>
            </a:extLst>
          </p:cNvPr>
          <p:cNvPicPr>
            <a:picLocks noChangeAspect="1"/>
          </p:cNvPicPr>
          <p:nvPr/>
        </p:nvPicPr>
        <p:blipFill>
          <a:blip r:embed="rId5"/>
          <a:stretch>
            <a:fillRect/>
          </a:stretch>
        </p:blipFill>
        <p:spPr>
          <a:xfrm>
            <a:off x="22428562" y="7715515"/>
            <a:ext cx="9769687" cy="6603553"/>
          </a:xfrm>
          <a:prstGeom prst="rect">
            <a:avLst/>
          </a:prstGeom>
        </p:spPr>
      </p:pic>
      <p:pic>
        <p:nvPicPr>
          <p:cNvPr id="113" name="Picture 112">
            <a:extLst>
              <a:ext uri="{FF2B5EF4-FFF2-40B4-BE49-F238E27FC236}">
                <a16:creationId xmlns:a16="http://schemas.microsoft.com/office/drawing/2014/main" id="{C3234D9E-9E4B-0C2F-5543-5DC048B4077D}"/>
              </a:ext>
            </a:extLst>
          </p:cNvPr>
          <p:cNvPicPr>
            <a:picLocks noChangeAspect="1"/>
          </p:cNvPicPr>
          <p:nvPr/>
        </p:nvPicPr>
        <p:blipFill>
          <a:blip r:embed="rId6"/>
          <a:stretch>
            <a:fillRect/>
          </a:stretch>
        </p:blipFill>
        <p:spPr>
          <a:xfrm>
            <a:off x="21945600" y="15118796"/>
            <a:ext cx="11209991" cy="5524979"/>
          </a:xfrm>
          <a:prstGeom prst="rect">
            <a:avLst/>
          </a:prstGeom>
        </p:spPr>
      </p:pic>
      <p:pic>
        <p:nvPicPr>
          <p:cNvPr id="1045" name="Picture 21" descr="Dr. Hadeel Jazzaa">
            <a:extLst>
              <a:ext uri="{FF2B5EF4-FFF2-40B4-BE49-F238E27FC236}">
                <a16:creationId xmlns:a16="http://schemas.microsoft.com/office/drawing/2014/main" id="{9BA7B6BC-120D-D77C-FB7E-21AED18F79E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4000" y="18094512"/>
            <a:ext cx="5334000" cy="5334000"/>
          </a:xfrm>
          <a:prstGeom prst="rect">
            <a:avLst/>
          </a:prstGeom>
          <a:noFill/>
          <a:extLst>
            <a:ext uri="{909E8E84-426E-40DD-AFC4-6F175D3DCCD1}">
              <a14:hiddenFill xmlns:a14="http://schemas.microsoft.com/office/drawing/2010/main">
                <a:solidFill>
                  <a:srgbClr val="FFFFFF"/>
                </a:solidFill>
              </a14:hiddenFill>
            </a:ext>
          </a:extLst>
        </p:spPr>
      </p:pic>
      <p:sp>
        <p:nvSpPr>
          <p:cNvPr id="118" name="Text Placeholder 13">
            <a:extLst>
              <a:ext uri="{FF2B5EF4-FFF2-40B4-BE49-F238E27FC236}">
                <a16:creationId xmlns:a16="http://schemas.microsoft.com/office/drawing/2014/main" id="{65879FC8-6D4F-D12C-50A6-C257DD2DFB93}"/>
              </a:ext>
            </a:extLst>
          </p:cNvPr>
          <p:cNvSpPr txBox="1">
            <a:spLocks/>
          </p:cNvSpPr>
          <p:nvPr/>
        </p:nvSpPr>
        <p:spPr>
          <a:xfrm>
            <a:off x="22632806" y="14153629"/>
            <a:ext cx="9173802" cy="1181862"/>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marL="457200" indent="-4572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Perdition</a:t>
            </a:r>
          </a:p>
        </p:txBody>
      </p:sp>
      <p:pic>
        <p:nvPicPr>
          <p:cNvPr id="120" name="Picture 119" descr="A group of people walking in a city&#10;&#10;Description automatically generated">
            <a:extLst>
              <a:ext uri="{FF2B5EF4-FFF2-40B4-BE49-F238E27FC236}">
                <a16:creationId xmlns:a16="http://schemas.microsoft.com/office/drawing/2014/main" id="{40F4C852-4BD1-7D0B-AEE5-512FD04C3D4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072157" y="14549198"/>
            <a:ext cx="8911141" cy="4900872"/>
          </a:xfrm>
          <a:prstGeom prst="rect">
            <a:avLst/>
          </a:prstGeom>
        </p:spPr>
      </p:pic>
      <p:pic>
        <p:nvPicPr>
          <p:cNvPr id="122" name="Picture 121" descr="A diagram of ethical specifications&#10;&#10;Description automatically generated with medium confidence">
            <a:extLst>
              <a:ext uri="{FF2B5EF4-FFF2-40B4-BE49-F238E27FC236}">
                <a16:creationId xmlns:a16="http://schemas.microsoft.com/office/drawing/2014/main" id="{129FE535-C2EB-9905-2D95-C36BB2012B8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253828" y="6320668"/>
            <a:ext cx="8561434" cy="7998400"/>
          </a:xfrm>
          <a:prstGeom prst="rect">
            <a:avLst/>
          </a:prstGeom>
        </p:spPr>
      </p:pic>
      <p:pic>
        <p:nvPicPr>
          <p:cNvPr id="124" name="Picture 123" descr="A diagram of a model training&#10;&#10;Description automatically generated">
            <a:extLst>
              <a:ext uri="{FF2B5EF4-FFF2-40B4-BE49-F238E27FC236}">
                <a16:creationId xmlns:a16="http://schemas.microsoft.com/office/drawing/2014/main" id="{8DA3A83E-8B29-8063-E6C1-1BD20D363F4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172822" y="24248930"/>
            <a:ext cx="10255964" cy="8201356"/>
          </a:xfrm>
          <a:prstGeom prst="rect">
            <a:avLst/>
          </a:prstGeom>
        </p:spPr>
      </p:pic>
      <p:pic>
        <p:nvPicPr>
          <p:cNvPr id="126" name="Picture 125" descr="A qr code on a black background&#10;&#10;Description automatically generated">
            <a:extLst>
              <a:ext uri="{FF2B5EF4-FFF2-40B4-BE49-F238E27FC236}">
                <a16:creationId xmlns:a16="http://schemas.microsoft.com/office/drawing/2014/main" id="{733CD6D5-BBCB-BC51-7156-4EBEAA339A1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071049" y="24955720"/>
            <a:ext cx="7714805" cy="7714805"/>
          </a:xfrm>
          <a:prstGeom prst="rect">
            <a:avLst/>
          </a:prstGeom>
        </p:spPr>
      </p:pic>
      <p:sp>
        <p:nvSpPr>
          <p:cNvPr id="1038" name="Text Placeholder 13">
            <a:extLst>
              <a:ext uri="{FF2B5EF4-FFF2-40B4-BE49-F238E27FC236}">
                <a16:creationId xmlns:a16="http://schemas.microsoft.com/office/drawing/2014/main" id="{78A27EFB-C8BF-73C7-20D2-8C694D8EBECA}"/>
              </a:ext>
            </a:extLst>
          </p:cNvPr>
          <p:cNvSpPr txBox="1">
            <a:spLocks/>
          </p:cNvSpPr>
          <p:nvPr/>
        </p:nvSpPr>
        <p:spPr>
          <a:xfrm>
            <a:off x="22051879" y="20429915"/>
            <a:ext cx="9173802" cy="5226046"/>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2024, Leeds will have the highest index of home prices.</a:t>
            </a:r>
          </a:p>
          <a:p>
            <a:pPr marL="457200"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2. From 2025 to 2028, Calderdale will top the home price index.</a:t>
            </a:r>
          </a:p>
          <a:p>
            <a:pPr marL="457200"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3. The rising score for Calderdale indicates rising demand or attraction.</a:t>
            </a:r>
          </a:p>
          <a:p>
            <a:pPr marL="457200" indent="-45720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
        <p:nvSpPr>
          <p:cNvPr id="1040" name="Rectangle 27">
            <a:extLst>
              <a:ext uri="{FF2B5EF4-FFF2-40B4-BE49-F238E27FC236}">
                <a16:creationId xmlns:a16="http://schemas.microsoft.com/office/drawing/2014/main" id="{A9B7ADFF-BFFD-02FE-A68D-25A902CD1340}"/>
              </a:ext>
            </a:extLst>
          </p:cNvPr>
          <p:cNvSpPr>
            <a:spLocks noChangeArrowheads="1"/>
          </p:cNvSpPr>
          <p:nvPr/>
        </p:nvSpPr>
        <p:spPr bwMode="auto">
          <a:xfrm>
            <a:off x="0" y="0"/>
            <a:ext cx="4389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Machine learning improves predictions of UK house prices, assisting buyers and investors in making wiser choices. It also has to deal with issues like data security and quality, which emphasizes the necessity of preparing data. Neural networks, SVM, Random Forest, Gradient Boosting, and Linear Regression are among the often employed methods.</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9270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7A5C3-F9B1-DD20-E1DE-199221E05FD3}"/>
              </a:ext>
            </a:extLst>
          </p:cNvPr>
          <p:cNvSpPr>
            <a:spLocks noGrp="1"/>
          </p:cNvSpPr>
          <p:nvPr>
            <p:ph type="title"/>
          </p:nvPr>
        </p:nvSpPr>
        <p:spPr>
          <a:xfrm>
            <a:off x="3017520" y="1752606"/>
            <a:ext cx="37856160" cy="20135843"/>
          </a:xfrm>
        </p:spPr>
        <p:txBody>
          <a:bodyPr>
            <a:normAutofit/>
          </a:bodyPr>
          <a:lstStyle/>
          <a:p>
            <a:pPr algn="ctr"/>
            <a:r>
              <a:rPr lang="en-US" sz="7200" dirty="0" err="1"/>
              <a:t>Youtube</a:t>
            </a:r>
            <a:r>
              <a:rPr lang="en-US" sz="7200" dirty="0"/>
              <a:t> Link: </a:t>
            </a:r>
            <a:r>
              <a:rPr lang="en-US" sz="7200" dirty="0">
                <a:hlinkClick r:id="rId2"/>
              </a:rPr>
              <a:t>https://youtu.be/zuthEtCE3hg</a:t>
            </a:r>
            <a:br>
              <a:rPr lang="en-US" sz="7200" dirty="0"/>
            </a:br>
            <a:r>
              <a:rPr lang="en-US" sz="7200" dirty="0" err="1"/>
              <a:t>Github</a:t>
            </a:r>
            <a:r>
              <a:rPr lang="en-US" sz="7200" dirty="0"/>
              <a:t> Link: </a:t>
            </a:r>
            <a:r>
              <a:rPr lang="en-US" sz="7200" dirty="0">
                <a:hlinkClick r:id="rId3"/>
              </a:rPr>
              <a:t>https://github.com/jaydeep232000/jaydeep</a:t>
            </a:r>
            <a:br>
              <a:rPr lang="en-US" sz="7200" dirty="0"/>
            </a:br>
            <a:r>
              <a:rPr lang="en-US" sz="7200" dirty="0"/>
              <a:t>Dataset Link: </a:t>
            </a:r>
            <a:r>
              <a:rPr lang="en-US" sz="7200" dirty="0">
                <a:hlinkClick r:id="rId4"/>
              </a:rPr>
              <a:t>https://github.com/jaydeep232000/jaydeep/blob/main/ukhpi-comparison-all-hpi-bradford-from-2013-01-01-to-2029-01-01.csv</a:t>
            </a:r>
            <a:br>
              <a:rPr lang="en-US" sz="7200" dirty="0"/>
            </a:br>
            <a:r>
              <a:rPr lang="en-US" sz="7200" dirty="0"/>
              <a:t>or</a:t>
            </a:r>
            <a:br>
              <a:rPr lang="en-US" sz="7200" dirty="0"/>
            </a:br>
            <a:r>
              <a:rPr lang="en-US" sz="7200" dirty="0">
                <a:hlinkClick r:id="rId5"/>
              </a:rPr>
              <a:t>https://drive.google.com/file/d/16t1O1krXYarGV1SNmwakwd2RRX_48dza/view?usp=drive_link</a:t>
            </a:r>
            <a:endParaRPr lang="en-US" sz="7200" dirty="0"/>
          </a:p>
        </p:txBody>
      </p:sp>
    </p:spTree>
    <p:extLst>
      <p:ext uri="{BB962C8B-B14F-4D97-AF65-F5344CB8AC3E}">
        <p14:creationId xmlns:p14="http://schemas.microsoft.com/office/powerpoint/2010/main" val="3268651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1602</TotalTime>
  <Words>711</Words>
  <Application>Microsoft Office PowerPoint</Application>
  <PresentationFormat>Custom</PresentationFormat>
  <Paragraphs>40</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Cooper Black</vt:lpstr>
      <vt:lpstr>Times New Roman</vt:lpstr>
      <vt:lpstr>Office Theme</vt:lpstr>
      <vt:lpstr>PowerPoint Presentation</vt:lpstr>
      <vt:lpstr>Youtube Link: https://youtu.be/zuthEtCE3hg Github Link: https://github.com/jaydeep232000/jaydeep Dataset Link: https://github.com/jaydeep232000/jaydeep/blob/main/ukhpi-comparison-all-hpi-bradford-from-2013-01-01-to-2029-01-01.csv or https://drive.google.com/file/d/16t1O1krXYarGV1SNmwakwd2RRX_48dza/view?usp=drive_link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 Vergilio</dc:creator>
  <cp:lastModifiedBy>Gohel, Jaydeep (Student)</cp:lastModifiedBy>
  <cp:revision>24</cp:revision>
  <dcterms:created xsi:type="dcterms:W3CDTF">2022-07-12T12:27:26Z</dcterms:created>
  <dcterms:modified xsi:type="dcterms:W3CDTF">2024-08-27T11:28:48Z</dcterms:modified>
</cp:coreProperties>
</file>