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27" d="100"/>
          <a:sy n="27" d="100"/>
        </p:scale>
        <p:origin x="125"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08/05/2024</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0"/>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964551" y="5718945"/>
            <a:ext cx="9607065" cy="8737977"/>
            <a:chOff x="730906" y="25431144"/>
            <a:chExt cx="9607065" cy="7781314"/>
          </a:xfrm>
        </p:grpSpPr>
        <p:sp>
          <p:nvSpPr>
            <p:cNvPr id="34" name="Rounded Rectangle 12">
              <a:extLst>
                <a:ext uri="{FF2B5EF4-FFF2-40B4-BE49-F238E27FC236}">
                  <a16:creationId xmlns:a16="http://schemas.microsoft.com/office/drawing/2014/main" id="{D652CF5A-6E10-4EC5-7013-496188734B87}"/>
                </a:ext>
              </a:extLst>
            </p:cNvPr>
            <p:cNvSpPr/>
            <p:nvPr/>
          </p:nvSpPr>
          <p:spPr>
            <a:xfrm>
              <a:off x="730906" y="25458400"/>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957709" y="25431144"/>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1164169" y="25650325"/>
              <a:ext cx="9173802" cy="662725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2400" dirty="0"/>
                <a:t>1. ML is superior in the price prediction because of the fact that it pointing to the low variances in variables comparing to the methods that used before.</a:t>
              </a:r>
              <a:br>
                <a:rPr lang="en-US" sz="2400" dirty="0"/>
              </a:br>
              <a:endParaRPr lang="en-US" sz="2400" dirty="0"/>
            </a:p>
            <a:p>
              <a:r>
                <a:rPr lang="en-US" sz="2400" dirty="0"/>
                <a:t>2. ML as a whole proves equally to perform in areas like environmental management, different factors, and close the gap of prediction accuracy.</a:t>
              </a:r>
              <a:br>
                <a:rPr lang="en-US" sz="2400" dirty="0"/>
              </a:br>
              <a:endParaRPr lang="en-US" sz="2400" dirty="0"/>
            </a:p>
            <a:p>
              <a:r>
                <a:rPr lang="en-US" sz="2400" dirty="0"/>
                <a:t>3. The joint-existence of big data and computing power can help the problem solving in the ML development, and also in locating the market trends and issues.</a:t>
              </a:r>
              <a:br>
                <a:rPr lang="en-US" sz="2400" dirty="0"/>
              </a:br>
              <a:endParaRPr lang="en-US" sz="2400" dirty="0"/>
            </a:p>
            <a:p>
              <a:r>
                <a:rPr lang="en-US" sz="2400" dirty="0"/>
                <a:t>4. Such ML algorithms as therefore demand for developing them and acquiring the relevant data as well, in order to further improve their accuracy and to have a positive impact on the UK housing market sustainability.</a:t>
              </a:r>
              <a:endParaRPr lang="en-GB" sz="2400" dirty="0"/>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903515" y="13060617"/>
            <a:ext cx="9546029" cy="10132519"/>
            <a:chOff x="989338" y="24793814"/>
            <a:chExt cx="9546029" cy="7754058"/>
          </a:xfrm>
        </p:grpSpPr>
        <p:sp>
          <p:nvSpPr>
            <p:cNvPr id="46" name="Rounded Rectangle 12">
              <a:extLst>
                <a:ext uri="{FF2B5EF4-FFF2-40B4-BE49-F238E27FC236}">
                  <a16:creationId xmlns:a16="http://schemas.microsoft.com/office/drawing/2014/main" id="{485F04E1-9902-BF5C-C4C9-131D82307EAA}"/>
                </a:ext>
              </a:extLst>
            </p:cNvPr>
            <p:cNvSpPr/>
            <p:nvPr/>
          </p:nvSpPr>
          <p:spPr>
            <a:xfrm>
              <a:off x="989338" y="24793814"/>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1050374" y="25122769"/>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1164169" y="25984811"/>
              <a:ext cx="9173802" cy="203915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sz="2800" dirty="0"/>
                <a:t>AIM: The presence of this project is to create a system which can rely on machine-learning algorithms to predict the UK home VALUES and this will allow people who deal with real estate market to make well informed decisions.</a:t>
              </a:r>
              <a:endParaRPr lang="en-GB" sz="2800" dirty="0"/>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11905328" y="4930807"/>
            <a:ext cx="9546029" cy="13513653"/>
            <a:chOff x="978055" y="24729299"/>
            <a:chExt cx="9546029" cy="7949091"/>
          </a:xfrm>
        </p:grpSpPr>
        <p:sp>
          <p:nvSpPr>
            <p:cNvPr id="54" name="Rounded Rectangle 12">
              <a:extLst>
                <a:ext uri="{FF2B5EF4-FFF2-40B4-BE49-F238E27FC236}">
                  <a16:creationId xmlns:a16="http://schemas.microsoft.com/office/drawing/2014/main" id="{4A9ECBAA-8132-6D9B-0610-D905ADF42285}"/>
                </a:ext>
              </a:extLst>
            </p:cNvPr>
            <p:cNvSpPr/>
            <p:nvPr/>
          </p:nvSpPr>
          <p:spPr>
            <a:xfrm>
              <a:off x="978055"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1164169" y="25650325"/>
              <a:ext cx="9173802" cy="702806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1800" dirty="0"/>
                <a:t>1. The chapter discusses the penetration of machine learning (ML) into modern business in the UK, with the real estate market as the primary example. It further elucidates the possible challenges posed to the conventional data forecasting methods.</a:t>
              </a:r>
              <a:br>
                <a:rPr lang="en-US" sz="1800" dirty="0"/>
              </a:br>
              <a:endParaRPr lang="en-US" sz="1800" dirty="0"/>
            </a:p>
            <a:p>
              <a:r>
                <a:rPr lang="en-US" sz="1800" dirty="0"/>
                <a:t>2. Price forecasting house is an important detail for interested parties - consumers, keepers and government agencies. Though regression analysis can be applied in many cases, it is not easy for the complicated context of housing market especially in the availability of the quality of data.</a:t>
              </a:r>
              <a:br>
                <a:rPr lang="en-US" sz="1800" dirty="0"/>
              </a:br>
              <a:endParaRPr lang="en-US" sz="1800" dirty="0"/>
            </a:p>
            <a:p>
              <a:r>
                <a:rPr lang="en-US" sz="1800" dirty="0"/>
                <a:t>3. ML algorithms, i.e. Support Vector Machines and Gradient Boosting to mention just two examples, are data hungry systems that have as a result the capacity to handle large datasets and capture non-linear relationships.</a:t>
              </a:r>
              <a:br>
                <a:rPr lang="en-US" sz="1800" dirty="0"/>
              </a:br>
              <a:endParaRPr lang="en-US" sz="1800" dirty="0"/>
            </a:p>
            <a:p>
              <a:r>
                <a:rPr lang="en-US" sz="1800" dirty="0"/>
                <a:t>4. Through machine learning (ML), its functions in property valuation, investment analysis and risk management are crucial, as it can come up with customized pricing standards and consultative recommendations for buyers that are personalized.</a:t>
              </a:r>
              <a:br>
                <a:rPr lang="en-US" sz="1800" dirty="0"/>
              </a:br>
              <a:endParaRPr lang="en-US" sz="1800" dirty="0"/>
            </a:p>
            <a:p>
              <a:r>
                <a:rPr lang="en-US" sz="1800" dirty="0"/>
                <a:t>5. Among the barriers to machine learning utilization are lack of access to data, data privacy, difficulty in explaining algorithms, scaling problems, market volatility, and ethical issues namely machine bias.</a:t>
              </a:r>
              <a:br>
                <a:rPr lang="en-US" sz="1800" dirty="0"/>
              </a:br>
              <a:endParaRPr lang="en-US" sz="1800" dirty="0"/>
            </a:p>
            <a:p>
              <a:r>
                <a:rPr lang="en-US" sz="1800" dirty="0"/>
                <a:t>6. The initial data stages, namely data collection and preparation, play significant roles in precise models for house price prediction, including data cleaning, formatting, feature engineering, and combining data sources.</a:t>
              </a:r>
              <a:br>
                <a:rPr lang="en-US" sz="1800" dirty="0"/>
              </a:br>
              <a:endParaRPr lang="en-US" sz="1800" dirty="0"/>
            </a:p>
            <a:p>
              <a:r>
                <a:rPr lang="en-US" sz="1800" dirty="0"/>
                <a:t>7. The introduction of ML is inherently changing market dynamics and the whole definition of real estate industry, and this offers a faster and more accurate price estimation that leads to even more options for stakeholders in the industry.</a:t>
              </a:r>
              <a:br>
                <a:rPr lang="en-US" sz="1800" dirty="0"/>
              </a:br>
              <a:endParaRPr lang="en-US" sz="1800" dirty="0"/>
            </a:p>
            <a:p>
              <a:r>
                <a:rPr lang="en-US" sz="1800" dirty="0"/>
                <a:t>8. As a utilitarian's index of house prices (HPI) perceived strengths of assessing price changes of the residential property market, it assists the decision-making process and gives information about the economy`s stability and performance.</a:t>
              </a:r>
              <a:endParaRPr lang="en-GB" sz="1800" b="1" dirty="0"/>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905328" y="18976556"/>
            <a:ext cx="9546029" cy="13506799"/>
            <a:chOff x="989338" y="24729299"/>
            <a:chExt cx="9546029" cy="7754058"/>
          </a:xfrm>
        </p:grpSpPr>
        <p:sp>
          <p:nvSpPr>
            <p:cNvPr id="58" name="Rounded Rectangle 12">
              <a:extLst>
                <a:ext uri="{FF2B5EF4-FFF2-40B4-BE49-F238E27FC236}">
                  <a16:creationId xmlns:a16="http://schemas.microsoft.com/office/drawing/2014/main" id="{274CE586-9E0D-5CFD-9DD4-8715A4F6ADF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1164169" y="25650325"/>
              <a:ext cx="9173802" cy="6371444"/>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1600" dirty="0"/>
                <a:t>1. Methodology Overview: Here, the study relates house price prediction to the UK using Random Forest algorithm of machine learning in such a fashion that a model can be created to be able to predict house prices based on specific factors like location, size, amenities and economic indicators.</a:t>
              </a:r>
              <a:br>
                <a:rPr lang="en-US" sz="1600" dirty="0"/>
              </a:br>
              <a:br>
                <a:rPr lang="en-US" sz="1600" dirty="0"/>
              </a:br>
              <a:endParaRPr lang="en-US" sz="1600" dirty="0"/>
            </a:p>
            <a:p>
              <a:r>
                <a:rPr lang="en-US" sz="1600" dirty="0"/>
                <a:t>2 Data Collection: Collect UK house price data, including desirable information. Additionally, privacy concerns related to the collection and handling of personal data have become increasingly prevalent in modern product development.</a:t>
              </a:r>
              <a:br>
                <a:rPr lang="en-US" sz="1600" dirty="0"/>
              </a:br>
              <a:endParaRPr lang="en-US" sz="1600" dirty="0"/>
            </a:p>
            <a:p>
              <a:r>
                <a:rPr lang="en-US" sz="1600" dirty="0"/>
                <a:t>-Data Preprocessing: Clean, convert to normal, and organize the data.</a:t>
              </a:r>
              <a:br>
                <a:rPr lang="en-US" sz="1600" dirty="0"/>
              </a:br>
              <a:endParaRPr lang="en-US" sz="1600" dirty="0"/>
            </a:p>
            <a:p>
              <a:r>
                <a:rPr lang="en-US" sz="1600" dirty="0"/>
                <a:t>- Model Training and Tuning: Optimize the Random Forest algorithm by exploring the inherent parameters until optimal result is achieved.</a:t>
              </a:r>
              <a:br>
                <a:rPr lang="en-US" sz="1600" dirty="0"/>
              </a:br>
              <a:endParaRPr lang="en-US" sz="1600" dirty="0"/>
            </a:p>
            <a:p>
              <a:r>
                <a:rPr lang="en-US" sz="1600" dirty="0"/>
                <a:t>-Model Evaluation: Evaluate an accuracy of the model using critical indicators.</a:t>
              </a:r>
              <a:br>
                <a:rPr lang="en-US" sz="1600" dirty="0"/>
              </a:br>
              <a:endParaRPr lang="en-US" sz="1600" dirty="0"/>
            </a:p>
            <a:p>
              <a:r>
                <a:rPr lang="en-US" sz="1600" dirty="0"/>
                <a:t>- Model Deployment: Let the model predict new cases for input.</a:t>
              </a:r>
              <a:br>
                <a:rPr lang="en-US" sz="1600" dirty="0"/>
              </a:br>
              <a:endParaRPr lang="en-US" sz="1600" dirty="0"/>
            </a:p>
            <a:p>
              <a:r>
                <a:rPr lang="en-US" sz="1600" dirty="0"/>
                <a:t>3. Tools and Techniques</a:t>
              </a:r>
              <a:br>
                <a:rPr lang="en-US" sz="1600" dirty="0"/>
              </a:br>
              <a:endParaRPr lang="en-US" sz="1600" dirty="0"/>
            </a:p>
            <a:p>
              <a:r>
                <a:rPr lang="en-US" sz="1600" dirty="0"/>
                <a:t>- Framework: Python is preferred for its clear and intuitive syntax. It has also a well-ordered library that allows users to access several functions.</a:t>
              </a:r>
              <a:br>
                <a:rPr lang="en-US" sz="1600" dirty="0"/>
              </a:br>
              <a:endParaRPr lang="en-US" sz="1600" dirty="0"/>
            </a:p>
            <a:p>
              <a:r>
                <a:rPr lang="en-US" sz="1600" dirty="0"/>
                <a:t>-ML Model: Random Forest got chosen mainly because it can lead to the strong and accurate decision trees.</a:t>
              </a:r>
              <a:br>
                <a:rPr lang="en-US" sz="1600" dirty="0"/>
              </a:br>
              <a:endParaRPr lang="en-US" sz="1600" dirty="0"/>
            </a:p>
            <a:p>
              <a:r>
                <a:rPr lang="en-US" sz="1600" dirty="0"/>
                <a:t>- - Algorithm: The C. Forest system consists of a bunch of trees, which separately use random samples of features to minimize bias.</a:t>
              </a:r>
              <a:endParaRPr lang="en-GB" sz="1600" b="1" dirty="0"/>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22671275" y="4930815"/>
            <a:ext cx="9546029" cy="13384382"/>
            <a:chOff x="989338" y="24729299"/>
            <a:chExt cx="9546029" cy="7873049"/>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1164169" y="25650322"/>
              <a:ext cx="9173802" cy="695202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2000" dirty="0"/>
                <a:t>1. Examining UK Housing Market: This chapter shows how visual content and statistical modelling are helpful in detecting housing prices and understanding demand patterns necessary for homebuyers, financiers, and policy makers.</a:t>
              </a:r>
              <a:br>
                <a:rPr lang="en-US" sz="2000" dirty="0"/>
              </a:br>
              <a:endParaRPr lang="en-US" sz="2000" dirty="0"/>
            </a:p>
            <a:p>
              <a:r>
                <a:rPr lang="en-US" sz="2000" dirty="0"/>
                <a:t>2. Insights from Property Dataset: Through a vast dataset, the UK house prices, sales volumes and geographic trends are studied and analyzed helping to give decision makers a useful set of insights about different users.</a:t>
              </a:r>
              <a:br>
                <a:rPr lang="en-US" sz="2000" dirty="0"/>
              </a:br>
              <a:endParaRPr lang="en-US" sz="2000" dirty="0"/>
            </a:p>
            <a:p>
              <a:r>
                <a:rPr lang="en-US" sz="2000" dirty="0"/>
                <a:t>3. Analyzing Sales Trends: Through box plots and line graphs that depict the order and trend in sales volume over a certain time, distributors can detect market patterns, and make well-informed decisions.</a:t>
              </a:r>
              <a:br>
                <a:rPr lang="en-US" sz="2000" dirty="0"/>
              </a:br>
              <a:endParaRPr lang="en-US" sz="2000" dirty="0"/>
            </a:p>
            <a:p>
              <a:r>
                <a:rPr lang="en-US" sz="2000" dirty="0"/>
                <a:t>4. Comparing House Price Indexes: Graphs will be looking at price indexes of houses in towns and depict price distributions across towns, in addition to revealing price disparities which will be instrumental in making a decision for new investments.</a:t>
              </a:r>
              <a:br>
                <a:rPr lang="en-US" sz="2000" dirty="0"/>
              </a:br>
              <a:endParaRPr lang="en-US" sz="2000" dirty="0"/>
            </a:p>
            <a:p>
              <a:r>
                <a:rPr lang="en-US" sz="2000" dirty="0"/>
                <a:t>5. Model Performance Evaluation: Checking mean squared error and R-squared metrics indicates how well the regression model accounts for an observed relationship. Hence, any significant discrepancies can be isolated and improved through the application of this modelling technique.</a:t>
              </a:r>
              <a:br>
                <a:rPr lang="en-US" sz="2000" dirty="0"/>
              </a:br>
              <a:endParaRPr lang="en-US" sz="2000" dirty="0"/>
            </a:p>
            <a:p>
              <a:r>
                <a:rPr lang="en-US" sz="2000" dirty="0"/>
                <a:t>6. Predicting Sales Volumes: The graphs display the anticipated sales volumes of the Bradford region which give clear picture of market stability as well expected growth to be taken into account by strategic decisions.</a:t>
              </a:r>
              <a:br>
                <a:rPr lang="en-US" sz="2000" dirty="0"/>
              </a:br>
              <a:endParaRPr lang="en-US" sz="2000" dirty="0"/>
            </a:p>
            <a:p>
              <a:r>
                <a:rPr lang="en-US" sz="2000" dirty="0"/>
                <a:t>7. Conclusion on Market Analysis: From data analysis, accommodation managers benefit from market trend information, permitting a wide range of calculating activities including setting up future strategies and knowing about the changing UK housing market.</a:t>
              </a:r>
              <a:endParaRPr lang="en-GB" sz="2000" dirty="0"/>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619303" y="20106456"/>
            <a:ext cx="9673153" cy="13560764"/>
            <a:chOff x="937366" y="25388191"/>
            <a:chExt cx="9673153" cy="7785038"/>
          </a:xfrm>
        </p:grpSpPr>
        <p:sp>
          <p:nvSpPr>
            <p:cNvPr id="66" name="Rounded Rectangle 12">
              <a:extLst>
                <a:ext uri="{FF2B5EF4-FFF2-40B4-BE49-F238E27FC236}">
                  <a16:creationId xmlns:a16="http://schemas.microsoft.com/office/drawing/2014/main" id="{80D53792-B313-83BF-B51F-602A7D6B7CB3}"/>
                </a:ext>
              </a:extLst>
            </p:cNvPr>
            <p:cNvSpPr/>
            <p:nvPr/>
          </p:nvSpPr>
          <p:spPr>
            <a:xfrm>
              <a:off x="1064490" y="25419171"/>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937366" y="25388191"/>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164169" y="25650325"/>
              <a:ext cx="9173802" cy="664354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00000"/>
                </a:lnSpc>
              </a:pPr>
              <a:r>
                <a:rPr lang="en-US" dirty="0"/>
                <a:t>This review of dissertation emphasizes the efficiency of a selection of machine learning (ML) methods for United Kingdom property market forecasting focusing on accuracy and the implementation of Support Vector Machines, Random Forest Algorithm, and Neural Networks models among others. On the bright side, a lot of the important factors are gathered, but the market is still affected by macroeconomic situation that involves not only economy but also society and politics, which makes it hard to predict. A part of the future guidelines should direct on better data collection, applying adopting modelling that is adaptive in nature, which can be integrated with multiple approaches, ensure ethical and regulatory compliance, and provide access for the general public and transparency. The above measures comprise of the possible ways to defeat these challenges and enhance the results ML in forecasting UK real estate prices, eventually will will help those individuals concern to take the most accurate decisions.</a:t>
              </a:r>
              <a:endParaRPr lang="en-GB" dirty="0"/>
            </a:p>
          </p:txBody>
        </p:sp>
      </p:grpSp>
      <p:grpSp>
        <p:nvGrpSpPr>
          <p:cNvPr id="69" name="Group 68">
            <a:extLst>
              <a:ext uri="{FF2B5EF4-FFF2-40B4-BE49-F238E27FC236}">
                <a16:creationId xmlns:a16="http://schemas.microsoft.com/office/drawing/2014/main" id="{5B8477C0-CBD6-9C1F-85AF-9ECB580E3C5E}"/>
              </a:ext>
            </a:extLst>
          </p:cNvPr>
          <p:cNvGrpSpPr/>
          <p:nvPr/>
        </p:nvGrpSpPr>
        <p:grpSpPr>
          <a:xfrm>
            <a:off x="33459789" y="4912980"/>
            <a:ext cx="9546029" cy="8707369"/>
            <a:chOff x="989338" y="24729299"/>
            <a:chExt cx="9546029" cy="7754058"/>
          </a:xfrm>
        </p:grpSpPr>
        <p:sp>
          <p:nvSpPr>
            <p:cNvPr id="70" name="Rounded Rectangle 12">
              <a:extLst>
                <a:ext uri="{FF2B5EF4-FFF2-40B4-BE49-F238E27FC236}">
                  <a16:creationId xmlns:a16="http://schemas.microsoft.com/office/drawing/2014/main" id="{233BC946-5663-0F07-B8FF-97C1843368ED}"/>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1" name="TextBox 70">
              <a:extLst>
                <a:ext uri="{FF2B5EF4-FFF2-40B4-BE49-F238E27FC236}">
                  <a16:creationId xmlns:a16="http://schemas.microsoft.com/office/drawing/2014/main" id="{7195B689-969B-8109-0DFD-1DD455AB25F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ETHICAL CONSIDERATIONS</a:t>
              </a:r>
            </a:p>
          </p:txBody>
        </p:sp>
        <p:sp>
          <p:nvSpPr>
            <p:cNvPr id="72" name="Text Placeholder 13">
              <a:extLst>
                <a:ext uri="{FF2B5EF4-FFF2-40B4-BE49-F238E27FC236}">
                  <a16:creationId xmlns:a16="http://schemas.microsoft.com/office/drawing/2014/main" id="{F480DAAD-AE8E-190D-3A0F-1AEC86FCB65F}"/>
                </a:ext>
              </a:extLst>
            </p:cNvPr>
            <p:cNvSpPr txBox="1">
              <a:spLocks/>
            </p:cNvSpPr>
            <p:nvPr/>
          </p:nvSpPr>
          <p:spPr>
            <a:xfrm>
              <a:off x="1164169" y="25650325"/>
              <a:ext cx="9173802" cy="539389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dirty="0"/>
                <a:t>The disciplined approach followed to project management proved to be a crucial factor in the timely delivery of a successful machine learning model for predicting house prices. The solutions and plans adopted allowed the project to be carried out successfully with reactive adaptation to contingencies and potential gains. This chapter focuses on the value of project management with structure for building and managing complex data-driven projects and with a view to the other projects in the domain of machine learning and real estate analytics, provides the template.</a:t>
              </a:r>
              <a:endParaRPr lang="en-GB" dirty="0"/>
            </a:p>
          </p:txBody>
        </p:sp>
      </p:grpSp>
      <p:grpSp>
        <p:nvGrpSpPr>
          <p:cNvPr id="73" name="Group 72">
            <a:extLst>
              <a:ext uri="{FF2B5EF4-FFF2-40B4-BE49-F238E27FC236}">
                <a16:creationId xmlns:a16="http://schemas.microsoft.com/office/drawing/2014/main" id="{5D40A826-13A5-1D7D-FC2A-15315CED5574}"/>
              </a:ext>
            </a:extLst>
          </p:cNvPr>
          <p:cNvGrpSpPr/>
          <p:nvPr/>
        </p:nvGrpSpPr>
        <p:grpSpPr>
          <a:xfrm>
            <a:off x="33437222" y="14335567"/>
            <a:ext cx="9546029" cy="8707369"/>
            <a:chOff x="989338" y="24729299"/>
            <a:chExt cx="9546029" cy="7754058"/>
          </a:xfrm>
        </p:grpSpPr>
        <p:sp>
          <p:nvSpPr>
            <p:cNvPr id="74" name="Rounded Rectangle 12">
              <a:extLst>
                <a:ext uri="{FF2B5EF4-FFF2-40B4-BE49-F238E27FC236}">
                  <a16:creationId xmlns:a16="http://schemas.microsoft.com/office/drawing/2014/main" id="{DAE7FDD7-2F30-1B4A-66DA-7CF0DA7149A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5" name="TextBox 74">
              <a:extLst>
                <a:ext uri="{FF2B5EF4-FFF2-40B4-BE49-F238E27FC236}">
                  <a16:creationId xmlns:a16="http://schemas.microsoft.com/office/drawing/2014/main" id="{45F33C3D-5183-45A5-CC04-63A084C19FC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ACKNOWLEDGEMENTS</a:t>
              </a:r>
            </a:p>
          </p:txBody>
        </p:sp>
        <p:sp>
          <p:nvSpPr>
            <p:cNvPr id="76" name="Text Placeholder 13">
              <a:extLst>
                <a:ext uri="{FF2B5EF4-FFF2-40B4-BE49-F238E27FC236}">
                  <a16:creationId xmlns:a16="http://schemas.microsoft.com/office/drawing/2014/main" id="{61C836DF-6810-1335-BEA4-8476CCC486B5}"/>
                </a:ext>
              </a:extLst>
            </p:cNvPr>
            <p:cNvSpPr txBox="1">
              <a:spLocks/>
            </p:cNvSpPr>
            <p:nvPr/>
          </p:nvSpPr>
          <p:spPr>
            <a:xfrm>
              <a:off x="1164169" y="25650325"/>
              <a:ext cx="9173802" cy="6767953"/>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indent="457200" algn="just">
                <a:lnSpc>
                  <a:spcPct val="150000"/>
                </a:lnSpc>
                <a:spcBef>
                  <a:spcPts val="0"/>
                </a:spcBef>
                <a:spcAft>
                  <a:spcPts val="800"/>
                </a:spcAft>
              </a:pPr>
              <a:r>
                <a:rPr lang="en-US" sz="2000" dirty="0"/>
                <a:t>It is needed that we understand the true fact the central part in our project plays. It is the unison of colleague, pal, and mentor and the momentum we are carrying as we go ahead that makes it all worth it. This is what teamwork is, as we've found out that through this kind of action, e.g. giving each other a pat on the back. This is what we worked for so hard. To make it easier, remind each other our goal to finally make it work, without being intimidated or being the only one who painted the room yesterday. To be able to empathize with anyone around us is like the accomplishment of all fellow students either at school or work and anywhere else that we fellows come together. It makes us realize that we are a great team and we can achieve our goals together, which in turn motivates us to work harder. It simply brings us close together and helps us realize that we are all pulling towards the same direction</a:t>
              </a:r>
              <a:br>
                <a:rPr lang="en-US" sz="1400" dirty="0">
                  <a:solidFill>
                    <a:srgbClr val="000000"/>
                  </a:solidFill>
                  <a:effectLst/>
                  <a:highlight>
                    <a:srgbClr val="FFFFFF"/>
                  </a:highlight>
                  <a:latin typeface="Times New Roman" panose="02020603050405020304" pitchFamily="18" charset="0"/>
                  <a:ea typeface="Calibri" panose="020F0502020204030204" pitchFamily="34" charset="0"/>
                </a:rPr>
              </a:br>
              <a:r>
                <a:rPr lang="en-US" sz="14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p>
          </p:txBody>
        </p:sp>
      </p:grpSp>
      <p:grpSp>
        <p:nvGrpSpPr>
          <p:cNvPr id="77" name="Group 76">
            <a:extLst>
              <a:ext uri="{FF2B5EF4-FFF2-40B4-BE49-F238E27FC236}">
                <a16:creationId xmlns:a16="http://schemas.microsoft.com/office/drawing/2014/main" id="{98A74E9B-9918-F703-A166-1CC33E709CC3}"/>
              </a:ext>
            </a:extLst>
          </p:cNvPr>
          <p:cNvGrpSpPr/>
          <p:nvPr/>
        </p:nvGrpSpPr>
        <p:grpSpPr>
          <a:xfrm>
            <a:off x="33466629" y="23758157"/>
            <a:ext cx="9546029" cy="9344228"/>
            <a:chOff x="989338" y="24729299"/>
            <a:chExt cx="9546029" cy="8321192"/>
          </a:xfrm>
        </p:grpSpPr>
        <p:sp>
          <p:nvSpPr>
            <p:cNvPr id="78" name="Rounded Rectangle 12">
              <a:extLst>
                <a:ext uri="{FF2B5EF4-FFF2-40B4-BE49-F238E27FC236}">
                  <a16:creationId xmlns:a16="http://schemas.microsoft.com/office/drawing/2014/main" id="{0BE3B530-CED6-6B5E-88FB-536F57216EFB}"/>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9" name="TextBox 78">
              <a:extLst>
                <a:ext uri="{FF2B5EF4-FFF2-40B4-BE49-F238E27FC236}">
                  <a16:creationId xmlns:a16="http://schemas.microsoft.com/office/drawing/2014/main" id="{8DA61912-F647-6217-238D-E9138732E70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80" name="Text Placeholder 13">
              <a:extLst>
                <a:ext uri="{FF2B5EF4-FFF2-40B4-BE49-F238E27FC236}">
                  <a16:creationId xmlns:a16="http://schemas.microsoft.com/office/drawing/2014/main" id="{6EBBA389-AACD-4E5A-1829-8D091A942EE0}"/>
                </a:ext>
              </a:extLst>
            </p:cNvPr>
            <p:cNvSpPr txBox="1">
              <a:spLocks/>
            </p:cNvSpPr>
            <p:nvPr/>
          </p:nvSpPr>
          <p:spPr>
            <a:xfrm>
              <a:off x="1164169" y="25650326"/>
              <a:ext cx="9092422" cy="740016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A. Varma et al., "House price prediction using machine learning and neural networks", 2018 Second International Conference on Inventive Communication and Computational Technologies (ICICCT), pp. 1936-1939, 2018.</a:t>
              </a:r>
            </a:p>
            <a:p>
              <a:r>
                <a:rPr lang="en-GB" dirty="0" err="1"/>
                <a:t>Adetunji</a:t>
              </a:r>
              <a:r>
                <a:rPr lang="en-GB" dirty="0"/>
                <a:t>, A.B., Akande, O.N., </a:t>
              </a:r>
              <a:r>
                <a:rPr lang="en-GB" dirty="0" err="1"/>
                <a:t>Ajala</a:t>
              </a:r>
              <a:r>
                <a:rPr lang="en-GB" dirty="0"/>
                <a:t>, F.A., </a:t>
              </a:r>
              <a:r>
                <a:rPr lang="en-GB" dirty="0" err="1"/>
                <a:t>Oyewo</a:t>
              </a:r>
              <a:r>
                <a:rPr lang="en-GB" dirty="0"/>
                <a:t>, O., Akande, Y.F. and </a:t>
              </a:r>
              <a:r>
                <a:rPr lang="en-GB" dirty="0" err="1"/>
                <a:t>Oluwadara</a:t>
              </a:r>
              <a:r>
                <a:rPr lang="en-GB" dirty="0"/>
                <a:t>, G., 2022. House price prediction using random forest machine learning technique. Procedia Computer Science, 199, pp.806-813.</a:t>
              </a:r>
            </a:p>
            <a:p>
              <a:r>
                <a:rPr lang="en-GB" dirty="0"/>
                <a:t>Ahmed, M., Ahmad, S., Raza, M.A., Kumar, U., Ansar, M., Shah, G.A., Parsons, D., </a:t>
              </a:r>
              <a:r>
                <a:rPr lang="en-GB" dirty="0" err="1"/>
                <a:t>Hoogenboom</a:t>
              </a:r>
              <a:r>
                <a:rPr lang="en-GB" dirty="0"/>
                <a:t>, G., </a:t>
              </a:r>
              <a:r>
                <a:rPr lang="en-GB" dirty="0" err="1"/>
                <a:t>Palosuo</a:t>
              </a:r>
              <a:r>
                <a:rPr lang="en-GB" dirty="0"/>
                <a:t>, T. and Seidel, S., 2020. Models calibration and evaluation. Systems </a:t>
              </a:r>
              <a:r>
                <a:rPr lang="en-GB" dirty="0" err="1"/>
                <a:t>modeling</a:t>
              </a:r>
              <a:r>
                <a:rPr lang="en-GB" dirty="0"/>
                <a:t>, pp.151-178.</a:t>
              </a:r>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1345168"/>
            <a:ext cx="23373169" cy="1089529"/>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lang="en-US" dirty="0">
                <a:solidFill>
                  <a:sysClr val="window" lastClr="FFFFFF"/>
                </a:solidFill>
                <a:latin typeface="Calibri Light" panose="020F0302020204030204"/>
              </a:rPr>
              <a:t>House Price Prediction in UK using Machine Learning</a:t>
            </a:r>
            <a:endParaRPr kumimoji="0" lang="en-US" sz="72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Data Science</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Jaydeep Gohel(77353725)</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Hadeel </a:t>
            </a:r>
            <a:r>
              <a:rPr lang="en-US" dirty="0" err="1">
                <a:solidFill>
                  <a:prstClr val="white"/>
                </a:solidFill>
                <a:latin typeface="Calibri Light" panose="020F0302020204030204"/>
              </a:rPr>
              <a:t>Jazza</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sp>
        <p:nvSpPr>
          <p:cNvPr id="2" name="Text Placeholder 13">
            <a:extLst>
              <a:ext uri="{FF2B5EF4-FFF2-40B4-BE49-F238E27FC236}">
                <a16:creationId xmlns:a16="http://schemas.microsoft.com/office/drawing/2014/main" id="{DFE65A4D-C4F5-1EA4-4963-3F6C49079F63}"/>
              </a:ext>
            </a:extLst>
          </p:cNvPr>
          <p:cNvSpPr txBox="1">
            <a:spLocks/>
          </p:cNvSpPr>
          <p:nvPr/>
        </p:nvSpPr>
        <p:spPr>
          <a:xfrm>
            <a:off x="1082354" y="16402975"/>
            <a:ext cx="9173802" cy="910403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2800" dirty="0"/>
              <a:t>Objective:1. Identify the target area and accumulate the existing data on property characteristics, site characteristics, economic indicators, and historic value or obtain data as part of the process.</a:t>
            </a:r>
            <a:br>
              <a:rPr lang="en-US" sz="2800" dirty="0"/>
            </a:br>
            <a:endParaRPr lang="en-US" sz="2800" dirty="0"/>
          </a:p>
          <a:p>
            <a:r>
              <a:rPr lang="en-US" sz="2800" dirty="0"/>
              <a:t>2. Create and apply various kinds of machine learning algorithms, e.g., regression models, clustering forms, and neural networks, for predicting a home value.</a:t>
            </a:r>
            <a:br>
              <a:rPr lang="en-US" sz="2800" dirty="0"/>
            </a:br>
            <a:endParaRPr lang="en-US" sz="2800" dirty="0"/>
          </a:p>
          <a:p>
            <a:r>
              <a:rPr lang="en-US" sz="2800" dirty="0"/>
              <a:t>3. The regular assessment and measurement of developed scenarios by the use of quality metrics and then the comparison against the native models and the industry standards to gauge the improvement.</a:t>
            </a:r>
            <a:br>
              <a:rPr lang="en-US" sz="2800" dirty="0"/>
            </a:br>
            <a:endParaRPr lang="en-US" sz="2800" dirty="0"/>
          </a:p>
          <a:p>
            <a:r>
              <a:rPr lang="en-US" sz="2800" dirty="0"/>
              <a:t>4. The analysis will be on particular aspects of diversity in the UK housing market, specifically the diversity's role in predicting house price change and on what factors cause the growth of the UK's housing market.</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92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A5C3-F9B1-DD20-E1DE-199221E05FD3}"/>
              </a:ext>
            </a:extLst>
          </p:cNvPr>
          <p:cNvSpPr>
            <a:spLocks noGrp="1"/>
          </p:cNvSpPr>
          <p:nvPr>
            <p:ph type="title"/>
          </p:nvPr>
        </p:nvSpPr>
        <p:spPr>
          <a:xfrm>
            <a:off x="3017520" y="1752607"/>
            <a:ext cx="37856160" cy="18221318"/>
          </a:xfrm>
        </p:spPr>
        <p:txBody>
          <a:bodyPr/>
          <a:lstStyle/>
          <a:p>
            <a:r>
              <a:rPr lang="en-US" dirty="0" err="1"/>
              <a:t>Youtube</a:t>
            </a:r>
            <a:r>
              <a:rPr lang="en-US" dirty="0"/>
              <a:t> Link:</a:t>
            </a:r>
            <a:br>
              <a:rPr lang="en-US" dirty="0"/>
            </a:br>
            <a:r>
              <a:rPr lang="en-US" dirty="0" err="1"/>
              <a:t>Github</a:t>
            </a:r>
            <a:r>
              <a:rPr lang="en-US" dirty="0"/>
              <a:t> Link:</a:t>
            </a:r>
            <a:br>
              <a:rPr lang="en-US"/>
            </a:br>
            <a:r>
              <a:rPr lang="en-US"/>
              <a:t>Dataset Link:</a:t>
            </a:r>
            <a:endParaRPr lang="en-US" dirty="0"/>
          </a:p>
        </p:txBody>
      </p:sp>
    </p:spTree>
    <p:extLst>
      <p:ext uri="{BB962C8B-B14F-4D97-AF65-F5344CB8AC3E}">
        <p14:creationId xmlns:p14="http://schemas.microsoft.com/office/powerpoint/2010/main" val="326865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1840</Words>
  <Application>Microsoft Office PowerPoint</Application>
  <PresentationFormat>Custom</PresentationFormat>
  <Paragraphs>55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Youtube Link: Github Link: Dataset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Gohel, Jaydeep (Student)</cp:lastModifiedBy>
  <cp:revision>9</cp:revision>
  <dcterms:created xsi:type="dcterms:W3CDTF">2022-07-12T12:27:26Z</dcterms:created>
  <dcterms:modified xsi:type="dcterms:W3CDTF">2024-05-08T14:22:13Z</dcterms:modified>
</cp:coreProperties>
</file>