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345" r:id="rId2"/>
    <p:sldId id="324" r:id="rId3"/>
    <p:sldId id="351" r:id="rId4"/>
    <p:sldId id="353" r:id="rId5"/>
    <p:sldId id="355" r:id="rId6"/>
    <p:sldId id="350" r:id="rId7"/>
    <p:sldId id="352" r:id="rId8"/>
    <p:sldId id="354" r:id="rId9"/>
    <p:sldId id="362" r:id="rId10"/>
    <p:sldId id="357" r:id="rId11"/>
    <p:sldId id="358" r:id="rId12"/>
    <p:sldId id="359" r:id="rId13"/>
    <p:sldId id="363" r:id="rId14"/>
    <p:sldId id="3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00"/>
    <a:srgbClr val="C55A11"/>
    <a:srgbClr val="941100"/>
    <a:srgbClr val="B196D2"/>
    <a:srgbClr val="00639D"/>
    <a:srgbClr val="D883FF"/>
    <a:srgbClr val="521B93"/>
    <a:srgbClr val="0070C0"/>
    <a:srgbClr val="4A5CB4"/>
    <a:srgbClr val="412D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5269"/>
  </p:normalViewPr>
  <p:slideViewPr>
    <p:cSldViewPr snapToGrid="0" snapToObjects="1">
      <p:cViewPr>
        <p:scale>
          <a:sx n="91" d="100"/>
          <a:sy n="91" d="100"/>
        </p:scale>
        <p:origin x="1416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0" d="100"/>
          <a:sy n="90" d="100"/>
        </p:scale>
        <p:origin x="369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A61BB-AE4F-2043-BF6B-16470132BD10}" type="datetimeFigureOut">
              <a:rPr lang="en-US" smtClean="0"/>
              <a:t>4/19/17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18663-1BDC-044F-99EB-776BA7FCD9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41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Overlap</a:t>
            </a:r>
            <a:r>
              <a:rPr lang="en-US" baseline="0" dirty="0"/>
              <a:t> in phase 2 and 3 – </a:t>
            </a:r>
          </a:p>
          <a:p>
            <a:r>
              <a:rPr lang="en-US" baseline="0" dirty="0"/>
              <a:t>Phase 1 – team mobilization</a:t>
            </a:r>
          </a:p>
          <a:p>
            <a:r>
              <a:rPr lang="en-US" baseline="0" dirty="0" err="1"/>
              <a:t>Processs</a:t>
            </a:r>
            <a:r>
              <a:rPr lang="en-US" baseline="0" dirty="0"/>
              <a:t> documentation</a:t>
            </a:r>
          </a:p>
          <a:p>
            <a:r>
              <a:rPr lang="en-US" baseline="0" dirty="0" err="1"/>
              <a:t>Intereviews</a:t>
            </a:r>
            <a:r>
              <a:rPr lang="en-US" baseline="0" dirty="0"/>
              <a:t>, workshops, future state design</a:t>
            </a:r>
          </a:p>
          <a:p>
            <a:r>
              <a:rPr lang="en-US" baseline="0" dirty="0"/>
              <a:t>Zone location long list / short list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28A68-21FE-BC4F-995A-9DDECA6D125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693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96336" y="6356350"/>
            <a:ext cx="557463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5B7725BF-382E-4F44-9DC1-B93B917B6E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00339" y="228600"/>
            <a:ext cx="10515600" cy="534796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dirty="0">
                <a:solidFill>
                  <a:schemeClr val="tx1"/>
                </a:solidFill>
                <a:latin typeface="Lubalin Demi for IBM" charset="0"/>
                <a:ea typeface="Lubalin Demi for IBM" charset="0"/>
                <a:cs typeface="Lubalin Demi for IB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937" y="6356349"/>
            <a:ext cx="18568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IBM and ELC Confidential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59467" y="228600"/>
            <a:ext cx="256082" cy="636499"/>
          </a:xfrm>
          <a:prstGeom prst="rect">
            <a:avLst/>
          </a:prstGeom>
          <a:solidFill>
            <a:srgbClr val="9411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810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559467" y="228600"/>
            <a:ext cx="256082" cy="636499"/>
          </a:xfrm>
          <a:prstGeom prst="rect">
            <a:avLst/>
          </a:prstGeom>
          <a:solidFill>
            <a:srgbClr val="9411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62038" y="261849"/>
            <a:ext cx="7591425" cy="603250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latin typeface="Lubalin Demi for IBM" charset="0"/>
                <a:ea typeface="Lubalin Demi for IBM" charset="0"/>
                <a:cs typeface="Lubalin Demi for IBM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7371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600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79226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8396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0E5B0-45D5-4AF3-8B0D-BEDCD2C0A4E0}" type="datetime1">
              <a:rPr lang="en-US" smtClean="0"/>
              <a:t>4/19/17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IBM and ELC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02717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8" r:id="rId2"/>
    <p:sldLayoutId id="2147483660" r:id="rId3"/>
    <p:sldLayoutId id="2147483661" r:id="rId4"/>
    <p:sldLayoutId id="2147483662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58"/>
          <p:cNvSpPr txBox="1">
            <a:spLocks/>
          </p:cNvSpPr>
          <p:nvPr/>
        </p:nvSpPr>
        <p:spPr>
          <a:xfrm>
            <a:off x="114300" y="5205111"/>
            <a:ext cx="6433457" cy="1652890"/>
          </a:xfrm>
          <a:prstGeom prst="rect">
            <a:avLst/>
          </a:prstGeom>
          <a:noFill/>
        </p:spPr>
        <p:txBody>
          <a:bodyPr lIns="109710" tIns="54854" rIns="109710" bIns="54854">
            <a:noAutofit/>
          </a:bodyPr>
          <a:lstStyle>
            <a:lvl1pPr marL="53020" marR="54292" indent="-53020" defTabSz="1242694">
              <a:lnSpc>
                <a:spcPct val="100000"/>
              </a:lnSpc>
              <a:defRPr sz="11210" spc="0">
                <a:solidFill>
                  <a:srgbClr val="53585F"/>
                </a:solidFill>
                <a:uFill>
                  <a:solidFill>
                    <a:srgbClr val="5E5E5E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</a:defRPr>
            </a:lvl1pPr>
          </a:lstStyle>
          <a:p>
            <a:pPr marL="63614" marR="65141" indent="-63614" defTabSz="1490995" eaLnBrk="0" hangingPunct="0">
              <a:defRPr sz="1800">
                <a:solidFill>
                  <a:srgbClr val="000000"/>
                </a:solidFill>
                <a:uFillTx/>
              </a:defRPr>
            </a:pPr>
            <a:r>
              <a:rPr lang="en-US" sz="3400" b="1" kern="0" dirty="0">
                <a:solidFill>
                  <a:schemeClr val="bg1"/>
                </a:solidFill>
                <a:latin typeface="Lubalin Demi for IBM" charset="0"/>
                <a:ea typeface="Lubalin Demi for IBM" charset="0"/>
                <a:cs typeface="Lubalin Demi for IBM" charset="0"/>
              </a:rPr>
              <a:t>ELC Cognitive Demand </a:t>
            </a:r>
          </a:p>
          <a:p>
            <a:pPr marL="63614" marR="65141" indent="-63614" defTabSz="1490995" eaLnBrk="0" hangingPunct="0">
              <a:defRPr sz="1800">
                <a:solidFill>
                  <a:srgbClr val="000000"/>
                </a:solidFill>
                <a:uFillTx/>
              </a:defRPr>
            </a:pPr>
            <a:r>
              <a:rPr lang="en-US" sz="3400" b="1" kern="0" dirty="0">
                <a:solidFill>
                  <a:schemeClr val="bg1"/>
                </a:solidFill>
                <a:latin typeface="Lubalin Demi for IBM" charset="0"/>
                <a:ea typeface="Lubalin Demi for IBM" charset="0"/>
                <a:cs typeface="Lubalin Demi for IBM" charset="0"/>
              </a:rPr>
              <a:t>to Build Proof of Concept</a:t>
            </a:r>
          </a:p>
          <a:p>
            <a:pPr marL="63614" marR="65141" indent="-63614" defTabSz="1490995" eaLnBrk="0" hangingPunct="0"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b="1" kern="0" dirty="0">
                <a:solidFill>
                  <a:schemeClr val="bg1"/>
                </a:solidFill>
                <a:latin typeface="Lubalin Demi for IBM" charset="0"/>
                <a:ea typeface="Lubalin Demi for IBM" charset="0"/>
                <a:cs typeface="Lubalin Demi for IBM" charset="0"/>
              </a:rPr>
              <a:t>February 2, 2017</a:t>
            </a:r>
          </a:p>
        </p:txBody>
      </p:sp>
      <p:pic>
        <p:nvPicPr>
          <p:cNvPr id="1026" name="Picture 2" descr="... for Philip Morris International. (Photo credit: Thomas Jantsch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82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intuitive and clear dashboard that provides visibility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339" y="1286459"/>
            <a:ext cx="8456953" cy="4787249"/>
          </a:xfrm>
          <a:prstGeom prst="rect">
            <a:avLst/>
          </a:prstGeom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3816165"/>
              </p:ext>
            </p:extLst>
          </p:nvPr>
        </p:nvGraphicFramePr>
        <p:xfrm>
          <a:off x="10375186" y="5128267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Acrobat Document" showAsIcon="1" r:id="rId4" imgW="914400" imgH="771480" progId="AcroExch.Document.11">
                  <p:embed/>
                </p:oleObj>
              </mc:Choice>
              <mc:Fallback>
                <p:oleObj name="Acrobat Document" showAsIcon="1" r:id="rId4" imgW="914400" imgH="77148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375186" y="5128267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697812" y="4633646"/>
            <a:ext cx="2269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complete wireframe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697812" y="1286459"/>
            <a:ext cx="1656134" cy="39020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 indent="0"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An indicative dashboard view. To be refined and finalized during the design thinking workshop phase</a:t>
            </a:r>
            <a:endParaRPr lang="en-US" sz="1400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134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179"/>
          <p:cNvGrpSpPr/>
          <p:nvPr/>
        </p:nvGrpSpPr>
        <p:grpSpPr>
          <a:xfrm>
            <a:off x="2142353" y="5893409"/>
            <a:ext cx="2582533" cy="574411"/>
            <a:chOff x="514537" y="5893408"/>
            <a:chExt cx="2582533" cy="574411"/>
          </a:xfrm>
        </p:grpSpPr>
        <p:sp>
          <p:nvSpPr>
            <p:cNvPr id="181" name="Isosceles Triangle 180"/>
            <p:cNvSpPr/>
            <p:nvPr/>
          </p:nvSpPr>
          <p:spPr>
            <a:xfrm>
              <a:off x="1387302" y="5977452"/>
              <a:ext cx="108645" cy="114663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/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1554372" y="6213903"/>
              <a:ext cx="154269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 Neue"/>
                </a:rPr>
                <a:t>Executive Checkpoint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1554372" y="5893408"/>
              <a:ext cx="125336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 Neue"/>
                </a:rPr>
                <a:t>Checkpoint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14537" y="6076710"/>
              <a:ext cx="7995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 Neue"/>
                </a:rPr>
                <a:t>LEGEND</a:t>
              </a:r>
            </a:p>
          </p:txBody>
        </p:sp>
      </p:grpSp>
      <p:sp>
        <p:nvSpPr>
          <p:cNvPr id="37" name="Title 36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How We’ll Do It</a:t>
            </a:r>
            <a:endParaRPr lang="en-US" dirty="0"/>
          </a:p>
        </p:txBody>
      </p:sp>
      <p:sp>
        <p:nvSpPr>
          <p:cNvPr id="148" name="Oval 147"/>
          <p:cNvSpPr/>
          <p:nvPr/>
        </p:nvSpPr>
        <p:spPr>
          <a:xfrm>
            <a:off x="2995416" y="6274523"/>
            <a:ext cx="128347" cy="12949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068833" y="1573841"/>
            <a:ext cx="10218770" cy="4055301"/>
            <a:chOff x="867046" y="1455374"/>
            <a:chExt cx="8624002" cy="4055301"/>
          </a:xfrm>
        </p:grpSpPr>
        <p:sp>
          <p:nvSpPr>
            <p:cNvPr id="7" name="Rectangle 6"/>
            <p:cNvSpPr/>
            <p:nvPr/>
          </p:nvSpPr>
          <p:spPr>
            <a:xfrm>
              <a:off x="946032" y="1799338"/>
              <a:ext cx="528042" cy="3711337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80000"/>
              </a:schemeClr>
            </a:solidFill>
            <a:ln>
              <a:solidFill>
                <a:schemeClr val="bg1">
                  <a:lumMod val="85000"/>
                </a:schemeClr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 dirty="0">
                <a:solidFill>
                  <a:schemeClr val="accent4">
                    <a:lumMod val="40000"/>
                    <a:lumOff val="60000"/>
                  </a:schemeClr>
                </a:solidFill>
                <a:latin typeface="Helvetica Neue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67046" y="1455374"/>
              <a:ext cx="721841" cy="2612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750" b="1" dirty="0">
                  <a:solidFill>
                    <a:srgbClr val="0091D2"/>
                  </a:solidFill>
                  <a:latin typeface="Helvetica Neue"/>
                  <a:ea typeface="Arial Unicode MS" charset="0"/>
                  <a:cs typeface="Arial Unicode MS" charset="0"/>
                </a:rPr>
                <a:t>Week 1</a:t>
              </a: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820033" y="1787869"/>
              <a:ext cx="528042" cy="3722806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80000"/>
              </a:schemeClr>
            </a:solidFill>
            <a:ln>
              <a:solidFill>
                <a:schemeClr val="bg1">
                  <a:lumMod val="85000"/>
                </a:schemeClr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 dirty="0">
                <a:solidFill>
                  <a:schemeClr val="accent4">
                    <a:lumMod val="40000"/>
                    <a:lumOff val="60000"/>
                  </a:schemeClr>
                </a:solidFill>
                <a:latin typeface="Helvetica Neue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589398" y="1455374"/>
              <a:ext cx="712227" cy="2612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750" b="1" dirty="0">
                  <a:solidFill>
                    <a:srgbClr val="0091D2"/>
                  </a:solidFill>
                  <a:latin typeface="Helvetica Neue"/>
                  <a:ea typeface="Arial Unicode MS" charset="0"/>
                  <a:cs typeface="Arial Unicode MS" charset="0"/>
                </a:rPr>
                <a:t>Week 3</a:t>
              </a: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2694035" y="1799338"/>
              <a:ext cx="528042" cy="3711337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80000"/>
              </a:schemeClr>
            </a:solidFill>
            <a:ln>
              <a:solidFill>
                <a:schemeClr val="bg1">
                  <a:lumMod val="85000"/>
                </a:schemeClr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 dirty="0">
                <a:solidFill>
                  <a:schemeClr val="accent4">
                    <a:lumMod val="40000"/>
                    <a:lumOff val="60000"/>
                  </a:schemeClr>
                </a:solidFill>
                <a:latin typeface="Helvetica Neue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21744" y="1455374"/>
              <a:ext cx="712227" cy="2612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750" b="1" dirty="0">
                  <a:solidFill>
                    <a:srgbClr val="0091D2"/>
                  </a:solidFill>
                  <a:latin typeface="Helvetica Neue"/>
                  <a:ea typeface="Arial Unicode MS" charset="0"/>
                  <a:cs typeface="Arial Unicode MS" charset="0"/>
                </a:rPr>
                <a:t>Week 4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3568036" y="1799338"/>
              <a:ext cx="528042" cy="3711337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80000"/>
              </a:schemeClr>
            </a:solidFill>
            <a:ln>
              <a:solidFill>
                <a:schemeClr val="bg1">
                  <a:lumMod val="85000"/>
                </a:schemeClr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 dirty="0">
                <a:solidFill>
                  <a:schemeClr val="accent4">
                    <a:lumMod val="40000"/>
                    <a:lumOff val="60000"/>
                  </a:schemeClr>
                </a:solidFill>
                <a:latin typeface="Helvetica Neue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386504" y="1455374"/>
              <a:ext cx="712226" cy="2612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750" b="1" dirty="0">
                  <a:solidFill>
                    <a:srgbClr val="0091D2"/>
                  </a:solidFill>
                  <a:latin typeface="Helvetica Neue"/>
                  <a:ea typeface="Arial Unicode MS" charset="0"/>
                  <a:cs typeface="Arial Unicode MS" charset="0"/>
                </a:rPr>
                <a:t>Week 5</a:t>
              </a: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4442037" y="1799338"/>
              <a:ext cx="528042" cy="3711337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80000"/>
              </a:schemeClr>
            </a:solidFill>
            <a:ln>
              <a:solidFill>
                <a:schemeClr val="bg1">
                  <a:lumMod val="85000"/>
                </a:schemeClr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 dirty="0">
                <a:solidFill>
                  <a:schemeClr val="accent4">
                    <a:lumMod val="40000"/>
                    <a:lumOff val="60000"/>
                  </a:schemeClr>
                </a:solidFill>
                <a:latin typeface="Helvetica Neue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5316038" y="1791775"/>
              <a:ext cx="528042" cy="3718900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80000"/>
              </a:schemeClr>
            </a:solidFill>
            <a:ln>
              <a:solidFill>
                <a:schemeClr val="bg1">
                  <a:lumMod val="85000"/>
                </a:schemeClr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 dirty="0">
                <a:solidFill>
                  <a:schemeClr val="accent4">
                    <a:lumMod val="40000"/>
                    <a:lumOff val="60000"/>
                  </a:schemeClr>
                </a:solidFill>
                <a:latin typeface="Helvetica Neue"/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5217008" y="1455374"/>
              <a:ext cx="712226" cy="2612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750" b="1" dirty="0">
                  <a:solidFill>
                    <a:srgbClr val="0091D2"/>
                  </a:solidFill>
                  <a:latin typeface="Helvetica Neue"/>
                  <a:ea typeface="Arial Unicode MS" charset="0"/>
                  <a:cs typeface="Arial Unicode MS" charset="0"/>
                </a:rPr>
                <a:t>Week 6</a:t>
              </a: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6190039" y="1799338"/>
              <a:ext cx="528042" cy="3711337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80000"/>
              </a:schemeClr>
            </a:solidFill>
            <a:ln>
              <a:solidFill>
                <a:schemeClr val="bg1">
                  <a:lumMod val="85000"/>
                </a:schemeClr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 dirty="0">
                <a:solidFill>
                  <a:schemeClr val="accent4">
                    <a:lumMod val="40000"/>
                    <a:lumOff val="60000"/>
                  </a:schemeClr>
                </a:solidFill>
                <a:latin typeface="Helvetica Neue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6095600" y="1455374"/>
              <a:ext cx="712226" cy="2612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750" b="1" dirty="0">
                  <a:solidFill>
                    <a:srgbClr val="0091D2"/>
                  </a:solidFill>
                  <a:latin typeface="Helvetica Neue"/>
                  <a:ea typeface="Arial Unicode MS" charset="0"/>
                  <a:cs typeface="Arial Unicode MS" charset="0"/>
                </a:rPr>
                <a:t>Week 7</a:t>
              </a: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7064040" y="1799338"/>
              <a:ext cx="528042" cy="3711337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80000"/>
              </a:schemeClr>
            </a:solidFill>
            <a:ln>
              <a:solidFill>
                <a:schemeClr val="bg1">
                  <a:lumMod val="85000"/>
                </a:schemeClr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 dirty="0">
                <a:solidFill>
                  <a:schemeClr val="accent4">
                    <a:lumMod val="40000"/>
                    <a:lumOff val="60000"/>
                  </a:schemeClr>
                </a:solidFill>
                <a:latin typeface="Helvetica Neue"/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6974212" y="1455374"/>
              <a:ext cx="712226" cy="2612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750" b="1" dirty="0">
                  <a:solidFill>
                    <a:srgbClr val="0091D2"/>
                  </a:solidFill>
                  <a:latin typeface="Helvetica Neue"/>
                  <a:ea typeface="Arial Unicode MS" charset="0"/>
                  <a:cs typeface="Arial Unicode MS" charset="0"/>
                </a:rPr>
                <a:t>Week 8</a:t>
              </a: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7938041" y="1792614"/>
              <a:ext cx="528042" cy="3718061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80000"/>
              </a:schemeClr>
            </a:solidFill>
            <a:ln>
              <a:solidFill>
                <a:schemeClr val="bg1">
                  <a:lumMod val="85000"/>
                </a:schemeClr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 dirty="0">
                <a:solidFill>
                  <a:schemeClr val="accent4">
                    <a:lumMod val="40000"/>
                    <a:lumOff val="60000"/>
                  </a:schemeClr>
                </a:solidFill>
                <a:latin typeface="Helvetica Neue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7873285" y="1455374"/>
              <a:ext cx="712226" cy="2612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750" b="1" dirty="0">
                  <a:solidFill>
                    <a:srgbClr val="0091D2"/>
                  </a:solidFill>
                  <a:latin typeface="Helvetica Neue"/>
                  <a:ea typeface="Arial Unicode MS" charset="0"/>
                  <a:cs typeface="Arial Unicode MS" charset="0"/>
                </a:rPr>
                <a:t>Week 9</a:t>
              </a: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8812043" y="1799338"/>
              <a:ext cx="528042" cy="3711337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80000"/>
              </a:schemeClr>
            </a:solidFill>
            <a:ln>
              <a:solidFill>
                <a:schemeClr val="bg1">
                  <a:lumMod val="85000"/>
                </a:schemeClr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 dirty="0">
                <a:solidFill>
                  <a:schemeClr val="accent4">
                    <a:lumMod val="40000"/>
                    <a:lumOff val="60000"/>
                  </a:schemeClr>
                </a:solidFill>
                <a:latin typeface="Helvetica Neue"/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8705650" y="1455374"/>
              <a:ext cx="785398" cy="2612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750" b="1" dirty="0">
                  <a:solidFill>
                    <a:srgbClr val="0091D2"/>
                  </a:solidFill>
                  <a:latin typeface="Helvetica Neue"/>
                  <a:ea typeface="Arial Unicode MS" charset="0"/>
                  <a:cs typeface="Arial Unicode MS" charset="0"/>
                </a:rPr>
                <a:t>Week 10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12889" y="2894196"/>
              <a:ext cx="8578159" cy="1541951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</p:spPr>
          <p:txBody>
            <a:bodyPr wrap="square" anchor="t" anchorCtr="0">
              <a:noAutofit/>
            </a:bodyPr>
            <a:lstStyle/>
            <a:p>
              <a:pPr algn="ctr"/>
              <a:endParaRPr lang="en-US" sz="600" dirty="0">
                <a:solidFill>
                  <a:schemeClr val="bg1"/>
                </a:solidFill>
                <a:latin typeface="Helvetica Neue"/>
                <a:ea typeface="HelvNeue Light for IBM" charset="0"/>
                <a:cs typeface="HelvNeue Light for IBM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44703" y="2484713"/>
              <a:ext cx="8546345" cy="409485"/>
            </a:xfrm>
            <a:prstGeom prst="rect">
              <a:avLst/>
            </a:prstGeom>
            <a:solidFill>
              <a:srgbClr val="0091D2"/>
            </a:solidFill>
          </p:spPr>
          <p:txBody>
            <a:bodyPr wrap="square" anchor="ctr" anchorCtr="0">
              <a:noAutofit/>
            </a:bodyPr>
            <a:lstStyle/>
            <a:p>
              <a:pPr algn="ctr"/>
              <a:r>
                <a:rPr lang="en-US" sz="700" dirty="0">
                  <a:solidFill>
                    <a:schemeClr val="bg1"/>
                  </a:solidFill>
                  <a:latin typeface="Helvetica Neue"/>
                  <a:ea typeface="HelvNeue Light for IBM" charset="0"/>
                  <a:cs typeface="HelvNeue Light for IBM" charset="0"/>
                </a:rPr>
                <a:t>Program Management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944703" y="1750623"/>
              <a:ext cx="8546345" cy="408843"/>
            </a:xfrm>
            <a:prstGeom prst="rect">
              <a:avLst/>
            </a:prstGeom>
            <a:solidFill>
              <a:srgbClr val="0091D2"/>
            </a:solidFill>
            <a:ln>
              <a:noFill/>
            </a:ln>
          </p:spPr>
          <p:txBody>
            <a:bodyPr wrap="square" anchor="ctr" anchorCtr="0">
              <a:noAutofit/>
            </a:bodyPr>
            <a:lstStyle/>
            <a:p>
              <a:pPr algn="ctr"/>
              <a:r>
                <a:rPr lang="en-US" sz="700" dirty="0">
                  <a:solidFill>
                    <a:schemeClr val="bg1"/>
                  </a:solidFill>
                  <a:latin typeface="Helvetica Neue"/>
                  <a:ea typeface="HelvNeue Light for IBM" charset="0"/>
                  <a:cs typeface="HelvNeue Light for IBM" charset="0"/>
                </a:rPr>
                <a:t>Steering Committee</a:t>
              </a:r>
            </a:p>
          </p:txBody>
        </p:sp>
        <p:sp>
          <p:nvSpPr>
            <p:cNvPr id="150" name="Isosceles Triangle 149"/>
            <p:cNvSpPr/>
            <p:nvPr/>
          </p:nvSpPr>
          <p:spPr>
            <a:xfrm>
              <a:off x="2861038" y="2791998"/>
              <a:ext cx="128521" cy="109847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/>
              </a:endParaRPr>
            </a:p>
          </p:txBody>
        </p:sp>
        <p:sp>
          <p:nvSpPr>
            <p:cNvPr id="152" name="Isosceles Triangle 151"/>
            <p:cNvSpPr/>
            <p:nvPr/>
          </p:nvSpPr>
          <p:spPr>
            <a:xfrm>
              <a:off x="3771129" y="2791998"/>
              <a:ext cx="128521" cy="109847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/>
              </a:endParaRPr>
            </a:p>
          </p:txBody>
        </p:sp>
        <p:sp>
          <p:nvSpPr>
            <p:cNvPr id="154" name="Isosceles Triangle 153"/>
            <p:cNvSpPr/>
            <p:nvPr/>
          </p:nvSpPr>
          <p:spPr>
            <a:xfrm>
              <a:off x="4681220" y="2791998"/>
              <a:ext cx="128521" cy="109847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/>
              </a:endParaRPr>
            </a:p>
          </p:txBody>
        </p:sp>
        <p:sp>
          <p:nvSpPr>
            <p:cNvPr id="156" name="Isosceles Triangle 155"/>
            <p:cNvSpPr/>
            <p:nvPr/>
          </p:nvSpPr>
          <p:spPr>
            <a:xfrm>
              <a:off x="5591311" y="2791998"/>
              <a:ext cx="128521" cy="109847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/>
              </a:endParaRPr>
            </a:p>
          </p:txBody>
        </p:sp>
        <p:sp>
          <p:nvSpPr>
            <p:cNvPr id="158" name="Isosceles Triangle 157"/>
            <p:cNvSpPr/>
            <p:nvPr/>
          </p:nvSpPr>
          <p:spPr>
            <a:xfrm>
              <a:off x="6501401" y="2791998"/>
              <a:ext cx="128521" cy="109847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/>
              </a:endParaRPr>
            </a:p>
          </p:txBody>
        </p:sp>
        <p:sp>
          <p:nvSpPr>
            <p:cNvPr id="160" name="Isosceles Triangle 159"/>
            <p:cNvSpPr/>
            <p:nvPr/>
          </p:nvSpPr>
          <p:spPr>
            <a:xfrm>
              <a:off x="7411492" y="2791998"/>
              <a:ext cx="128521" cy="109847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/>
              </a:endParaRPr>
            </a:p>
          </p:txBody>
        </p:sp>
        <p:sp>
          <p:nvSpPr>
            <p:cNvPr id="162" name="Isosceles Triangle 161"/>
            <p:cNvSpPr/>
            <p:nvPr/>
          </p:nvSpPr>
          <p:spPr>
            <a:xfrm>
              <a:off x="8321583" y="2791998"/>
              <a:ext cx="128521" cy="109847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/>
              </a:endParaRPr>
            </a:p>
          </p:txBody>
        </p:sp>
        <p:sp>
          <p:nvSpPr>
            <p:cNvPr id="164" name="Isosceles Triangle 163"/>
            <p:cNvSpPr/>
            <p:nvPr/>
          </p:nvSpPr>
          <p:spPr>
            <a:xfrm>
              <a:off x="9231673" y="2791998"/>
              <a:ext cx="128521" cy="109847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12889" y="4467213"/>
              <a:ext cx="8578159" cy="1043462"/>
            </a:xfrm>
            <a:prstGeom prst="rect">
              <a:avLst/>
            </a:prstGeom>
            <a:solidFill>
              <a:schemeClr val="accent1">
                <a:lumMod val="75000"/>
                <a:alpha val="44000"/>
              </a:schemeClr>
            </a:solidFill>
          </p:spPr>
          <p:txBody>
            <a:bodyPr wrap="square" anchor="ctr" anchorCtr="0">
              <a:noAutofit/>
            </a:bodyPr>
            <a:lstStyle/>
            <a:p>
              <a:pPr algn="ctr"/>
              <a:endParaRPr lang="en-US" sz="600" dirty="0">
                <a:solidFill>
                  <a:schemeClr val="bg1"/>
                </a:solidFill>
                <a:latin typeface="Helvetica Neue"/>
                <a:ea typeface="HelvNeue Light for IBM" charset="0"/>
                <a:cs typeface="HelvNeue Light for IBM" charset="0"/>
              </a:endParaRPr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6181777" y="3028932"/>
              <a:ext cx="2263754" cy="48124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91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rgbClr val="0091D2"/>
                  </a:solidFill>
                  <a:latin typeface="Helvetica Neue"/>
                </a:rPr>
                <a:t>Sprint </a:t>
              </a:r>
              <a:r>
                <a:rPr lang="en-US" sz="900" dirty="0" smtClean="0">
                  <a:solidFill>
                    <a:srgbClr val="0091D2"/>
                  </a:solidFill>
                  <a:latin typeface="Helvetica Neue"/>
                </a:rPr>
                <a:t>: PMI DC and Visualization</a:t>
              </a:r>
              <a:endParaRPr lang="en-US" sz="900" dirty="0">
                <a:solidFill>
                  <a:srgbClr val="0091D2"/>
                </a:solidFill>
                <a:latin typeface="Helvetica Neue"/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2702547" y="4689111"/>
              <a:ext cx="569318" cy="45999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B00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rgbClr val="BB0082"/>
                  </a:solidFill>
                  <a:latin typeface="Helvetica Neue"/>
                </a:rPr>
                <a:t>Design Thinking</a:t>
              </a:r>
              <a:endParaRPr lang="en-US" sz="900" dirty="0">
                <a:solidFill>
                  <a:srgbClr val="BB0082"/>
                </a:solidFill>
                <a:latin typeface="Helvetica Neue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567848" y="3030834"/>
              <a:ext cx="2276227" cy="48124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91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rgbClr val="0091D2"/>
                  </a:solidFill>
                  <a:latin typeface="Helvetica Neue"/>
                </a:rPr>
                <a:t>Sprint 1 : </a:t>
              </a:r>
              <a:r>
                <a:rPr lang="en-US" sz="900" dirty="0" smtClean="0">
                  <a:solidFill>
                    <a:srgbClr val="0091D2"/>
                  </a:solidFill>
                  <a:latin typeface="Helvetica Neue"/>
                </a:rPr>
                <a:t>EMS Assembly &amp; Visualization</a:t>
              </a:r>
              <a:endParaRPr lang="en-US" sz="900" dirty="0">
                <a:solidFill>
                  <a:srgbClr val="0091D2"/>
                </a:solidFill>
                <a:latin typeface="Helvetica Neue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692926" y="1455374"/>
              <a:ext cx="816746" cy="2612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750" b="1" dirty="0">
                  <a:solidFill>
                    <a:srgbClr val="0091D2"/>
                  </a:solidFill>
                  <a:latin typeface="Helvetica Neue"/>
                  <a:ea typeface="Arial Unicode MS" charset="0"/>
                  <a:cs typeface="Arial Unicode MS" charset="0"/>
                </a:rPr>
                <a:t>Week 2</a:t>
              </a: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926855" y="3030834"/>
              <a:ext cx="2269203" cy="48124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91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rgbClr val="0091D2"/>
                  </a:solidFill>
                  <a:latin typeface="Helvetica Neue"/>
                </a:rPr>
                <a:t>Data Consolidation</a:t>
              </a: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2694034" y="3879442"/>
              <a:ext cx="1439717" cy="48124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91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rgbClr val="00B050"/>
                  </a:solidFill>
                  <a:latin typeface="Helvetica Neue"/>
                </a:rPr>
                <a:t>Environment Build</a:t>
              </a: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4431163" y="3879442"/>
              <a:ext cx="3542498" cy="48124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91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rgbClr val="00B050"/>
                  </a:solidFill>
                  <a:latin typeface="Helvetica Neue"/>
                </a:rPr>
                <a:t>Iterative Build</a:t>
              </a:r>
            </a:p>
          </p:txBody>
        </p:sp>
        <p:grpSp>
          <p:nvGrpSpPr>
            <p:cNvPr id="209" name="Group 252"/>
            <p:cNvGrpSpPr/>
            <p:nvPr/>
          </p:nvGrpSpPr>
          <p:grpSpPr>
            <a:xfrm>
              <a:off x="4997499" y="3973146"/>
              <a:ext cx="287992" cy="295874"/>
              <a:chOff x="2945585" y="2127989"/>
              <a:chExt cx="351534" cy="365197"/>
            </a:xfrm>
          </p:grpSpPr>
          <p:grpSp>
            <p:nvGrpSpPr>
              <p:cNvPr id="212" name="Group 97"/>
              <p:cNvGrpSpPr/>
              <p:nvPr/>
            </p:nvGrpSpPr>
            <p:grpSpPr>
              <a:xfrm rot="3297415" flipV="1">
                <a:off x="3064763" y="2260830"/>
                <a:ext cx="167431" cy="297281"/>
                <a:chOff x="7431087" y="1493837"/>
                <a:chExt cx="160337" cy="284163"/>
              </a:xfrm>
            </p:grpSpPr>
            <p:sp>
              <p:nvSpPr>
                <p:cNvPr id="220" name="Freeform 111"/>
                <p:cNvSpPr>
                  <a:spLocks noChangeArrowheads="1"/>
                </p:cNvSpPr>
                <p:nvPr/>
              </p:nvSpPr>
              <p:spPr bwMode="auto">
                <a:xfrm>
                  <a:off x="7431087" y="1493837"/>
                  <a:ext cx="160337" cy="266700"/>
                </a:xfrm>
                <a:custGeom>
                  <a:avLst/>
                  <a:gdLst>
                    <a:gd name="T0" fmla="*/ 0 w 444"/>
                    <a:gd name="T1" fmla="*/ 0 h 742"/>
                    <a:gd name="T2" fmla="*/ 443 w 444"/>
                    <a:gd name="T3" fmla="*/ 442 h 742"/>
                    <a:gd name="T4" fmla="*/ 326 w 444"/>
                    <a:gd name="T5" fmla="*/ 741 h 7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44" h="742">
                      <a:moveTo>
                        <a:pt x="0" y="0"/>
                      </a:moveTo>
                      <a:cubicBezTo>
                        <a:pt x="245" y="0"/>
                        <a:pt x="443" y="198"/>
                        <a:pt x="443" y="442"/>
                      </a:cubicBezTo>
                      <a:cubicBezTo>
                        <a:pt x="443" y="557"/>
                        <a:pt x="398" y="662"/>
                        <a:pt x="326" y="741"/>
                      </a:cubicBezTo>
                    </a:path>
                  </a:pathLst>
                </a:custGeom>
                <a:noFill/>
                <a:ln w="6840" cap="flat">
                  <a:solidFill>
                    <a:schemeClr val="accent5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Helvetica Neue"/>
                  </a:endParaRPr>
                </a:p>
              </p:txBody>
            </p:sp>
            <p:sp>
              <p:nvSpPr>
                <p:cNvPr id="221" name="Freeform 112"/>
                <p:cNvSpPr>
                  <a:spLocks noChangeArrowheads="1"/>
                </p:cNvSpPr>
                <p:nvPr/>
              </p:nvSpPr>
              <p:spPr bwMode="auto">
                <a:xfrm>
                  <a:off x="7532687" y="1720850"/>
                  <a:ext cx="55562" cy="57150"/>
                </a:xfrm>
                <a:custGeom>
                  <a:avLst/>
                  <a:gdLst>
                    <a:gd name="T0" fmla="*/ 0 w 156"/>
                    <a:gd name="T1" fmla="*/ 0 h 158"/>
                    <a:gd name="T2" fmla="*/ 0 w 156"/>
                    <a:gd name="T3" fmla="*/ 157 h 158"/>
                    <a:gd name="T4" fmla="*/ 155 w 156"/>
                    <a:gd name="T5" fmla="*/ 157 h 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6" h="158">
                      <a:moveTo>
                        <a:pt x="0" y="0"/>
                      </a:moveTo>
                      <a:lnTo>
                        <a:pt x="0" y="157"/>
                      </a:lnTo>
                      <a:lnTo>
                        <a:pt x="155" y="157"/>
                      </a:lnTo>
                    </a:path>
                  </a:pathLst>
                </a:custGeom>
                <a:noFill/>
                <a:ln w="6840" cap="flat">
                  <a:solidFill>
                    <a:schemeClr val="accent5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Helvetica Neue"/>
                  </a:endParaRPr>
                </a:p>
              </p:txBody>
            </p:sp>
          </p:grpSp>
          <p:grpSp>
            <p:nvGrpSpPr>
              <p:cNvPr id="213" name="Group 98"/>
              <p:cNvGrpSpPr/>
              <p:nvPr/>
            </p:nvGrpSpPr>
            <p:grpSpPr>
              <a:xfrm rot="3496160">
                <a:off x="3010510" y="2063064"/>
                <a:ext cx="167431" cy="297281"/>
                <a:chOff x="7935912" y="1493837"/>
                <a:chExt cx="160337" cy="284163"/>
              </a:xfrm>
            </p:grpSpPr>
            <p:sp>
              <p:nvSpPr>
                <p:cNvPr id="216" name="Freeform 113"/>
                <p:cNvSpPr>
                  <a:spLocks noChangeArrowheads="1"/>
                </p:cNvSpPr>
                <p:nvPr/>
              </p:nvSpPr>
              <p:spPr bwMode="auto">
                <a:xfrm>
                  <a:off x="7935912" y="1493837"/>
                  <a:ext cx="160337" cy="266700"/>
                </a:xfrm>
                <a:custGeom>
                  <a:avLst/>
                  <a:gdLst>
                    <a:gd name="T0" fmla="*/ 443 w 444"/>
                    <a:gd name="T1" fmla="*/ 0 h 742"/>
                    <a:gd name="T2" fmla="*/ 0 w 444"/>
                    <a:gd name="T3" fmla="*/ 442 h 742"/>
                    <a:gd name="T4" fmla="*/ 117 w 444"/>
                    <a:gd name="T5" fmla="*/ 741 h 7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44" h="742">
                      <a:moveTo>
                        <a:pt x="443" y="0"/>
                      </a:moveTo>
                      <a:cubicBezTo>
                        <a:pt x="198" y="0"/>
                        <a:pt x="0" y="198"/>
                        <a:pt x="0" y="442"/>
                      </a:cubicBezTo>
                      <a:cubicBezTo>
                        <a:pt x="0" y="557"/>
                        <a:pt x="45" y="662"/>
                        <a:pt x="117" y="741"/>
                      </a:cubicBezTo>
                    </a:path>
                  </a:pathLst>
                </a:custGeom>
                <a:noFill/>
                <a:ln w="6840" cap="flat">
                  <a:solidFill>
                    <a:schemeClr val="accent5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Helvetica Neue"/>
                  </a:endParaRPr>
                </a:p>
              </p:txBody>
            </p:sp>
            <p:sp>
              <p:nvSpPr>
                <p:cNvPr id="219" name="Freeform 114"/>
                <p:cNvSpPr>
                  <a:spLocks noChangeArrowheads="1"/>
                </p:cNvSpPr>
                <p:nvPr/>
              </p:nvSpPr>
              <p:spPr bwMode="auto">
                <a:xfrm>
                  <a:off x="7939087" y="1720850"/>
                  <a:ext cx="55562" cy="57150"/>
                </a:xfrm>
                <a:custGeom>
                  <a:avLst/>
                  <a:gdLst>
                    <a:gd name="T0" fmla="*/ 155 w 156"/>
                    <a:gd name="T1" fmla="*/ 0 h 158"/>
                    <a:gd name="T2" fmla="*/ 155 w 156"/>
                    <a:gd name="T3" fmla="*/ 157 h 158"/>
                    <a:gd name="T4" fmla="*/ 0 w 156"/>
                    <a:gd name="T5" fmla="*/ 157 h 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6" h="158">
                      <a:moveTo>
                        <a:pt x="155" y="0"/>
                      </a:moveTo>
                      <a:lnTo>
                        <a:pt x="155" y="157"/>
                      </a:lnTo>
                      <a:lnTo>
                        <a:pt x="0" y="157"/>
                      </a:lnTo>
                    </a:path>
                  </a:pathLst>
                </a:custGeom>
                <a:noFill/>
                <a:ln w="6840" cap="flat">
                  <a:solidFill>
                    <a:schemeClr val="accent5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Helvetica Neue"/>
                  </a:endParaRPr>
                </a:p>
              </p:txBody>
            </p:sp>
          </p:grpSp>
        </p:grpSp>
        <p:sp>
          <p:nvSpPr>
            <p:cNvPr id="149" name="Oval 148"/>
            <p:cNvSpPr/>
            <p:nvPr/>
          </p:nvSpPr>
          <p:spPr>
            <a:xfrm>
              <a:off x="2827446" y="2203475"/>
              <a:ext cx="203637" cy="17866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/>
              </a:endParaRPr>
            </a:p>
          </p:txBody>
        </p:sp>
        <p:sp>
          <p:nvSpPr>
            <p:cNvPr id="151" name="Oval 150"/>
            <p:cNvSpPr/>
            <p:nvPr/>
          </p:nvSpPr>
          <p:spPr>
            <a:xfrm>
              <a:off x="6324157" y="2203475"/>
              <a:ext cx="203637" cy="17866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/>
              </a:endParaRPr>
            </a:p>
          </p:txBody>
        </p:sp>
        <p:sp>
          <p:nvSpPr>
            <p:cNvPr id="153" name="Oval 152"/>
            <p:cNvSpPr/>
            <p:nvPr/>
          </p:nvSpPr>
          <p:spPr>
            <a:xfrm>
              <a:off x="8974711" y="2253744"/>
              <a:ext cx="203637" cy="17866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/>
              </a:endParaRPr>
            </a:p>
          </p:txBody>
        </p:sp>
        <p:cxnSp>
          <p:nvCxnSpPr>
            <p:cNvPr id="316" name="Straight Arrow Connector 315"/>
            <p:cNvCxnSpPr>
              <a:stCxn id="157" idx="3"/>
              <a:endCxn id="98" idx="1"/>
            </p:cNvCxnSpPr>
            <p:nvPr/>
          </p:nvCxnSpPr>
          <p:spPr>
            <a:xfrm>
              <a:off x="3196058" y="3271456"/>
              <a:ext cx="371790" cy="0"/>
            </a:xfrm>
            <a:prstGeom prst="straightConnector1">
              <a:avLst/>
            </a:prstGeom>
            <a:ln w="19050">
              <a:solidFill>
                <a:srgbClr val="0091D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Arrow Connector 316"/>
            <p:cNvCxnSpPr>
              <a:stCxn id="98" idx="3"/>
              <a:endCxn id="227" idx="1"/>
            </p:cNvCxnSpPr>
            <p:nvPr/>
          </p:nvCxnSpPr>
          <p:spPr>
            <a:xfrm flipV="1">
              <a:off x="5844075" y="3269554"/>
              <a:ext cx="337702" cy="1902"/>
            </a:xfrm>
            <a:prstGeom prst="straightConnector1">
              <a:avLst/>
            </a:prstGeom>
            <a:ln w="19050">
              <a:solidFill>
                <a:srgbClr val="0091D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Arrow Connector 317"/>
            <p:cNvCxnSpPr>
              <a:stCxn id="227" idx="3"/>
            </p:cNvCxnSpPr>
            <p:nvPr/>
          </p:nvCxnSpPr>
          <p:spPr>
            <a:xfrm>
              <a:off x="8445531" y="3269554"/>
              <a:ext cx="323903" cy="1902"/>
            </a:xfrm>
            <a:prstGeom prst="straightConnector1">
              <a:avLst/>
            </a:prstGeom>
            <a:ln w="19050">
              <a:solidFill>
                <a:srgbClr val="0091D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2" name="Group 252"/>
            <p:cNvGrpSpPr/>
            <p:nvPr/>
          </p:nvGrpSpPr>
          <p:grpSpPr>
            <a:xfrm>
              <a:off x="6754483" y="3973146"/>
              <a:ext cx="287992" cy="295874"/>
              <a:chOff x="2945585" y="2127989"/>
              <a:chExt cx="351534" cy="365197"/>
            </a:xfrm>
          </p:grpSpPr>
          <p:grpSp>
            <p:nvGrpSpPr>
              <p:cNvPr id="323" name="Group 97"/>
              <p:cNvGrpSpPr/>
              <p:nvPr/>
            </p:nvGrpSpPr>
            <p:grpSpPr>
              <a:xfrm rot="3297415" flipV="1">
                <a:off x="3064763" y="2260830"/>
                <a:ext cx="167431" cy="297281"/>
                <a:chOff x="7431087" y="1493837"/>
                <a:chExt cx="160337" cy="284163"/>
              </a:xfrm>
            </p:grpSpPr>
            <p:sp>
              <p:nvSpPr>
                <p:cNvPr id="327" name="Freeform 111"/>
                <p:cNvSpPr>
                  <a:spLocks noChangeArrowheads="1"/>
                </p:cNvSpPr>
                <p:nvPr/>
              </p:nvSpPr>
              <p:spPr bwMode="auto">
                <a:xfrm>
                  <a:off x="7431087" y="1493837"/>
                  <a:ext cx="160337" cy="266700"/>
                </a:xfrm>
                <a:custGeom>
                  <a:avLst/>
                  <a:gdLst>
                    <a:gd name="T0" fmla="*/ 0 w 444"/>
                    <a:gd name="T1" fmla="*/ 0 h 742"/>
                    <a:gd name="T2" fmla="*/ 443 w 444"/>
                    <a:gd name="T3" fmla="*/ 442 h 742"/>
                    <a:gd name="T4" fmla="*/ 326 w 444"/>
                    <a:gd name="T5" fmla="*/ 741 h 7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44" h="742">
                      <a:moveTo>
                        <a:pt x="0" y="0"/>
                      </a:moveTo>
                      <a:cubicBezTo>
                        <a:pt x="245" y="0"/>
                        <a:pt x="443" y="198"/>
                        <a:pt x="443" y="442"/>
                      </a:cubicBezTo>
                      <a:cubicBezTo>
                        <a:pt x="443" y="557"/>
                        <a:pt x="398" y="662"/>
                        <a:pt x="326" y="741"/>
                      </a:cubicBezTo>
                    </a:path>
                  </a:pathLst>
                </a:custGeom>
                <a:noFill/>
                <a:ln w="6840" cap="flat">
                  <a:solidFill>
                    <a:schemeClr val="accent5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Helvetica Neue"/>
                  </a:endParaRPr>
                </a:p>
              </p:txBody>
            </p:sp>
            <p:sp>
              <p:nvSpPr>
                <p:cNvPr id="328" name="Freeform 112"/>
                <p:cNvSpPr>
                  <a:spLocks noChangeArrowheads="1"/>
                </p:cNvSpPr>
                <p:nvPr/>
              </p:nvSpPr>
              <p:spPr bwMode="auto">
                <a:xfrm>
                  <a:off x="7532687" y="1720850"/>
                  <a:ext cx="55562" cy="57150"/>
                </a:xfrm>
                <a:custGeom>
                  <a:avLst/>
                  <a:gdLst>
                    <a:gd name="T0" fmla="*/ 0 w 156"/>
                    <a:gd name="T1" fmla="*/ 0 h 158"/>
                    <a:gd name="T2" fmla="*/ 0 w 156"/>
                    <a:gd name="T3" fmla="*/ 157 h 158"/>
                    <a:gd name="T4" fmla="*/ 155 w 156"/>
                    <a:gd name="T5" fmla="*/ 157 h 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6" h="158">
                      <a:moveTo>
                        <a:pt x="0" y="0"/>
                      </a:moveTo>
                      <a:lnTo>
                        <a:pt x="0" y="157"/>
                      </a:lnTo>
                      <a:lnTo>
                        <a:pt x="155" y="157"/>
                      </a:lnTo>
                    </a:path>
                  </a:pathLst>
                </a:custGeom>
                <a:noFill/>
                <a:ln w="6840" cap="flat">
                  <a:solidFill>
                    <a:schemeClr val="accent5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Helvetica Neue"/>
                  </a:endParaRPr>
                </a:p>
              </p:txBody>
            </p:sp>
          </p:grpSp>
          <p:grpSp>
            <p:nvGrpSpPr>
              <p:cNvPr id="324" name="Group 98"/>
              <p:cNvGrpSpPr/>
              <p:nvPr/>
            </p:nvGrpSpPr>
            <p:grpSpPr>
              <a:xfrm rot="3496160">
                <a:off x="3010510" y="2063064"/>
                <a:ext cx="167431" cy="297281"/>
                <a:chOff x="7935912" y="1493837"/>
                <a:chExt cx="160337" cy="284163"/>
              </a:xfrm>
            </p:grpSpPr>
            <p:sp>
              <p:nvSpPr>
                <p:cNvPr id="325" name="Freeform 113"/>
                <p:cNvSpPr>
                  <a:spLocks noChangeArrowheads="1"/>
                </p:cNvSpPr>
                <p:nvPr/>
              </p:nvSpPr>
              <p:spPr bwMode="auto">
                <a:xfrm>
                  <a:off x="7935912" y="1493837"/>
                  <a:ext cx="160337" cy="266700"/>
                </a:xfrm>
                <a:custGeom>
                  <a:avLst/>
                  <a:gdLst>
                    <a:gd name="T0" fmla="*/ 443 w 444"/>
                    <a:gd name="T1" fmla="*/ 0 h 742"/>
                    <a:gd name="T2" fmla="*/ 0 w 444"/>
                    <a:gd name="T3" fmla="*/ 442 h 742"/>
                    <a:gd name="T4" fmla="*/ 117 w 444"/>
                    <a:gd name="T5" fmla="*/ 741 h 7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44" h="742">
                      <a:moveTo>
                        <a:pt x="443" y="0"/>
                      </a:moveTo>
                      <a:cubicBezTo>
                        <a:pt x="198" y="0"/>
                        <a:pt x="0" y="198"/>
                        <a:pt x="0" y="442"/>
                      </a:cubicBezTo>
                      <a:cubicBezTo>
                        <a:pt x="0" y="557"/>
                        <a:pt x="45" y="662"/>
                        <a:pt x="117" y="741"/>
                      </a:cubicBezTo>
                    </a:path>
                  </a:pathLst>
                </a:custGeom>
                <a:noFill/>
                <a:ln w="6840" cap="flat">
                  <a:solidFill>
                    <a:schemeClr val="accent5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Helvetica Neue"/>
                  </a:endParaRPr>
                </a:p>
              </p:txBody>
            </p:sp>
            <p:sp>
              <p:nvSpPr>
                <p:cNvPr id="326" name="Freeform 114"/>
                <p:cNvSpPr>
                  <a:spLocks noChangeArrowheads="1"/>
                </p:cNvSpPr>
                <p:nvPr/>
              </p:nvSpPr>
              <p:spPr bwMode="auto">
                <a:xfrm>
                  <a:off x="7939087" y="1720850"/>
                  <a:ext cx="55562" cy="57150"/>
                </a:xfrm>
                <a:custGeom>
                  <a:avLst/>
                  <a:gdLst>
                    <a:gd name="T0" fmla="*/ 155 w 156"/>
                    <a:gd name="T1" fmla="*/ 0 h 158"/>
                    <a:gd name="T2" fmla="*/ 155 w 156"/>
                    <a:gd name="T3" fmla="*/ 157 h 158"/>
                    <a:gd name="T4" fmla="*/ 0 w 156"/>
                    <a:gd name="T5" fmla="*/ 157 h 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6" h="158">
                      <a:moveTo>
                        <a:pt x="155" y="0"/>
                      </a:moveTo>
                      <a:lnTo>
                        <a:pt x="155" y="157"/>
                      </a:lnTo>
                      <a:lnTo>
                        <a:pt x="0" y="157"/>
                      </a:lnTo>
                    </a:path>
                  </a:pathLst>
                </a:custGeom>
                <a:noFill/>
                <a:ln w="6840" cap="flat">
                  <a:solidFill>
                    <a:schemeClr val="accent5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Helvetica Neue"/>
                  </a:endParaRPr>
                </a:p>
              </p:txBody>
            </p:sp>
          </p:grpSp>
        </p:grpSp>
      </p:grpSp>
      <p:sp>
        <p:nvSpPr>
          <p:cNvPr id="96" name="Rectangle 95"/>
          <p:cNvSpPr/>
          <p:nvPr/>
        </p:nvSpPr>
        <p:spPr>
          <a:xfrm>
            <a:off x="10445877" y="3149301"/>
            <a:ext cx="700004" cy="481243"/>
          </a:xfrm>
          <a:prstGeom prst="rect">
            <a:avLst/>
          </a:prstGeom>
          <a:solidFill>
            <a:schemeClr val="bg1"/>
          </a:solidFill>
          <a:ln>
            <a:solidFill>
              <a:srgbClr val="0091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0091D2"/>
                </a:solidFill>
                <a:latin typeface="Helvetica Neue"/>
              </a:rPr>
              <a:t> Finalize</a:t>
            </a:r>
            <a:endParaRPr lang="en-US" sz="900" dirty="0">
              <a:solidFill>
                <a:srgbClr val="0091D2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50017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/>
              <a:t>Key Activities and Deliverable </a:t>
            </a:r>
          </a:p>
        </p:txBody>
      </p:sp>
      <p:sp>
        <p:nvSpPr>
          <p:cNvPr id="120" name="Text Box 68"/>
          <p:cNvSpPr txBox="1">
            <a:spLocks noChangeArrowheads="1"/>
          </p:cNvSpPr>
          <p:nvPr/>
        </p:nvSpPr>
        <p:spPr bwMode="gray">
          <a:xfrm>
            <a:off x="3492090" y="501707"/>
            <a:ext cx="84247" cy="212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lIns="36576" tIns="27432" rIns="36576" bIns="27432">
            <a:spAutoFit/>
          </a:bodyPr>
          <a:lstStyle>
            <a:lvl1pPr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SimSun" panose="02010600030101010101" pitchFamily="2" charset="-122"/>
              <a:buChar char="-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SimSun" panose="02010600030101010101" pitchFamily="2" charset="-122"/>
              <a:buChar char="-"/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fontAlgn="auto" hangingPunct="0">
              <a:lnSpc>
                <a:spcPct val="106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</a:pPr>
            <a:endParaRPr kumimoji="0" lang="en-US" altLang="en-US" sz="900" b="1" kern="0">
              <a:solidFill>
                <a:srgbClr val="000000"/>
              </a:solidFill>
            </a:endParaRPr>
          </a:p>
        </p:txBody>
      </p:sp>
      <p:sp>
        <p:nvSpPr>
          <p:cNvPr id="78" name="AutoShape 4"/>
          <p:cNvSpPr>
            <a:spLocks noChangeArrowheads="1"/>
          </p:cNvSpPr>
          <p:nvPr/>
        </p:nvSpPr>
        <p:spPr bwMode="gray">
          <a:xfrm>
            <a:off x="3350632" y="1162591"/>
            <a:ext cx="1718760" cy="656107"/>
          </a:xfrm>
          <a:prstGeom prst="chevron">
            <a:avLst>
              <a:gd name="adj" fmla="val 16143"/>
            </a:avLst>
          </a:prstGeom>
          <a:solidFill>
            <a:srgbClr val="0071C0">
              <a:alpha val="65098"/>
            </a:srgbClr>
          </a:solidFill>
          <a:ln>
            <a:noFill/>
          </a:ln>
          <a:extLst/>
        </p:spPr>
        <p:txBody>
          <a:bodyPr bIns="82800" anchor="ctr" anchorCtr="0"/>
          <a:lstStyle>
            <a:lvl1pPr marL="180975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marL="0" algn="ctr">
              <a:spcBef>
                <a:spcPts val="300"/>
              </a:spcBef>
              <a:spcAft>
                <a:spcPts val="600"/>
              </a:spcAft>
              <a:buClrTx/>
              <a:buNone/>
            </a:pPr>
            <a:r>
              <a:rPr lang="en-US" altLang="en-US" sz="1100" b="1" dirty="0" smtClean="0">
                <a:solidFill>
                  <a:schemeClr val="bg1"/>
                </a:solidFill>
                <a:latin typeface="Helvetica Neue" charset="0"/>
              </a:rPr>
              <a:t>Data Prep &amp; Staging</a:t>
            </a:r>
            <a:endParaRPr lang="en-US" altLang="en-US" sz="1100" b="1" dirty="0">
              <a:solidFill>
                <a:schemeClr val="bg1"/>
              </a:solidFill>
              <a:latin typeface="Helvetica Neue" charset="0"/>
            </a:endParaRPr>
          </a:p>
        </p:txBody>
      </p:sp>
      <p:sp>
        <p:nvSpPr>
          <p:cNvPr id="80" name="AutoShape 6"/>
          <p:cNvSpPr>
            <a:spLocks noChangeArrowheads="1"/>
          </p:cNvSpPr>
          <p:nvPr/>
        </p:nvSpPr>
        <p:spPr bwMode="gray">
          <a:xfrm>
            <a:off x="5062665" y="1162591"/>
            <a:ext cx="2224377" cy="656107"/>
          </a:xfrm>
          <a:prstGeom prst="chevron">
            <a:avLst>
              <a:gd name="adj" fmla="val 16143"/>
            </a:avLst>
          </a:prstGeom>
          <a:solidFill>
            <a:srgbClr val="0071C0">
              <a:alpha val="65098"/>
            </a:srgbClr>
          </a:solidFill>
          <a:ln>
            <a:noFill/>
          </a:ln>
          <a:extLst/>
        </p:spPr>
        <p:txBody>
          <a:bodyPr bIns="82800" anchor="ctr" anchorCtr="0"/>
          <a:lstStyle>
            <a:lvl1pPr marL="180975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marL="3175" algn="ctr">
              <a:spcBef>
                <a:spcPts val="300"/>
              </a:spcBef>
              <a:spcAft>
                <a:spcPts val="600"/>
              </a:spcAft>
              <a:buClrTx/>
              <a:buFontTx/>
              <a:buNone/>
            </a:pPr>
            <a:r>
              <a:rPr lang="en-US" altLang="en-US" sz="1100" b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Sprint 1 : EMS Assembly</a:t>
            </a:r>
            <a:endParaRPr lang="en-US" altLang="en-US" sz="1100" b="1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1" name="AutoShape 6"/>
          <p:cNvSpPr>
            <a:spLocks noChangeArrowheads="1"/>
          </p:cNvSpPr>
          <p:nvPr/>
        </p:nvSpPr>
        <p:spPr bwMode="gray">
          <a:xfrm>
            <a:off x="7266770" y="1162591"/>
            <a:ext cx="2450063" cy="656107"/>
          </a:xfrm>
          <a:prstGeom prst="chevron">
            <a:avLst>
              <a:gd name="adj" fmla="val 16143"/>
            </a:avLst>
          </a:prstGeom>
          <a:solidFill>
            <a:srgbClr val="0071C0">
              <a:alpha val="65098"/>
            </a:srgbClr>
          </a:solidFill>
          <a:ln>
            <a:noFill/>
          </a:ln>
          <a:extLst/>
        </p:spPr>
        <p:txBody>
          <a:bodyPr bIns="82800" anchor="ctr" anchorCtr="0"/>
          <a:lstStyle>
            <a:lvl1pPr marL="180975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marL="3175" algn="ctr">
              <a:spcBef>
                <a:spcPts val="300"/>
              </a:spcBef>
              <a:spcAft>
                <a:spcPts val="600"/>
              </a:spcAft>
              <a:buClrTx/>
              <a:buFontTx/>
              <a:buNone/>
            </a:pPr>
            <a:r>
              <a:rPr lang="en-US" altLang="en-US" sz="1100" b="1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Sprint </a:t>
            </a:r>
            <a:r>
              <a:rPr lang="en-US" altLang="en-US" sz="1100" b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2 </a:t>
            </a:r>
            <a:r>
              <a:rPr lang="en-US" altLang="en-US" sz="1100" b="1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: </a:t>
            </a:r>
            <a:r>
              <a:rPr lang="en-US" altLang="en-US" sz="1100" b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PMI DC and Visualization</a:t>
            </a:r>
            <a:endParaRPr lang="en-US" altLang="en-US" sz="1100" b="1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2" name="AutoShape 6"/>
          <p:cNvSpPr>
            <a:spLocks noChangeArrowheads="1"/>
          </p:cNvSpPr>
          <p:nvPr/>
        </p:nvSpPr>
        <p:spPr bwMode="gray">
          <a:xfrm>
            <a:off x="9675721" y="1156523"/>
            <a:ext cx="1639065" cy="663530"/>
          </a:xfrm>
          <a:prstGeom prst="chevron">
            <a:avLst>
              <a:gd name="adj" fmla="val 16143"/>
            </a:avLst>
          </a:prstGeom>
          <a:solidFill>
            <a:srgbClr val="0071C0">
              <a:alpha val="65098"/>
            </a:srgbClr>
          </a:solidFill>
          <a:ln>
            <a:noFill/>
          </a:ln>
          <a:extLst/>
        </p:spPr>
        <p:txBody>
          <a:bodyPr bIns="82800" anchor="ctr" anchorCtr="0"/>
          <a:lstStyle>
            <a:lvl1pPr marL="180975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marL="3175" algn="ctr">
              <a:spcBef>
                <a:spcPts val="300"/>
              </a:spcBef>
              <a:spcAft>
                <a:spcPts val="600"/>
              </a:spcAft>
              <a:buClrTx/>
              <a:buFontTx/>
              <a:buNone/>
            </a:pPr>
            <a:r>
              <a:rPr lang="en-US" altLang="en-US" sz="1100" b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Finalize</a:t>
            </a:r>
            <a:endParaRPr lang="en-US" altLang="en-US" sz="1100" b="1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748557" y="5596352"/>
            <a:ext cx="1785656" cy="49757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1000" b="1">
                <a:solidFill>
                  <a:srgbClr val="4D4D4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71450" indent="-171450"/>
            <a:r>
              <a:rPr lang="en-US" sz="900" b="0" dirty="0"/>
              <a:t>Project </a:t>
            </a:r>
            <a:r>
              <a:rPr lang="en-US" sz="900" b="0" dirty="0" smtClean="0"/>
              <a:t>plan</a:t>
            </a:r>
            <a:endParaRPr lang="en-US" sz="900" b="0" dirty="0"/>
          </a:p>
          <a:p>
            <a:pPr marL="171450" indent="-171450"/>
            <a:endParaRPr lang="en-US" sz="900" b="0" dirty="0"/>
          </a:p>
        </p:txBody>
      </p:sp>
      <p:sp>
        <p:nvSpPr>
          <p:cNvPr id="176" name="TextBox 175"/>
          <p:cNvSpPr txBox="1"/>
          <p:nvPr/>
        </p:nvSpPr>
        <p:spPr>
          <a:xfrm>
            <a:off x="313731" y="4521605"/>
            <a:ext cx="13079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latin typeface="Helvetica Neue"/>
                <a:cs typeface="Helvetica Neue"/>
              </a:rPr>
              <a:t> Build</a:t>
            </a:r>
            <a:endParaRPr lang="en-US" sz="1050" b="1" dirty="0">
              <a:latin typeface="Helvetica Neue"/>
              <a:cs typeface="Helvetica Neue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278611" y="5656900"/>
            <a:ext cx="1307978" cy="272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Helvetica Neue"/>
                <a:cs typeface="Helvetica Neue"/>
              </a:rPr>
              <a:t>Deliverables</a:t>
            </a: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1543858" y="5426087"/>
            <a:ext cx="10434621" cy="46451"/>
          </a:xfrm>
          <a:prstGeom prst="line">
            <a:avLst/>
          </a:prstGeom>
          <a:ln w="12700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13674" y="2357860"/>
            <a:ext cx="1037852" cy="445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Helvetica Neue"/>
                <a:cs typeface="Helvetica Neue"/>
              </a:rPr>
              <a:t>Program Management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381945" y="3117062"/>
            <a:ext cx="1656134" cy="973764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 indent="0"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Gather Data Files</a:t>
            </a:r>
          </a:p>
          <a:p>
            <a:pPr>
              <a:spcBef>
                <a:spcPts val="420"/>
              </a:spcBef>
            </a:pPr>
            <a:r>
              <a:rPr lang="en-US" altLang="en-US" sz="900" dirty="0" smtClean="0">
                <a:solidFill>
                  <a:schemeClr val="tx1"/>
                </a:solidFill>
                <a:latin typeface="Helvetica Neue"/>
                <a:cs typeface="Helvetica Neue Light"/>
              </a:rPr>
              <a:t>Consolidate </a:t>
            </a:r>
            <a:r>
              <a:rPr lang="en-US" altLang="en-US" sz="900" dirty="0">
                <a:solidFill>
                  <a:schemeClr val="tx1"/>
                </a:solidFill>
                <a:latin typeface="Helvetica Neue"/>
                <a:cs typeface="Helvetica Neue Light"/>
              </a:rPr>
              <a:t>Data from various sources into temporary </a:t>
            </a:r>
            <a:r>
              <a:rPr lang="en-US" altLang="en-US" sz="900" dirty="0" smtClean="0">
                <a:solidFill>
                  <a:schemeClr val="tx1"/>
                </a:solidFill>
                <a:latin typeface="Helvetica Neue"/>
                <a:cs typeface="Helvetica Neue Light"/>
              </a:rPr>
              <a:t>tools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Validate &amp; Normalize Data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Establish Environment</a:t>
            </a:r>
            <a:endParaRPr lang="en-US" sz="900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3837994" y="1812856"/>
            <a:ext cx="770790" cy="313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SimSun" panose="02010600030101010101" pitchFamily="2" charset="-122"/>
              <a:buChar char="-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SimSun" panose="02010600030101010101" pitchFamily="2" charset="-122"/>
              <a:buChar char="-"/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 typeface="Wingdings" panose="05000000000000000000" pitchFamily="2" charset="2"/>
              <a:buNone/>
            </a:pPr>
            <a:r>
              <a:rPr kumimoji="0" lang="en-US" altLang="en-US" sz="1300" b="1" kern="0" dirty="0">
                <a:latin typeface="Helvetica Neue"/>
                <a:cs typeface="Helvetica Neue"/>
              </a:rPr>
              <a:t>3</a:t>
            </a:r>
            <a:r>
              <a:rPr kumimoji="0" lang="en-US" altLang="en-US" sz="1300" b="1" kern="0" dirty="0" smtClean="0">
                <a:latin typeface="Helvetica Neue"/>
                <a:cs typeface="Helvetica Neue"/>
              </a:rPr>
              <a:t> </a:t>
            </a:r>
            <a:r>
              <a:rPr kumimoji="0" lang="en-US" altLang="en-US" sz="1300" b="1" kern="0" dirty="0">
                <a:latin typeface="Helvetica Neue"/>
                <a:cs typeface="Helvetica Neue"/>
              </a:rPr>
              <a:t>Week</a:t>
            </a:r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auto">
          <a:xfrm>
            <a:off x="5668960" y="1812857"/>
            <a:ext cx="865067" cy="313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SimSun" panose="02010600030101010101" pitchFamily="2" charset="-122"/>
              <a:buChar char="-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SimSun" panose="02010600030101010101" pitchFamily="2" charset="-122"/>
              <a:buChar char="-"/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 typeface="Wingdings" panose="05000000000000000000" pitchFamily="2" charset="2"/>
              <a:buNone/>
            </a:pPr>
            <a:r>
              <a:rPr kumimoji="0" lang="en-US" altLang="en-US" sz="1300" b="1" kern="0" dirty="0">
                <a:latin typeface="Helvetica Neue"/>
                <a:cs typeface="Helvetica Neue"/>
              </a:rPr>
              <a:t>3 Weeks</a:t>
            </a: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8137271" y="1812857"/>
            <a:ext cx="865067" cy="313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SimSun" panose="02010600030101010101" pitchFamily="2" charset="-122"/>
              <a:buChar char="-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SimSun" panose="02010600030101010101" pitchFamily="2" charset="-122"/>
              <a:buChar char="-"/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 typeface="Wingdings" panose="05000000000000000000" pitchFamily="2" charset="2"/>
              <a:buNone/>
            </a:pPr>
            <a:r>
              <a:rPr kumimoji="0" lang="en-US" altLang="en-US" sz="1300" b="1" kern="0" dirty="0">
                <a:latin typeface="Helvetica Neue"/>
                <a:cs typeface="Helvetica Neue"/>
              </a:rPr>
              <a:t>3 Weeks</a:t>
            </a: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10180806" y="1812857"/>
            <a:ext cx="76014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SimSun" panose="02010600030101010101" pitchFamily="2" charset="-122"/>
              <a:buChar char="-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SimSun" panose="02010600030101010101" pitchFamily="2" charset="-122"/>
              <a:buChar char="-"/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 typeface="Wingdings" panose="05000000000000000000" pitchFamily="2" charset="2"/>
              <a:buNone/>
            </a:pPr>
            <a:r>
              <a:rPr lang="en-US" altLang="en-US" sz="1300" b="1" kern="0" dirty="0">
                <a:latin typeface="Helvetica Neue"/>
                <a:cs typeface="Helvetica Neue"/>
              </a:rPr>
              <a:t>1</a:t>
            </a:r>
            <a:r>
              <a:rPr kumimoji="0" lang="en-US" altLang="en-US" sz="1300" b="1" kern="0" dirty="0" smtClean="0">
                <a:latin typeface="Helvetica Neue"/>
                <a:cs typeface="Helvetica Neue"/>
              </a:rPr>
              <a:t> Week</a:t>
            </a:r>
            <a:endParaRPr kumimoji="0" lang="en-US" altLang="en-US" sz="1300" b="1" kern="0" dirty="0">
              <a:latin typeface="Helvetica Neue"/>
              <a:cs typeface="Helvetica Neue"/>
            </a:endParaRPr>
          </a:p>
        </p:txBody>
      </p:sp>
      <p:cxnSp>
        <p:nvCxnSpPr>
          <p:cNvPr id="44" name="Straight Connector 43"/>
          <p:cNvCxnSpPr>
            <a:cxnSpLocks/>
          </p:cNvCxnSpPr>
          <p:nvPr/>
        </p:nvCxnSpPr>
        <p:spPr>
          <a:xfrm>
            <a:off x="3346547" y="2156625"/>
            <a:ext cx="4085" cy="3315912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cxnSpLocks/>
          </p:cNvCxnSpPr>
          <p:nvPr/>
        </p:nvCxnSpPr>
        <p:spPr>
          <a:xfrm flipH="1">
            <a:off x="5024490" y="3346571"/>
            <a:ext cx="3347" cy="182078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cxnSpLocks/>
          </p:cNvCxnSpPr>
          <p:nvPr/>
        </p:nvCxnSpPr>
        <p:spPr>
          <a:xfrm>
            <a:off x="7266769" y="3375053"/>
            <a:ext cx="1" cy="174412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21921" y="2348038"/>
            <a:ext cx="7790501" cy="396289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On Going Project Management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280159" y="3440591"/>
            <a:ext cx="1468398" cy="445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latin typeface="Helvetica Neue"/>
                <a:cs typeface="Helvetica Neue"/>
              </a:rPr>
              <a:t>Process Definition &amp; Testing</a:t>
            </a:r>
            <a:endParaRPr lang="en-US" sz="1050" b="1" dirty="0">
              <a:latin typeface="Helvetica Neue"/>
              <a:cs typeface="Helvetica Neue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386318" y="5596352"/>
            <a:ext cx="1676347" cy="80384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1000" b="1">
                <a:solidFill>
                  <a:srgbClr val="4D4D4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>
              <a:buNone/>
            </a:pPr>
            <a:endParaRPr lang="en-US" sz="900" b="0" dirty="0" smtClean="0"/>
          </a:p>
          <a:p>
            <a:pPr marL="171450" indent="-171450"/>
            <a:r>
              <a:rPr lang="en-US" sz="900" b="0" dirty="0" smtClean="0"/>
              <a:t>Harmonized data model</a:t>
            </a:r>
          </a:p>
          <a:p>
            <a:pPr marL="171450" indent="-171450"/>
            <a:r>
              <a:rPr lang="en-US" sz="900" b="0" dirty="0" smtClean="0"/>
              <a:t>Low fidelity wireframes</a:t>
            </a:r>
            <a:endParaRPr lang="en-US" sz="900" b="0" dirty="0"/>
          </a:p>
          <a:p>
            <a:pPr marL="171450" indent="-171450"/>
            <a:endParaRPr lang="en-US" sz="900" b="0" dirty="0"/>
          </a:p>
        </p:txBody>
      </p:sp>
      <p:sp>
        <p:nvSpPr>
          <p:cNvPr id="87" name="TextBox 86"/>
          <p:cNvSpPr txBox="1"/>
          <p:nvPr/>
        </p:nvSpPr>
        <p:spPr>
          <a:xfrm>
            <a:off x="5098392" y="5596352"/>
            <a:ext cx="1785656" cy="49757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1000" b="1">
                <a:solidFill>
                  <a:srgbClr val="4D4D4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71450" indent="-171450"/>
            <a:r>
              <a:rPr lang="en-US" sz="900" b="0" dirty="0" smtClean="0"/>
              <a:t>High fidelity Wireframes</a:t>
            </a:r>
          </a:p>
          <a:p>
            <a:pPr marL="171450" indent="-171450"/>
            <a:r>
              <a:rPr lang="en-US" sz="900" b="0" dirty="0" smtClean="0"/>
              <a:t>System Demo for EMS Assembly</a:t>
            </a:r>
          </a:p>
          <a:p>
            <a:pPr marL="171450" indent="-171450"/>
            <a:endParaRPr lang="en-US" sz="900" b="0" dirty="0"/>
          </a:p>
          <a:p>
            <a:pPr marL="171450" indent="-171450"/>
            <a:endParaRPr lang="en-US" sz="900" b="0" dirty="0"/>
          </a:p>
        </p:txBody>
      </p:sp>
      <p:sp>
        <p:nvSpPr>
          <p:cNvPr id="91" name="TextBox 90"/>
          <p:cNvSpPr txBox="1"/>
          <p:nvPr/>
        </p:nvSpPr>
        <p:spPr>
          <a:xfrm>
            <a:off x="9672945" y="5536560"/>
            <a:ext cx="2368004" cy="49757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1000" b="1">
                <a:solidFill>
                  <a:srgbClr val="4D4D4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71450" indent="-171450"/>
            <a:r>
              <a:rPr lang="en-US" sz="900" b="0" dirty="0" smtClean="0"/>
              <a:t>Final Sign-off</a:t>
            </a:r>
          </a:p>
          <a:p>
            <a:pPr marL="171450" indent="-171450"/>
            <a:r>
              <a:rPr lang="en-US" sz="900" b="0" dirty="0" smtClean="0"/>
              <a:t>Business case</a:t>
            </a:r>
          </a:p>
          <a:p>
            <a:pPr marL="171450" indent="-171450"/>
            <a:endParaRPr lang="en-US" sz="900" b="0" dirty="0"/>
          </a:p>
          <a:p>
            <a:pPr marL="171450" indent="-171450"/>
            <a:endParaRPr lang="en-US" sz="900" b="0" dirty="0"/>
          </a:p>
        </p:txBody>
      </p:sp>
      <p:cxnSp>
        <p:nvCxnSpPr>
          <p:cNvPr id="92" name="Straight Connector 91"/>
          <p:cNvCxnSpPr>
            <a:cxnSpLocks/>
          </p:cNvCxnSpPr>
          <p:nvPr/>
        </p:nvCxnSpPr>
        <p:spPr>
          <a:xfrm>
            <a:off x="9462597" y="3371977"/>
            <a:ext cx="1" cy="174412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395322" y="4453459"/>
            <a:ext cx="1656134" cy="39020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 indent="0"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Design Thinking Workshops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Develop Wireframes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900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103425" y="4425609"/>
            <a:ext cx="1656134" cy="39020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 indent="0"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Develop Smart Contracts and simple UI views for EMS, packaging line, DC </a:t>
            </a:r>
            <a:r>
              <a:rPr lang="mr-IN" sz="9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–</a:t>
            </a:r>
            <a:r>
              <a:rPr lang="en-US" sz="9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providing the ability to load data and write to </a:t>
            </a:r>
            <a:r>
              <a:rPr lang="en-US" sz="900" dirty="0" err="1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Blockchain</a:t>
            </a:r>
            <a:r>
              <a:rPr lang="en-US" sz="9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900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417171" y="3736240"/>
            <a:ext cx="1656134" cy="39020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 indent="0"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Develop Smart Contracts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UI Build &amp; Visualizations for complete end to end view for QA Auditor peer.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900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244189" y="5511441"/>
            <a:ext cx="1785656" cy="49757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1000" b="1">
                <a:solidFill>
                  <a:srgbClr val="4D4D4D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marL="171450" indent="-171450"/>
            <a:r>
              <a:rPr lang="en-US" sz="900" b="0" dirty="0" smtClean="0"/>
              <a:t>Updated high fidelity Wireframes</a:t>
            </a:r>
          </a:p>
          <a:p>
            <a:pPr marL="171450" indent="-171450"/>
            <a:r>
              <a:rPr lang="en-US" sz="900" b="0" dirty="0" smtClean="0"/>
              <a:t>System Demo for PMI DC</a:t>
            </a:r>
          </a:p>
          <a:p>
            <a:pPr marL="171450" indent="-171450"/>
            <a:r>
              <a:rPr lang="en-US" sz="900" b="0" dirty="0" smtClean="0"/>
              <a:t>System Demo for end to end flow for traceability.</a:t>
            </a:r>
          </a:p>
          <a:p>
            <a:pPr marL="171450" indent="-171450"/>
            <a:endParaRPr lang="en-US" sz="900" b="0" dirty="0"/>
          </a:p>
          <a:p>
            <a:pPr marL="171450" indent="-171450"/>
            <a:endParaRPr lang="en-US" sz="900" b="0" dirty="0"/>
          </a:p>
        </p:txBody>
      </p:sp>
      <p:sp>
        <p:nvSpPr>
          <p:cNvPr id="33" name="TextBox 32"/>
          <p:cNvSpPr txBox="1"/>
          <p:nvPr/>
        </p:nvSpPr>
        <p:spPr>
          <a:xfrm>
            <a:off x="5147103" y="3751264"/>
            <a:ext cx="1656134" cy="39020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 indent="0"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Overall design definition for Smart Contracts(</a:t>
            </a:r>
            <a:r>
              <a:rPr lang="en-US" sz="900" dirty="0" err="1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Chaincode</a:t>
            </a:r>
            <a:r>
              <a:rPr lang="en-US" sz="9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900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151791" y="3156330"/>
            <a:ext cx="1656134" cy="39020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 indent="0"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Setup </a:t>
            </a:r>
            <a:r>
              <a:rPr lang="en-US" sz="90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of DevOps - Continuous </a:t>
            </a:r>
            <a:r>
              <a:rPr lang="en-US" sz="9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integration pipeline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900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417171" y="3282408"/>
            <a:ext cx="1656134" cy="39020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 indent="0"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Refine Smart contract design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900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417171" y="4426493"/>
            <a:ext cx="1656134" cy="39020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 indent="0"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1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Perform end to end workflow tests</a:t>
            </a:r>
            <a:endParaRPr lang="en-US" sz="900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77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Financial Considerations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318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PMI will provide data and access to SME’s as required by the </a:t>
            </a:r>
            <a:r>
              <a:rPr lang="en-US" dirty="0" err="1" smtClean="0"/>
              <a:t>PoC</a:t>
            </a:r>
            <a:endParaRPr lang="en-US" dirty="0" smtClean="0"/>
          </a:p>
          <a:p>
            <a:r>
              <a:rPr lang="en-US" dirty="0" smtClean="0"/>
              <a:t>There are no system to system integrations in scope. Any data loaded to the block chain will be through manual files.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Blockchain</a:t>
            </a:r>
            <a:r>
              <a:rPr lang="en-US" dirty="0" smtClean="0"/>
              <a:t> network will be hosted on </a:t>
            </a:r>
            <a:r>
              <a:rPr lang="en-US" dirty="0" err="1" smtClean="0"/>
              <a:t>Bluemix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Blockchain</a:t>
            </a:r>
            <a:r>
              <a:rPr lang="en-US" dirty="0" smtClean="0"/>
              <a:t> writes from various systems will be simulated via a front end solution to be hosted on </a:t>
            </a:r>
            <a:r>
              <a:rPr lang="en-US" dirty="0" err="1" smtClean="0"/>
              <a:t>Bluemix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356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00339" y="382325"/>
            <a:ext cx="10515600" cy="534796"/>
          </a:xfrm>
        </p:spPr>
        <p:txBody>
          <a:bodyPr/>
          <a:lstStyle/>
          <a:p>
            <a:pPr algn="l"/>
            <a:r>
              <a:rPr lang="en-US" dirty="0" err="1" smtClean="0">
                <a:solidFill>
                  <a:schemeClr val="tx1"/>
                </a:solidFill>
                <a:latin typeface="Lubalin Demi for IBM" charset="0"/>
                <a:ea typeface="Lubalin Demi for IBM" charset="0"/>
                <a:cs typeface="Lubalin Demi for IBM" charset="0"/>
              </a:rPr>
              <a:t>iQOS</a:t>
            </a:r>
            <a:r>
              <a:rPr lang="en-US" dirty="0" smtClean="0">
                <a:solidFill>
                  <a:schemeClr val="tx1"/>
                </a:solidFill>
                <a:latin typeface="Lubalin Demi for IBM" charset="0"/>
                <a:ea typeface="Lubalin Demi for IBM" charset="0"/>
                <a:cs typeface="Lubalin Demi for IBM" charset="0"/>
              </a:rPr>
              <a:t>: Track and Trace Objectives</a:t>
            </a:r>
            <a:endParaRPr lang="en-US" dirty="0">
              <a:solidFill>
                <a:schemeClr val="tx1"/>
              </a:solidFill>
              <a:latin typeface="Lubalin Demi for IBM" charset="0"/>
              <a:ea typeface="Lubalin Demi for IBM" charset="0"/>
              <a:cs typeface="Lubalin Demi for IBM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3331" y="1605641"/>
            <a:ext cx="6314895" cy="23339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41100"/>
              </a:buClr>
              <a:buSzPct val="55000"/>
              <a:buFont typeface=".LucidaGrandeUI" charset="0"/>
              <a:buChar char="▶"/>
            </a:pPr>
            <a:r>
              <a:rPr lang="en-US" dirty="0" smtClean="0">
                <a:latin typeface="Helvetica Neue Light" charset="0"/>
                <a:ea typeface="Helvetica Neue Light" charset="0"/>
                <a:cs typeface="Helvetica Neue Light" charset="0"/>
              </a:rPr>
              <a:t>Phillip Morris would like to track the </a:t>
            </a:r>
            <a:r>
              <a:rPr lang="en-US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iQoS</a:t>
            </a:r>
            <a:r>
              <a:rPr lang="en-US" dirty="0" smtClean="0">
                <a:latin typeface="Helvetica Neue Light" charset="0"/>
                <a:ea typeface="Helvetica Neue Light" charset="0"/>
                <a:cs typeface="Helvetica Neue Light" charset="0"/>
              </a:rPr>
              <a:t> device from its manufacturing through distribution and finally the consumer in order to prove provenance and traceability </a:t>
            </a:r>
          </a:p>
          <a:p>
            <a:pPr>
              <a:buClr>
                <a:srgbClr val="941100"/>
              </a:buClr>
              <a:buSzPct val="55000"/>
              <a:buFont typeface=".LucidaGrandeUI" charset="0"/>
              <a:buChar char="▶"/>
            </a:pPr>
            <a:r>
              <a:rPr lang="en-US" dirty="0" smtClean="0">
                <a:latin typeface="Helvetica Neue Light" charset="0"/>
                <a:ea typeface="Helvetica Neue Light" charset="0"/>
                <a:cs typeface="Helvetica Neue Light" charset="0"/>
              </a:rPr>
              <a:t>In order to accomplish this the charger &amp; holder will have to be tracked </a:t>
            </a:r>
            <a:endParaRPr lang="en-US" sz="2000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>
              <a:buClr>
                <a:srgbClr val="941100"/>
              </a:buClr>
              <a:buSzPct val="55000"/>
              <a:buFont typeface=".LucidaGrandeUI" charset="0"/>
              <a:buChar char="▶"/>
            </a:pPr>
            <a:endParaRPr lang="en-US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226" y="1203990"/>
            <a:ext cx="5203010" cy="444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98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Current Challenges 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86488" y="1249568"/>
            <a:ext cx="11350217" cy="10435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941100"/>
              </a:buClr>
              <a:buSzPct val="50000"/>
              <a:buNone/>
            </a:pPr>
            <a:r>
              <a:rPr lang="en-US" dirty="0" smtClean="0">
                <a:latin typeface="Helvetica Neue Light" charset="0"/>
                <a:ea typeface="Helvetica Neue Light" charset="0"/>
                <a:cs typeface="Helvetica Neue Light" charset="0"/>
              </a:rPr>
              <a:t>PMI has a access to the data currently. However the process presents challenges that a </a:t>
            </a:r>
            <a:r>
              <a:rPr lang="en-US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blockchain</a:t>
            </a:r>
            <a:r>
              <a:rPr lang="en-US" dirty="0" smtClean="0">
                <a:latin typeface="Helvetica Neue Light" charset="0"/>
                <a:ea typeface="Helvetica Neue Light" charset="0"/>
                <a:cs typeface="Helvetica Neue Light" charset="0"/>
              </a:rPr>
              <a:t> solution could overcome:</a:t>
            </a:r>
            <a:endParaRPr lang="en-US" dirty="0"/>
          </a:p>
          <a:p>
            <a:pPr lvl="0"/>
            <a:endParaRPr lang="en-US" dirty="0"/>
          </a:p>
          <a:p>
            <a:pPr>
              <a:buClr>
                <a:srgbClr val="941100"/>
              </a:buClr>
              <a:buSzPct val="50000"/>
              <a:buFont typeface=".LucidaGrandeUI" charset="0"/>
              <a:buChar char="▶"/>
            </a:pPr>
            <a:endParaRPr lang="en-US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lvl="1">
              <a:buClr>
                <a:srgbClr val="941100"/>
              </a:buClr>
              <a:buSzPct val="50000"/>
              <a:buFont typeface=".LucidaGrandeUI" charset="0"/>
              <a:buChar char="▶"/>
            </a:pPr>
            <a:endParaRPr lang="en-US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lvl="1">
              <a:buClr>
                <a:srgbClr val="941100"/>
              </a:buClr>
              <a:buSzPct val="50000"/>
              <a:buFont typeface=".LucidaGrandeUI" charset="0"/>
              <a:buChar char="▶"/>
            </a:pPr>
            <a:endParaRPr lang="en-US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>
              <a:buSzPct val="50000"/>
              <a:buFont typeface=".LucidaGrandeUI" charset="0"/>
              <a:buChar char="▶"/>
            </a:pPr>
            <a:endParaRPr lang="en-US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>
              <a:buSzPct val="50000"/>
              <a:buFont typeface=".LucidaGrandeUI" charset="0"/>
              <a:buChar char="▶"/>
            </a:pPr>
            <a:endParaRPr lang="en-US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721866" y="2728981"/>
            <a:ext cx="4388618" cy="10435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941100"/>
              </a:buClr>
              <a:buSzPct val="50000"/>
              <a:buNone/>
            </a:pPr>
            <a:r>
              <a:rPr lang="en-US" sz="2000" dirty="0" smtClean="0">
                <a:latin typeface="Helvetica Neue Light" charset="0"/>
              </a:rPr>
              <a:t>Data retrieval across the supply chain is time consuming and manual.</a:t>
            </a:r>
            <a:endParaRPr lang="en-US" sz="2000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457200" lvl="1" indent="0">
              <a:buClr>
                <a:srgbClr val="941100"/>
              </a:buClr>
              <a:buSzPct val="50000"/>
              <a:buNone/>
            </a:pPr>
            <a:endParaRPr lang="en-US" sz="1800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0" indent="0">
              <a:buSzPct val="50000"/>
              <a:buNone/>
            </a:pPr>
            <a:endParaRPr lang="en-US" sz="2000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0" indent="0">
              <a:buSzPct val="50000"/>
              <a:buNone/>
            </a:pPr>
            <a:endParaRPr lang="en-US" sz="20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721866" y="4309328"/>
            <a:ext cx="7503209" cy="10435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941100"/>
              </a:buClr>
              <a:buSzPct val="50000"/>
              <a:buNone/>
            </a:pPr>
            <a:r>
              <a:rPr lang="en-US" dirty="0" smtClean="0">
                <a:latin typeface="Helvetica Neue Light" charset="0"/>
              </a:rPr>
              <a:t>End to End visibility is lacking</a:t>
            </a:r>
            <a:endParaRPr lang="en-US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457200" lvl="1" indent="0">
              <a:buClr>
                <a:srgbClr val="941100"/>
              </a:buClr>
              <a:buSzPct val="50000"/>
              <a:buNone/>
            </a:pPr>
            <a:endParaRPr lang="en-US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0" indent="0">
              <a:buSzPct val="50000"/>
              <a:buNone/>
            </a:pPr>
            <a:endParaRPr lang="en-US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0" indent="0">
              <a:buSzPct val="50000"/>
              <a:buNone/>
            </a:pPr>
            <a:endParaRPr lang="en-US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139781" y="4187318"/>
            <a:ext cx="984299" cy="866355"/>
            <a:chOff x="7034114" y="4960185"/>
            <a:chExt cx="1099614" cy="1165867"/>
          </a:xfrm>
        </p:grpSpPr>
        <p:sp>
          <p:nvSpPr>
            <p:cNvPr id="20" name="object 9"/>
            <p:cNvSpPr>
              <a:spLocks/>
            </p:cNvSpPr>
            <p:nvPr/>
          </p:nvSpPr>
          <p:spPr bwMode="auto">
            <a:xfrm>
              <a:off x="7034114" y="4960185"/>
              <a:ext cx="1099614" cy="1165867"/>
            </a:xfrm>
            <a:custGeom>
              <a:avLst/>
              <a:gdLst>
                <a:gd name="T0" fmla="*/ 1137691 w 1449070"/>
                <a:gd name="T1" fmla="*/ 616521 h 1449070"/>
                <a:gd name="T2" fmla="*/ 1123021 w 1449070"/>
                <a:gd name="T3" fmla="*/ 706715 h 1449070"/>
                <a:gd name="T4" fmla="*/ 1094804 w 1449070"/>
                <a:gd name="T5" fmla="*/ 791576 h 1449070"/>
                <a:gd name="T6" fmla="*/ 1054214 w 1449070"/>
                <a:gd name="T7" fmla="*/ 869929 h 1449070"/>
                <a:gd name="T8" fmla="*/ 1002422 w 1449070"/>
                <a:gd name="T9" fmla="*/ 940601 h 1449070"/>
                <a:gd name="T10" fmla="*/ 940605 w 1449070"/>
                <a:gd name="T11" fmla="*/ 1002420 h 1449070"/>
                <a:gd name="T12" fmla="*/ 869933 w 1449070"/>
                <a:gd name="T13" fmla="*/ 1054211 h 1449070"/>
                <a:gd name="T14" fmla="*/ 791580 w 1449070"/>
                <a:gd name="T15" fmla="*/ 1094802 h 1449070"/>
                <a:gd name="T16" fmla="*/ 706718 w 1449070"/>
                <a:gd name="T17" fmla="*/ 1123020 h 1449070"/>
                <a:gd name="T18" fmla="*/ 616523 w 1449070"/>
                <a:gd name="T19" fmla="*/ 1137691 h 1449070"/>
                <a:gd name="T20" fmla="*/ 523059 w 1449070"/>
                <a:gd name="T21" fmla="*/ 1137691 h 1449070"/>
                <a:gd name="T22" fmla="*/ 432864 w 1449070"/>
                <a:gd name="T23" fmla="*/ 1123020 h 1449070"/>
                <a:gd name="T24" fmla="*/ 348005 w 1449070"/>
                <a:gd name="T25" fmla="*/ 1094802 h 1449070"/>
                <a:gd name="T26" fmla="*/ 269651 w 1449070"/>
                <a:gd name="T27" fmla="*/ 1054211 h 1449070"/>
                <a:gd name="T28" fmla="*/ 198980 w 1449070"/>
                <a:gd name="T29" fmla="*/ 1002420 h 1449070"/>
                <a:gd name="T30" fmla="*/ 137160 w 1449070"/>
                <a:gd name="T31" fmla="*/ 940601 h 1449070"/>
                <a:gd name="T32" fmla="*/ 85369 w 1449070"/>
                <a:gd name="T33" fmla="*/ 869929 h 1449070"/>
                <a:gd name="T34" fmla="*/ 44777 w 1449070"/>
                <a:gd name="T35" fmla="*/ 791576 h 1449070"/>
                <a:gd name="T36" fmla="*/ 16559 w 1449070"/>
                <a:gd name="T37" fmla="*/ 706715 h 1449070"/>
                <a:gd name="T38" fmla="*/ 1888 w 1449070"/>
                <a:gd name="T39" fmla="*/ 616521 h 1449070"/>
                <a:gd name="T40" fmla="*/ 1888 w 1449070"/>
                <a:gd name="T41" fmla="*/ 523059 h 1449070"/>
                <a:gd name="T42" fmla="*/ 16559 w 1449070"/>
                <a:gd name="T43" fmla="*/ 432864 h 1449070"/>
                <a:gd name="T44" fmla="*/ 44777 w 1449070"/>
                <a:gd name="T45" fmla="*/ 348005 h 1449070"/>
                <a:gd name="T46" fmla="*/ 85369 w 1449070"/>
                <a:gd name="T47" fmla="*/ 269651 h 1449070"/>
                <a:gd name="T48" fmla="*/ 137160 w 1449070"/>
                <a:gd name="T49" fmla="*/ 198980 h 1449070"/>
                <a:gd name="T50" fmla="*/ 198980 w 1449070"/>
                <a:gd name="T51" fmla="*/ 137160 h 1449070"/>
                <a:gd name="T52" fmla="*/ 269651 w 1449070"/>
                <a:gd name="T53" fmla="*/ 85369 h 1449070"/>
                <a:gd name="T54" fmla="*/ 348005 w 1449070"/>
                <a:gd name="T55" fmla="*/ 44777 h 1449070"/>
                <a:gd name="T56" fmla="*/ 432864 w 1449070"/>
                <a:gd name="T57" fmla="*/ 16559 h 1449070"/>
                <a:gd name="T58" fmla="*/ 523059 w 1449070"/>
                <a:gd name="T59" fmla="*/ 1888 h 1449070"/>
                <a:gd name="T60" fmla="*/ 616523 w 1449070"/>
                <a:gd name="T61" fmla="*/ 1888 h 1449070"/>
                <a:gd name="T62" fmla="*/ 706718 w 1449070"/>
                <a:gd name="T63" fmla="*/ 16559 h 1449070"/>
                <a:gd name="T64" fmla="*/ 791580 w 1449070"/>
                <a:gd name="T65" fmla="*/ 44777 h 1449070"/>
                <a:gd name="T66" fmla="*/ 869933 w 1449070"/>
                <a:gd name="T67" fmla="*/ 85369 h 1449070"/>
                <a:gd name="T68" fmla="*/ 940605 w 1449070"/>
                <a:gd name="T69" fmla="*/ 137160 h 1449070"/>
                <a:gd name="T70" fmla="*/ 1002422 w 1449070"/>
                <a:gd name="T71" fmla="*/ 198980 h 1449070"/>
                <a:gd name="T72" fmla="*/ 1054214 w 1449070"/>
                <a:gd name="T73" fmla="*/ 269651 h 1449070"/>
                <a:gd name="T74" fmla="*/ 1094804 w 1449070"/>
                <a:gd name="T75" fmla="*/ 348005 h 1449070"/>
                <a:gd name="T76" fmla="*/ 1123021 w 1449070"/>
                <a:gd name="T77" fmla="*/ 432864 h 1449070"/>
                <a:gd name="T78" fmla="*/ 1137691 w 1449070"/>
                <a:gd name="T79" fmla="*/ 523059 h 144907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449070" h="1449070">
                  <a:moveTo>
                    <a:pt x="1448460" y="724230"/>
                  </a:moveTo>
                  <a:lnTo>
                    <a:pt x="1446059" y="783627"/>
                  </a:lnTo>
                  <a:lnTo>
                    <a:pt x="1438981" y="841702"/>
                  </a:lnTo>
                  <a:lnTo>
                    <a:pt x="1427412" y="898268"/>
                  </a:lnTo>
                  <a:lnTo>
                    <a:pt x="1411539" y="953140"/>
                  </a:lnTo>
                  <a:lnTo>
                    <a:pt x="1391547" y="1006130"/>
                  </a:lnTo>
                  <a:lnTo>
                    <a:pt x="1367624" y="1057052"/>
                  </a:lnTo>
                  <a:lnTo>
                    <a:pt x="1339955" y="1105720"/>
                  </a:lnTo>
                  <a:lnTo>
                    <a:pt x="1308727" y="1151947"/>
                  </a:lnTo>
                  <a:lnTo>
                    <a:pt x="1274126" y="1195548"/>
                  </a:lnTo>
                  <a:lnTo>
                    <a:pt x="1236340" y="1236335"/>
                  </a:lnTo>
                  <a:lnTo>
                    <a:pt x="1195553" y="1274122"/>
                  </a:lnTo>
                  <a:lnTo>
                    <a:pt x="1151953" y="1308723"/>
                  </a:lnTo>
                  <a:lnTo>
                    <a:pt x="1105726" y="1339952"/>
                  </a:lnTo>
                  <a:lnTo>
                    <a:pt x="1057057" y="1367621"/>
                  </a:lnTo>
                  <a:lnTo>
                    <a:pt x="1006135" y="1391545"/>
                  </a:lnTo>
                  <a:lnTo>
                    <a:pt x="953144" y="1411537"/>
                  </a:lnTo>
                  <a:lnTo>
                    <a:pt x="898272" y="1427411"/>
                  </a:lnTo>
                  <a:lnTo>
                    <a:pt x="841705" y="1438981"/>
                  </a:lnTo>
                  <a:lnTo>
                    <a:pt x="783629" y="1446059"/>
                  </a:lnTo>
                  <a:lnTo>
                    <a:pt x="724230" y="1448460"/>
                  </a:lnTo>
                  <a:lnTo>
                    <a:pt x="664833" y="1446059"/>
                  </a:lnTo>
                  <a:lnTo>
                    <a:pt x="606758" y="1438981"/>
                  </a:lnTo>
                  <a:lnTo>
                    <a:pt x="550191" y="1427411"/>
                  </a:lnTo>
                  <a:lnTo>
                    <a:pt x="495320" y="1411537"/>
                  </a:lnTo>
                  <a:lnTo>
                    <a:pt x="442330" y="1391545"/>
                  </a:lnTo>
                  <a:lnTo>
                    <a:pt x="391408" y="1367621"/>
                  </a:lnTo>
                  <a:lnTo>
                    <a:pt x="342739" y="1339952"/>
                  </a:lnTo>
                  <a:lnTo>
                    <a:pt x="296512" y="1308723"/>
                  </a:lnTo>
                  <a:lnTo>
                    <a:pt x="252912" y="1274122"/>
                  </a:lnTo>
                  <a:lnTo>
                    <a:pt x="212124" y="1236335"/>
                  </a:lnTo>
                  <a:lnTo>
                    <a:pt x="174337" y="1195548"/>
                  </a:lnTo>
                  <a:lnTo>
                    <a:pt x="139736" y="1151947"/>
                  </a:lnTo>
                  <a:lnTo>
                    <a:pt x="108508" y="1105720"/>
                  </a:lnTo>
                  <a:lnTo>
                    <a:pt x="80838" y="1057052"/>
                  </a:lnTo>
                  <a:lnTo>
                    <a:pt x="56914" y="1006130"/>
                  </a:lnTo>
                  <a:lnTo>
                    <a:pt x="36922" y="953140"/>
                  </a:lnTo>
                  <a:lnTo>
                    <a:pt x="21048" y="898268"/>
                  </a:lnTo>
                  <a:lnTo>
                    <a:pt x="9479" y="841702"/>
                  </a:lnTo>
                  <a:lnTo>
                    <a:pt x="2400" y="783627"/>
                  </a:lnTo>
                  <a:lnTo>
                    <a:pt x="0" y="724230"/>
                  </a:lnTo>
                  <a:lnTo>
                    <a:pt x="2400" y="664833"/>
                  </a:lnTo>
                  <a:lnTo>
                    <a:pt x="9479" y="606758"/>
                  </a:lnTo>
                  <a:lnTo>
                    <a:pt x="21048" y="550191"/>
                  </a:lnTo>
                  <a:lnTo>
                    <a:pt x="36922" y="495320"/>
                  </a:lnTo>
                  <a:lnTo>
                    <a:pt x="56914" y="442330"/>
                  </a:lnTo>
                  <a:lnTo>
                    <a:pt x="80838" y="391408"/>
                  </a:lnTo>
                  <a:lnTo>
                    <a:pt x="108508" y="342739"/>
                  </a:lnTo>
                  <a:lnTo>
                    <a:pt x="139736" y="296512"/>
                  </a:lnTo>
                  <a:lnTo>
                    <a:pt x="174337" y="252912"/>
                  </a:lnTo>
                  <a:lnTo>
                    <a:pt x="212124" y="212124"/>
                  </a:lnTo>
                  <a:lnTo>
                    <a:pt x="252912" y="174337"/>
                  </a:lnTo>
                  <a:lnTo>
                    <a:pt x="296512" y="139736"/>
                  </a:lnTo>
                  <a:lnTo>
                    <a:pt x="342739" y="108508"/>
                  </a:lnTo>
                  <a:lnTo>
                    <a:pt x="391408" y="80838"/>
                  </a:lnTo>
                  <a:lnTo>
                    <a:pt x="442330" y="56914"/>
                  </a:lnTo>
                  <a:lnTo>
                    <a:pt x="495320" y="36922"/>
                  </a:lnTo>
                  <a:lnTo>
                    <a:pt x="550191" y="21048"/>
                  </a:lnTo>
                  <a:lnTo>
                    <a:pt x="606758" y="9479"/>
                  </a:lnTo>
                  <a:lnTo>
                    <a:pt x="664833" y="2400"/>
                  </a:lnTo>
                  <a:lnTo>
                    <a:pt x="724230" y="0"/>
                  </a:lnTo>
                  <a:lnTo>
                    <a:pt x="783629" y="2400"/>
                  </a:lnTo>
                  <a:lnTo>
                    <a:pt x="841705" y="9479"/>
                  </a:lnTo>
                  <a:lnTo>
                    <a:pt x="898272" y="21048"/>
                  </a:lnTo>
                  <a:lnTo>
                    <a:pt x="953144" y="36922"/>
                  </a:lnTo>
                  <a:lnTo>
                    <a:pt x="1006135" y="56914"/>
                  </a:lnTo>
                  <a:lnTo>
                    <a:pt x="1057057" y="80838"/>
                  </a:lnTo>
                  <a:lnTo>
                    <a:pt x="1105726" y="108508"/>
                  </a:lnTo>
                  <a:lnTo>
                    <a:pt x="1151953" y="139736"/>
                  </a:lnTo>
                  <a:lnTo>
                    <a:pt x="1195553" y="174337"/>
                  </a:lnTo>
                  <a:lnTo>
                    <a:pt x="1236340" y="212124"/>
                  </a:lnTo>
                  <a:lnTo>
                    <a:pt x="1274126" y="252912"/>
                  </a:lnTo>
                  <a:lnTo>
                    <a:pt x="1308727" y="296512"/>
                  </a:lnTo>
                  <a:lnTo>
                    <a:pt x="1339955" y="342739"/>
                  </a:lnTo>
                  <a:lnTo>
                    <a:pt x="1367624" y="391408"/>
                  </a:lnTo>
                  <a:lnTo>
                    <a:pt x="1391547" y="442330"/>
                  </a:lnTo>
                  <a:lnTo>
                    <a:pt x="1411539" y="495320"/>
                  </a:lnTo>
                  <a:lnTo>
                    <a:pt x="1427412" y="550191"/>
                  </a:lnTo>
                  <a:lnTo>
                    <a:pt x="1438981" y="606758"/>
                  </a:lnTo>
                  <a:lnTo>
                    <a:pt x="1446059" y="664833"/>
                  </a:lnTo>
                  <a:lnTo>
                    <a:pt x="1448460" y="724230"/>
                  </a:lnTo>
                  <a:close/>
                </a:path>
              </a:pathLst>
            </a:custGeom>
            <a:noFill/>
            <a:ln w="12700">
              <a:solidFill>
                <a:srgbClr val="0081B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21" name="Group 13"/>
            <p:cNvGrpSpPr>
              <a:grpSpLocks/>
            </p:cNvGrpSpPr>
            <p:nvPr/>
          </p:nvGrpSpPr>
          <p:grpSpPr bwMode="auto">
            <a:xfrm>
              <a:off x="7338531" y="5273591"/>
              <a:ext cx="490780" cy="552949"/>
              <a:chOff x="7135240" y="3324226"/>
              <a:chExt cx="573661" cy="609600"/>
            </a:xfrm>
          </p:grpSpPr>
          <p:sp>
            <p:nvSpPr>
              <p:cNvPr id="22" name="object 54"/>
              <p:cNvSpPr>
                <a:spLocks/>
              </p:cNvSpPr>
              <p:nvPr/>
            </p:nvSpPr>
            <p:spPr bwMode="auto">
              <a:xfrm>
                <a:off x="7135240" y="3324226"/>
                <a:ext cx="381912" cy="381913"/>
              </a:xfrm>
              <a:custGeom>
                <a:avLst/>
                <a:gdLst>
                  <a:gd name="T0" fmla="*/ 138335 w 1049020"/>
                  <a:gd name="T1" fmla="*/ 79447 h 1049020"/>
                  <a:gd name="T2" fmla="*/ 135502 w 1049020"/>
                  <a:gd name="T3" fmla="*/ 91474 h 1049020"/>
                  <a:gd name="T4" fmla="*/ 130703 w 1049020"/>
                  <a:gd name="T5" fmla="*/ 102562 h 1049020"/>
                  <a:gd name="T6" fmla="*/ 124145 w 1049020"/>
                  <a:gd name="T7" fmla="*/ 112528 h 1049020"/>
                  <a:gd name="T8" fmla="*/ 116034 w 1049020"/>
                  <a:gd name="T9" fmla="*/ 121184 h 1049020"/>
                  <a:gd name="T10" fmla="*/ 106577 w 1049020"/>
                  <a:gd name="T11" fmla="*/ 128345 h 1049020"/>
                  <a:gd name="T12" fmla="*/ 95981 w 1049020"/>
                  <a:gd name="T13" fmla="*/ 133826 h 1049020"/>
                  <a:gd name="T14" fmla="*/ 84452 w 1049020"/>
                  <a:gd name="T15" fmla="*/ 137439 h 1049020"/>
                  <a:gd name="T16" fmla="*/ 72196 w 1049020"/>
                  <a:gd name="T17" fmla="*/ 139000 h 1049020"/>
                  <a:gd name="T18" fmla="*/ 59553 w 1049020"/>
                  <a:gd name="T19" fmla="*/ 138338 h 1049020"/>
                  <a:gd name="T20" fmla="*/ 47527 w 1049020"/>
                  <a:gd name="T21" fmla="*/ 135504 h 1049020"/>
                  <a:gd name="T22" fmla="*/ 36438 w 1049020"/>
                  <a:gd name="T23" fmla="*/ 130706 h 1049020"/>
                  <a:gd name="T24" fmla="*/ 26473 w 1049020"/>
                  <a:gd name="T25" fmla="*/ 124148 h 1049020"/>
                  <a:gd name="T26" fmla="*/ 17816 w 1049020"/>
                  <a:gd name="T27" fmla="*/ 116037 h 1049020"/>
                  <a:gd name="T28" fmla="*/ 10655 w 1049020"/>
                  <a:gd name="T29" fmla="*/ 106580 h 1049020"/>
                  <a:gd name="T30" fmla="*/ 5174 w 1049020"/>
                  <a:gd name="T31" fmla="*/ 95984 h 1049020"/>
                  <a:gd name="T32" fmla="*/ 1561 w 1049020"/>
                  <a:gd name="T33" fmla="*/ 84454 h 1049020"/>
                  <a:gd name="T34" fmla="*/ 0 w 1049020"/>
                  <a:gd name="T35" fmla="*/ 72197 h 1049020"/>
                  <a:gd name="T36" fmla="*/ 663 w 1049020"/>
                  <a:gd name="T37" fmla="*/ 59554 h 1049020"/>
                  <a:gd name="T38" fmla="*/ 3496 w 1049020"/>
                  <a:gd name="T39" fmla="*/ 47528 h 1049020"/>
                  <a:gd name="T40" fmla="*/ 8295 w 1049020"/>
                  <a:gd name="T41" fmla="*/ 36439 h 1049020"/>
                  <a:gd name="T42" fmla="*/ 14853 w 1049020"/>
                  <a:gd name="T43" fmla="*/ 26473 h 1049020"/>
                  <a:gd name="T44" fmla="*/ 22963 w 1049020"/>
                  <a:gd name="T45" fmla="*/ 17817 h 1049020"/>
                  <a:gd name="T46" fmla="*/ 32420 w 1049020"/>
                  <a:gd name="T47" fmla="*/ 10655 h 1049020"/>
                  <a:gd name="T48" fmla="*/ 43017 w 1049020"/>
                  <a:gd name="T49" fmla="*/ 5175 h 1049020"/>
                  <a:gd name="T50" fmla="*/ 54546 w 1049020"/>
                  <a:gd name="T51" fmla="*/ 1561 h 1049020"/>
                  <a:gd name="T52" fmla="*/ 66802 w 1049020"/>
                  <a:gd name="T53" fmla="*/ 0 h 1049020"/>
                  <a:gd name="T54" fmla="*/ 79444 w 1049020"/>
                  <a:gd name="T55" fmla="*/ 663 h 1049020"/>
                  <a:gd name="T56" fmla="*/ 91470 w 1049020"/>
                  <a:gd name="T57" fmla="*/ 3496 h 1049020"/>
                  <a:gd name="T58" fmla="*/ 102559 w 1049020"/>
                  <a:gd name="T59" fmla="*/ 8295 h 1049020"/>
                  <a:gd name="T60" fmla="*/ 112524 w 1049020"/>
                  <a:gd name="T61" fmla="*/ 14854 h 1049020"/>
                  <a:gd name="T62" fmla="*/ 121181 w 1049020"/>
                  <a:gd name="T63" fmla="*/ 22965 h 1049020"/>
                  <a:gd name="T64" fmla="*/ 128342 w 1049020"/>
                  <a:gd name="T65" fmla="*/ 32422 h 1049020"/>
                  <a:gd name="T66" fmla="*/ 133823 w 1049020"/>
                  <a:gd name="T67" fmla="*/ 43018 h 1049020"/>
                  <a:gd name="T68" fmla="*/ 137437 w 1049020"/>
                  <a:gd name="T69" fmla="*/ 54548 h 1049020"/>
                  <a:gd name="T70" fmla="*/ 138998 w 1049020"/>
                  <a:gd name="T71" fmla="*/ 66804 h 104902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49020" h="1049020">
                    <a:moveTo>
                      <a:pt x="1048336" y="551816"/>
                    </a:moveTo>
                    <a:lnTo>
                      <a:pt x="1043695" y="599398"/>
                    </a:lnTo>
                    <a:lnTo>
                      <a:pt x="1034957" y="645563"/>
                    </a:lnTo>
                    <a:lnTo>
                      <a:pt x="1022318" y="690134"/>
                    </a:lnTo>
                    <a:lnTo>
                      <a:pt x="1005971" y="732937"/>
                    </a:lnTo>
                    <a:lnTo>
                      <a:pt x="986111" y="773796"/>
                    </a:lnTo>
                    <a:lnTo>
                      <a:pt x="962933" y="812537"/>
                    </a:lnTo>
                    <a:lnTo>
                      <a:pt x="936632" y="848983"/>
                    </a:lnTo>
                    <a:lnTo>
                      <a:pt x="907403" y="882960"/>
                    </a:lnTo>
                    <a:lnTo>
                      <a:pt x="875440" y="914292"/>
                    </a:lnTo>
                    <a:lnTo>
                      <a:pt x="840938" y="942804"/>
                    </a:lnTo>
                    <a:lnTo>
                      <a:pt x="804091" y="968321"/>
                    </a:lnTo>
                    <a:lnTo>
                      <a:pt x="765096" y="990667"/>
                    </a:lnTo>
                    <a:lnTo>
                      <a:pt x="724145" y="1009668"/>
                    </a:lnTo>
                    <a:lnTo>
                      <a:pt x="681435" y="1025147"/>
                    </a:lnTo>
                    <a:lnTo>
                      <a:pt x="637159" y="1036930"/>
                    </a:lnTo>
                    <a:lnTo>
                      <a:pt x="591513" y="1044842"/>
                    </a:lnTo>
                    <a:lnTo>
                      <a:pt x="544692" y="1048706"/>
                    </a:lnTo>
                    <a:lnTo>
                      <a:pt x="496889" y="1048348"/>
                    </a:lnTo>
                    <a:lnTo>
                      <a:pt x="449309" y="1043708"/>
                    </a:lnTo>
                    <a:lnTo>
                      <a:pt x="403146" y="1034971"/>
                    </a:lnTo>
                    <a:lnTo>
                      <a:pt x="358576" y="1022332"/>
                    </a:lnTo>
                    <a:lnTo>
                      <a:pt x="315774" y="1005986"/>
                    </a:lnTo>
                    <a:lnTo>
                      <a:pt x="274915" y="986127"/>
                    </a:lnTo>
                    <a:lnTo>
                      <a:pt x="236175" y="962951"/>
                    </a:lnTo>
                    <a:lnTo>
                      <a:pt x="199728" y="936651"/>
                    </a:lnTo>
                    <a:lnTo>
                      <a:pt x="165751" y="907422"/>
                    </a:lnTo>
                    <a:lnTo>
                      <a:pt x="134418" y="875460"/>
                    </a:lnTo>
                    <a:lnTo>
                      <a:pt x="105906" y="840958"/>
                    </a:lnTo>
                    <a:lnTo>
                      <a:pt x="80388" y="804112"/>
                    </a:lnTo>
                    <a:lnTo>
                      <a:pt x="58041" y="765116"/>
                    </a:lnTo>
                    <a:lnTo>
                      <a:pt x="39040" y="724164"/>
                    </a:lnTo>
                    <a:lnTo>
                      <a:pt x="23560" y="681452"/>
                    </a:lnTo>
                    <a:lnTo>
                      <a:pt x="11776" y="637173"/>
                    </a:lnTo>
                    <a:lnTo>
                      <a:pt x="3864" y="591524"/>
                    </a:lnTo>
                    <a:lnTo>
                      <a:pt x="0" y="544697"/>
                    </a:lnTo>
                    <a:lnTo>
                      <a:pt x="357" y="496889"/>
                    </a:lnTo>
                    <a:lnTo>
                      <a:pt x="4998" y="449311"/>
                    </a:lnTo>
                    <a:lnTo>
                      <a:pt x="13735" y="403149"/>
                    </a:lnTo>
                    <a:lnTo>
                      <a:pt x="26375" y="358580"/>
                    </a:lnTo>
                    <a:lnTo>
                      <a:pt x="42722" y="315779"/>
                    </a:lnTo>
                    <a:lnTo>
                      <a:pt x="62582" y="274920"/>
                    </a:lnTo>
                    <a:lnTo>
                      <a:pt x="85760" y="236180"/>
                    </a:lnTo>
                    <a:lnTo>
                      <a:pt x="112061" y="199734"/>
                    </a:lnTo>
                    <a:lnTo>
                      <a:pt x="141290" y="165756"/>
                    </a:lnTo>
                    <a:lnTo>
                      <a:pt x="173253" y="134423"/>
                    </a:lnTo>
                    <a:lnTo>
                      <a:pt x="207755" y="105910"/>
                    </a:lnTo>
                    <a:lnTo>
                      <a:pt x="244602" y="80391"/>
                    </a:lnTo>
                    <a:lnTo>
                      <a:pt x="283597" y="58044"/>
                    </a:lnTo>
                    <a:lnTo>
                      <a:pt x="324548" y="39042"/>
                    </a:lnTo>
                    <a:lnTo>
                      <a:pt x="367258" y="23561"/>
                    </a:lnTo>
                    <a:lnTo>
                      <a:pt x="411533" y="11777"/>
                    </a:lnTo>
                    <a:lnTo>
                      <a:pt x="457179" y="3865"/>
                    </a:lnTo>
                    <a:lnTo>
                      <a:pt x="504001" y="0"/>
                    </a:lnTo>
                    <a:lnTo>
                      <a:pt x="551804" y="357"/>
                    </a:lnTo>
                    <a:lnTo>
                      <a:pt x="599382" y="4998"/>
                    </a:lnTo>
                    <a:lnTo>
                      <a:pt x="645543" y="13736"/>
                    </a:lnTo>
                    <a:lnTo>
                      <a:pt x="690113" y="26376"/>
                    </a:lnTo>
                    <a:lnTo>
                      <a:pt x="732914" y="42724"/>
                    </a:lnTo>
                    <a:lnTo>
                      <a:pt x="773773" y="62584"/>
                    </a:lnTo>
                    <a:lnTo>
                      <a:pt x="812513" y="85763"/>
                    </a:lnTo>
                    <a:lnTo>
                      <a:pt x="848959" y="112065"/>
                    </a:lnTo>
                    <a:lnTo>
                      <a:pt x="882937" y="141295"/>
                    </a:lnTo>
                    <a:lnTo>
                      <a:pt x="914270" y="173260"/>
                    </a:lnTo>
                    <a:lnTo>
                      <a:pt x="942783" y="207763"/>
                    </a:lnTo>
                    <a:lnTo>
                      <a:pt x="968301" y="244610"/>
                    </a:lnTo>
                    <a:lnTo>
                      <a:pt x="990649" y="283607"/>
                    </a:lnTo>
                    <a:lnTo>
                      <a:pt x="1009651" y="324558"/>
                    </a:lnTo>
                    <a:lnTo>
                      <a:pt x="1025132" y="367269"/>
                    </a:lnTo>
                    <a:lnTo>
                      <a:pt x="1036916" y="411545"/>
                    </a:lnTo>
                    <a:lnTo>
                      <a:pt x="1044828" y="457192"/>
                    </a:lnTo>
                    <a:lnTo>
                      <a:pt x="1048693" y="504014"/>
                    </a:lnTo>
                    <a:lnTo>
                      <a:pt x="1048336" y="551816"/>
                    </a:lnTo>
                    <a:close/>
                  </a:path>
                </a:pathLst>
              </a:custGeom>
              <a:noFill/>
              <a:ln w="3175" cmpd="sng">
                <a:solidFill>
                  <a:srgbClr val="0081B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23" name="object 55"/>
              <p:cNvSpPr>
                <a:spLocks/>
              </p:cNvSpPr>
              <p:nvPr/>
            </p:nvSpPr>
            <p:spPr bwMode="auto">
              <a:xfrm>
                <a:off x="7452678" y="3655664"/>
                <a:ext cx="54328" cy="60338"/>
              </a:xfrm>
              <a:custGeom>
                <a:avLst/>
                <a:gdLst>
                  <a:gd name="T0" fmla="*/ 0 w 149225"/>
                  <a:gd name="T1" fmla="*/ 0 h 165735"/>
                  <a:gd name="T2" fmla="*/ 19744 w 149225"/>
                  <a:gd name="T3" fmla="*/ 21926 h 16573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49225" h="165735">
                    <a:moveTo>
                      <a:pt x="0" y="0"/>
                    </a:moveTo>
                    <a:lnTo>
                      <a:pt x="148958" y="165430"/>
                    </a:lnTo>
                  </a:path>
                </a:pathLst>
              </a:custGeom>
              <a:noFill/>
              <a:ln w="3175" cmpd="sng">
                <a:solidFill>
                  <a:srgbClr val="0081B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24" name="object 56"/>
              <p:cNvSpPr>
                <a:spLocks/>
              </p:cNvSpPr>
              <p:nvPr/>
            </p:nvSpPr>
            <p:spPr bwMode="auto">
              <a:xfrm>
                <a:off x="7476794" y="3688773"/>
                <a:ext cx="232107" cy="245053"/>
              </a:xfrm>
              <a:custGeom>
                <a:avLst/>
                <a:gdLst>
                  <a:gd name="T0" fmla="*/ 0 w 637539"/>
                  <a:gd name="T1" fmla="*/ 19745 h 673100"/>
                  <a:gd name="T2" fmla="*/ 21927 w 637539"/>
                  <a:gd name="T3" fmla="*/ 0 h 673100"/>
                  <a:gd name="T4" fmla="*/ 84449 w 637539"/>
                  <a:gd name="T5" fmla="*/ 69438 h 673100"/>
                  <a:gd name="T6" fmla="*/ 62522 w 637539"/>
                  <a:gd name="T7" fmla="*/ 89182 h 673100"/>
                  <a:gd name="T8" fmla="*/ 0 w 637539"/>
                  <a:gd name="T9" fmla="*/ 19745 h 673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539" h="673100">
                    <a:moveTo>
                      <a:pt x="0" y="148970"/>
                    </a:moveTo>
                    <a:lnTo>
                      <a:pt x="165430" y="0"/>
                    </a:lnTo>
                    <a:lnTo>
                      <a:pt x="637133" y="523887"/>
                    </a:lnTo>
                    <a:lnTo>
                      <a:pt x="471703" y="672845"/>
                    </a:lnTo>
                    <a:lnTo>
                      <a:pt x="0" y="148970"/>
                    </a:lnTo>
                    <a:close/>
                  </a:path>
                </a:pathLst>
              </a:custGeom>
              <a:noFill/>
              <a:ln w="3175" cmpd="sng">
                <a:solidFill>
                  <a:srgbClr val="0081B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1062038" y="2738041"/>
            <a:ext cx="1004646" cy="855447"/>
            <a:chOff x="387016" y="5641143"/>
            <a:chExt cx="685800" cy="685800"/>
          </a:xfrm>
        </p:grpSpPr>
        <p:sp>
          <p:nvSpPr>
            <p:cNvPr id="26" name="Oval 25"/>
            <p:cNvSpPr/>
            <p:nvPr/>
          </p:nvSpPr>
          <p:spPr>
            <a:xfrm>
              <a:off x="387016" y="5641143"/>
              <a:ext cx="685800" cy="685800"/>
            </a:xfrm>
            <a:prstGeom prst="ellipse">
              <a:avLst/>
            </a:prstGeom>
            <a:noFill/>
            <a:ln w="12700">
              <a:solidFill>
                <a:srgbClr val="0091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27" name="Group 172"/>
            <p:cNvGrpSpPr/>
            <p:nvPr/>
          </p:nvGrpSpPr>
          <p:grpSpPr>
            <a:xfrm>
              <a:off x="562392" y="5758354"/>
              <a:ext cx="335049" cy="451379"/>
              <a:chOff x="528088" y="5745367"/>
              <a:chExt cx="335049" cy="451379"/>
            </a:xfrm>
          </p:grpSpPr>
          <p:grpSp>
            <p:nvGrpSpPr>
              <p:cNvPr id="28" name="Group 168"/>
              <p:cNvGrpSpPr/>
              <p:nvPr/>
            </p:nvGrpSpPr>
            <p:grpSpPr>
              <a:xfrm>
                <a:off x="528088" y="5745367"/>
                <a:ext cx="182880" cy="365760"/>
                <a:chOff x="3274297" y="4256067"/>
                <a:chExt cx="724985" cy="495077"/>
              </a:xfrm>
            </p:grpSpPr>
            <p:sp>
              <p:nvSpPr>
                <p:cNvPr id="32" name="object 41"/>
                <p:cNvSpPr/>
                <p:nvPr/>
              </p:nvSpPr>
              <p:spPr>
                <a:xfrm>
                  <a:off x="3280472" y="4256067"/>
                  <a:ext cx="706460" cy="49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220" h="240030">
                      <a:moveTo>
                        <a:pt x="363105" y="239572"/>
                      </a:moveTo>
                      <a:lnTo>
                        <a:pt x="0" y="239572"/>
                      </a:lnTo>
                      <a:lnTo>
                        <a:pt x="0" y="0"/>
                      </a:lnTo>
                      <a:lnTo>
                        <a:pt x="363105" y="0"/>
                      </a:lnTo>
                      <a:lnTo>
                        <a:pt x="363105" y="239572"/>
                      </a:lnTo>
                      <a:close/>
                    </a:path>
                  </a:pathLst>
                </a:custGeom>
                <a:ln w="9613">
                  <a:solidFill>
                    <a:srgbClr val="0091D2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33" name="object 44"/>
                <p:cNvSpPr/>
                <p:nvPr/>
              </p:nvSpPr>
              <p:spPr>
                <a:xfrm>
                  <a:off x="3274297" y="4653780"/>
                  <a:ext cx="7188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70">
                      <a:moveTo>
                        <a:pt x="0" y="0"/>
                      </a:moveTo>
                      <a:lnTo>
                        <a:pt x="368960" y="0"/>
                      </a:lnTo>
                    </a:path>
                  </a:pathLst>
                </a:custGeom>
                <a:ln w="9613">
                  <a:solidFill>
                    <a:srgbClr val="0091D2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/>
                </a:p>
              </p:txBody>
            </p:sp>
            <p:sp>
              <p:nvSpPr>
                <p:cNvPr id="34" name="object 44"/>
                <p:cNvSpPr/>
                <p:nvPr/>
              </p:nvSpPr>
              <p:spPr>
                <a:xfrm>
                  <a:off x="3280472" y="4368034"/>
                  <a:ext cx="7188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70">
                      <a:moveTo>
                        <a:pt x="0" y="0"/>
                      </a:moveTo>
                      <a:lnTo>
                        <a:pt x="368960" y="0"/>
                      </a:lnTo>
                    </a:path>
                  </a:pathLst>
                </a:custGeom>
                <a:ln w="9613">
                  <a:solidFill>
                    <a:srgbClr val="0091D2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/>
                </a:p>
              </p:txBody>
            </p:sp>
          </p:grpSp>
          <p:grpSp>
            <p:nvGrpSpPr>
              <p:cNvPr id="29" name="Group 166"/>
              <p:cNvGrpSpPr/>
              <p:nvPr/>
            </p:nvGrpSpPr>
            <p:grpSpPr>
              <a:xfrm>
                <a:off x="596696" y="5771340"/>
                <a:ext cx="266441" cy="425406"/>
                <a:chOff x="588041" y="5774907"/>
                <a:chExt cx="266441" cy="425406"/>
              </a:xfrm>
              <a:solidFill>
                <a:srgbClr val="FFFFFF"/>
              </a:solidFill>
            </p:grpSpPr>
            <p:sp>
              <p:nvSpPr>
                <p:cNvPr id="30" name="Delay 164"/>
                <p:cNvSpPr/>
                <p:nvPr/>
              </p:nvSpPr>
              <p:spPr>
                <a:xfrm rot="16200000">
                  <a:off x="588041" y="5933872"/>
                  <a:ext cx="266441" cy="266441"/>
                </a:xfrm>
                <a:prstGeom prst="flowChartDelay">
                  <a:avLst/>
                </a:prstGeom>
                <a:solidFill>
                  <a:schemeClr val="bg1"/>
                </a:solidFill>
                <a:ln w="12700">
                  <a:solidFill>
                    <a:srgbClr val="0091D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Freeform 125"/>
                <p:cNvSpPr>
                  <a:spLocks noChangeArrowheads="1"/>
                </p:cNvSpPr>
                <p:nvPr/>
              </p:nvSpPr>
              <p:spPr bwMode="auto">
                <a:xfrm>
                  <a:off x="621581" y="5774907"/>
                  <a:ext cx="203605" cy="203605"/>
                </a:xfrm>
                <a:custGeom>
                  <a:avLst/>
                  <a:gdLst>
                    <a:gd name="T0" fmla="*/ 44185842 w 346"/>
                    <a:gd name="T1" fmla="*/ 22029040 h 346"/>
                    <a:gd name="T2" fmla="*/ 41240167 w 346"/>
                    <a:gd name="T3" fmla="*/ 33043381 h 346"/>
                    <a:gd name="T4" fmla="*/ 33171501 w 346"/>
                    <a:gd name="T5" fmla="*/ 41240167 h 346"/>
                    <a:gd name="T6" fmla="*/ 22157160 w 346"/>
                    <a:gd name="T7" fmla="*/ 44185842 h 346"/>
                    <a:gd name="T8" fmla="*/ 11014341 w 346"/>
                    <a:gd name="T9" fmla="*/ 41240167 h 346"/>
                    <a:gd name="T10" fmla="*/ 2945675 w 346"/>
                    <a:gd name="T11" fmla="*/ 33043381 h 346"/>
                    <a:gd name="T12" fmla="*/ 0 w 346"/>
                    <a:gd name="T13" fmla="*/ 22029040 h 346"/>
                    <a:gd name="T14" fmla="*/ 2945675 w 346"/>
                    <a:gd name="T15" fmla="*/ 11142461 h 346"/>
                    <a:gd name="T16" fmla="*/ 11014341 w 346"/>
                    <a:gd name="T17" fmla="*/ 2945675 h 346"/>
                    <a:gd name="T18" fmla="*/ 22157160 w 346"/>
                    <a:gd name="T19" fmla="*/ 0 h 346"/>
                    <a:gd name="T20" fmla="*/ 33171501 w 346"/>
                    <a:gd name="T21" fmla="*/ 2945675 h 346"/>
                    <a:gd name="T22" fmla="*/ 41240167 w 346"/>
                    <a:gd name="T23" fmla="*/ 11142461 h 346"/>
                    <a:gd name="T24" fmla="*/ 44185842 w 346"/>
                    <a:gd name="T25" fmla="*/ 22029040 h 34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346" h="346">
                      <a:moveTo>
                        <a:pt x="345" y="172"/>
                      </a:moveTo>
                      <a:cubicBezTo>
                        <a:pt x="345" y="204"/>
                        <a:pt x="338" y="231"/>
                        <a:pt x="322" y="258"/>
                      </a:cubicBezTo>
                      <a:cubicBezTo>
                        <a:pt x="306" y="286"/>
                        <a:pt x="287" y="307"/>
                        <a:pt x="259" y="322"/>
                      </a:cubicBezTo>
                      <a:cubicBezTo>
                        <a:pt x="231" y="338"/>
                        <a:pt x="205" y="345"/>
                        <a:pt x="173" y="345"/>
                      </a:cubicBezTo>
                      <a:cubicBezTo>
                        <a:pt x="142" y="345"/>
                        <a:pt x="114" y="338"/>
                        <a:pt x="86" y="322"/>
                      </a:cubicBezTo>
                      <a:cubicBezTo>
                        <a:pt x="59" y="307"/>
                        <a:pt x="39" y="286"/>
                        <a:pt x="23" y="258"/>
                      </a:cubicBezTo>
                      <a:cubicBezTo>
                        <a:pt x="7" y="231"/>
                        <a:pt x="0" y="204"/>
                        <a:pt x="0" y="172"/>
                      </a:cubicBezTo>
                      <a:cubicBezTo>
                        <a:pt x="0" y="140"/>
                        <a:pt x="7" y="114"/>
                        <a:pt x="23" y="87"/>
                      </a:cubicBezTo>
                      <a:cubicBezTo>
                        <a:pt x="39" y="59"/>
                        <a:pt x="59" y="39"/>
                        <a:pt x="86" y="23"/>
                      </a:cubicBezTo>
                      <a:cubicBezTo>
                        <a:pt x="114" y="7"/>
                        <a:pt x="141" y="0"/>
                        <a:pt x="173" y="0"/>
                      </a:cubicBezTo>
                      <a:cubicBezTo>
                        <a:pt x="204" y="0"/>
                        <a:pt x="231" y="7"/>
                        <a:pt x="259" y="23"/>
                      </a:cubicBezTo>
                      <a:cubicBezTo>
                        <a:pt x="287" y="39"/>
                        <a:pt x="306" y="59"/>
                        <a:pt x="322" y="87"/>
                      </a:cubicBezTo>
                      <a:cubicBezTo>
                        <a:pt x="338" y="114"/>
                        <a:pt x="345" y="140"/>
                        <a:pt x="345" y="172"/>
                      </a:cubicBezTo>
                    </a:path>
                  </a:pathLst>
                </a:custGeom>
                <a:solidFill>
                  <a:schemeClr val="bg1"/>
                </a:solidFill>
                <a:ln w="12700" cap="flat">
                  <a:solidFill>
                    <a:srgbClr val="0091D2"/>
                  </a:solidFill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endParaRPr lang="en-US" sz="1700" dirty="0"/>
                </a:p>
              </p:txBody>
            </p:sp>
          </p:grpSp>
        </p:grpSp>
      </p:grpSp>
      <p:sp>
        <p:nvSpPr>
          <p:cNvPr id="35" name="Content Placeholder 2"/>
          <p:cNvSpPr txBox="1">
            <a:spLocks/>
          </p:cNvSpPr>
          <p:nvPr/>
        </p:nvSpPr>
        <p:spPr>
          <a:xfrm>
            <a:off x="8640347" y="2549933"/>
            <a:ext cx="4388618" cy="10435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941100"/>
              </a:buClr>
              <a:buSzPct val="50000"/>
              <a:buNone/>
            </a:pPr>
            <a:r>
              <a:rPr lang="en-US" dirty="0" smtClean="0">
                <a:latin typeface="Helvetica Neue Light" charset="0"/>
              </a:rPr>
              <a:t>Increasing Trust and immutability during the process</a:t>
            </a:r>
            <a:endParaRPr lang="en-US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457200" lvl="1" indent="0">
              <a:buClr>
                <a:srgbClr val="941100"/>
              </a:buClr>
              <a:buSzPct val="50000"/>
              <a:buNone/>
            </a:pPr>
            <a:endParaRPr lang="en-US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0" indent="0">
              <a:buSzPct val="50000"/>
              <a:buNone/>
            </a:pPr>
            <a:endParaRPr lang="en-US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0" indent="0">
              <a:buSzPct val="50000"/>
              <a:buNone/>
            </a:pPr>
            <a:endParaRPr lang="en-US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7110484" y="2565465"/>
            <a:ext cx="845223" cy="786169"/>
            <a:chOff x="2068903" y="2287559"/>
            <a:chExt cx="685800" cy="685800"/>
          </a:xfrm>
        </p:grpSpPr>
        <p:grpSp>
          <p:nvGrpSpPr>
            <p:cNvPr id="37" name="Group 10"/>
            <p:cNvGrpSpPr/>
            <p:nvPr/>
          </p:nvGrpSpPr>
          <p:grpSpPr>
            <a:xfrm>
              <a:off x="2133600" y="2438400"/>
              <a:ext cx="521273" cy="359872"/>
              <a:chOff x="393700" y="6127766"/>
              <a:chExt cx="609600" cy="396859"/>
            </a:xfrm>
          </p:grpSpPr>
          <p:sp>
            <p:nvSpPr>
              <p:cNvPr id="39" name="Freeform 41"/>
              <p:cNvSpPr>
                <a:spLocks noChangeArrowheads="1"/>
              </p:cNvSpPr>
              <p:nvPr/>
            </p:nvSpPr>
            <p:spPr bwMode="auto">
              <a:xfrm>
                <a:off x="464872" y="6192749"/>
                <a:ext cx="538428" cy="331876"/>
              </a:xfrm>
              <a:custGeom>
                <a:avLst/>
                <a:gdLst>
                  <a:gd name="T0" fmla="*/ 2361 w 3070"/>
                  <a:gd name="T1" fmla="*/ 85 h 1890"/>
                  <a:gd name="T2" fmla="*/ 2575 w 3070"/>
                  <a:gd name="T3" fmla="*/ 79 h 1890"/>
                  <a:gd name="T4" fmla="*/ 2872 w 3070"/>
                  <a:gd name="T5" fmla="*/ 6 h 1890"/>
                  <a:gd name="T6" fmla="*/ 2911 w 3070"/>
                  <a:gd name="T7" fmla="*/ 22 h 1890"/>
                  <a:gd name="T8" fmla="*/ 3033 w 3070"/>
                  <a:gd name="T9" fmla="*/ 386 h 1890"/>
                  <a:gd name="T10" fmla="*/ 3066 w 3070"/>
                  <a:gd name="T11" fmla="*/ 871 h 1890"/>
                  <a:gd name="T12" fmla="*/ 3061 w 3070"/>
                  <a:gd name="T13" fmla="*/ 981 h 1890"/>
                  <a:gd name="T14" fmla="*/ 3041 w 3070"/>
                  <a:gd name="T15" fmla="*/ 1003 h 1890"/>
                  <a:gd name="T16" fmla="*/ 2671 w 3070"/>
                  <a:gd name="T17" fmla="*/ 1077 h 1890"/>
                  <a:gd name="T18" fmla="*/ 2640 w 3070"/>
                  <a:gd name="T19" fmla="*/ 1063 h 1890"/>
                  <a:gd name="T20" fmla="*/ 2522 w 3070"/>
                  <a:gd name="T21" fmla="*/ 955 h 1890"/>
                  <a:gd name="T22" fmla="*/ 2257 w 3070"/>
                  <a:gd name="T23" fmla="*/ 986 h 1890"/>
                  <a:gd name="T24" fmla="*/ 1929 w 3070"/>
                  <a:gd name="T25" fmla="*/ 1012 h 1890"/>
                  <a:gd name="T26" fmla="*/ 1681 w 3070"/>
                  <a:gd name="T27" fmla="*/ 984 h 1890"/>
                  <a:gd name="T28" fmla="*/ 1534 w 3070"/>
                  <a:gd name="T29" fmla="*/ 1184 h 1890"/>
                  <a:gd name="T30" fmla="*/ 1407 w 3070"/>
                  <a:gd name="T31" fmla="*/ 1223 h 1890"/>
                  <a:gd name="T32" fmla="*/ 1247 w 3070"/>
                  <a:gd name="T33" fmla="*/ 1494 h 1890"/>
                  <a:gd name="T34" fmla="*/ 1294 w 3070"/>
                  <a:gd name="T35" fmla="*/ 1689 h 1890"/>
                  <a:gd name="T36" fmla="*/ 1287 w 3070"/>
                  <a:gd name="T37" fmla="*/ 1720 h 1890"/>
                  <a:gd name="T38" fmla="*/ 1078 w 3070"/>
                  <a:gd name="T39" fmla="*/ 1869 h 1890"/>
                  <a:gd name="T40" fmla="*/ 993 w 3070"/>
                  <a:gd name="T41" fmla="*/ 1869 h 1890"/>
                  <a:gd name="T42" fmla="*/ 923 w 3070"/>
                  <a:gd name="T43" fmla="*/ 1810 h 1890"/>
                  <a:gd name="T44" fmla="*/ 934 w 3070"/>
                  <a:gd name="T45" fmla="*/ 1711 h 1890"/>
                  <a:gd name="T46" fmla="*/ 1132 w 3070"/>
                  <a:gd name="T47" fmla="*/ 1570 h 1890"/>
                  <a:gd name="T48" fmla="*/ 1163 w 3070"/>
                  <a:gd name="T49" fmla="*/ 1539 h 1890"/>
                  <a:gd name="T50" fmla="*/ 1168 w 3070"/>
                  <a:gd name="T51" fmla="*/ 1500 h 1890"/>
                  <a:gd name="T52" fmla="*/ 1129 w 3070"/>
                  <a:gd name="T53" fmla="*/ 1477 h 1890"/>
                  <a:gd name="T54" fmla="*/ 1087 w 3070"/>
                  <a:gd name="T55" fmla="*/ 1494 h 1890"/>
                  <a:gd name="T56" fmla="*/ 810 w 3070"/>
                  <a:gd name="T57" fmla="*/ 1700 h 1890"/>
                  <a:gd name="T58" fmla="*/ 680 w 3070"/>
                  <a:gd name="T59" fmla="*/ 1734 h 1890"/>
                  <a:gd name="T60" fmla="*/ 598 w 3070"/>
                  <a:gd name="T61" fmla="*/ 1669 h 1890"/>
                  <a:gd name="T62" fmla="*/ 632 w 3070"/>
                  <a:gd name="T63" fmla="*/ 1553 h 1890"/>
                  <a:gd name="T64" fmla="*/ 960 w 3070"/>
                  <a:gd name="T65" fmla="*/ 1314 h 1890"/>
                  <a:gd name="T66" fmla="*/ 1019 w 3070"/>
                  <a:gd name="T67" fmla="*/ 1268 h 1890"/>
                  <a:gd name="T68" fmla="*/ 1033 w 3070"/>
                  <a:gd name="T69" fmla="*/ 1226 h 1890"/>
                  <a:gd name="T70" fmla="*/ 988 w 3070"/>
                  <a:gd name="T71" fmla="*/ 1192 h 1890"/>
                  <a:gd name="T72" fmla="*/ 934 w 3070"/>
                  <a:gd name="T73" fmla="*/ 1215 h 1890"/>
                  <a:gd name="T74" fmla="*/ 528 w 3070"/>
                  <a:gd name="T75" fmla="*/ 1522 h 1890"/>
                  <a:gd name="T76" fmla="*/ 460 w 3070"/>
                  <a:gd name="T77" fmla="*/ 1565 h 1890"/>
                  <a:gd name="T78" fmla="*/ 367 w 3070"/>
                  <a:gd name="T79" fmla="*/ 1553 h 1890"/>
                  <a:gd name="T80" fmla="*/ 313 w 3070"/>
                  <a:gd name="T81" fmla="*/ 1497 h 1890"/>
                  <a:gd name="T82" fmla="*/ 336 w 3070"/>
                  <a:gd name="T83" fmla="*/ 1367 h 1890"/>
                  <a:gd name="T84" fmla="*/ 717 w 3070"/>
                  <a:gd name="T85" fmla="*/ 1096 h 1890"/>
                  <a:gd name="T86" fmla="*/ 742 w 3070"/>
                  <a:gd name="T87" fmla="*/ 1074 h 1890"/>
                  <a:gd name="T88" fmla="*/ 751 w 3070"/>
                  <a:gd name="T89" fmla="*/ 1043 h 1890"/>
                  <a:gd name="T90" fmla="*/ 717 w 3070"/>
                  <a:gd name="T91" fmla="*/ 1023 h 1890"/>
                  <a:gd name="T92" fmla="*/ 677 w 3070"/>
                  <a:gd name="T93" fmla="*/ 1040 h 1890"/>
                  <a:gd name="T94" fmla="*/ 246 w 3070"/>
                  <a:gd name="T95" fmla="*/ 1336 h 1890"/>
                  <a:gd name="T96" fmla="*/ 141 w 3070"/>
                  <a:gd name="T97" fmla="*/ 1378 h 1890"/>
                  <a:gd name="T98" fmla="*/ 31 w 3070"/>
                  <a:gd name="T99" fmla="*/ 1325 h 1890"/>
                  <a:gd name="T100" fmla="*/ 34 w 3070"/>
                  <a:gd name="T101" fmla="*/ 1184 h 1890"/>
                  <a:gd name="T102" fmla="*/ 130 w 3070"/>
                  <a:gd name="T103" fmla="*/ 1096 h 1890"/>
                  <a:gd name="T104" fmla="*/ 1140 w 3070"/>
                  <a:gd name="T105" fmla="*/ 372 h 1890"/>
                  <a:gd name="T106" fmla="*/ 1435 w 3070"/>
                  <a:gd name="T107" fmla="*/ 206 h 1890"/>
                  <a:gd name="T108" fmla="*/ 1469 w 3070"/>
                  <a:gd name="T109" fmla="*/ 206 h 1890"/>
                  <a:gd name="T110" fmla="*/ 1853 w 3070"/>
                  <a:gd name="T111" fmla="*/ 432 h 1890"/>
                  <a:gd name="T112" fmla="*/ 2163 w 3070"/>
                  <a:gd name="T113" fmla="*/ 468 h 1890"/>
                  <a:gd name="T114" fmla="*/ 2367 w 3070"/>
                  <a:gd name="T115" fmla="*/ 259 h 1890"/>
                  <a:gd name="T116" fmla="*/ 2361 w 3070"/>
                  <a:gd name="T117" fmla="*/ 85 h 18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070" h="1890">
                    <a:moveTo>
                      <a:pt x="2361" y="85"/>
                    </a:moveTo>
                    <a:cubicBezTo>
                      <a:pt x="2434" y="96"/>
                      <a:pt x="2505" y="93"/>
                      <a:pt x="2575" y="79"/>
                    </a:cubicBezTo>
                    <a:cubicBezTo>
                      <a:pt x="2674" y="56"/>
                      <a:pt x="2773" y="31"/>
                      <a:pt x="2872" y="6"/>
                    </a:cubicBezTo>
                    <a:cubicBezTo>
                      <a:pt x="2891" y="0"/>
                      <a:pt x="2900" y="6"/>
                      <a:pt x="2911" y="22"/>
                    </a:cubicBezTo>
                    <a:cubicBezTo>
                      <a:pt x="2973" y="138"/>
                      <a:pt x="3010" y="259"/>
                      <a:pt x="3033" y="386"/>
                    </a:cubicBezTo>
                    <a:cubicBezTo>
                      <a:pt x="3061" y="547"/>
                      <a:pt x="3069" y="708"/>
                      <a:pt x="3066" y="871"/>
                    </a:cubicBezTo>
                    <a:cubicBezTo>
                      <a:pt x="3066" y="907"/>
                      <a:pt x="3061" y="944"/>
                      <a:pt x="3061" y="981"/>
                    </a:cubicBezTo>
                    <a:cubicBezTo>
                      <a:pt x="3061" y="995"/>
                      <a:pt x="3055" y="1000"/>
                      <a:pt x="3041" y="1003"/>
                    </a:cubicBezTo>
                    <a:cubicBezTo>
                      <a:pt x="2917" y="1026"/>
                      <a:pt x="2796" y="1051"/>
                      <a:pt x="2671" y="1077"/>
                    </a:cubicBezTo>
                    <a:cubicBezTo>
                      <a:pt x="2657" y="1079"/>
                      <a:pt x="2652" y="1071"/>
                      <a:pt x="2640" y="1063"/>
                    </a:cubicBezTo>
                    <a:cubicBezTo>
                      <a:pt x="2601" y="1026"/>
                      <a:pt x="2567" y="984"/>
                      <a:pt x="2522" y="955"/>
                    </a:cubicBezTo>
                    <a:cubicBezTo>
                      <a:pt x="2434" y="896"/>
                      <a:pt x="2330" y="913"/>
                      <a:pt x="2257" y="986"/>
                    </a:cubicBezTo>
                    <a:cubicBezTo>
                      <a:pt x="2144" y="941"/>
                      <a:pt x="2031" y="905"/>
                      <a:pt x="1929" y="1012"/>
                    </a:cubicBezTo>
                    <a:cubicBezTo>
                      <a:pt x="1856" y="941"/>
                      <a:pt x="1768" y="950"/>
                      <a:pt x="1681" y="984"/>
                    </a:cubicBezTo>
                    <a:cubicBezTo>
                      <a:pt x="1588" y="1017"/>
                      <a:pt x="1546" y="1094"/>
                      <a:pt x="1534" y="1184"/>
                    </a:cubicBezTo>
                    <a:cubicBezTo>
                      <a:pt x="1492" y="1198"/>
                      <a:pt x="1447" y="1206"/>
                      <a:pt x="1407" y="1223"/>
                    </a:cubicBezTo>
                    <a:cubicBezTo>
                      <a:pt x="1290" y="1274"/>
                      <a:pt x="1236" y="1367"/>
                      <a:pt x="1247" y="1494"/>
                    </a:cubicBezTo>
                    <a:cubicBezTo>
                      <a:pt x="1253" y="1562"/>
                      <a:pt x="1270" y="1627"/>
                      <a:pt x="1294" y="1689"/>
                    </a:cubicBezTo>
                    <a:cubicBezTo>
                      <a:pt x="1300" y="1703"/>
                      <a:pt x="1300" y="1711"/>
                      <a:pt x="1287" y="1720"/>
                    </a:cubicBezTo>
                    <a:cubicBezTo>
                      <a:pt x="1216" y="1768"/>
                      <a:pt x="1146" y="1819"/>
                      <a:pt x="1078" y="1869"/>
                    </a:cubicBezTo>
                    <a:cubicBezTo>
                      <a:pt x="1050" y="1889"/>
                      <a:pt x="1022" y="1889"/>
                      <a:pt x="993" y="1869"/>
                    </a:cubicBezTo>
                    <a:cubicBezTo>
                      <a:pt x="968" y="1852"/>
                      <a:pt x="943" y="1833"/>
                      <a:pt x="923" y="1810"/>
                    </a:cubicBezTo>
                    <a:cubicBezTo>
                      <a:pt x="892" y="1776"/>
                      <a:pt x="900" y="1737"/>
                      <a:pt x="934" y="1711"/>
                    </a:cubicBezTo>
                    <a:cubicBezTo>
                      <a:pt x="999" y="1663"/>
                      <a:pt x="1067" y="1615"/>
                      <a:pt x="1132" y="1570"/>
                    </a:cubicBezTo>
                    <a:cubicBezTo>
                      <a:pt x="1143" y="1562"/>
                      <a:pt x="1154" y="1553"/>
                      <a:pt x="1163" y="1539"/>
                    </a:cubicBezTo>
                    <a:cubicBezTo>
                      <a:pt x="1168" y="1528"/>
                      <a:pt x="1174" y="1508"/>
                      <a:pt x="1168" y="1500"/>
                    </a:cubicBezTo>
                    <a:cubicBezTo>
                      <a:pt x="1160" y="1489"/>
                      <a:pt x="1143" y="1480"/>
                      <a:pt x="1129" y="1477"/>
                    </a:cubicBezTo>
                    <a:cubicBezTo>
                      <a:pt x="1115" y="1477"/>
                      <a:pt x="1101" y="1486"/>
                      <a:pt x="1087" y="1494"/>
                    </a:cubicBezTo>
                    <a:cubicBezTo>
                      <a:pt x="993" y="1562"/>
                      <a:pt x="903" y="1632"/>
                      <a:pt x="810" y="1700"/>
                    </a:cubicBezTo>
                    <a:cubicBezTo>
                      <a:pt x="771" y="1728"/>
                      <a:pt x="731" y="1748"/>
                      <a:pt x="680" y="1734"/>
                    </a:cubicBezTo>
                    <a:cubicBezTo>
                      <a:pt x="644" y="1723"/>
                      <a:pt x="615" y="1700"/>
                      <a:pt x="598" y="1669"/>
                    </a:cubicBezTo>
                    <a:cubicBezTo>
                      <a:pt x="576" y="1632"/>
                      <a:pt x="590" y="1584"/>
                      <a:pt x="632" y="1553"/>
                    </a:cubicBezTo>
                    <a:cubicBezTo>
                      <a:pt x="742" y="1474"/>
                      <a:pt x="852" y="1393"/>
                      <a:pt x="960" y="1314"/>
                    </a:cubicBezTo>
                    <a:cubicBezTo>
                      <a:pt x="979" y="1299"/>
                      <a:pt x="999" y="1283"/>
                      <a:pt x="1019" y="1268"/>
                    </a:cubicBezTo>
                    <a:cubicBezTo>
                      <a:pt x="1030" y="1257"/>
                      <a:pt x="1041" y="1246"/>
                      <a:pt x="1033" y="1226"/>
                    </a:cubicBezTo>
                    <a:cubicBezTo>
                      <a:pt x="1025" y="1206"/>
                      <a:pt x="1013" y="1189"/>
                      <a:pt x="988" y="1192"/>
                    </a:cubicBezTo>
                    <a:cubicBezTo>
                      <a:pt x="968" y="1195"/>
                      <a:pt x="948" y="1204"/>
                      <a:pt x="934" y="1215"/>
                    </a:cubicBezTo>
                    <a:cubicBezTo>
                      <a:pt x="799" y="1316"/>
                      <a:pt x="663" y="1421"/>
                      <a:pt x="528" y="1522"/>
                    </a:cubicBezTo>
                    <a:cubicBezTo>
                      <a:pt x="508" y="1539"/>
                      <a:pt x="483" y="1551"/>
                      <a:pt x="460" y="1565"/>
                    </a:cubicBezTo>
                    <a:cubicBezTo>
                      <a:pt x="429" y="1582"/>
                      <a:pt x="395" y="1579"/>
                      <a:pt x="367" y="1553"/>
                    </a:cubicBezTo>
                    <a:cubicBezTo>
                      <a:pt x="347" y="1536"/>
                      <a:pt x="330" y="1517"/>
                      <a:pt x="313" y="1497"/>
                    </a:cubicBezTo>
                    <a:cubicBezTo>
                      <a:pt x="282" y="1455"/>
                      <a:pt x="297" y="1395"/>
                      <a:pt x="336" y="1367"/>
                    </a:cubicBezTo>
                    <a:cubicBezTo>
                      <a:pt x="463" y="1280"/>
                      <a:pt x="590" y="1187"/>
                      <a:pt x="717" y="1096"/>
                    </a:cubicBezTo>
                    <a:cubicBezTo>
                      <a:pt x="725" y="1091"/>
                      <a:pt x="737" y="1082"/>
                      <a:pt x="742" y="1074"/>
                    </a:cubicBezTo>
                    <a:cubicBezTo>
                      <a:pt x="748" y="1065"/>
                      <a:pt x="756" y="1048"/>
                      <a:pt x="751" y="1043"/>
                    </a:cubicBezTo>
                    <a:cubicBezTo>
                      <a:pt x="742" y="1034"/>
                      <a:pt x="728" y="1023"/>
                      <a:pt x="717" y="1023"/>
                    </a:cubicBezTo>
                    <a:cubicBezTo>
                      <a:pt x="703" y="1023"/>
                      <a:pt x="689" y="1031"/>
                      <a:pt x="677" y="1040"/>
                    </a:cubicBezTo>
                    <a:cubicBezTo>
                      <a:pt x="534" y="1139"/>
                      <a:pt x="390" y="1237"/>
                      <a:pt x="246" y="1336"/>
                    </a:cubicBezTo>
                    <a:cubicBezTo>
                      <a:pt x="215" y="1359"/>
                      <a:pt x="181" y="1376"/>
                      <a:pt x="141" y="1378"/>
                    </a:cubicBezTo>
                    <a:cubicBezTo>
                      <a:pt x="96" y="1381"/>
                      <a:pt x="57" y="1367"/>
                      <a:pt x="31" y="1325"/>
                    </a:cubicBezTo>
                    <a:cubicBezTo>
                      <a:pt x="3" y="1277"/>
                      <a:pt x="0" y="1226"/>
                      <a:pt x="34" y="1184"/>
                    </a:cubicBezTo>
                    <a:cubicBezTo>
                      <a:pt x="60" y="1150"/>
                      <a:pt x="96" y="1125"/>
                      <a:pt x="130" y="1096"/>
                    </a:cubicBezTo>
                    <a:cubicBezTo>
                      <a:pt x="455" y="840"/>
                      <a:pt x="785" y="590"/>
                      <a:pt x="1140" y="372"/>
                    </a:cubicBezTo>
                    <a:cubicBezTo>
                      <a:pt x="1236" y="313"/>
                      <a:pt x="1337" y="262"/>
                      <a:pt x="1435" y="206"/>
                    </a:cubicBezTo>
                    <a:cubicBezTo>
                      <a:pt x="1447" y="200"/>
                      <a:pt x="1458" y="200"/>
                      <a:pt x="1469" y="206"/>
                    </a:cubicBezTo>
                    <a:cubicBezTo>
                      <a:pt x="1596" y="282"/>
                      <a:pt x="1726" y="355"/>
                      <a:pt x="1853" y="432"/>
                    </a:cubicBezTo>
                    <a:cubicBezTo>
                      <a:pt x="1952" y="491"/>
                      <a:pt x="2056" y="508"/>
                      <a:pt x="2163" y="468"/>
                    </a:cubicBezTo>
                    <a:cubicBezTo>
                      <a:pt x="2262" y="434"/>
                      <a:pt x="2338" y="367"/>
                      <a:pt x="2367" y="259"/>
                    </a:cubicBezTo>
                    <a:cubicBezTo>
                      <a:pt x="2386" y="209"/>
                      <a:pt x="2375" y="147"/>
                      <a:pt x="2361" y="85"/>
                    </a:cubicBezTo>
                  </a:path>
                </a:pathLst>
              </a:custGeom>
              <a:noFill/>
              <a:ln w="10080" cap="flat">
                <a:solidFill>
                  <a:srgbClr val="008EB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Freeform 42"/>
              <p:cNvSpPr>
                <a:spLocks noChangeArrowheads="1"/>
              </p:cNvSpPr>
              <p:nvPr/>
            </p:nvSpPr>
            <p:spPr bwMode="auto">
              <a:xfrm>
                <a:off x="393700" y="6127766"/>
                <a:ext cx="466483" cy="251421"/>
              </a:xfrm>
              <a:custGeom>
                <a:avLst/>
                <a:gdLst>
                  <a:gd name="T0" fmla="*/ 0 w 2658"/>
                  <a:gd name="T1" fmla="*/ 1131 h 1434"/>
                  <a:gd name="T2" fmla="*/ 116 w 2658"/>
                  <a:gd name="T3" fmla="*/ 480 h 1434"/>
                  <a:gd name="T4" fmla="*/ 169 w 2658"/>
                  <a:gd name="T5" fmla="*/ 370 h 1434"/>
                  <a:gd name="T6" fmla="*/ 206 w 2658"/>
                  <a:gd name="T7" fmla="*/ 353 h 1434"/>
                  <a:gd name="T8" fmla="*/ 686 w 2658"/>
                  <a:gd name="T9" fmla="*/ 455 h 1434"/>
                  <a:gd name="T10" fmla="*/ 894 w 2658"/>
                  <a:gd name="T11" fmla="*/ 435 h 1434"/>
                  <a:gd name="T12" fmla="*/ 1740 w 2658"/>
                  <a:gd name="T13" fmla="*/ 48 h 1434"/>
                  <a:gd name="T14" fmla="*/ 2033 w 2658"/>
                  <a:gd name="T15" fmla="*/ 57 h 1434"/>
                  <a:gd name="T16" fmla="*/ 2541 w 2658"/>
                  <a:gd name="T17" fmla="*/ 336 h 1434"/>
                  <a:gd name="T18" fmla="*/ 2654 w 2658"/>
                  <a:gd name="T19" fmla="*/ 559 h 1434"/>
                  <a:gd name="T20" fmla="*/ 2620 w 2658"/>
                  <a:gd name="T21" fmla="*/ 675 h 1434"/>
                  <a:gd name="T22" fmla="*/ 2482 w 2658"/>
                  <a:gd name="T23" fmla="*/ 751 h 1434"/>
                  <a:gd name="T24" fmla="*/ 2313 w 2658"/>
                  <a:gd name="T25" fmla="*/ 708 h 1434"/>
                  <a:gd name="T26" fmla="*/ 1867 w 2658"/>
                  <a:gd name="T27" fmla="*/ 460 h 1434"/>
                  <a:gd name="T28" fmla="*/ 1822 w 2658"/>
                  <a:gd name="T29" fmla="*/ 457 h 1434"/>
                  <a:gd name="T30" fmla="*/ 1504 w 2658"/>
                  <a:gd name="T31" fmla="*/ 632 h 1434"/>
                  <a:gd name="T32" fmla="*/ 587 w 2658"/>
                  <a:gd name="T33" fmla="*/ 1280 h 1434"/>
                  <a:gd name="T34" fmla="*/ 398 w 2658"/>
                  <a:gd name="T35" fmla="*/ 1421 h 1434"/>
                  <a:gd name="T36" fmla="*/ 367 w 2658"/>
                  <a:gd name="T37" fmla="*/ 1430 h 1434"/>
                  <a:gd name="T38" fmla="*/ 25 w 2658"/>
                  <a:gd name="T39" fmla="*/ 1356 h 1434"/>
                  <a:gd name="T40" fmla="*/ 6 w 2658"/>
                  <a:gd name="T41" fmla="*/ 1334 h 1434"/>
                  <a:gd name="T42" fmla="*/ 0 w 2658"/>
                  <a:gd name="T43" fmla="*/ 1131 h 1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58" h="1434">
                    <a:moveTo>
                      <a:pt x="0" y="1131"/>
                    </a:moveTo>
                    <a:cubicBezTo>
                      <a:pt x="6" y="883"/>
                      <a:pt x="34" y="677"/>
                      <a:pt x="116" y="480"/>
                    </a:cubicBezTo>
                    <a:cubicBezTo>
                      <a:pt x="133" y="443"/>
                      <a:pt x="152" y="407"/>
                      <a:pt x="169" y="370"/>
                    </a:cubicBezTo>
                    <a:cubicBezTo>
                      <a:pt x="178" y="353"/>
                      <a:pt x="189" y="350"/>
                      <a:pt x="206" y="353"/>
                    </a:cubicBezTo>
                    <a:cubicBezTo>
                      <a:pt x="367" y="387"/>
                      <a:pt x="525" y="421"/>
                      <a:pt x="686" y="455"/>
                    </a:cubicBezTo>
                    <a:cubicBezTo>
                      <a:pt x="756" y="469"/>
                      <a:pt x="827" y="466"/>
                      <a:pt x="894" y="435"/>
                    </a:cubicBezTo>
                    <a:cubicBezTo>
                      <a:pt x="1177" y="305"/>
                      <a:pt x="1462" y="181"/>
                      <a:pt x="1740" y="48"/>
                    </a:cubicBezTo>
                    <a:cubicBezTo>
                      <a:pt x="1841" y="0"/>
                      <a:pt x="1937" y="3"/>
                      <a:pt x="2033" y="57"/>
                    </a:cubicBezTo>
                    <a:cubicBezTo>
                      <a:pt x="2203" y="150"/>
                      <a:pt x="2372" y="243"/>
                      <a:pt x="2541" y="336"/>
                    </a:cubicBezTo>
                    <a:cubicBezTo>
                      <a:pt x="2632" y="384"/>
                      <a:pt x="2657" y="466"/>
                      <a:pt x="2654" y="559"/>
                    </a:cubicBezTo>
                    <a:cubicBezTo>
                      <a:pt x="2651" y="598"/>
                      <a:pt x="2637" y="638"/>
                      <a:pt x="2620" y="675"/>
                    </a:cubicBezTo>
                    <a:cubicBezTo>
                      <a:pt x="2595" y="731"/>
                      <a:pt x="2541" y="751"/>
                      <a:pt x="2482" y="751"/>
                    </a:cubicBezTo>
                    <a:cubicBezTo>
                      <a:pt x="2423" y="751"/>
                      <a:pt x="2366" y="739"/>
                      <a:pt x="2313" y="708"/>
                    </a:cubicBezTo>
                    <a:cubicBezTo>
                      <a:pt x="2163" y="627"/>
                      <a:pt x="2014" y="542"/>
                      <a:pt x="1867" y="460"/>
                    </a:cubicBezTo>
                    <a:cubicBezTo>
                      <a:pt x="1850" y="452"/>
                      <a:pt x="1839" y="452"/>
                      <a:pt x="1822" y="457"/>
                    </a:cubicBezTo>
                    <a:cubicBezTo>
                      <a:pt x="1709" y="503"/>
                      <a:pt x="1605" y="567"/>
                      <a:pt x="1504" y="632"/>
                    </a:cubicBezTo>
                    <a:cubicBezTo>
                      <a:pt x="1188" y="833"/>
                      <a:pt x="886" y="1055"/>
                      <a:pt x="587" y="1280"/>
                    </a:cubicBezTo>
                    <a:cubicBezTo>
                      <a:pt x="525" y="1328"/>
                      <a:pt x="463" y="1376"/>
                      <a:pt x="398" y="1421"/>
                    </a:cubicBezTo>
                    <a:cubicBezTo>
                      <a:pt x="389" y="1427"/>
                      <a:pt x="375" y="1433"/>
                      <a:pt x="367" y="1430"/>
                    </a:cubicBezTo>
                    <a:cubicBezTo>
                      <a:pt x="254" y="1407"/>
                      <a:pt x="141" y="1379"/>
                      <a:pt x="25" y="1356"/>
                    </a:cubicBezTo>
                    <a:cubicBezTo>
                      <a:pt x="11" y="1354"/>
                      <a:pt x="6" y="1348"/>
                      <a:pt x="6" y="1334"/>
                    </a:cubicBezTo>
                    <a:cubicBezTo>
                      <a:pt x="8" y="1252"/>
                      <a:pt x="3" y="1173"/>
                      <a:pt x="0" y="1131"/>
                    </a:cubicBezTo>
                  </a:path>
                </a:pathLst>
              </a:custGeom>
              <a:noFill/>
              <a:ln w="10080" cap="flat">
                <a:solidFill>
                  <a:srgbClr val="008EB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Freeform 43"/>
              <p:cNvSpPr>
                <a:spLocks noChangeArrowheads="1"/>
              </p:cNvSpPr>
              <p:nvPr/>
            </p:nvSpPr>
            <p:spPr bwMode="auto">
              <a:xfrm>
                <a:off x="708557" y="6372225"/>
                <a:ext cx="205779" cy="152400"/>
              </a:xfrm>
              <a:custGeom>
                <a:avLst/>
                <a:gdLst>
                  <a:gd name="T0" fmla="*/ 589 w 1171"/>
                  <a:gd name="T1" fmla="*/ 169 h 867"/>
                  <a:gd name="T2" fmla="*/ 592 w 1171"/>
                  <a:gd name="T3" fmla="*/ 141 h 867"/>
                  <a:gd name="T4" fmla="*/ 702 w 1171"/>
                  <a:gd name="T5" fmla="*/ 43 h 867"/>
                  <a:gd name="T6" fmla="*/ 860 w 1171"/>
                  <a:gd name="T7" fmla="*/ 119 h 867"/>
                  <a:gd name="T8" fmla="*/ 886 w 1171"/>
                  <a:gd name="T9" fmla="*/ 113 h 867"/>
                  <a:gd name="T10" fmla="*/ 1094 w 1171"/>
                  <a:gd name="T11" fmla="*/ 40 h 867"/>
                  <a:gd name="T12" fmla="*/ 1139 w 1171"/>
                  <a:gd name="T13" fmla="*/ 90 h 867"/>
                  <a:gd name="T14" fmla="*/ 1159 w 1171"/>
                  <a:gd name="T15" fmla="*/ 240 h 867"/>
                  <a:gd name="T16" fmla="*/ 1117 w 1171"/>
                  <a:gd name="T17" fmla="*/ 426 h 867"/>
                  <a:gd name="T18" fmla="*/ 996 w 1171"/>
                  <a:gd name="T19" fmla="*/ 516 h 867"/>
                  <a:gd name="T20" fmla="*/ 908 w 1171"/>
                  <a:gd name="T21" fmla="*/ 460 h 867"/>
                  <a:gd name="T22" fmla="*/ 807 w 1171"/>
                  <a:gd name="T23" fmla="*/ 610 h 867"/>
                  <a:gd name="T24" fmla="*/ 646 w 1171"/>
                  <a:gd name="T25" fmla="*/ 539 h 867"/>
                  <a:gd name="T26" fmla="*/ 640 w 1171"/>
                  <a:gd name="T27" fmla="*/ 624 h 867"/>
                  <a:gd name="T28" fmla="*/ 595 w 1171"/>
                  <a:gd name="T29" fmla="*/ 711 h 867"/>
                  <a:gd name="T30" fmla="*/ 468 w 1171"/>
                  <a:gd name="T31" fmla="*/ 739 h 867"/>
                  <a:gd name="T32" fmla="*/ 335 w 1171"/>
                  <a:gd name="T33" fmla="*/ 677 h 867"/>
                  <a:gd name="T34" fmla="*/ 335 w 1171"/>
                  <a:gd name="T35" fmla="*/ 717 h 867"/>
                  <a:gd name="T36" fmla="*/ 158 w 1171"/>
                  <a:gd name="T37" fmla="*/ 847 h 867"/>
                  <a:gd name="T38" fmla="*/ 84 w 1171"/>
                  <a:gd name="T39" fmla="*/ 779 h 867"/>
                  <a:gd name="T40" fmla="*/ 45 w 1171"/>
                  <a:gd name="T41" fmla="*/ 655 h 867"/>
                  <a:gd name="T42" fmla="*/ 5 w 1171"/>
                  <a:gd name="T43" fmla="*/ 469 h 867"/>
                  <a:gd name="T44" fmla="*/ 8 w 1171"/>
                  <a:gd name="T45" fmla="*/ 378 h 867"/>
                  <a:gd name="T46" fmla="*/ 220 w 1171"/>
                  <a:gd name="T47" fmla="*/ 316 h 867"/>
                  <a:gd name="T48" fmla="*/ 251 w 1171"/>
                  <a:gd name="T49" fmla="*/ 350 h 867"/>
                  <a:gd name="T50" fmla="*/ 273 w 1171"/>
                  <a:gd name="T51" fmla="*/ 305 h 867"/>
                  <a:gd name="T52" fmla="*/ 253 w 1171"/>
                  <a:gd name="T53" fmla="*/ 203 h 867"/>
                  <a:gd name="T54" fmla="*/ 392 w 1171"/>
                  <a:gd name="T55" fmla="*/ 68 h 867"/>
                  <a:gd name="T56" fmla="*/ 541 w 1171"/>
                  <a:gd name="T57" fmla="*/ 153 h 867"/>
                  <a:gd name="T58" fmla="*/ 589 w 1171"/>
                  <a:gd name="T59" fmla="*/ 169 h 8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71" h="867">
                    <a:moveTo>
                      <a:pt x="589" y="169"/>
                    </a:moveTo>
                    <a:cubicBezTo>
                      <a:pt x="589" y="161"/>
                      <a:pt x="592" y="153"/>
                      <a:pt x="592" y="141"/>
                    </a:cubicBezTo>
                    <a:cubicBezTo>
                      <a:pt x="598" y="79"/>
                      <a:pt x="640" y="43"/>
                      <a:pt x="702" y="43"/>
                    </a:cubicBezTo>
                    <a:cubicBezTo>
                      <a:pt x="767" y="43"/>
                      <a:pt x="823" y="62"/>
                      <a:pt x="860" y="119"/>
                    </a:cubicBezTo>
                    <a:cubicBezTo>
                      <a:pt x="869" y="133"/>
                      <a:pt x="880" y="127"/>
                      <a:pt x="886" y="113"/>
                    </a:cubicBezTo>
                    <a:cubicBezTo>
                      <a:pt x="911" y="14"/>
                      <a:pt x="1018" y="0"/>
                      <a:pt x="1094" y="40"/>
                    </a:cubicBezTo>
                    <a:cubicBezTo>
                      <a:pt x="1114" y="48"/>
                      <a:pt x="1131" y="71"/>
                      <a:pt x="1139" y="90"/>
                    </a:cubicBezTo>
                    <a:cubicBezTo>
                      <a:pt x="1162" y="138"/>
                      <a:pt x="1170" y="189"/>
                      <a:pt x="1159" y="240"/>
                    </a:cubicBezTo>
                    <a:cubicBezTo>
                      <a:pt x="1145" y="302"/>
                      <a:pt x="1137" y="367"/>
                      <a:pt x="1117" y="426"/>
                    </a:cubicBezTo>
                    <a:cubicBezTo>
                      <a:pt x="1097" y="488"/>
                      <a:pt x="1052" y="519"/>
                      <a:pt x="996" y="516"/>
                    </a:cubicBezTo>
                    <a:cubicBezTo>
                      <a:pt x="956" y="516"/>
                      <a:pt x="931" y="491"/>
                      <a:pt x="908" y="460"/>
                    </a:cubicBezTo>
                    <a:cubicBezTo>
                      <a:pt x="900" y="531"/>
                      <a:pt x="881" y="588"/>
                      <a:pt x="807" y="610"/>
                    </a:cubicBezTo>
                    <a:cubicBezTo>
                      <a:pt x="734" y="633"/>
                      <a:pt x="685" y="593"/>
                      <a:pt x="646" y="539"/>
                    </a:cubicBezTo>
                    <a:cubicBezTo>
                      <a:pt x="643" y="570"/>
                      <a:pt x="643" y="598"/>
                      <a:pt x="640" y="624"/>
                    </a:cubicBezTo>
                    <a:cubicBezTo>
                      <a:pt x="634" y="658"/>
                      <a:pt x="620" y="689"/>
                      <a:pt x="595" y="711"/>
                    </a:cubicBezTo>
                    <a:cubicBezTo>
                      <a:pt x="558" y="745"/>
                      <a:pt x="516" y="759"/>
                      <a:pt x="468" y="739"/>
                    </a:cubicBezTo>
                    <a:cubicBezTo>
                      <a:pt x="423" y="720"/>
                      <a:pt x="380" y="700"/>
                      <a:pt x="335" y="677"/>
                    </a:cubicBezTo>
                    <a:cubicBezTo>
                      <a:pt x="335" y="689"/>
                      <a:pt x="335" y="703"/>
                      <a:pt x="335" y="717"/>
                    </a:cubicBezTo>
                    <a:cubicBezTo>
                      <a:pt x="332" y="799"/>
                      <a:pt x="237" y="866"/>
                      <a:pt x="158" y="847"/>
                    </a:cubicBezTo>
                    <a:cubicBezTo>
                      <a:pt x="121" y="835"/>
                      <a:pt x="98" y="813"/>
                      <a:pt x="84" y="779"/>
                    </a:cubicBezTo>
                    <a:cubicBezTo>
                      <a:pt x="67" y="739"/>
                      <a:pt x="56" y="697"/>
                      <a:pt x="45" y="655"/>
                    </a:cubicBezTo>
                    <a:cubicBezTo>
                      <a:pt x="31" y="593"/>
                      <a:pt x="16" y="531"/>
                      <a:pt x="5" y="469"/>
                    </a:cubicBezTo>
                    <a:cubicBezTo>
                      <a:pt x="0" y="440"/>
                      <a:pt x="5" y="406"/>
                      <a:pt x="8" y="378"/>
                    </a:cubicBezTo>
                    <a:cubicBezTo>
                      <a:pt x="22" y="288"/>
                      <a:pt x="152" y="240"/>
                      <a:pt x="220" y="316"/>
                    </a:cubicBezTo>
                    <a:cubicBezTo>
                      <a:pt x="231" y="327"/>
                      <a:pt x="239" y="339"/>
                      <a:pt x="251" y="350"/>
                    </a:cubicBezTo>
                    <a:cubicBezTo>
                      <a:pt x="282" y="336"/>
                      <a:pt x="282" y="336"/>
                      <a:pt x="273" y="305"/>
                    </a:cubicBezTo>
                    <a:cubicBezTo>
                      <a:pt x="265" y="271"/>
                      <a:pt x="253" y="237"/>
                      <a:pt x="253" y="203"/>
                    </a:cubicBezTo>
                    <a:cubicBezTo>
                      <a:pt x="256" y="124"/>
                      <a:pt x="333" y="82"/>
                      <a:pt x="392" y="68"/>
                    </a:cubicBezTo>
                    <a:cubicBezTo>
                      <a:pt x="452" y="54"/>
                      <a:pt x="505" y="88"/>
                      <a:pt x="541" y="153"/>
                    </a:cubicBezTo>
                    <a:cubicBezTo>
                      <a:pt x="558" y="172"/>
                      <a:pt x="558" y="172"/>
                      <a:pt x="589" y="169"/>
                    </a:cubicBezTo>
                  </a:path>
                </a:pathLst>
              </a:custGeom>
              <a:noFill/>
              <a:ln w="10080" cap="flat">
                <a:solidFill>
                  <a:srgbClr val="008EB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8" name="Oval 37"/>
            <p:cNvSpPr/>
            <p:nvPr/>
          </p:nvSpPr>
          <p:spPr>
            <a:xfrm>
              <a:off x="2068903" y="2287559"/>
              <a:ext cx="685800" cy="685800"/>
            </a:xfrm>
            <a:prstGeom prst="ellipse">
              <a:avLst/>
            </a:prstGeom>
            <a:noFill/>
            <a:ln w="12700">
              <a:solidFill>
                <a:srgbClr val="0091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42" name="Content Placeholder 2"/>
          <p:cNvSpPr txBox="1">
            <a:spLocks/>
          </p:cNvSpPr>
          <p:nvPr/>
        </p:nvSpPr>
        <p:spPr>
          <a:xfrm>
            <a:off x="8790388" y="4309328"/>
            <a:ext cx="3046318" cy="10435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941100"/>
              </a:buClr>
              <a:buSzPct val="50000"/>
              <a:buNone/>
            </a:pPr>
            <a:r>
              <a:rPr lang="en-US" dirty="0" smtClean="0">
                <a:latin typeface="Helvetica Neue Light" charset="0"/>
              </a:rPr>
              <a:t>Recall</a:t>
            </a:r>
            <a:endParaRPr lang="en-US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457200" lvl="1" indent="0">
              <a:buClr>
                <a:srgbClr val="941100"/>
              </a:buClr>
              <a:buSzPct val="50000"/>
              <a:buNone/>
            </a:pPr>
            <a:endParaRPr lang="en-US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0" indent="0">
              <a:buSzPct val="50000"/>
              <a:buNone/>
            </a:pPr>
            <a:endParaRPr lang="en-US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0" indent="0">
              <a:buSzPct val="50000"/>
              <a:buNone/>
            </a:pPr>
            <a:endParaRPr lang="en-US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285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End To End Process 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439294" y="1692067"/>
            <a:ext cx="10345500" cy="2925085"/>
            <a:chOff x="439293" y="1692067"/>
            <a:chExt cx="11071025" cy="2599250"/>
          </a:xfrm>
        </p:grpSpPr>
        <p:sp>
          <p:nvSpPr>
            <p:cNvPr id="3" name="Rectangle 2"/>
            <p:cNvSpPr/>
            <p:nvPr/>
          </p:nvSpPr>
          <p:spPr>
            <a:xfrm>
              <a:off x="439293" y="1700763"/>
              <a:ext cx="956793" cy="702396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295" tIns="45648" rIns="91295" bIns="45648" rtlCol="0" anchor="ctr"/>
            <a:lstStyle/>
            <a:p>
              <a:pPr algn="ctr"/>
              <a:r>
                <a:rPr lang="en-US" sz="825" dirty="0" smtClean="0">
                  <a:solidFill>
                    <a:schemeClr val="bg1"/>
                  </a:solidFill>
                </a:rPr>
                <a:t>Contract Agreement</a:t>
              </a:r>
            </a:p>
            <a:p>
              <a:pPr algn="ctr"/>
              <a:r>
                <a:rPr lang="en-US" sz="825" dirty="0" smtClean="0">
                  <a:solidFill>
                    <a:schemeClr val="bg1"/>
                  </a:solidFill>
                </a:rPr>
                <a:t>(PMI &amp; EMS)</a:t>
              </a:r>
              <a:endParaRPr lang="en-US" sz="825" dirty="0">
                <a:solidFill>
                  <a:schemeClr val="bg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1746686" y="1692067"/>
              <a:ext cx="1005636" cy="702396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295" tIns="45648" rIns="91295" bIns="45648" rtlCol="0" anchor="ctr"/>
            <a:lstStyle/>
            <a:p>
              <a:pPr algn="ctr"/>
              <a:r>
                <a:rPr lang="en-US" sz="825" dirty="0" smtClean="0">
                  <a:solidFill>
                    <a:schemeClr val="bg1"/>
                  </a:solidFill>
                </a:rPr>
                <a:t>Work Order Issued to the EMS</a:t>
              </a:r>
              <a:endParaRPr lang="en-US" sz="825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199268" y="1712494"/>
              <a:ext cx="985560" cy="702396"/>
            </a:xfrm>
            <a:prstGeom prst="rect">
              <a:avLst/>
            </a:prstGeom>
            <a:solidFill>
              <a:srgbClr val="92D05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295" tIns="45648" rIns="91295" bIns="45648" rtlCol="0" anchor="ctr"/>
            <a:lstStyle/>
            <a:p>
              <a:pPr algn="ctr"/>
              <a:r>
                <a:rPr lang="en-US" sz="825" dirty="0" smtClean="0">
                  <a:solidFill>
                    <a:schemeClr val="bg1"/>
                  </a:solidFill>
                </a:rPr>
                <a:t>Procure Raw Material from </a:t>
              </a:r>
              <a:r>
                <a:rPr lang="en-US" sz="825" dirty="0" err="1" smtClean="0">
                  <a:solidFill>
                    <a:schemeClr val="bg1"/>
                  </a:solidFill>
                </a:rPr>
                <a:t>PMl</a:t>
              </a:r>
              <a:r>
                <a:rPr lang="en-US" sz="825" dirty="0" smtClean="0">
                  <a:solidFill>
                    <a:schemeClr val="bg1"/>
                  </a:solidFill>
                </a:rPr>
                <a:t> Approved vendors</a:t>
              </a:r>
              <a:endParaRPr lang="en-US" sz="825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570890" y="1712494"/>
              <a:ext cx="1034403" cy="702396"/>
            </a:xfrm>
            <a:prstGeom prst="rect">
              <a:avLst/>
            </a:prstGeom>
            <a:solidFill>
              <a:srgbClr val="92D05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295" tIns="45648" rIns="91295" bIns="45648" rtlCol="0" anchor="ctr"/>
            <a:lstStyle/>
            <a:p>
              <a:pPr algn="ctr"/>
              <a:r>
                <a:rPr lang="en-US" sz="825" dirty="0" smtClean="0">
                  <a:solidFill>
                    <a:schemeClr val="bg1"/>
                  </a:solidFill>
                </a:rPr>
                <a:t>Raw Material Receipt @ EMS</a:t>
              </a:r>
              <a:endParaRPr lang="en-US" sz="825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919098" y="1712494"/>
              <a:ext cx="1051799" cy="702396"/>
            </a:xfrm>
            <a:prstGeom prst="rect">
              <a:avLst/>
            </a:prstGeom>
            <a:solidFill>
              <a:srgbClr val="92D05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295" tIns="45648" rIns="91295" bIns="45648" rtlCol="0" anchor="ctr"/>
            <a:lstStyle/>
            <a:p>
              <a:pPr algn="ctr"/>
              <a:r>
                <a:rPr lang="en-US" sz="825" dirty="0" smtClean="0">
                  <a:solidFill>
                    <a:schemeClr val="bg1"/>
                  </a:solidFill>
                </a:rPr>
                <a:t>Charger Assembly</a:t>
              </a:r>
              <a:endParaRPr lang="en-US" sz="825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010195" y="2673844"/>
              <a:ext cx="808251" cy="702396"/>
            </a:xfrm>
            <a:prstGeom prst="rect">
              <a:avLst/>
            </a:prstGeom>
            <a:solidFill>
              <a:srgbClr val="92D05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295" tIns="45648" rIns="91295" bIns="45648" rtlCol="0" anchor="ctr"/>
            <a:lstStyle/>
            <a:p>
              <a:pPr algn="ctr"/>
              <a:r>
                <a:rPr lang="en-US" sz="825" dirty="0" smtClean="0">
                  <a:solidFill>
                    <a:schemeClr val="bg1"/>
                  </a:solidFill>
                </a:rPr>
                <a:t>Packing Finished Goods</a:t>
              </a:r>
              <a:endParaRPr lang="en-US" sz="825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086405" y="2673844"/>
              <a:ext cx="956793" cy="702396"/>
            </a:xfrm>
            <a:prstGeom prst="rect">
              <a:avLst/>
            </a:prstGeom>
            <a:solidFill>
              <a:srgbClr val="92D05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295" tIns="45648" rIns="91295" bIns="45648" rtlCol="0" anchor="ctr"/>
            <a:lstStyle/>
            <a:p>
              <a:pPr algn="ctr"/>
              <a:r>
                <a:rPr lang="en-US" sz="825" dirty="0" smtClean="0">
                  <a:solidFill>
                    <a:schemeClr val="bg1"/>
                  </a:solidFill>
                </a:rPr>
                <a:t>Ship To PMI DC</a:t>
              </a:r>
              <a:endParaRPr lang="en-US" sz="825" dirty="0">
                <a:solidFill>
                  <a:schemeClr val="bg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380469" y="2673844"/>
              <a:ext cx="896289" cy="702396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295" tIns="45648" rIns="91295" bIns="45648" rtlCol="0" anchor="ctr"/>
            <a:lstStyle/>
            <a:p>
              <a:pPr algn="ctr"/>
              <a:r>
                <a:rPr lang="en-US" sz="825" dirty="0" smtClean="0">
                  <a:solidFill>
                    <a:schemeClr val="bg1"/>
                  </a:solidFill>
                </a:rPr>
                <a:t>Receipt @ PMI DC</a:t>
              </a:r>
              <a:endParaRPr lang="en-US" sz="825" dirty="0">
                <a:solidFill>
                  <a:schemeClr val="bg1"/>
                </a:solidFill>
              </a:endParaRPr>
            </a:p>
          </p:txBody>
        </p:sp>
        <p:cxnSp>
          <p:nvCxnSpPr>
            <p:cNvPr id="11" name="Straight Connector 10"/>
            <p:cNvCxnSpPr>
              <a:stCxn id="3" idx="3"/>
              <a:endCxn id="4" idx="1"/>
            </p:cNvCxnSpPr>
            <p:nvPr/>
          </p:nvCxnSpPr>
          <p:spPr>
            <a:xfrm flipV="1">
              <a:off x="1396077" y="2043265"/>
              <a:ext cx="350599" cy="8696"/>
            </a:xfrm>
            <a:prstGeom prst="line">
              <a:avLst/>
            </a:prstGeom>
            <a:ln w="28575">
              <a:headEnd type="oval"/>
              <a:tailEnd type="oval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4" idx="3"/>
              <a:endCxn id="5" idx="1"/>
            </p:cNvCxnSpPr>
            <p:nvPr/>
          </p:nvCxnSpPr>
          <p:spPr>
            <a:xfrm>
              <a:off x="2752309" y="2043288"/>
              <a:ext cx="446958" cy="20429"/>
            </a:xfrm>
            <a:prstGeom prst="line">
              <a:avLst/>
            </a:prstGeom>
            <a:ln w="28575">
              <a:headEnd type="oval"/>
              <a:tailEnd type="oval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5" idx="3"/>
              <a:endCxn id="6" idx="1"/>
            </p:cNvCxnSpPr>
            <p:nvPr/>
          </p:nvCxnSpPr>
          <p:spPr>
            <a:xfrm>
              <a:off x="4184827" y="2063692"/>
              <a:ext cx="386062" cy="0"/>
            </a:xfrm>
            <a:prstGeom prst="line">
              <a:avLst/>
            </a:prstGeom>
            <a:ln w="28575">
              <a:headEnd type="oval"/>
              <a:tailEnd type="oval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3"/>
              <a:endCxn id="7" idx="1"/>
            </p:cNvCxnSpPr>
            <p:nvPr/>
          </p:nvCxnSpPr>
          <p:spPr>
            <a:xfrm>
              <a:off x="5605300" y="2063692"/>
              <a:ext cx="313802" cy="0"/>
            </a:xfrm>
            <a:prstGeom prst="line">
              <a:avLst/>
            </a:prstGeom>
            <a:ln w="28575">
              <a:headEnd type="oval"/>
              <a:tailEnd type="oval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8" idx="3"/>
              <a:endCxn id="9" idx="1"/>
            </p:cNvCxnSpPr>
            <p:nvPr/>
          </p:nvCxnSpPr>
          <p:spPr>
            <a:xfrm>
              <a:off x="7818446" y="3025042"/>
              <a:ext cx="267959" cy="0"/>
            </a:xfrm>
            <a:prstGeom prst="line">
              <a:avLst/>
            </a:prstGeom>
            <a:ln w="28575">
              <a:headEnd type="oval"/>
              <a:tailEnd type="oval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3"/>
              <a:endCxn id="10" idx="1"/>
            </p:cNvCxnSpPr>
            <p:nvPr/>
          </p:nvCxnSpPr>
          <p:spPr>
            <a:xfrm>
              <a:off x="9043198" y="3025042"/>
              <a:ext cx="337271" cy="0"/>
            </a:xfrm>
            <a:prstGeom prst="line">
              <a:avLst/>
            </a:prstGeom>
            <a:ln w="28575">
              <a:headEnd type="oval"/>
              <a:tailEnd type="oval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5935601" y="3588920"/>
              <a:ext cx="1051799" cy="702397"/>
            </a:xfrm>
            <a:prstGeom prst="rect">
              <a:avLst/>
            </a:prstGeom>
            <a:solidFill>
              <a:srgbClr val="92D05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295" tIns="45648" rIns="91295" bIns="45648" rtlCol="0" anchor="ctr"/>
            <a:lstStyle/>
            <a:p>
              <a:pPr algn="ctr"/>
              <a:r>
                <a:rPr lang="en-US" sz="825" dirty="0" smtClean="0">
                  <a:solidFill>
                    <a:schemeClr val="bg1"/>
                  </a:solidFill>
                </a:rPr>
                <a:t>Holder Assembly Assembly</a:t>
              </a:r>
              <a:endParaRPr lang="en-US" sz="825" dirty="0">
                <a:solidFill>
                  <a:schemeClr val="bg1"/>
                </a:solidFill>
              </a:endParaRPr>
            </a:p>
          </p:txBody>
        </p:sp>
        <p:cxnSp>
          <p:nvCxnSpPr>
            <p:cNvPr id="23" name="Elbow Connector 22"/>
            <p:cNvCxnSpPr>
              <a:stCxn id="6" idx="2"/>
              <a:endCxn id="19" idx="1"/>
            </p:cNvCxnSpPr>
            <p:nvPr/>
          </p:nvCxnSpPr>
          <p:spPr>
            <a:xfrm rot="16200000" flipH="1">
              <a:off x="4749232" y="2753749"/>
              <a:ext cx="1525228" cy="847509"/>
            </a:xfrm>
            <a:prstGeom prst="bentConnector2">
              <a:avLst/>
            </a:prstGeom>
            <a:ln w="28575">
              <a:headEnd type="oval"/>
              <a:tailEnd type="oval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endCxn id="8" idx="1"/>
            </p:cNvCxnSpPr>
            <p:nvPr/>
          </p:nvCxnSpPr>
          <p:spPr>
            <a:xfrm rot="16200000" flipH="1">
              <a:off x="6435669" y="2450515"/>
              <a:ext cx="600627" cy="548426"/>
            </a:xfrm>
            <a:prstGeom prst="bentConnector2">
              <a:avLst/>
            </a:prstGeom>
            <a:ln w="28575">
              <a:headEnd type="oval"/>
              <a:tailEnd type="oval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19" idx="0"/>
              <a:endCxn id="8" idx="1"/>
            </p:cNvCxnSpPr>
            <p:nvPr/>
          </p:nvCxnSpPr>
          <p:spPr>
            <a:xfrm rot="5400000" flipH="1" flipV="1">
              <a:off x="6453911" y="3032635"/>
              <a:ext cx="563877" cy="548694"/>
            </a:xfrm>
            <a:prstGeom prst="bentConnector2">
              <a:avLst/>
            </a:prstGeom>
            <a:ln w="28575">
              <a:headEnd type="oval"/>
              <a:tailEnd type="oval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10614029" y="2673844"/>
              <a:ext cx="896289" cy="702396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295" tIns="45648" rIns="91295" bIns="45648" rtlCol="0" anchor="ctr"/>
            <a:lstStyle/>
            <a:p>
              <a:pPr algn="ctr"/>
              <a:r>
                <a:rPr lang="en-US" sz="825" dirty="0" smtClean="0">
                  <a:solidFill>
                    <a:schemeClr val="bg1"/>
                  </a:solidFill>
                </a:rPr>
                <a:t>Ship to Distributor</a:t>
              </a:r>
              <a:endParaRPr lang="en-US" sz="825" dirty="0">
                <a:solidFill>
                  <a:schemeClr val="bg1"/>
                </a:solidFill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10276758" y="3025042"/>
              <a:ext cx="337271" cy="0"/>
            </a:xfrm>
            <a:prstGeom prst="line">
              <a:avLst/>
            </a:prstGeom>
            <a:ln w="28575">
              <a:headEnd type="oval"/>
              <a:tailEnd type="oval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>
          <a:xfrm>
            <a:off x="11099962" y="2796917"/>
            <a:ext cx="837552" cy="790447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95" tIns="45648" rIns="91295" bIns="45648" rtlCol="0" anchor="ctr"/>
          <a:lstStyle/>
          <a:p>
            <a:pPr algn="ctr"/>
            <a:r>
              <a:rPr lang="en-US" sz="825" dirty="0" smtClean="0">
                <a:solidFill>
                  <a:schemeClr val="bg1"/>
                </a:solidFill>
              </a:rPr>
              <a:t>Consumer Registration</a:t>
            </a:r>
            <a:endParaRPr lang="en-US" sz="825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9294" y="2723348"/>
            <a:ext cx="89408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PMI &amp; EMS agree to the contract</a:t>
            </a:r>
            <a:endParaRPr lang="en-US" sz="1050" dirty="0"/>
          </a:p>
        </p:txBody>
      </p:sp>
      <p:sp>
        <p:nvSpPr>
          <p:cNvPr id="48" name="TextBox 47"/>
          <p:cNvSpPr txBox="1"/>
          <p:nvPr/>
        </p:nvSpPr>
        <p:spPr>
          <a:xfrm>
            <a:off x="3026095" y="2691683"/>
            <a:ext cx="89408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EMS procures raw material based on PMI contract with supplier</a:t>
            </a:r>
            <a:endParaRPr lang="en-US" sz="1050" dirty="0"/>
          </a:p>
        </p:txBody>
      </p:sp>
      <p:sp>
        <p:nvSpPr>
          <p:cNvPr id="50" name="Rectangle 49"/>
          <p:cNvSpPr/>
          <p:nvPr/>
        </p:nvSpPr>
        <p:spPr>
          <a:xfrm>
            <a:off x="566382" y="5469308"/>
            <a:ext cx="843674" cy="520678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95" tIns="45648" rIns="91295" bIns="45648" rtlCol="0" anchor="ctr"/>
          <a:lstStyle/>
          <a:p>
            <a:pPr algn="ctr"/>
            <a:r>
              <a:rPr lang="en-US" sz="825" dirty="0" smtClean="0">
                <a:solidFill>
                  <a:schemeClr val="bg1"/>
                </a:solidFill>
              </a:rPr>
              <a:t> </a:t>
            </a:r>
            <a:endParaRPr lang="en-US" sz="825" dirty="0"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66382" y="6114824"/>
            <a:ext cx="837552" cy="520701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95" tIns="45648" rIns="91295" bIns="45648" rtlCol="0" anchor="ctr"/>
          <a:lstStyle/>
          <a:p>
            <a:pPr algn="ctr"/>
            <a:r>
              <a:rPr lang="en-US" sz="825" dirty="0" smtClean="0">
                <a:solidFill>
                  <a:schemeClr val="bg1"/>
                </a:solidFill>
              </a:rPr>
              <a:t> </a:t>
            </a:r>
            <a:endParaRPr lang="en-US" sz="825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54368" y="5539863"/>
            <a:ext cx="8940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 EMS  </a:t>
            </a:r>
            <a:endParaRPr lang="en-US" sz="1050" dirty="0"/>
          </a:p>
        </p:txBody>
      </p:sp>
      <p:sp>
        <p:nvSpPr>
          <p:cNvPr id="53" name="TextBox 52"/>
          <p:cNvSpPr txBox="1"/>
          <p:nvPr/>
        </p:nvSpPr>
        <p:spPr>
          <a:xfrm>
            <a:off x="1654368" y="6248216"/>
            <a:ext cx="8940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 PMI</a:t>
            </a:r>
            <a:endParaRPr lang="en-US" sz="1050" dirty="0"/>
          </a:p>
        </p:txBody>
      </p:sp>
      <p:sp>
        <p:nvSpPr>
          <p:cNvPr id="33" name="Rectangle 32"/>
          <p:cNvSpPr/>
          <p:nvPr/>
        </p:nvSpPr>
        <p:spPr>
          <a:xfrm>
            <a:off x="6957222" y="1850793"/>
            <a:ext cx="837552" cy="520701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95" tIns="45648" rIns="91295" bIns="45648" rtlCol="0" anchor="ctr"/>
          <a:lstStyle/>
          <a:p>
            <a:pPr algn="ctr"/>
            <a:r>
              <a:rPr lang="en-US" sz="825" dirty="0" smtClean="0">
                <a:solidFill>
                  <a:schemeClr val="bg1"/>
                </a:solidFill>
              </a:rPr>
              <a:t>Quality checkpoints &amp; verification</a:t>
            </a:r>
            <a:endParaRPr lang="en-US" sz="825" dirty="0">
              <a:solidFill>
                <a:schemeClr val="bg1"/>
              </a:solidFill>
            </a:endParaRPr>
          </a:p>
        </p:txBody>
      </p:sp>
      <p:cxnSp>
        <p:nvCxnSpPr>
          <p:cNvPr id="38" name="Straight Connector 37"/>
          <p:cNvCxnSpPr>
            <a:stCxn id="7" idx="3"/>
            <a:endCxn id="33" idx="1"/>
          </p:cNvCxnSpPr>
          <p:nvPr/>
        </p:nvCxnSpPr>
        <p:spPr>
          <a:xfrm>
            <a:off x="6542858" y="2110278"/>
            <a:ext cx="414364" cy="866"/>
          </a:xfrm>
          <a:prstGeom prst="line">
            <a:avLst/>
          </a:prstGeom>
          <a:ln w="28575">
            <a:prstDash val="dash"/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8" idx="0"/>
            <a:endCxn id="33" idx="2"/>
          </p:cNvCxnSpPr>
          <p:nvPr/>
        </p:nvCxnSpPr>
        <p:spPr>
          <a:xfrm flipV="1">
            <a:off x="6957223" y="2371494"/>
            <a:ext cx="418775" cy="425423"/>
          </a:xfrm>
          <a:prstGeom prst="line">
            <a:avLst/>
          </a:prstGeom>
          <a:ln w="28575">
            <a:prstDash val="dash"/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031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0C41EFE8-655A-D14A-92CB-96CA4F65B5D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Participants on the </a:t>
            </a:r>
            <a:r>
              <a:rPr lang="en-US" dirty="0" err="1" smtClean="0"/>
              <a:t>blockchain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551613"/>
            <a:ext cx="2844800" cy="225425"/>
          </a:xfrm>
          <a:prstGeom prst="rect">
            <a:avLst/>
          </a:prstGeom>
        </p:spPr>
        <p:txBody>
          <a:bodyPr/>
          <a:lstStyle/>
          <a:p>
            <a:fld id="{D5E949B5-7566-FC4A-BA5C-9D80F7F64C62}" type="datetime4">
              <a:rPr lang="en-US" altLang="ja-JP" smtClean="0">
                <a:solidFill>
                  <a:prstClr val="black">
                    <a:tint val="75000"/>
                  </a:prstClr>
                </a:solidFill>
              </a:rPr>
              <a:pPr/>
              <a:t>April 19, 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角丸四角形 194"/>
          <p:cNvSpPr>
            <a:spLocks noChangeArrowheads="1"/>
          </p:cNvSpPr>
          <p:nvPr/>
        </p:nvSpPr>
        <p:spPr bwMode="auto">
          <a:xfrm>
            <a:off x="4121980" y="2590802"/>
            <a:ext cx="3292475" cy="1646237"/>
          </a:xfrm>
          <a:prstGeom prst="roundRect">
            <a:avLst>
              <a:gd name="adj" fmla="val 16278"/>
            </a:avLst>
          </a:prstGeom>
          <a:solidFill>
            <a:srgbClr val="E6F6FD"/>
          </a:solidFill>
          <a:ln w="9525">
            <a:solidFill>
              <a:srgbClr val="7DCDF2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tIns="0" bIns="0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ja-JP" altLang="en-US" sz="1400" dirty="0">
              <a:solidFill>
                <a:srgbClr val="00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1" name="円/楕円 260"/>
          <p:cNvSpPr/>
          <p:nvPr/>
        </p:nvSpPr>
        <p:spPr>
          <a:xfrm>
            <a:off x="3299651" y="1768476"/>
            <a:ext cx="5119687" cy="338296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ja-JP" altLang="en-US" sz="2200">
              <a:solidFill>
                <a:srgbClr val="FFFFFF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2" name="角丸四角形 24"/>
          <p:cNvSpPr>
            <a:spLocks noChangeArrowheads="1"/>
          </p:cNvSpPr>
          <p:nvPr/>
        </p:nvSpPr>
        <p:spPr bwMode="auto">
          <a:xfrm>
            <a:off x="7689092" y="1401763"/>
            <a:ext cx="1920875" cy="547688"/>
          </a:xfrm>
          <a:prstGeom prst="roundRect">
            <a:avLst>
              <a:gd name="adj" fmla="val 23491"/>
            </a:avLst>
          </a:prstGeom>
          <a:solidFill>
            <a:srgbClr val="2A584C"/>
          </a:solidFill>
          <a:ln w="9525">
            <a:solidFill>
              <a:srgbClr val="7DCDF2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altLang="ja-JP" sz="1400" dirty="0" smtClean="0">
                <a:solidFill>
                  <a:srgbClr val="FFFFFF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Packaging line</a:t>
            </a:r>
            <a:endParaRPr lang="en-US" altLang="ja-JP" sz="1400" b="1" dirty="0"/>
          </a:p>
        </p:txBody>
      </p:sp>
      <p:sp>
        <p:nvSpPr>
          <p:cNvPr id="13" name="角丸四角形 25"/>
          <p:cNvSpPr>
            <a:spLocks noChangeArrowheads="1"/>
          </p:cNvSpPr>
          <p:nvPr/>
        </p:nvSpPr>
        <p:spPr bwMode="auto">
          <a:xfrm>
            <a:off x="8199437" y="5419727"/>
            <a:ext cx="2011363" cy="547687"/>
          </a:xfrm>
          <a:prstGeom prst="roundRect">
            <a:avLst>
              <a:gd name="adj" fmla="val 28620"/>
            </a:avLst>
          </a:prstGeom>
          <a:solidFill>
            <a:srgbClr val="0D892D"/>
          </a:solidFill>
          <a:ln w="9525">
            <a:solidFill>
              <a:srgbClr val="7DCDF2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altLang="ja-JP" sz="1400" dirty="0" smtClean="0">
                <a:solidFill>
                  <a:srgbClr val="FFFFFF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Distributor</a:t>
            </a:r>
            <a:endParaRPr lang="en-GB" altLang="ja-JP" sz="1400" dirty="0">
              <a:solidFill>
                <a:srgbClr val="FFFFFF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5" name="TextBox 46"/>
          <p:cNvSpPr txBox="1">
            <a:spLocks noChangeArrowheads="1"/>
          </p:cNvSpPr>
          <p:nvPr/>
        </p:nvSpPr>
        <p:spPr bwMode="auto">
          <a:xfrm>
            <a:off x="4396605" y="2523000"/>
            <a:ext cx="11890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400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Shared ledger</a:t>
            </a:r>
            <a:endParaRPr lang="en-GB" altLang="ja-JP" sz="1400" dirty="0">
              <a:solidFill>
                <a:srgbClr val="00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6" name="TextBox 46"/>
          <p:cNvSpPr txBox="1">
            <a:spLocks noChangeArrowheads="1"/>
          </p:cNvSpPr>
          <p:nvPr/>
        </p:nvSpPr>
        <p:spPr bwMode="auto">
          <a:xfrm>
            <a:off x="5860285" y="2492839"/>
            <a:ext cx="12795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ja-JP" sz="1400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Smart Contract</a:t>
            </a:r>
          </a:p>
        </p:txBody>
      </p:sp>
      <p:sp>
        <p:nvSpPr>
          <p:cNvPr id="23" name="正方形/長方形 106"/>
          <p:cNvSpPr>
            <a:spLocks noChangeArrowheads="1"/>
          </p:cNvSpPr>
          <p:nvPr/>
        </p:nvSpPr>
        <p:spPr bwMode="auto">
          <a:xfrm>
            <a:off x="8244671" y="4389438"/>
            <a:ext cx="13716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tIns="36000" bIns="36000"/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ja-JP" sz="1000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Validating peer node</a:t>
            </a:r>
            <a:endParaRPr kumimoji="1" lang="ja-JP" altLang="en-US" sz="1000" dirty="0">
              <a:solidFill>
                <a:srgbClr val="00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grpSp>
        <p:nvGrpSpPr>
          <p:cNvPr id="24" name="Group 51"/>
          <p:cNvGrpSpPr>
            <a:grpSpLocks/>
          </p:cNvGrpSpPr>
          <p:nvPr/>
        </p:nvGrpSpPr>
        <p:grpSpPr bwMode="auto">
          <a:xfrm>
            <a:off x="9143196" y="4664078"/>
            <a:ext cx="382588" cy="596900"/>
            <a:chOff x="2628" y="2604"/>
            <a:chExt cx="376" cy="644"/>
          </a:xfrm>
        </p:grpSpPr>
        <p:sp>
          <p:nvSpPr>
            <p:cNvPr id="25" name="Freeform 52"/>
            <p:cNvSpPr>
              <a:spLocks/>
            </p:cNvSpPr>
            <p:nvPr/>
          </p:nvSpPr>
          <p:spPr bwMode="auto">
            <a:xfrm>
              <a:off x="2628" y="2604"/>
              <a:ext cx="376" cy="644"/>
            </a:xfrm>
            <a:custGeom>
              <a:avLst/>
              <a:gdLst>
                <a:gd name="T0" fmla="*/ 138 w 376"/>
                <a:gd name="T1" fmla="*/ 0 h 644"/>
                <a:gd name="T2" fmla="*/ 0 w 376"/>
                <a:gd name="T3" fmla="*/ 94 h 644"/>
                <a:gd name="T4" fmla="*/ 0 w 376"/>
                <a:gd name="T5" fmla="*/ 600 h 644"/>
                <a:gd name="T6" fmla="*/ 238 w 376"/>
                <a:gd name="T7" fmla="*/ 644 h 644"/>
                <a:gd name="T8" fmla="*/ 238 w 376"/>
                <a:gd name="T9" fmla="*/ 138 h 644"/>
                <a:gd name="T10" fmla="*/ 376 w 376"/>
                <a:gd name="T11" fmla="*/ 44 h 644"/>
                <a:gd name="T12" fmla="*/ 138 w 376"/>
                <a:gd name="T13" fmla="*/ 0 h 6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76" h="644">
                  <a:moveTo>
                    <a:pt x="138" y="0"/>
                  </a:moveTo>
                  <a:lnTo>
                    <a:pt x="0" y="94"/>
                  </a:lnTo>
                  <a:lnTo>
                    <a:pt x="0" y="600"/>
                  </a:lnTo>
                  <a:lnTo>
                    <a:pt x="238" y="644"/>
                  </a:lnTo>
                  <a:lnTo>
                    <a:pt x="238" y="138"/>
                  </a:lnTo>
                  <a:lnTo>
                    <a:pt x="376" y="44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ja-JP" altLang="en-US" sz="2200">
                <a:solidFill>
                  <a:srgbClr val="F04E37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  <p:sp>
          <p:nvSpPr>
            <p:cNvPr id="26" name="Freeform 53"/>
            <p:cNvSpPr>
              <a:spLocks/>
            </p:cNvSpPr>
            <p:nvPr/>
          </p:nvSpPr>
          <p:spPr bwMode="auto">
            <a:xfrm>
              <a:off x="2732" y="2736"/>
              <a:ext cx="20" cy="472"/>
            </a:xfrm>
            <a:custGeom>
              <a:avLst/>
              <a:gdLst>
                <a:gd name="T0" fmla="*/ 20 w 20"/>
                <a:gd name="T1" fmla="*/ 472 h 472"/>
                <a:gd name="T2" fmla="*/ 0 w 20"/>
                <a:gd name="T3" fmla="*/ 468 h 472"/>
                <a:gd name="T4" fmla="*/ 0 w 20"/>
                <a:gd name="T5" fmla="*/ 0 h 472"/>
                <a:gd name="T6" fmla="*/ 20 w 20"/>
                <a:gd name="T7" fmla="*/ 4 h 472"/>
                <a:gd name="T8" fmla="*/ 20 w 20"/>
                <a:gd name="T9" fmla="*/ 472 h 4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472">
                  <a:moveTo>
                    <a:pt x="20" y="472"/>
                  </a:moveTo>
                  <a:lnTo>
                    <a:pt x="0" y="468"/>
                  </a:lnTo>
                  <a:lnTo>
                    <a:pt x="0" y="0"/>
                  </a:lnTo>
                  <a:lnTo>
                    <a:pt x="20" y="4"/>
                  </a:lnTo>
                  <a:lnTo>
                    <a:pt x="20" y="472"/>
                  </a:lnTo>
                  <a:close/>
                </a:path>
              </a:pathLst>
            </a:custGeom>
            <a:solidFill>
              <a:srgbClr val="0055A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ja-JP" altLang="en-US" sz="2200">
                <a:solidFill>
                  <a:srgbClr val="F04E37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  <p:sp>
          <p:nvSpPr>
            <p:cNvPr id="27" name="Freeform 54"/>
            <p:cNvSpPr>
              <a:spLocks/>
            </p:cNvSpPr>
            <p:nvPr/>
          </p:nvSpPr>
          <p:spPr bwMode="auto">
            <a:xfrm>
              <a:off x="2866" y="2648"/>
              <a:ext cx="138" cy="600"/>
            </a:xfrm>
            <a:custGeom>
              <a:avLst/>
              <a:gdLst>
                <a:gd name="T0" fmla="*/ 0 w 138"/>
                <a:gd name="T1" fmla="*/ 600 h 600"/>
                <a:gd name="T2" fmla="*/ 138 w 138"/>
                <a:gd name="T3" fmla="*/ 506 h 600"/>
                <a:gd name="T4" fmla="*/ 138 w 138"/>
                <a:gd name="T5" fmla="*/ 0 h 600"/>
                <a:gd name="T6" fmla="*/ 0 w 138"/>
                <a:gd name="T7" fmla="*/ 94 h 600"/>
                <a:gd name="T8" fmla="*/ 0 w 138"/>
                <a:gd name="T9" fmla="*/ 600 h 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8" h="600">
                  <a:moveTo>
                    <a:pt x="0" y="600"/>
                  </a:moveTo>
                  <a:lnTo>
                    <a:pt x="138" y="506"/>
                  </a:lnTo>
                  <a:lnTo>
                    <a:pt x="138" y="0"/>
                  </a:lnTo>
                  <a:lnTo>
                    <a:pt x="0" y="94"/>
                  </a:lnTo>
                  <a:lnTo>
                    <a:pt x="0" y="600"/>
                  </a:lnTo>
                  <a:close/>
                </a:path>
              </a:pathLst>
            </a:custGeom>
            <a:solidFill>
              <a:srgbClr val="96969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ja-JP" altLang="en-US" sz="2200">
                <a:solidFill>
                  <a:srgbClr val="F04E37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</p:grpSp>
      <p:cxnSp>
        <p:nvCxnSpPr>
          <p:cNvPr id="28" name="直線コネクタ 121"/>
          <p:cNvCxnSpPr>
            <a:cxnSpLocks/>
            <a:stCxn id="23" idx="1"/>
          </p:cNvCxnSpPr>
          <p:nvPr/>
        </p:nvCxnSpPr>
        <p:spPr>
          <a:xfrm flipH="1" flipV="1">
            <a:off x="7414457" y="3871918"/>
            <a:ext cx="830214" cy="974720"/>
          </a:xfrm>
          <a:prstGeom prst="line">
            <a:avLst/>
          </a:prstGeom>
          <a:ln w="254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149"/>
          <p:cNvSpPr>
            <a:spLocks noChangeArrowheads="1"/>
          </p:cNvSpPr>
          <p:nvPr/>
        </p:nvSpPr>
        <p:spPr bwMode="auto">
          <a:xfrm>
            <a:off x="4031480" y="1401763"/>
            <a:ext cx="13716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tIns="36000" bIns="36000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ja-JP" sz="1000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Validating peer node</a:t>
            </a:r>
            <a:endParaRPr kumimoji="1" lang="ja-JP" altLang="en-US" sz="1000" dirty="0">
              <a:solidFill>
                <a:srgbClr val="00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grpSp>
        <p:nvGrpSpPr>
          <p:cNvPr id="30" name="Group 51"/>
          <p:cNvGrpSpPr>
            <a:grpSpLocks/>
          </p:cNvGrpSpPr>
          <p:nvPr/>
        </p:nvGrpSpPr>
        <p:grpSpPr bwMode="auto">
          <a:xfrm>
            <a:off x="4121980" y="1677990"/>
            <a:ext cx="382587" cy="596900"/>
            <a:chOff x="2628" y="2604"/>
            <a:chExt cx="376" cy="644"/>
          </a:xfrm>
        </p:grpSpPr>
        <p:sp>
          <p:nvSpPr>
            <p:cNvPr id="31" name="Freeform 52"/>
            <p:cNvSpPr>
              <a:spLocks/>
            </p:cNvSpPr>
            <p:nvPr/>
          </p:nvSpPr>
          <p:spPr bwMode="auto">
            <a:xfrm>
              <a:off x="2628" y="2604"/>
              <a:ext cx="376" cy="644"/>
            </a:xfrm>
            <a:custGeom>
              <a:avLst/>
              <a:gdLst>
                <a:gd name="T0" fmla="*/ 138 w 376"/>
                <a:gd name="T1" fmla="*/ 0 h 644"/>
                <a:gd name="T2" fmla="*/ 0 w 376"/>
                <a:gd name="T3" fmla="*/ 94 h 644"/>
                <a:gd name="T4" fmla="*/ 0 w 376"/>
                <a:gd name="T5" fmla="*/ 600 h 644"/>
                <a:gd name="T6" fmla="*/ 238 w 376"/>
                <a:gd name="T7" fmla="*/ 644 h 644"/>
                <a:gd name="T8" fmla="*/ 238 w 376"/>
                <a:gd name="T9" fmla="*/ 138 h 644"/>
                <a:gd name="T10" fmla="*/ 376 w 376"/>
                <a:gd name="T11" fmla="*/ 44 h 644"/>
                <a:gd name="T12" fmla="*/ 138 w 376"/>
                <a:gd name="T13" fmla="*/ 0 h 6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76" h="644">
                  <a:moveTo>
                    <a:pt x="138" y="0"/>
                  </a:moveTo>
                  <a:lnTo>
                    <a:pt x="0" y="94"/>
                  </a:lnTo>
                  <a:lnTo>
                    <a:pt x="0" y="600"/>
                  </a:lnTo>
                  <a:lnTo>
                    <a:pt x="238" y="644"/>
                  </a:lnTo>
                  <a:lnTo>
                    <a:pt x="238" y="138"/>
                  </a:lnTo>
                  <a:lnTo>
                    <a:pt x="376" y="44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ja-JP" altLang="en-US" sz="2200">
                <a:solidFill>
                  <a:srgbClr val="F04E37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  <p:sp>
          <p:nvSpPr>
            <p:cNvPr id="32" name="Freeform 53"/>
            <p:cNvSpPr>
              <a:spLocks/>
            </p:cNvSpPr>
            <p:nvPr/>
          </p:nvSpPr>
          <p:spPr bwMode="auto">
            <a:xfrm>
              <a:off x="2732" y="2736"/>
              <a:ext cx="20" cy="472"/>
            </a:xfrm>
            <a:custGeom>
              <a:avLst/>
              <a:gdLst>
                <a:gd name="T0" fmla="*/ 20 w 20"/>
                <a:gd name="T1" fmla="*/ 472 h 472"/>
                <a:gd name="T2" fmla="*/ 0 w 20"/>
                <a:gd name="T3" fmla="*/ 468 h 472"/>
                <a:gd name="T4" fmla="*/ 0 w 20"/>
                <a:gd name="T5" fmla="*/ 0 h 472"/>
                <a:gd name="T6" fmla="*/ 20 w 20"/>
                <a:gd name="T7" fmla="*/ 4 h 472"/>
                <a:gd name="T8" fmla="*/ 20 w 20"/>
                <a:gd name="T9" fmla="*/ 472 h 4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472">
                  <a:moveTo>
                    <a:pt x="20" y="472"/>
                  </a:moveTo>
                  <a:lnTo>
                    <a:pt x="0" y="468"/>
                  </a:lnTo>
                  <a:lnTo>
                    <a:pt x="0" y="0"/>
                  </a:lnTo>
                  <a:lnTo>
                    <a:pt x="20" y="4"/>
                  </a:lnTo>
                  <a:lnTo>
                    <a:pt x="20" y="472"/>
                  </a:lnTo>
                  <a:close/>
                </a:path>
              </a:pathLst>
            </a:custGeom>
            <a:solidFill>
              <a:srgbClr val="0055A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ja-JP" altLang="en-US" sz="2200">
                <a:solidFill>
                  <a:srgbClr val="F04E37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  <p:sp>
          <p:nvSpPr>
            <p:cNvPr id="33" name="Freeform 54"/>
            <p:cNvSpPr>
              <a:spLocks/>
            </p:cNvSpPr>
            <p:nvPr/>
          </p:nvSpPr>
          <p:spPr bwMode="auto">
            <a:xfrm>
              <a:off x="2866" y="2648"/>
              <a:ext cx="138" cy="600"/>
            </a:xfrm>
            <a:custGeom>
              <a:avLst/>
              <a:gdLst>
                <a:gd name="T0" fmla="*/ 0 w 138"/>
                <a:gd name="T1" fmla="*/ 600 h 600"/>
                <a:gd name="T2" fmla="*/ 138 w 138"/>
                <a:gd name="T3" fmla="*/ 506 h 600"/>
                <a:gd name="T4" fmla="*/ 138 w 138"/>
                <a:gd name="T5" fmla="*/ 0 h 600"/>
                <a:gd name="T6" fmla="*/ 0 w 138"/>
                <a:gd name="T7" fmla="*/ 94 h 600"/>
                <a:gd name="T8" fmla="*/ 0 w 138"/>
                <a:gd name="T9" fmla="*/ 600 h 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8" h="600">
                  <a:moveTo>
                    <a:pt x="0" y="600"/>
                  </a:moveTo>
                  <a:lnTo>
                    <a:pt x="138" y="506"/>
                  </a:lnTo>
                  <a:lnTo>
                    <a:pt x="138" y="0"/>
                  </a:lnTo>
                  <a:lnTo>
                    <a:pt x="0" y="94"/>
                  </a:lnTo>
                  <a:lnTo>
                    <a:pt x="0" y="600"/>
                  </a:lnTo>
                  <a:close/>
                </a:path>
              </a:pathLst>
            </a:custGeom>
            <a:solidFill>
              <a:srgbClr val="96969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ja-JP" altLang="en-US" sz="2200">
                <a:solidFill>
                  <a:srgbClr val="F04E37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</p:grpSp>
      <p:sp>
        <p:nvSpPr>
          <p:cNvPr id="34" name="正方形/長方形 164"/>
          <p:cNvSpPr>
            <a:spLocks noChangeArrowheads="1"/>
          </p:cNvSpPr>
          <p:nvPr/>
        </p:nvSpPr>
        <p:spPr bwMode="auto">
          <a:xfrm>
            <a:off x="6225405" y="1401763"/>
            <a:ext cx="13716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tIns="36000" bIns="36000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ja-JP" sz="1000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Validating peer node</a:t>
            </a:r>
            <a:endParaRPr kumimoji="1" lang="ja-JP" altLang="en-US" sz="1000" dirty="0">
              <a:solidFill>
                <a:srgbClr val="00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grpSp>
        <p:nvGrpSpPr>
          <p:cNvPr id="35" name="Group 51"/>
          <p:cNvGrpSpPr>
            <a:grpSpLocks/>
          </p:cNvGrpSpPr>
          <p:nvPr/>
        </p:nvGrpSpPr>
        <p:grpSpPr bwMode="auto">
          <a:xfrm>
            <a:off x="7123930" y="1677990"/>
            <a:ext cx="382588" cy="596900"/>
            <a:chOff x="2628" y="2604"/>
            <a:chExt cx="376" cy="644"/>
          </a:xfrm>
        </p:grpSpPr>
        <p:sp>
          <p:nvSpPr>
            <p:cNvPr id="36" name="Freeform 52"/>
            <p:cNvSpPr>
              <a:spLocks/>
            </p:cNvSpPr>
            <p:nvPr/>
          </p:nvSpPr>
          <p:spPr bwMode="auto">
            <a:xfrm>
              <a:off x="2628" y="2604"/>
              <a:ext cx="376" cy="644"/>
            </a:xfrm>
            <a:custGeom>
              <a:avLst/>
              <a:gdLst>
                <a:gd name="T0" fmla="*/ 138 w 376"/>
                <a:gd name="T1" fmla="*/ 0 h 644"/>
                <a:gd name="T2" fmla="*/ 0 w 376"/>
                <a:gd name="T3" fmla="*/ 94 h 644"/>
                <a:gd name="T4" fmla="*/ 0 w 376"/>
                <a:gd name="T5" fmla="*/ 600 h 644"/>
                <a:gd name="T6" fmla="*/ 238 w 376"/>
                <a:gd name="T7" fmla="*/ 644 h 644"/>
                <a:gd name="T8" fmla="*/ 238 w 376"/>
                <a:gd name="T9" fmla="*/ 138 h 644"/>
                <a:gd name="T10" fmla="*/ 376 w 376"/>
                <a:gd name="T11" fmla="*/ 44 h 644"/>
                <a:gd name="T12" fmla="*/ 138 w 376"/>
                <a:gd name="T13" fmla="*/ 0 h 6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76" h="644">
                  <a:moveTo>
                    <a:pt x="138" y="0"/>
                  </a:moveTo>
                  <a:lnTo>
                    <a:pt x="0" y="94"/>
                  </a:lnTo>
                  <a:lnTo>
                    <a:pt x="0" y="600"/>
                  </a:lnTo>
                  <a:lnTo>
                    <a:pt x="238" y="644"/>
                  </a:lnTo>
                  <a:lnTo>
                    <a:pt x="238" y="138"/>
                  </a:lnTo>
                  <a:lnTo>
                    <a:pt x="376" y="44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ja-JP" altLang="en-US" sz="2200">
                <a:solidFill>
                  <a:srgbClr val="F04E37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  <p:sp>
          <p:nvSpPr>
            <p:cNvPr id="37" name="Freeform 53"/>
            <p:cNvSpPr>
              <a:spLocks/>
            </p:cNvSpPr>
            <p:nvPr/>
          </p:nvSpPr>
          <p:spPr bwMode="auto">
            <a:xfrm>
              <a:off x="2732" y="2736"/>
              <a:ext cx="20" cy="472"/>
            </a:xfrm>
            <a:custGeom>
              <a:avLst/>
              <a:gdLst>
                <a:gd name="T0" fmla="*/ 20 w 20"/>
                <a:gd name="T1" fmla="*/ 472 h 472"/>
                <a:gd name="T2" fmla="*/ 0 w 20"/>
                <a:gd name="T3" fmla="*/ 468 h 472"/>
                <a:gd name="T4" fmla="*/ 0 w 20"/>
                <a:gd name="T5" fmla="*/ 0 h 472"/>
                <a:gd name="T6" fmla="*/ 20 w 20"/>
                <a:gd name="T7" fmla="*/ 4 h 472"/>
                <a:gd name="T8" fmla="*/ 20 w 20"/>
                <a:gd name="T9" fmla="*/ 472 h 4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472">
                  <a:moveTo>
                    <a:pt x="20" y="472"/>
                  </a:moveTo>
                  <a:lnTo>
                    <a:pt x="0" y="468"/>
                  </a:lnTo>
                  <a:lnTo>
                    <a:pt x="0" y="0"/>
                  </a:lnTo>
                  <a:lnTo>
                    <a:pt x="20" y="4"/>
                  </a:lnTo>
                  <a:lnTo>
                    <a:pt x="20" y="472"/>
                  </a:lnTo>
                  <a:close/>
                </a:path>
              </a:pathLst>
            </a:custGeom>
            <a:solidFill>
              <a:srgbClr val="0055A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ja-JP" altLang="en-US" sz="2200">
                <a:solidFill>
                  <a:srgbClr val="F04E37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  <p:sp>
          <p:nvSpPr>
            <p:cNvPr id="38" name="Freeform 54"/>
            <p:cNvSpPr>
              <a:spLocks/>
            </p:cNvSpPr>
            <p:nvPr/>
          </p:nvSpPr>
          <p:spPr bwMode="auto">
            <a:xfrm>
              <a:off x="2866" y="2648"/>
              <a:ext cx="138" cy="600"/>
            </a:xfrm>
            <a:custGeom>
              <a:avLst/>
              <a:gdLst>
                <a:gd name="T0" fmla="*/ 0 w 138"/>
                <a:gd name="T1" fmla="*/ 600 h 600"/>
                <a:gd name="T2" fmla="*/ 138 w 138"/>
                <a:gd name="T3" fmla="*/ 506 h 600"/>
                <a:gd name="T4" fmla="*/ 138 w 138"/>
                <a:gd name="T5" fmla="*/ 0 h 600"/>
                <a:gd name="T6" fmla="*/ 0 w 138"/>
                <a:gd name="T7" fmla="*/ 94 h 600"/>
                <a:gd name="T8" fmla="*/ 0 w 138"/>
                <a:gd name="T9" fmla="*/ 600 h 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8" h="600">
                  <a:moveTo>
                    <a:pt x="0" y="600"/>
                  </a:moveTo>
                  <a:lnTo>
                    <a:pt x="138" y="506"/>
                  </a:lnTo>
                  <a:lnTo>
                    <a:pt x="138" y="0"/>
                  </a:lnTo>
                  <a:lnTo>
                    <a:pt x="0" y="94"/>
                  </a:lnTo>
                  <a:lnTo>
                    <a:pt x="0" y="600"/>
                  </a:lnTo>
                  <a:close/>
                </a:path>
              </a:pathLst>
            </a:custGeom>
            <a:solidFill>
              <a:srgbClr val="96969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ja-JP" altLang="en-US" sz="2200">
                <a:solidFill>
                  <a:srgbClr val="F04E37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</p:grpSp>
      <p:cxnSp>
        <p:nvCxnSpPr>
          <p:cNvPr id="39" name="直線コネクタ 185"/>
          <p:cNvCxnSpPr/>
          <p:nvPr/>
        </p:nvCxnSpPr>
        <p:spPr>
          <a:xfrm flipH="1" flipV="1">
            <a:off x="4945880" y="2168528"/>
            <a:ext cx="273050" cy="422275"/>
          </a:xfrm>
          <a:prstGeom prst="line">
            <a:avLst/>
          </a:prstGeom>
          <a:ln w="254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186"/>
          <p:cNvCxnSpPr>
            <a:stCxn id="16" idx="0"/>
          </p:cNvCxnSpPr>
          <p:nvPr/>
        </p:nvCxnSpPr>
        <p:spPr>
          <a:xfrm flipV="1">
            <a:off x="6500048" y="2070565"/>
            <a:ext cx="182560" cy="422274"/>
          </a:xfrm>
          <a:prstGeom prst="line">
            <a:avLst/>
          </a:prstGeom>
          <a:ln w="254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" name="図形グループ 299"/>
          <p:cNvGrpSpPr>
            <a:grpSpLocks/>
          </p:cNvGrpSpPr>
          <p:nvPr/>
        </p:nvGrpSpPr>
        <p:grpSpPr bwMode="auto">
          <a:xfrm>
            <a:off x="4641080" y="3140076"/>
            <a:ext cx="762000" cy="914400"/>
            <a:chOff x="1005879" y="1508781"/>
            <a:chExt cx="1021069" cy="1225282"/>
          </a:xfrm>
        </p:grpSpPr>
        <p:sp>
          <p:nvSpPr>
            <p:cNvPr id="42" name="メモ 125"/>
            <p:cNvSpPr/>
            <p:nvPr/>
          </p:nvSpPr>
          <p:spPr>
            <a:xfrm flipV="1">
              <a:off x="1005879" y="1508781"/>
              <a:ext cx="1021069" cy="1225282"/>
            </a:xfrm>
            <a:prstGeom prst="foldedCorner">
              <a:avLst>
                <a:gd name="adj" fmla="val 25581"/>
              </a:avLst>
            </a:prstGeom>
            <a:solidFill>
              <a:schemeClr val="bg1"/>
            </a:solidFill>
            <a:ln w="25400">
              <a:solidFill>
                <a:schemeClr val="tx1">
                  <a:alpha val="2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ja-JP" altLang="en-US" sz="2200">
                <a:solidFill>
                  <a:srgbClr val="FFFFFF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  <p:cxnSp>
          <p:nvCxnSpPr>
            <p:cNvPr id="43" name="直線コネクタ 127"/>
            <p:cNvCxnSpPr/>
            <p:nvPr/>
          </p:nvCxnSpPr>
          <p:spPr>
            <a:xfrm>
              <a:off x="1107986" y="1900191"/>
              <a:ext cx="816855" cy="0"/>
            </a:xfrm>
            <a:prstGeom prst="line">
              <a:avLst/>
            </a:prstGeom>
            <a:ln>
              <a:solidFill>
                <a:schemeClr val="tx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128"/>
            <p:cNvCxnSpPr/>
            <p:nvPr/>
          </p:nvCxnSpPr>
          <p:spPr>
            <a:xfrm>
              <a:off x="1107986" y="2110785"/>
              <a:ext cx="816855" cy="0"/>
            </a:xfrm>
            <a:prstGeom prst="line">
              <a:avLst/>
            </a:prstGeom>
            <a:ln>
              <a:solidFill>
                <a:schemeClr val="tx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129"/>
            <p:cNvCxnSpPr/>
            <p:nvPr/>
          </p:nvCxnSpPr>
          <p:spPr>
            <a:xfrm>
              <a:off x="1107986" y="2321381"/>
              <a:ext cx="816855" cy="0"/>
            </a:xfrm>
            <a:prstGeom prst="line">
              <a:avLst/>
            </a:prstGeom>
            <a:ln>
              <a:solidFill>
                <a:schemeClr val="tx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131"/>
            <p:cNvCxnSpPr/>
            <p:nvPr/>
          </p:nvCxnSpPr>
          <p:spPr>
            <a:xfrm>
              <a:off x="1107986" y="2529849"/>
              <a:ext cx="816855" cy="0"/>
            </a:xfrm>
            <a:prstGeom prst="line">
              <a:avLst/>
            </a:prstGeom>
            <a:ln>
              <a:solidFill>
                <a:schemeClr val="tx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132"/>
            <p:cNvCxnSpPr/>
            <p:nvPr/>
          </p:nvCxnSpPr>
          <p:spPr>
            <a:xfrm>
              <a:off x="1097350" y="1691722"/>
              <a:ext cx="548825" cy="0"/>
            </a:xfrm>
            <a:prstGeom prst="line">
              <a:avLst/>
            </a:prstGeom>
            <a:ln>
              <a:solidFill>
                <a:schemeClr val="tx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図形グループ 2"/>
          <p:cNvGrpSpPr>
            <a:grpSpLocks/>
          </p:cNvGrpSpPr>
          <p:nvPr/>
        </p:nvGrpSpPr>
        <p:grpSpPr bwMode="auto">
          <a:xfrm>
            <a:off x="6042855" y="3140084"/>
            <a:ext cx="947737" cy="1004887"/>
            <a:chOff x="-545429" y="4526268"/>
            <a:chExt cx="1551308" cy="1645902"/>
          </a:xfrm>
        </p:grpSpPr>
        <p:sp>
          <p:nvSpPr>
            <p:cNvPr id="49" name="Vertical Scroll 16"/>
            <p:cNvSpPr/>
            <p:nvPr/>
          </p:nvSpPr>
          <p:spPr bwMode="auto">
            <a:xfrm>
              <a:off x="-545429" y="4526268"/>
              <a:ext cx="1275866" cy="1279280"/>
            </a:xfrm>
            <a:prstGeom prst="verticalScroll">
              <a:avLst>
                <a:gd name="adj" fmla="val 9978"/>
              </a:avLst>
            </a:prstGeom>
            <a:solidFill>
              <a:schemeClr val="bg1"/>
            </a:solidFill>
            <a:ln>
              <a:solidFill>
                <a:schemeClr val="tx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GB" altLang="ja-JP" sz="900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  <p:sp>
          <p:nvSpPr>
            <p:cNvPr id="50" name="Vertical Scroll 16"/>
            <p:cNvSpPr/>
            <p:nvPr/>
          </p:nvSpPr>
          <p:spPr bwMode="auto">
            <a:xfrm>
              <a:off x="-407709" y="4708279"/>
              <a:ext cx="1275868" cy="1281879"/>
            </a:xfrm>
            <a:prstGeom prst="verticalScroll">
              <a:avLst>
                <a:gd name="adj" fmla="val 9978"/>
              </a:avLst>
            </a:prstGeom>
            <a:solidFill>
              <a:schemeClr val="bg1"/>
            </a:solidFill>
            <a:ln>
              <a:solidFill>
                <a:schemeClr val="tx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GB" altLang="ja-JP" sz="900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  <p:sp>
          <p:nvSpPr>
            <p:cNvPr id="51" name="Vertical Scroll 16"/>
            <p:cNvSpPr/>
            <p:nvPr/>
          </p:nvSpPr>
          <p:spPr bwMode="auto">
            <a:xfrm>
              <a:off x="-269987" y="4892890"/>
              <a:ext cx="1275866" cy="1279280"/>
            </a:xfrm>
            <a:prstGeom prst="verticalScroll">
              <a:avLst>
                <a:gd name="adj" fmla="val 9978"/>
              </a:avLst>
            </a:prstGeom>
            <a:solidFill>
              <a:schemeClr val="bg1"/>
            </a:solidFill>
            <a:ln>
              <a:solidFill>
                <a:schemeClr val="tx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GB" altLang="ja-JP" sz="900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</p:grpSp>
      <p:grpSp>
        <p:nvGrpSpPr>
          <p:cNvPr id="52" name="図形グループ 4"/>
          <p:cNvGrpSpPr>
            <a:grpSpLocks/>
          </p:cNvGrpSpPr>
          <p:nvPr/>
        </p:nvGrpSpPr>
        <p:grpSpPr bwMode="auto">
          <a:xfrm>
            <a:off x="4579180" y="1768476"/>
            <a:ext cx="731837" cy="400051"/>
            <a:chOff x="3383293" y="1874537"/>
            <a:chExt cx="731837" cy="400050"/>
          </a:xfrm>
        </p:grpSpPr>
        <p:sp>
          <p:nvSpPr>
            <p:cNvPr id="53" name="正方形/長方形 176"/>
            <p:cNvSpPr/>
            <p:nvPr/>
          </p:nvSpPr>
          <p:spPr bwMode="auto">
            <a:xfrm>
              <a:off x="3383293" y="1874537"/>
              <a:ext cx="731837" cy="400050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36000" bIns="36000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ja-JP" altLang="en-US" sz="1400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  <p:grpSp>
          <p:nvGrpSpPr>
            <p:cNvPr id="56" name="図形グループ 3"/>
            <p:cNvGrpSpPr>
              <a:grpSpLocks/>
            </p:cNvGrpSpPr>
            <p:nvPr/>
          </p:nvGrpSpPr>
          <p:grpSpPr bwMode="auto">
            <a:xfrm>
              <a:off x="3463464" y="1929040"/>
              <a:ext cx="571494" cy="291044"/>
              <a:chOff x="-114249" y="2203357"/>
              <a:chExt cx="571494" cy="291044"/>
            </a:xfrm>
          </p:grpSpPr>
          <p:grpSp>
            <p:nvGrpSpPr>
              <p:cNvPr id="57" name="図形グループ 299"/>
              <p:cNvGrpSpPr>
                <a:grpSpLocks/>
              </p:cNvGrpSpPr>
              <p:nvPr/>
            </p:nvGrpSpPr>
            <p:grpSpPr bwMode="auto">
              <a:xfrm>
                <a:off x="-114249" y="2211721"/>
                <a:ext cx="228497" cy="274317"/>
                <a:chOff x="1005879" y="1508781"/>
                <a:chExt cx="1021069" cy="1225282"/>
              </a:xfrm>
            </p:grpSpPr>
            <p:sp>
              <p:nvSpPr>
                <p:cNvPr id="62" name="メモ 195"/>
                <p:cNvSpPr/>
                <p:nvPr/>
              </p:nvSpPr>
              <p:spPr>
                <a:xfrm flipV="1">
                  <a:off x="1009414" y="1433607"/>
                  <a:ext cx="1092469" cy="1375621"/>
                </a:xfrm>
                <a:prstGeom prst="foldedCorner">
                  <a:avLst>
                    <a:gd name="adj" fmla="val 25581"/>
                  </a:avLst>
                </a:prstGeom>
                <a:solidFill>
                  <a:schemeClr val="bg1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ja-JP" altLang="en-US" sz="2200">
                    <a:solidFill>
                      <a:srgbClr val="FFFFFF"/>
                    </a:solidFill>
                    <a:latin typeface="Meiryo UI" pitchFamily="50" charset="-128"/>
                    <a:ea typeface="Meiryo UI" pitchFamily="50" charset="-128"/>
                    <a:cs typeface="Meiryo UI" pitchFamily="50" charset="-128"/>
                  </a:endParaRPr>
                </a:p>
              </p:txBody>
            </p:sp>
            <p:cxnSp>
              <p:nvCxnSpPr>
                <p:cNvPr id="63" name="直線コネクタ 196"/>
                <p:cNvCxnSpPr/>
                <p:nvPr/>
              </p:nvCxnSpPr>
              <p:spPr>
                <a:xfrm>
                  <a:off x="1179669" y="1901602"/>
                  <a:ext cx="822899" cy="0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線コネクタ 197"/>
                <p:cNvCxnSpPr/>
                <p:nvPr/>
              </p:nvCxnSpPr>
              <p:spPr>
                <a:xfrm>
                  <a:off x="1179669" y="2107238"/>
                  <a:ext cx="822899" cy="0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線コネクタ 198"/>
                <p:cNvCxnSpPr/>
                <p:nvPr/>
              </p:nvCxnSpPr>
              <p:spPr>
                <a:xfrm>
                  <a:off x="1179669" y="2319963"/>
                  <a:ext cx="822899" cy="0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線コネクタ 199"/>
                <p:cNvCxnSpPr/>
                <p:nvPr/>
              </p:nvCxnSpPr>
              <p:spPr>
                <a:xfrm>
                  <a:off x="1179669" y="2532688"/>
                  <a:ext cx="822899" cy="0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線コネクタ 200"/>
                <p:cNvCxnSpPr/>
                <p:nvPr/>
              </p:nvCxnSpPr>
              <p:spPr>
                <a:xfrm>
                  <a:off x="1172577" y="1688877"/>
                  <a:ext cx="546232" cy="0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図形グループ 201"/>
              <p:cNvGrpSpPr>
                <a:grpSpLocks/>
              </p:cNvGrpSpPr>
              <p:nvPr/>
            </p:nvGrpSpPr>
            <p:grpSpPr bwMode="auto">
              <a:xfrm>
                <a:off x="182928" y="2203357"/>
                <a:ext cx="274317" cy="291044"/>
                <a:chOff x="-545429" y="4526268"/>
                <a:chExt cx="1551308" cy="1645902"/>
              </a:xfrm>
            </p:grpSpPr>
            <p:sp>
              <p:nvSpPr>
                <p:cNvPr id="59" name="Vertical Scroll 16"/>
                <p:cNvSpPr/>
                <p:nvPr/>
              </p:nvSpPr>
              <p:spPr bwMode="auto">
                <a:xfrm>
                  <a:off x="-542731" y="4523282"/>
                  <a:ext cx="1274816" cy="1283790"/>
                </a:xfrm>
                <a:prstGeom prst="verticalScroll">
                  <a:avLst>
                    <a:gd name="adj" fmla="val 9978"/>
                  </a:avLst>
                </a:prstGeom>
                <a:solidFill>
                  <a:schemeClr val="bg1"/>
                </a:solidFill>
                <a:ln w="9525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charset="0"/>
                    <a:buNone/>
                    <a:defRPr/>
                  </a:pPr>
                  <a:endParaRPr lang="en-GB" altLang="ja-JP" sz="900" dirty="0">
                    <a:solidFill>
                      <a:srgbClr val="000000"/>
                    </a:solidFill>
                    <a:latin typeface="Meiryo UI" pitchFamily="50" charset="-128"/>
                    <a:ea typeface="Meiryo UI" pitchFamily="50" charset="-128"/>
                    <a:cs typeface="Meiryo UI" pitchFamily="50" charset="-128"/>
                  </a:endParaRPr>
                </a:p>
              </p:txBody>
            </p:sp>
            <p:sp>
              <p:nvSpPr>
                <p:cNvPr id="60" name="Vertical Scroll 16"/>
                <p:cNvSpPr/>
                <p:nvPr/>
              </p:nvSpPr>
              <p:spPr bwMode="auto">
                <a:xfrm>
                  <a:off x="-408071" y="4702834"/>
                  <a:ext cx="1274816" cy="1292771"/>
                </a:xfrm>
                <a:prstGeom prst="verticalScroll">
                  <a:avLst>
                    <a:gd name="adj" fmla="val 9978"/>
                  </a:avLst>
                </a:prstGeom>
                <a:solidFill>
                  <a:schemeClr val="bg1"/>
                </a:solidFill>
                <a:ln w="9525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charset="0"/>
                    <a:buNone/>
                    <a:defRPr/>
                  </a:pPr>
                  <a:endParaRPr lang="en-GB" altLang="ja-JP" sz="900" dirty="0">
                    <a:solidFill>
                      <a:srgbClr val="000000"/>
                    </a:solidFill>
                    <a:latin typeface="Meiryo UI" pitchFamily="50" charset="-128"/>
                    <a:ea typeface="Meiryo UI" pitchFamily="50" charset="-128"/>
                    <a:cs typeface="Meiryo UI" pitchFamily="50" charset="-128"/>
                  </a:endParaRPr>
                </a:p>
              </p:txBody>
            </p:sp>
            <p:sp>
              <p:nvSpPr>
                <p:cNvPr id="61" name="Vertical Scroll 16"/>
                <p:cNvSpPr/>
                <p:nvPr/>
              </p:nvSpPr>
              <p:spPr bwMode="auto">
                <a:xfrm>
                  <a:off x="-273404" y="4891360"/>
                  <a:ext cx="1274816" cy="1283796"/>
                </a:xfrm>
                <a:prstGeom prst="verticalScroll">
                  <a:avLst>
                    <a:gd name="adj" fmla="val 9978"/>
                  </a:avLst>
                </a:prstGeom>
                <a:solidFill>
                  <a:schemeClr val="bg1"/>
                </a:solidFill>
                <a:ln w="9525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charset="0"/>
                    <a:buNone/>
                    <a:defRPr/>
                  </a:pPr>
                  <a:endParaRPr lang="en-GB" altLang="ja-JP" sz="900" dirty="0">
                    <a:solidFill>
                      <a:srgbClr val="000000"/>
                    </a:solidFill>
                    <a:latin typeface="Meiryo UI" pitchFamily="50" charset="-128"/>
                    <a:ea typeface="Meiryo UI" pitchFamily="50" charset="-128"/>
                    <a:cs typeface="Meiryo UI" pitchFamily="50" charset="-128"/>
                  </a:endParaRPr>
                </a:p>
              </p:txBody>
            </p:sp>
          </p:grpSp>
        </p:grpSp>
      </p:grpSp>
      <p:grpSp>
        <p:nvGrpSpPr>
          <p:cNvPr id="68" name="図形グループ 206"/>
          <p:cNvGrpSpPr>
            <a:grpSpLocks/>
          </p:cNvGrpSpPr>
          <p:nvPr/>
        </p:nvGrpSpPr>
        <p:grpSpPr bwMode="auto">
          <a:xfrm>
            <a:off x="6317480" y="1768476"/>
            <a:ext cx="731838" cy="400051"/>
            <a:chOff x="3383293" y="1874537"/>
            <a:chExt cx="731837" cy="400050"/>
          </a:xfrm>
        </p:grpSpPr>
        <p:sp>
          <p:nvSpPr>
            <p:cNvPr id="69" name="正方形/長方形 207"/>
            <p:cNvSpPr/>
            <p:nvPr/>
          </p:nvSpPr>
          <p:spPr bwMode="auto">
            <a:xfrm>
              <a:off x="3383293" y="1874537"/>
              <a:ext cx="731837" cy="400050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36000" bIns="36000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ja-JP" altLang="en-US" sz="1400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  <p:grpSp>
          <p:nvGrpSpPr>
            <p:cNvPr id="70" name="図形グループ 208"/>
            <p:cNvGrpSpPr>
              <a:grpSpLocks/>
            </p:cNvGrpSpPr>
            <p:nvPr/>
          </p:nvGrpSpPr>
          <p:grpSpPr bwMode="auto">
            <a:xfrm>
              <a:off x="3463464" y="1929040"/>
              <a:ext cx="571494" cy="291044"/>
              <a:chOff x="-114249" y="2203357"/>
              <a:chExt cx="571494" cy="291044"/>
            </a:xfrm>
          </p:grpSpPr>
          <p:grpSp>
            <p:nvGrpSpPr>
              <p:cNvPr id="71" name="図形グループ 299"/>
              <p:cNvGrpSpPr>
                <a:grpSpLocks/>
              </p:cNvGrpSpPr>
              <p:nvPr/>
            </p:nvGrpSpPr>
            <p:grpSpPr bwMode="auto">
              <a:xfrm>
                <a:off x="-114249" y="2211721"/>
                <a:ext cx="228497" cy="274317"/>
                <a:chOff x="1005879" y="1508781"/>
                <a:chExt cx="1021069" cy="1225282"/>
              </a:xfrm>
            </p:grpSpPr>
            <p:sp>
              <p:nvSpPr>
                <p:cNvPr id="76" name="メモ 214"/>
                <p:cNvSpPr/>
                <p:nvPr/>
              </p:nvSpPr>
              <p:spPr>
                <a:xfrm flipV="1">
                  <a:off x="1009418" y="1433607"/>
                  <a:ext cx="1092469" cy="1375621"/>
                </a:xfrm>
                <a:prstGeom prst="foldedCorner">
                  <a:avLst>
                    <a:gd name="adj" fmla="val 25581"/>
                  </a:avLst>
                </a:prstGeom>
                <a:solidFill>
                  <a:schemeClr val="bg1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ja-JP" altLang="en-US" sz="2200">
                    <a:solidFill>
                      <a:srgbClr val="FFFFFF"/>
                    </a:solidFill>
                    <a:latin typeface="Meiryo UI" pitchFamily="50" charset="-128"/>
                    <a:ea typeface="Meiryo UI" pitchFamily="50" charset="-128"/>
                    <a:cs typeface="Meiryo UI" pitchFamily="50" charset="-128"/>
                  </a:endParaRPr>
                </a:p>
              </p:txBody>
            </p:sp>
            <p:cxnSp>
              <p:nvCxnSpPr>
                <p:cNvPr id="77" name="直線コネクタ 215"/>
                <p:cNvCxnSpPr/>
                <p:nvPr/>
              </p:nvCxnSpPr>
              <p:spPr>
                <a:xfrm>
                  <a:off x="1179673" y="1901602"/>
                  <a:ext cx="822899" cy="0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線コネクタ 216"/>
                <p:cNvCxnSpPr/>
                <p:nvPr/>
              </p:nvCxnSpPr>
              <p:spPr>
                <a:xfrm>
                  <a:off x="1179673" y="2107238"/>
                  <a:ext cx="822899" cy="0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線コネクタ 217"/>
                <p:cNvCxnSpPr/>
                <p:nvPr/>
              </p:nvCxnSpPr>
              <p:spPr>
                <a:xfrm>
                  <a:off x="1179673" y="2319963"/>
                  <a:ext cx="822899" cy="0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線コネクタ 218"/>
                <p:cNvCxnSpPr/>
                <p:nvPr/>
              </p:nvCxnSpPr>
              <p:spPr>
                <a:xfrm>
                  <a:off x="1179673" y="2532688"/>
                  <a:ext cx="822899" cy="0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線コネクタ 219"/>
                <p:cNvCxnSpPr/>
                <p:nvPr/>
              </p:nvCxnSpPr>
              <p:spPr>
                <a:xfrm>
                  <a:off x="1172577" y="1688877"/>
                  <a:ext cx="546237" cy="0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図形グループ 210"/>
              <p:cNvGrpSpPr>
                <a:grpSpLocks/>
              </p:cNvGrpSpPr>
              <p:nvPr/>
            </p:nvGrpSpPr>
            <p:grpSpPr bwMode="auto">
              <a:xfrm>
                <a:off x="182928" y="2203357"/>
                <a:ext cx="274317" cy="291044"/>
                <a:chOff x="-545429" y="4526268"/>
                <a:chExt cx="1551308" cy="1645902"/>
              </a:xfrm>
            </p:grpSpPr>
            <p:sp>
              <p:nvSpPr>
                <p:cNvPr id="73" name="Vertical Scroll 16"/>
                <p:cNvSpPr/>
                <p:nvPr/>
              </p:nvSpPr>
              <p:spPr bwMode="auto">
                <a:xfrm>
                  <a:off x="-542737" y="4523282"/>
                  <a:ext cx="1274816" cy="1283790"/>
                </a:xfrm>
                <a:prstGeom prst="verticalScroll">
                  <a:avLst>
                    <a:gd name="adj" fmla="val 9978"/>
                  </a:avLst>
                </a:prstGeom>
                <a:solidFill>
                  <a:schemeClr val="bg1"/>
                </a:solidFill>
                <a:ln w="9525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charset="0"/>
                    <a:buNone/>
                    <a:defRPr/>
                  </a:pPr>
                  <a:endParaRPr lang="en-GB" altLang="ja-JP" sz="900" dirty="0">
                    <a:solidFill>
                      <a:srgbClr val="000000"/>
                    </a:solidFill>
                    <a:latin typeface="Meiryo UI" pitchFamily="50" charset="-128"/>
                    <a:ea typeface="Meiryo UI" pitchFamily="50" charset="-128"/>
                    <a:cs typeface="Meiryo UI" pitchFamily="50" charset="-128"/>
                  </a:endParaRPr>
                </a:p>
              </p:txBody>
            </p:sp>
            <p:sp>
              <p:nvSpPr>
                <p:cNvPr id="74" name="Vertical Scroll 16"/>
                <p:cNvSpPr/>
                <p:nvPr/>
              </p:nvSpPr>
              <p:spPr bwMode="auto">
                <a:xfrm>
                  <a:off x="-408071" y="4702834"/>
                  <a:ext cx="1274816" cy="1292771"/>
                </a:xfrm>
                <a:prstGeom prst="verticalScroll">
                  <a:avLst>
                    <a:gd name="adj" fmla="val 9978"/>
                  </a:avLst>
                </a:prstGeom>
                <a:solidFill>
                  <a:schemeClr val="bg1"/>
                </a:solidFill>
                <a:ln w="9525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charset="0"/>
                    <a:buNone/>
                    <a:defRPr/>
                  </a:pPr>
                  <a:endParaRPr lang="en-GB" altLang="ja-JP" sz="900" dirty="0">
                    <a:solidFill>
                      <a:srgbClr val="000000"/>
                    </a:solidFill>
                    <a:latin typeface="Meiryo UI" pitchFamily="50" charset="-128"/>
                    <a:ea typeface="Meiryo UI" pitchFamily="50" charset="-128"/>
                    <a:cs typeface="Meiryo UI" pitchFamily="50" charset="-128"/>
                  </a:endParaRPr>
                </a:p>
              </p:txBody>
            </p:sp>
            <p:sp>
              <p:nvSpPr>
                <p:cNvPr id="75" name="Vertical Scroll 16"/>
                <p:cNvSpPr/>
                <p:nvPr/>
              </p:nvSpPr>
              <p:spPr bwMode="auto">
                <a:xfrm>
                  <a:off x="-273410" y="4891360"/>
                  <a:ext cx="1274816" cy="1283796"/>
                </a:xfrm>
                <a:prstGeom prst="verticalScroll">
                  <a:avLst>
                    <a:gd name="adj" fmla="val 9978"/>
                  </a:avLst>
                </a:prstGeom>
                <a:solidFill>
                  <a:schemeClr val="bg1"/>
                </a:solidFill>
                <a:ln w="9525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charset="0"/>
                    <a:buNone/>
                    <a:defRPr/>
                  </a:pPr>
                  <a:endParaRPr lang="en-GB" altLang="ja-JP" sz="900" dirty="0">
                    <a:solidFill>
                      <a:srgbClr val="000000"/>
                    </a:solidFill>
                    <a:latin typeface="Meiryo UI" pitchFamily="50" charset="-128"/>
                    <a:ea typeface="Meiryo UI" pitchFamily="50" charset="-128"/>
                    <a:cs typeface="Meiryo UI" pitchFamily="50" charset="-128"/>
                  </a:endParaRPr>
                </a:p>
              </p:txBody>
            </p:sp>
          </p:grpSp>
        </p:grpSp>
      </p:grpSp>
      <p:grpSp>
        <p:nvGrpSpPr>
          <p:cNvPr id="82" name="図形グループ 220"/>
          <p:cNvGrpSpPr>
            <a:grpSpLocks/>
          </p:cNvGrpSpPr>
          <p:nvPr/>
        </p:nvGrpSpPr>
        <p:grpSpPr bwMode="auto">
          <a:xfrm>
            <a:off x="8336746" y="4754564"/>
            <a:ext cx="731838" cy="400051"/>
            <a:chOff x="3383293" y="1874537"/>
            <a:chExt cx="731837" cy="400050"/>
          </a:xfrm>
        </p:grpSpPr>
        <p:sp>
          <p:nvSpPr>
            <p:cNvPr id="83" name="正方形/長方形 221"/>
            <p:cNvSpPr/>
            <p:nvPr/>
          </p:nvSpPr>
          <p:spPr bwMode="auto">
            <a:xfrm>
              <a:off x="3383293" y="1874537"/>
              <a:ext cx="731837" cy="400050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36000" bIns="36000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ja-JP" altLang="en-US" sz="1400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  <p:grpSp>
          <p:nvGrpSpPr>
            <p:cNvPr id="84" name="図形グループ 222"/>
            <p:cNvGrpSpPr>
              <a:grpSpLocks/>
            </p:cNvGrpSpPr>
            <p:nvPr/>
          </p:nvGrpSpPr>
          <p:grpSpPr bwMode="auto">
            <a:xfrm>
              <a:off x="3463464" y="1929040"/>
              <a:ext cx="571494" cy="291044"/>
              <a:chOff x="-114249" y="2203357"/>
              <a:chExt cx="571494" cy="291044"/>
            </a:xfrm>
          </p:grpSpPr>
          <p:grpSp>
            <p:nvGrpSpPr>
              <p:cNvPr id="85" name="図形グループ 299"/>
              <p:cNvGrpSpPr>
                <a:grpSpLocks/>
              </p:cNvGrpSpPr>
              <p:nvPr/>
            </p:nvGrpSpPr>
            <p:grpSpPr bwMode="auto">
              <a:xfrm>
                <a:off x="-114249" y="2211721"/>
                <a:ext cx="228497" cy="274317"/>
                <a:chOff x="1005879" y="1508781"/>
                <a:chExt cx="1021069" cy="1225282"/>
              </a:xfrm>
            </p:grpSpPr>
            <p:sp>
              <p:nvSpPr>
                <p:cNvPr id="90" name="メモ 228"/>
                <p:cNvSpPr/>
                <p:nvPr/>
              </p:nvSpPr>
              <p:spPr>
                <a:xfrm flipV="1">
                  <a:off x="1009418" y="1433612"/>
                  <a:ext cx="1092469" cy="1375621"/>
                </a:xfrm>
                <a:prstGeom prst="foldedCorner">
                  <a:avLst>
                    <a:gd name="adj" fmla="val 25581"/>
                  </a:avLst>
                </a:prstGeom>
                <a:solidFill>
                  <a:schemeClr val="bg1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ja-JP" altLang="en-US" sz="2200">
                    <a:solidFill>
                      <a:srgbClr val="FFFFFF"/>
                    </a:solidFill>
                    <a:latin typeface="Meiryo UI" pitchFamily="50" charset="-128"/>
                    <a:ea typeface="Meiryo UI" pitchFamily="50" charset="-128"/>
                    <a:cs typeface="Meiryo UI" pitchFamily="50" charset="-128"/>
                  </a:endParaRPr>
                </a:p>
              </p:txBody>
            </p:sp>
            <p:cxnSp>
              <p:nvCxnSpPr>
                <p:cNvPr id="91" name="直線コネクタ 229"/>
                <p:cNvCxnSpPr/>
                <p:nvPr/>
              </p:nvCxnSpPr>
              <p:spPr>
                <a:xfrm>
                  <a:off x="1179673" y="1901606"/>
                  <a:ext cx="822899" cy="0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線コネクタ 230"/>
                <p:cNvCxnSpPr/>
                <p:nvPr/>
              </p:nvCxnSpPr>
              <p:spPr>
                <a:xfrm>
                  <a:off x="1179673" y="2107238"/>
                  <a:ext cx="822899" cy="0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線コネクタ 231"/>
                <p:cNvCxnSpPr/>
                <p:nvPr/>
              </p:nvCxnSpPr>
              <p:spPr>
                <a:xfrm>
                  <a:off x="1179673" y="2319963"/>
                  <a:ext cx="822899" cy="0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線コネクタ 232"/>
                <p:cNvCxnSpPr/>
                <p:nvPr/>
              </p:nvCxnSpPr>
              <p:spPr>
                <a:xfrm>
                  <a:off x="1179673" y="2532688"/>
                  <a:ext cx="822899" cy="0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線コネクタ 233"/>
                <p:cNvCxnSpPr/>
                <p:nvPr/>
              </p:nvCxnSpPr>
              <p:spPr>
                <a:xfrm>
                  <a:off x="1172577" y="1688881"/>
                  <a:ext cx="546237" cy="0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" name="図形グループ 224"/>
              <p:cNvGrpSpPr>
                <a:grpSpLocks/>
              </p:cNvGrpSpPr>
              <p:nvPr/>
            </p:nvGrpSpPr>
            <p:grpSpPr bwMode="auto">
              <a:xfrm>
                <a:off x="182928" y="2203357"/>
                <a:ext cx="274317" cy="291044"/>
                <a:chOff x="-545429" y="4526268"/>
                <a:chExt cx="1551308" cy="1645902"/>
              </a:xfrm>
            </p:grpSpPr>
            <p:sp>
              <p:nvSpPr>
                <p:cNvPr id="87" name="Vertical Scroll 16"/>
                <p:cNvSpPr/>
                <p:nvPr/>
              </p:nvSpPr>
              <p:spPr bwMode="auto">
                <a:xfrm>
                  <a:off x="-542737" y="4523282"/>
                  <a:ext cx="1274816" cy="1283796"/>
                </a:xfrm>
                <a:prstGeom prst="verticalScroll">
                  <a:avLst>
                    <a:gd name="adj" fmla="val 9978"/>
                  </a:avLst>
                </a:prstGeom>
                <a:solidFill>
                  <a:schemeClr val="bg1"/>
                </a:solidFill>
                <a:ln w="9525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charset="0"/>
                    <a:buNone/>
                    <a:defRPr/>
                  </a:pPr>
                  <a:endParaRPr lang="en-GB" altLang="ja-JP" sz="900" dirty="0">
                    <a:solidFill>
                      <a:srgbClr val="000000"/>
                    </a:solidFill>
                    <a:latin typeface="Meiryo UI" pitchFamily="50" charset="-128"/>
                    <a:ea typeface="Meiryo UI" pitchFamily="50" charset="-128"/>
                    <a:cs typeface="Meiryo UI" pitchFamily="50" charset="-128"/>
                  </a:endParaRPr>
                </a:p>
              </p:txBody>
            </p:sp>
            <p:sp>
              <p:nvSpPr>
                <p:cNvPr id="88" name="Vertical Scroll 16"/>
                <p:cNvSpPr/>
                <p:nvPr/>
              </p:nvSpPr>
              <p:spPr bwMode="auto">
                <a:xfrm>
                  <a:off x="-408071" y="4702834"/>
                  <a:ext cx="1274816" cy="1292771"/>
                </a:xfrm>
                <a:prstGeom prst="verticalScroll">
                  <a:avLst>
                    <a:gd name="adj" fmla="val 9978"/>
                  </a:avLst>
                </a:prstGeom>
                <a:solidFill>
                  <a:schemeClr val="bg1"/>
                </a:solidFill>
                <a:ln w="9525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charset="0"/>
                    <a:buNone/>
                    <a:defRPr/>
                  </a:pPr>
                  <a:endParaRPr lang="en-GB" altLang="ja-JP" sz="900" dirty="0">
                    <a:solidFill>
                      <a:srgbClr val="000000"/>
                    </a:solidFill>
                    <a:latin typeface="Meiryo UI" pitchFamily="50" charset="-128"/>
                    <a:ea typeface="Meiryo UI" pitchFamily="50" charset="-128"/>
                    <a:cs typeface="Meiryo UI" pitchFamily="50" charset="-128"/>
                  </a:endParaRPr>
                </a:p>
              </p:txBody>
            </p:sp>
            <p:sp>
              <p:nvSpPr>
                <p:cNvPr id="89" name="Vertical Scroll 16"/>
                <p:cNvSpPr/>
                <p:nvPr/>
              </p:nvSpPr>
              <p:spPr bwMode="auto">
                <a:xfrm>
                  <a:off x="-273410" y="4891365"/>
                  <a:ext cx="1274816" cy="1283790"/>
                </a:xfrm>
                <a:prstGeom prst="verticalScroll">
                  <a:avLst>
                    <a:gd name="adj" fmla="val 9978"/>
                  </a:avLst>
                </a:prstGeom>
                <a:solidFill>
                  <a:schemeClr val="bg1"/>
                </a:solidFill>
                <a:ln w="9525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charset="0"/>
                    <a:buNone/>
                    <a:defRPr/>
                  </a:pPr>
                  <a:endParaRPr lang="en-GB" altLang="ja-JP" sz="900" dirty="0">
                    <a:solidFill>
                      <a:srgbClr val="000000"/>
                    </a:solidFill>
                    <a:latin typeface="Meiryo UI" pitchFamily="50" charset="-128"/>
                    <a:ea typeface="Meiryo UI" pitchFamily="50" charset="-128"/>
                    <a:cs typeface="Meiryo UI" pitchFamily="50" charset="-128"/>
                  </a:endParaRPr>
                </a:p>
              </p:txBody>
            </p:sp>
          </p:grpSp>
        </p:grpSp>
      </p:grpSp>
      <p:sp>
        <p:nvSpPr>
          <p:cNvPr id="110" name="角丸四角形 24"/>
          <p:cNvSpPr>
            <a:spLocks noChangeArrowheads="1"/>
          </p:cNvSpPr>
          <p:nvPr/>
        </p:nvSpPr>
        <p:spPr bwMode="auto">
          <a:xfrm>
            <a:off x="1957777" y="1371600"/>
            <a:ext cx="1920875" cy="547688"/>
          </a:xfrm>
          <a:prstGeom prst="roundRect">
            <a:avLst>
              <a:gd name="adj" fmla="val 23491"/>
            </a:avLst>
          </a:prstGeom>
          <a:solidFill>
            <a:srgbClr val="2A584C"/>
          </a:solidFill>
          <a:ln w="9525">
            <a:solidFill>
              <a:srgbClr val="7DCDF2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altLang="ja-JP" sz="1400" dirty="0" smtClean="0">
                <a:solidFill>
                  <a:srgbClr val="FFFFFF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Assembly line</a:t>
            </a:r>
            <a:endParaRPr lang="en-US" altLang="ja-JP" sz="1400" b="1" dirty="0"/>
          </a:p>
        </p:txBody>
      </p:sp>
      <p:sp>
        <p:nvSpPr>
          <p:cNvPr id="111" name="角丸四角形 25"/>
          <p:cNvSpPr>
            <a:spLocks noChangeArrowheads="1"/>
          </p:cNvSpPr>
          <p:nvPr/>
        </p:nvSpPr>
        <p:spPr bwMode="auto">
          <a:xfrm>
            <a:off x="9727254" y="3359547"/>
            <a:ext cx="2011363" cy="547687"/>
          </a:xfrm>
          <a:prstGeom prst="roundRect">
            <a:avLst>
              <a:gd name="adj" fmla="val 28620"/>
            </a:avLst>
          </a:prstGeom>
          <a:solidFill>
            <a:srgbClr val="FFC000"/>
          </a:solidFill>
          <a:ln w="9525">
            <a:solidFill>
              <a:srgbClr val="7DCDF2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altLang="ja-JP" sz="1400" dirty="0" smtClean="0">
                <a:solidFill>
                  <a:srgbClr val="FFFFFF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Quality Auditor</a:t>
            </a:r>
            <a:endParaRPr lang="en-GB" altLang="ja-JP" sz="1400" dirty="0">
              <a:solidFill>
                <a:srgbClr val="FFFFFF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12" name="正方形/長方形 106"/>
          <p:cNvSpPr>
            <a:spLocks noChangeArrowheads="1"/>
          </p:cNvSpPr>
          <p:nvPr/>
        </p:nvSpPr>
        <p:spPr bwMode="auto">
          <a:xfrm>
            <a:off x="9772488" y="2329258"/>
            <a:ext cx="13716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tIns="36000" bIns="36000"/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ja-JP" sz="1000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Non Validating </a:t>
            </a:r>
            <a:r>
              <a:rPr kumimoji="1" lang="en-US" altLang="ja-JP" sz="1000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peer node</a:t>
            </a:r>
            <a:endParaRPr kumimoji="1" lang="ja-JP" altLang="en-US" sz="1000" dirty="0">
              <a:solidFill>
                <a:srgbClr val="00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cxnSp>
        <p:nvCxnSpPr>
          <p:cNvPr id="113" name="直線コネクタ 121"/>
          <p:cNvCxnSpPr>
            <a:cxnSpLocks/>
            <a:stCxn id="112" idx="1"/>
          </p:cNvCxnSpPr>
          <p:nvPr/>
        </p:nvCxnSpPr>
        <p:spPr>
          <a:xfrm flipH="1">
            <a:off x="7414458" y="2786458"/>
            <a:ext cx="2358030" cy="490143"/>
          </a:xfrm>
          <a:prstGeom prst="line">
            <a:avLst/>
          </a:prstGeom>
          <a:ln w="254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4" name="Group 51"/>
          <p:cNvGrpSpPr>
            <a:grpSpLocks/>
          </p:cNvGrpSpPr>
          <p:nvPr/>
        </p:nvGrpSpPr>
        <p:grpSpPr bwMode="auto">
          <a:xfrm>
            <a:off x="10729239" y="2654309"/>
            <a:ext cx="382588" cy="596900"/>
            <a:chOff x="2628" y="2604"/>
            <a:chExt cx="376" cy="644"/>
          </a:xfrm>
        </p:grpSpPr>
        <p:sp>
          <p:nvSpPr>
            <p:cNvPr id="115" name="Freeform 52"/>
            <p:cNvSpPr>
              <a:spLocks/>
            </p:cNvSpPr>
            <p:nvPr/>
          </p:nvSpPr>
          <p:spPr bwMode="auto">
            <a:xfrm>
              <a:off x="2628" y="2604"/>
              <a:ext cx="376" cy="644"/>
            </a:xfrm>
            <a:custGeom>
              <a:avLst/>
              <a:gdLst>
                <a:gd name="T0" fmla="*/ 138 w 376"/>
                <a:gd name="T1" fmla="*/ 0 h 644"/>
                <a:gd name="T2" fmla="*/ 0 w 376"/>
                <a:gd name="T3" fmla="*/ 94 h 644"/>
                <a:gd name="T4" fmla="*/ 0 w 376"/>
                <a:gd name="T5" fmla="*/ 600 h 644"/>
                <a:gd name="T6" fmla="*/ 238 w 376"/>
                <a:gd name="T7" fmla="*/ 644 h 644"/>
                <a:gd name="T8" fmla="*/ 238 w 376"/>
                <a:gd name="T9" fmla="*/ 138 h 644"/>
                <a:gd name="T10" fmla="*/ 376 w 376"/>
                <a:gd name="T11" fmla="*/ 44 h 644"/>
                <a:gd name="T12" fmla="*/ 138 w 376"/>
                <a:gd name="T13" fmla="*/ 0 h 6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76" h="644">
                  <a:moveTo>
                    <a:pt x="138" y="0"/>
                  </a:moveTo>
                  <a:lnTo>
                    <a:pt x="0" y="94"/>
                  </a:lnTo>
                  <a:lnTo>
                    <a:pt x="0" y="600"/>
                  </a:lnTo>
                  <a:lnTo>
                    <a:pt x="238" y="644"/>
                  </a:lnTo>
                  <a:lnTo>
                    <a:pt x="238" y="138"/>
                  </a:lnTo>
                  <a:lnTo>
                    <a:pt x="376" y="44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ja-JP" altLang="en-US" sz="2200">
                <a:solidFill>
                  <a:srgbClr val="F04E37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  <p:sp>
          <p:nvSpPr>
            <p:cNvPr id="116" name="Freeform 53"/>
            <p:cNvSpPr>
              <a:spLocks/>
            </p:cNvSpPr>
            <p:nvPr/>
          </p:nvSpPr>
          <p:spPr bwMode="auto">
            <a:xfrm>
              <a:off x="2732" y="2736"/>
              <a:ext cx="20" cy="472"/>
            </a:xfrm>
            <a:custGeom>
              <a:avLst/>
              <a:gdLst>
                <a:gd name="T0" fmla="*/ 20 w 20"/>
                <a:gd name="T1" fmla="*/ 472 h 472"/>
                <a:gd name="T2" fmla="*/ 0 w 20"/>
                <a:gd name="T3" fmla="*/ 468 h 472"/>
                <a:gd name="T4" fmla="*/ 0 w 20"/>
                <a:gd name="T5" fmla="*/ 0 h 472"/>
                <a:gd name="T6" fmla="*/ 20 w 20"/>
                <a:gd name="T7" fmla="*/ 4 h 472"/>
                <a:gd name="T8" fmla="*/ 20 w 20"/>
                <a:gd name="T9" fmla="*/ 472 h 4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472">
                  <a:moveTo>
                    <a:pt x="20" y="472"/>
                  </a:moveTo>
                  <a:lnTo>
                    <a:pt x="0" y="468"/>
                  </a:lnTo>
                  <a:lnTo>
                    <a:pt x="0" y="0"/>
                  </a:lnTo>
                  <a:lnTo>
                    <a:pt x="20" y="4"/>
                  </a:lnTo>
                  <a:lnTo>
                    <a:pt x="20" y="472"/>
                  </a:lnTo>
                  <a:close/>
                </a:path>
              </a:pathLst>
            </a:custGeom>
            <a:solidFill>
              <a:srgbClr val="0055A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ja-JP" altLang="en-US" sz="2200">
                <a:solidFill>
                  <a:srgbClr val="F04E37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  <p:sp>
          <p:nvSpPr>
            <p:cNvPr id="117" name="Freeform 54"/>
            <p:cNvSpPr>
              <a:spLocks/>
            </p:cNvSpPr>
            <p:nvPr/>
          </p:nvSpPr>
          <p:spPr bwMode="auto">
            <a:xfrm>
              <a:off x="2866" y="2648"/>
              <a:ext cx="138" cy="600"/>
            </a:xfrm>
            <a:custGeom>
              <a:avLst/>
              <a:gdLst>
                <a:gd name="T0" fmla="*/ 0 w 138"/>
                <a:gd name="T1" fmla="*/ 600 h 600"/>
                <a:gd name="T2" fmla="*/ 138 w 138"/>
                <a:gd name="T3" fmla="*/ 506 h 600"/>
                <a:gd name="T4" fmla="*/ 138 w 138"/>
                <a:gd name="T5" fmla="*/ 0 h 600"/>
                <a:gd name="T6" fmla="*/ 0 w 138"/>
                <a:gd name="T7" fmla="*/ 94 h 600"/>
                <a:gd name="T8" fmla="*/ 0 w 138"/>
                <a:gd name="T9" fmla="*/ 600 h 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8" h="600">
                  <a:moveTo>
                    <a:pt x="0" y="600"/>
                  </a:moveTo>
                  <a:lnTo>
                    <a:pt x="138" y="506"/>
                  </a:lnTo>
                  <a:lnTo>
                    <a:pt x="138" y="0"/>
                  </a:lnTo>
                  <a:lnTo>
                    <a:pt x="0" y="94"/>
                  </a:lnTo>
                  <a:lnTo>
                    <a:pt x="0" y="600"/>
                  </a:lnTo>
                  <a:close/>
                </a:path>
              </a:pathLst>
            </a:custGeom>
            <a:solidFill>
              <a:srgbClr val="96969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ja-JP" altLang="en-US" sz="2200">
                <a:solidFill>
                  <a:srgbClr val="F04E37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</p:grpSp>
      <p:grpSp>
        <p:nvGrpSpPr>
          <p:cNvPr id="118" name="図形グループ 220"/>
          <p:cNvGrpSpPr>
            <a:grpSpLocks/>
          </p:cNvGrpSpPr>
          <p:nvPr/>
        </p:nvGrpSpPr>
        <p:grpSpPr bwMode="auto">
          <a:xfrm>
            <a:off x="9922789" y="2744795"/>
            <a:ext cx="731838" cy="400051"/>
            <a:chOff x="3383293" y="1874537"/>
            <a:chExt cx="731837" cy="400050"/>
          </a:xfrm>
        </p:grpSpPr>
        <p:sp>
          <p:nvSpPr>
            <p:cNvPr id="119" name="正方形/長方形 221"/>
            <p:cNvSpPr/>
            <p:nvPr/>
          </p:nvSpPr>
          <p:spPr bwMode="auto">
            <a:xfrm>
              <a:off x="3383293" y="1874537"/>
              <a:ext cx="731837" cy="400050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36000" bIns="36000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ja-JP" altLang="en-US" sz="1400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  <p:grpSp>
          <p:nvGrpSpPr>
            <p:cNvPr id="120" name="図形グループ 222"/>
            <p:cNvGrpSpPr>
              <a:grpSpLocks/>
            </p:cNvGrpSpPr>
            <p:nvPr/>
          </p:nvGrpSpPr>
          <p:grpSpPr bwMode="auto">
            <a:xfrm>
              <a:off x="3463464" y="1929040"/>
              <a:ext cx="571494" cy="291044"/>
              <a:chOff x="-114249" y="2203357"/>
              <a:chExt cx="571494" cy="291044"/>
            </a:xfrm>
          </p:grpSpPr>
          <p:grpSp>
            <p:nvGrpSpPr>
              <p:cNvPr id="121" name="図形グループ 299"/>
              <p:cNvGrpSpPr>
                <a:grpSpLocks/>
              </p:cNvGrpSpPr>
              <p:nvPr/>
            </p:nvGrpSpPr>
            <p:grpSpPr bwMode="auto">
              <a:xfrm>
                <a:off x="-114249" y="2211721"/>
                <a:ext cx="228497" cy="274317"/>
                <a:chOff x="1005879" y="1508781"/>
                <a:chExt cx="1021069" cy="1225282"/>
              </a:xfrm>
            </p:grpSpPr>
            <p:sp>
              <p:nvSpPr>
                <p:cNvPr id="126" name="メモ 228"/>
                <p:cNvSpPr/>
                <p:nvPr/>
              </p:nvSpPr>
              <p:spPr>
                <a:xfrm flipV="1">
                  <a:off x="1009418" y="1433612"/>
                  <a:ext cx="1092469" cy="1375621"/>
                </a:xfrm>
                <a:prstGeom prst="foldedCorner">
                  <a:avLst>
                    <a:gd name="adj" fmla="val 25581"/>
                  </a:avLst>
                </a:prstGeom>
                <a:solidFill>
                  <a:schemeClr val="bg1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ja-JP" altLang="en-US" sz="2200">
                    <a:solidFill>
                      <a:srgbClr val="FFFFFF"/>
                    </a:solidFill>
                    <a:latin typeface="Meiryo UI" pitchFamily="50" charset="-128"/>
                    <a:ea typeface="Meiryo UI" pitchFamily="50" charset="-128"/>
                    <a:cs typeface="Meiryo UI" pitchFamily="50" charset="-128"/>
                  </a:endParaRPr>
                </a:p>
              </p:txBody>
            </p:sp>
            <p:cxnSp>
              <p:nvCxnSpPr>
                <p:cNvPr id="127" name="直線コネクタ 229"/>
                <p:cNvCxnSpPr/>
                <p:nvPr/>
              </p:nvCxnSpPr>
              <p:spPr>
                <a:xfrm>
                  <a:off x="1179673" y="1901606"/>
                  <a:ext cx="822899" cy="0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線コネクタ 230"/>
                <p:cNvCxnSpPr/>
                <p:nvPr/>
              </p:nvCxnSpPr>
              <p:spPr>
                <a:xfrm>
                  <a:off x="1179673" y="2107238"/>
                  <a:ext cx="822899" cy="0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線コネクタ 231"/>
                <p:cNvCxnSpPr/>
                <p:nvPr/>
              </p:nvCxnSpPr>
              <p:spPr>
                <a:xfrm>
                  <a:off x="1179673" y="2319963"/>
                  <a:ext cx="822899" cy="0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線コネクタ 232"/>
                <p:cNvCxnSpPr/>
                <p:nvPr/>
              </p:nvCxnSpPr>
              <p:spPr>
                <a:xfrm>
                  <a:off x="1179673" y="2532688"/>
                  <a:ext cx="822899" cy="0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直線コネクタ 233"/>
                <p:cNvCxnSpPr/>
                <p:nvPr/>
              </p:nvCxnSpPr>
              <p:spPr>
                <a:xfrm>
                  <a:off x="1172577" y="1688881"/>
                  <a:ext cx="546237" cy="0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2" name="図形グループ 224"/>
              <p:cNvGrpSpPr>
                <a:grpSpLocks/>
              </p:cNvGrpSpPr>
              <p:nvPr/>
            </p:nvGrpSpPr>
            <p:grpSpPr bwMode="auto">
              <a:xfrm>
                <a:off x="182928" y="2203357"/>
                <a:ext cx="274317" cy="291044"/>
                <a:chOff x="-545429" y="4526268"/>
                <a:chExt cx="1551308" cy="1645902"/>
              </a:xfrm>
            </p:grpSpPr>
            <p:sp>
              <p:nvSpPr>
                <p:cNvPr id="123" name="Vertical Scroll 16"/>
                <p:cNvSpPr/>
                <p:nvPr/>
              </p:nvSpPr>
              <p:spPr bwMode="auto">
                <a:xfrm>
                  <a:off x="-542737" y="4523282"/>
                  <a:ext cx="1274816" cy="1283796"/>
                </a:xfrm>
                <a:prstGeom prst="verticalScroll">
                  <a:avLst>
                    <a:gd name="adj" fmla="val 9978"/>
                  </a:avLst>
                </a:prstGeom>
                <a:solidFill>
                  <a:schemeClr val="bg1"/>
                </a:solidFill>
                <a:ln w="9525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charset="0"/>
                    <a:buNone/>
                    <a:defRPr/>
                  </a:pPr>
                  <a:endParaRPr lang="en-GB" altLang="ja-JP" sz="900" dirty="0">
                    <a:solidFill>
                      <a:srgbClr val="000000"/>
                    </a:solidFill>
                    <a:latin typeface="Meiryo UI" pitchFamily="50" charset="-128"/>
                    <a:ea typeface="Meiryo UI" pitchFamily="50" charset="-128"/>
                    <a:cs typeface="Meiryo UI" pitchFamily="50" charset="-128"/>
                  </a:endParaRPr>
                </a:p>
              </p:txBody>
            </p:sp>
            <p:sp>
              <p:nvSpPr>
                <p:cNvPr id="124" name="Vertical Scroll 16"/>
                <p:cNvSpPr/>
                <p:nvPr/>
              </p:nvSpPr>
              <p:spPr bwMode="auto">
                <a:xfrm>
                  <a:off x="-408071" y="4702834"/>
                  <a:ext cx="1274816" cy="1292771"/>
                </a:xfrm>
                <a:prstGeom prst="verticalScroll">
                  <a:avLst>
                    <a:gd name="adj" fmla="val 9978"/>
                  </a:avLst>
                </a:prstGeom>
                <a:solidFill>
                  <a:schemeClr val="bg1"/>
                </a:solidFill>
                <a:ln w="9525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charset="0"/>
                    <a:buNone/>
                    <a:defRPr/>
                  </a:pPr>
                  <a:endParaRPr lang="en-GB" altLang="ja-JP" sz="900" dirty="0">
                    <a:solidFill>
                      <a:srgbClr val="000000"/>
                    </a:solidFill>
                    <a:latin typeface="Meiryo UI" pitchFamily="50" charset="-128"/>
                    <a:ea typeface="Meiryo UI" pitchFamily="50" charset="-128"/>
                    <a:cs typeface="Meiryo UI" pitchFamily="50" charset="-128"/>
                  </a:endParaRPr>
                </a:p>
              </p:txBody>
            </p:sp>
            <p:sp>
              <p:nvSpPr>
                <p:cNvPr id="125" name="Vertical Scroll 16"/>
                <p:cNvSpPr/>
                <p:nvPr/>
              </p:nvSpPr>
              <p:spPr bwMode="auto">
                <a:xfrm>
                  <a:off x="-273410" y="4891365"/>
                  <a:ext cx="1274816" cy="1283790"/>
                </a:xfrm>
                <a:prstGeom prst="verticalScroll">
                  <a:avLst>
                    <a:gd name="adj" fmla="val 9978"/>
                  </a:avLst>
                </a:prstGeom>
                <a:solidFill>
                  <a:schemeClr val="bg1"/>
                </a:solidFill>
                <a:ln w="9525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charset="0"/>
                    <a:buNone/>
                    <a:defRPr/>
                  </a:pPr>
                  <a:endParaRPr lang="en-GB" altLang="ja-JP" sz="900" dirty="0">
                    <a:solidFill>
                      <a:srgbClr val="000000"/>
                    </a:solidFill>
                    <a:latin typeface="Meiryo UI" pitchFamily="50" charset="-128"/>
                    <a:ea typeface="Meiryo UI" pitchFamily="50" charset="-128"/>
                    <a:cs typeface="Meiryo UI" pitchFamily="50" charset="-128"/>
                  </a:endParaRPr>
                </a:p>
              </p:txBody>
            </p:sp>
          </p:grpSp>
        </p:grpSp>
      </p:grpSp>
      <p:sp>
        <p:nvSpPr>
          <p:cNvPr id="132" name="角丸四角形 25"/>
          <p:cNvSpPr>
            <a:spLocks noChangeArrowheads="1"/>
          </p:cNvSpPr>
          <p:nvPr/>
        </p:nvSpPr>
        <p:spPr bwMode="auto">
          <a:xfrm>
            <a:off x="2807529" y="5548315"/>
            <a:ext cx="2011363" cy="547687"/>
          </a:xfrm>
          <a:prstGeom prst="roundRect">
            <a:avLst>
              <a:gd name="adj" fmla="val 28620"/>
            </a:avLst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7DCDF2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altLang="ja-JP" sz="1400" dirty="0">
                <a:solidFill>
                  <a:srgbClr val="FFFFFF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R</a:t>
            </a:r>
            <a:r>
              <a:rPr lang="en-GB" altLang="ja-JP" sz="1400" dirty="0" smtClean="0">
                <a:solidFill>
                  <a:srgbClr val="FFFFFF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egulator</a:t>
            </a:r>
            <a:endParaRPr lang="en-GB" altLang="ja-JP" sz="1400" dirty="0">
              <a:solidFill>
                <a:srgbClr val="FFFFFF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33" name="正方形/長方形 106"/>
          <p:cNvSpPr>
            <a:spLocks noChangeArrowheads="1"/>
          </p:cNvSpPr>
          <p:nvPr/>
        </p:nvSpPr>
        <p:spPr bwMode="auto">
          <a:xfrm>
            <a:off x="2044708" y="4383089"/>
            <a:ext cx="1371600" cy="10001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tIns="36000" bIns="36000"/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ja-JP" sz="1000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Non Validating </a:t>
            </a:r>
            <a:r>
              <a:rPr kumimoji="1" lang="en-US" altLang="ja-JP" sz="1000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peer node</a:t>
            </a:r>
            <a:endParaRPr kumimoji="1" lang="ja-JP" altLang="en-US" sz="1000" dirty="0">
              <a:solidFill>
                <a:srgbClr val="00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cxnSp>
        <p:nvCxnSpPr>
          <p:cNvPr id="134" name="直線コネクタ 121"/>
          <p:cNvCxnSpPr>
            <a:cxnSpLocks/>
            <a:stCxn id="133" idx="3"/>
            <a:endCxn id="10" idx="1"/>
          </p:cNvCxnSpPr>
          <p:nvPr/>
        </p:nvCxnSpPr>
        <p:spPr>
          <a:xfrm flipV="1">
            <a:off x="3416308" y="3413921"/>
            <a:ext cx="705672" cy="1469238"/>
          </a:xfrm>
          <a:prstGeom prst="line">
            <a:avLst/>
          </a:prstGeom>
          <a:ln w="254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5" name="Group 51"/>
          <p:cNvGrpSpPr>
            <a:grpSpLocks/>
          </p:cNvGrpSpPr>
          <p:nvPr/>
        </p:nvGrpSpPr>
        <p:grpSpPr bwMode="auto">
          <a:xfrm>
            <a:off x="2960095" y="4719625"/>
            <a:ext cx="382588" cy="596900"/>
            <a:chOff x="2628" y="2604"/>
            <a:chExt cx="376" cy="644"/>
          </a:xfrm>
        </p:grpSpPr>
        <p:sp>
          <p:nvSpPr>
            <p:cNvPr id="136" name="Freeform 52"/>
            <p:cNvSpPr>
              <a:spLocks/>
            </p:cNvSpPr>
            <p:nvPr/>
          </p:nvSpPr>
          <p:spPr bwMode="auto">
            <a:xfrm>
              <a:off x="2628" y="2604"/>
              <a:ext cx="376" cy="644"/>
            </a:xfrm>
            <a:custGeom>
              <a:avLst/>
              <a:gdLst>
                <a:gd name="T0" fmla="*/ 138 w 376"/>
                <a:gd name="T1" fmla="*/ 0 h 644"/>
                <a:gd name="T2" fmla="*/ 0 w 376"/>
                <a:gd name="T3" fmla="*/ 94 h 644"/>
                <a:gd name="T4" fmla="*/ 0 w 376"/>
                <a:gd name="T5" fmla="*/ 600 h 644"/>
                <a:gd name="T6" fmla="*/ 238 w 376"/>
                <a:gd name="T7" fmla="*/ 644 h 644"/>
                <a:gd name="T8" fmla="*/ 238 w 376"/>
                <a:gd name="T9" fmla="*/ 138 h 644"/>
                <a:gd name="T10" fmla="*/ 376 w 376"/>
                <a:gd name="T11" fmla="*/ 44 h 644"/>
                <a:gd name="T12" fmla="*/ 138 w 376"/>
                <a:gd name="T13" fmla="*/ 0 h 6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76" h="644">
                  <a:moveTo>
                    <a:pt x="138" y="0"/>
                  </a:moveTo>
                  <a:lnTo>
                    <a:pt x="0" y="94"/>
                  </a:lnTo>
                  <a:lnTo>
                    <a:pt x="0" y="600"/>
                  </a:lnTo>
                  <a:lnTo>
                    <a:pt x="238" y="644"/>
                  </a:lnTo>
                  <a:lnTo>
                    <a:pt x="238" y="138"/>
                  </a:lnTo>
                  <a:lnTo>
                    <a:pt x="376" y="44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ja-JP" altLang="en-US" sz="2200">
                <a:solidFill>
                  <a:srgbClr val="F04E37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  <p:sp>
          <p:nvSpPr>
            <p:cNvPr id="137" name="Freeform 53"/>
            <p:cNvSpPr>
              <a:spLocks/>
            </p:cNvSpPr>
            <p:nvPr/>
          </p:nvSpPr>
          <p:spPr bwMode="auto">
            <a:xfrm>
              <a:off x="2732" y="2736"/>
              <a:ext cx="20" cy="472"/>
            </a:xfrm>
            <a:custGeom>
              <a:avLst/>
              <a:gdLst>
                <a:gd name="T0" fmla="*/ 20 w 20"/>
                <a:gd name="T1" fmla="*/ 472 h 472"/>
                <a:gd name="T2" fmla="*/ 0 w 20"/>
                <a:gd name="T3" fmla="*/ 468 h 472"/>
                <a:gd name="T4" fmla="*/ 0 w 20"/>
                <a:gd name="T5" fmla="*/ 0 h 472"/>
                <a:gd name="T6" fmla="*/ 20 w 20"/>
                <a:gd name="T7" fmla="*/ 4 h 472"/>
                <a:gd name="T8" fmla="*/ 20 w 20"/>
                <a:gd name="T9" fmla="*/ 472 h 4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472">
                  <a:moveTo>
                    <a:pt x="20" y="472"/>
                  </a:moveTo>
                  <a:lnTo>
                    <a:pt x="0" y="468"/>
                  </a:lnTo>
                  <a:lnTo>
                    <a:pt x="0" y="0"/>
                  </a:lnTo>
                  <a:lnTo>
                    <a:pt x="20" y="4"/>
                  </a:lnTo>
                  <a:lnTo>
                    <a:pt x="20" y="472"/>
                  </a:lnTo>
                  <a:close/>
                </a:path>
              </a:pathLst>
            </a:custGeom>
            <a:solidFill>
              <a:srgbClr val="0055A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ja-JP" altLang="en-US" sz="2200">
                <a:solidFill>
                  <a:srgbClr val="F04E37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  <p:sp>
          <p:nvSpPr>
            <p:cNvPr id="138" name="Freeform 54"/>
            <p:cNvSpPr>
              <a:spLocks/>
            </p:cNvSpPr>
            <p:nvPr/>
          </p:nvSpPr>
          <p:spPr bwMode="auto">
            <a:xfrm>
              <a:off x="2866" y="2648"/>
              <a:ext cx="138" cy="600"/>
            </a:xfrm>
            <a:custGeom>
              <a:avLst/>
              <a:gdLst>
                <a:gd name="T0" fmla="*/ 0 w 138"/>
                <a:gd name="T1" fmla="*/ 600 h 600"/>
                <a:gd name="T2" fmla="*/ 138 w 138"/>
                <a:gd name="T3" fmla="*/ 506 h 600"/>
                <a:gd name="T4" fmla="*/ 138 w 138"/>
                <a:gd name="T5" fmla="*/ 0 h 600"/>
                <a:gd name="T6" fmla="*/ 0 w 138"/>
                <a:gd name="T7" fmla="*/ 94 h 600"/>
                <a:gd name="T8" fmla="*/ 0 w 138"/>
                <a:gd name="T9" fmla="*/ 600 h 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8" h="600">
                  <a:moveTo>
                    <a:pt x="0" y="600"/>
                  </a:moveTo>
                  <a:lnTo>
                    <a:pt x="138" y="506"/>
                  </a:lnTo>
                  <a:lnTo>
                    <a:pt x="138" y="0"/>
                  </a:lnTo>
                  <a:lnTo>
                    <a:pt x="0" y="94"/>
                  </a:lnTo>
                  <a:lnTo>
                    <a:pt x="0" y="600"/>
                  </a:lnTo>
                  <a:close/>
                </a:path>
              </a:pathLst>
            </a:custGeom>
            <a:solidFill>
              <a:srgbClr val="96969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ja-JP" altLang="en-US" sz="2200">
                <a:solidFill>
                  <a:srgbClr val="F04E37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</p:grpSp>
      <p:grpSp>
        <p:nvGrpSpPr>
          <p:cNvPr id="139" name="図形グループ 220"/>
          <p:cNvGrpSpPr>
            <a:grpSpLocks/>
          </p:cNvGrpSpPr>
          <p:nvPr/>
        </p:nvGrpSpPr>
        <p:grpSpPr bwMode="auto">
          <a:xfrm>
            <a:off x="2153645" y="4810111"/>
            <a:ext cx="731838" cy="400051"/>
            <a:chOff x="3383293" y="1874537"/>
            <a:chExt cx="731837" cy="400050"/>
          </a:xfrm>
        </p:grpSpPr>
        <p:sp>
          <p:nvSpPr>
            <p:cNvPr id="140" name="正方形/長方形 221"/>
            <p:cNvSpPr/>
            <p:nvPr/>
          </p:nvSpPr>
          <p:spPr bwMode="auto">
            <a:xfrm>
              <a:off x="3383293" y="1874537"/>
              <a:ext cx="731837" cy="400050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36000" bIns="36000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ja-JP" altLang="en-US" sz="1400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  <p:grpSp>
          <p:nvGrpSpPr>
            <p:cNvPr id="141" name="図形グループ 222"/>
            <p:cNvGrpSpPr>
              <a:grpSpLocks/>
            </p:cNvGrpSpPr>
            <p:nvPr/>
          </p:nvGrpSpPr>
          <p:grpSpPr bwMode="auto">
            <a:xfrm>
              <a:off x="3463464" y="1929040"/>
              <a:ext cx="571494" cy="291044"/>
              <a:chOff x="-114249" y="2203357"/>
              <a:chExt cx="571494" cy="291044"/>
            </a:xfrm>
          </p:grpSpPr>
          <p:grpSp>
            <p:nvGrpSpPr>
              <p:cNvPr id="142" name="図形グループ 299"/>
              <p:cNvGrpSpPr>
                <a:grpSpLocks/>
              </p:cNvGrpSpPr>
              <p:nvPr/>
            </p:nvGrpSpPr>
            <p:grpSpPr bwMode="auto">
              <a:xfrm>
                <a:off x="-114249" y="2211721"/>
                <a:ext cx="228497" cy="274317"/>
                <a:chOff x="1005879" y="1508781"/>
                <a:chExt cx="1021069" cy="1225282"/>
              </a:xfrm>
            </p:grpSpPr>
            <p:sp>
              <p:nvSpPr>
                <p:cNvPr id="147" name="メモ 228"/>
                <p:cNvSpPr/>
                <p:nvPr/>
              </p:nvSpPr>
              <p:spPr>
                <a:xfrm flipV="1">
                  <a:off x="1009418" y="1433612"/>
                  <a:ext cx="1092469" cy="1375621"/>
                </a:xfrm>
                <a:prstGeom prst="foldedCorner">
                  <a:avLst>
                    <a:gd name="adj" fmla="val 25581"/>
                  </a:avLst>
                </a:prstGeom>
                <a:solidFill>
                  <a:schemeClr val="bg1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ja-JP" altLang="en-US" sz="2200">
                    <a:solidFill>
                      <a:srgbClr val="FFFFFF"/>
                    </a:solidFill>
                    <a:latin typeface="Meiryo UI" pitchFamily="50" charset="-128"/>
                    <a:ea typeface="Meiryo UI" pitchFamily="50" charset="-128"/>
                    <a:cs typeface="Meiryo UI" pitchFamily="50" charset="-128"/>
                  </a:endParaRPr>
                </a:p>
              </p:txBody>
            </p:sp>
            <p:cxnSp>
              <p:nvCxnSpPr>
                <p:cNvPr id="148" name="直線コネクタ 229"/>
                <p:cNvCxnSpPr/>
                <p:nvPr/>
              </p:nvCxnSpPr>
              <p:spPr>
                <a:xfrm>
                  <a:off x="1179673" y="1901606"/>
                  <a:ext cx="822899" cy="0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線コネクタ 230"/>
                <p:cNvCxnSpPr/>
                <p:nvPr/>
              </p:nvCxnSpPr>
              <p:spPr>
                <a:xfrm>
                  <a:off x="1179673" y="2107238"/>
                  <a:ext cx="822899" cy="0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直線コネクタ 231"/>
                <p:cNvCxnSpPr/>
                <p:nvPr/>
              </p:nvCxnSpPr>
              <p:spPr>
                <a:xfrm>
                  <a:off x="1179673" y="2319963"/>
                  <a:ext cx="822899" cy="0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直線コネクタ 232"/>
                <p:cNvCxnSpPr/>
                <p:nvPr/>
              </p:nvCxnSpPr>
              <p:spPr>
                <a:xfrm>
                  <a:off x="1179673" y="2532688"/>
                  <a:ext cx="822899" cy="0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直線コネクタ 233"/>
                <p:cNvCxnSpPr/>
                <p:nvPr/>
              </p:nvCxnSpPr>
              <p:spPr>
                <a:xfrm>
                  <a:off x="1172577" y="1688881"/>
                  <a:ext cx="546237" cy="0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3" name="図形グループ 224"/>
              <p:cNvGrpSpPr>
                <a:grpSpLocks/>
              </p:cNvGrpSpPr>
              <p:nvPr/>
            </p:nvGrpSpPr>
            <p:grpSpPr bwMode="auto">
              <a:xfrm>
                <a:off x="182928" y="2203357"/>
                <a:ext cx="274317" cy="291044"/>
                <a:chOff x="-545429" y="4526268"/>
                <a:chExt cx="1551308" cy="1645902"/>
              </a:xfrm>
            </p:grpSpPr>
            <p:sp>
              <p:nvSpPr>
                <p:cNvPr id="144" name="Vertical Scroll 16"/>
                <p:cNvSpPr/>
                <p:nvPr/>
              </p:nvSpPr>
              <p:spPr bwMode="auto">
                <a:xfrm>
                  <a:off x="-542737" y="4523282"/>
                  <a:ext cx="1274816" cy="1283796"/>
                </a:xfrm>
                <a:prstGeom prst="verticalScroll">
                  <a:avLst>
                    <a:gd name="adj" fmla="val 9978"/>
                  </a:avLst>
                </a:prstGeom>
                <a:solidFill>
                  <a:schemeClr val="bg1"/>
                </a:solidFill>
                <a:ln w="9525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charset="0"/>
                    <a:buNone/>
                    <a:defRPr/>
                  </a:pPr>
                  <a:endParaRPr lang="en-GB" altLang="ja-JP" sz="900" dirty="0">
                    <a:solidFill>
                      <a:srgbClr val="000000"/>
                    </a:solidFill>
                    <a:latin typeface="Meiryo UI" pitchFamily="50" charset="-128"/>
                    <a:ea typeface="Meiryo UI" pitchFamily="50" charset="-128"/>
                    <a:cs typeface="Meiryo UI" pitchFamily="50" charset="-128"/>
                  </a:endParaRPr>
                </a:p>
              </p:txBody>
            </p:sp>
            <p:sp>
              <p:nvSpPr>
                <p:cNvPr id="145" name="Vertical Scroll 16"/>
                <p:cNvSpPr/>
                <p:nvPr/>
              </p:nvSpPr>
              <p:spPr bwMode="auto">
                <a:xfrm>
                  <a:off x="-408071" y="4702834"/>
                  <a:ext cx="1274816" cy="1292771"/>
                </a:xfrm>
                <a:prstGeom prst="verticalScroll">
                  <a:avLst>
                    <a:gd name="adj" fmla="val 9978"/>
                  </a:avLst>
                </a:prstGeom>
                <a:solidFill>
                  <a:schemeClr val="bg1"/>
                </a:solidFill>
                <a:ln w="9525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charset="0"/>
                    <a:buNone/>
                    <a:defRPr/>
                  </a:pPr>
                  <a:endParaRPr lang="en-GB" altLang="ja-JP" sz="900" dirty="0">
                    <a:solidFill>
                      <a:srgbClr val="000000"/>
                    </a:solidFill>
                    <a:latin typeface="Meiryo UI" pitchFamily="50" charset="-128"/>
                    <a:ea typeface="Meiryo UI" pitchFamily="50" charset="-128"/>
                    <a:cs typeface="Meiryo UI" pitchFamily="50" charset="-128"/>
                  </a:endParaRPr>
                </a:p>
              </p:txBody>
            </p:sp>
            <p:sp>
              <p:nvSpPr>
                <p:cNvPr id="146" name="Vertical Scroll 16"/>
                <p:cNvSpPr/>
                <p:nvPr/>
              </p:nvSpPr>
              <p:spPr bwMode="auto">
                <a:xfrm>
                  <a:off x="-273410" y="4891365"/>
                  <a:ext cx="1274816" cy="1283790"/>
                </a:xfrm>
                <a:prstGeom prst="verticalScroll">
                  <a:avLst>
                    <a:gd name="adj" fmla="val 9978"/>
                  </a:avLst>
                </a:prstGeom>
                <a:solidFill>
                  <a:schemeClr val="bg1"/>
                </a:solidFill>
                <a:ln w="9525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charset="0"/>
                    <a:buNone/>
                    <a:defRPr/>
                  </a:pPr>
                  <a:endParaRPr lang="en-GB" altLang="ja-JP" sz="900" dirty="0">
                    <a:solidFill>
                      <a:srgbClr val="000000"/>
                    </a:solidFill>
                    <a:latin typeface="Meiryo UI" pitchFamily="50" charset="-128"/>
                    <a:ea typeface="Meiryo UI" pitchFamily="50" charset="-128"/>
                    <a:cs typeface="Meiryo UI" pitchFamily="50" charset="-128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37070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Objective of the </a:t>
            </a:r>
            <a:r>
              <a:rPr lang="en-US" dirty="0" err="1" smtClean="0"/>
              <a:t>PoC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17856" y="1498065"/>
            <a:ext cx="11350217" cy="34074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41100"/>
              </a:buClr>
              <a:buSzPct val="50000"/>
              <a:buFont typeface=".LucidaGrandeUI" charset="0"/>
              <a:buChar char="▶"/>
            </a:pPr>
            <a:r>
              <a:rPr lang="en-US" dirty="0" smtClean="0">
                <a:latin typeface="Helvetica Neue Light" charset="0"/>
                <a:ea typeface="Helvetica Neue Light" charset="0"/>
                <a:cs typeface="Helvetica Neue Light" charset="0"/>
              </a:rPr>
              <a:t> The objective of the Proof of concept is to prove</a:t>
            </a:r>
          </a:p>
          <a:p>
            <a:pPr>
              <a:buClr>
                <a:srgbClr val="941100"/>
              </a:buClr>
              <a:buSzPct val="50000"/>
              <a:buFont typeface=".LucidaGrandeUI" charset="0"/>
              <a:buChar char="▶"/>
            </a:pPr>
            <a:endParaRPr lang="en-US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lvl="1">
              <a:buClr>
                <a:srgbClr val="941100"/>
              </a:buClr>
              <a:buSzPct val="50000"/>
              <a:buFont typeface=".LucidaGrandeUI" charset="0"/>
              <a:buChar char="▶"/>
            </a:pPr>
            <a:r>
              <a:rPr lang="en-US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Blockchain</a:t>
            </a:r>
            <a:r>
              <a:rPr lang="en-US" dirty="0" smtClean="0">
                <a:latin typeface="Helvetica Neue Light" charset="0"/>
                <a:ea typeface="Helvetica Neue Light" charset="0"/>
                <a:cs typeface="Helvetica Neue Light" charset="0"/>
              </a:rPr>
              <a:t> can provide visibility of data across the EMS provider and the distribution network </a:t>
            </a:r>
          </a:p>
          <a:p>
            <a:pPr marL="457200" lvl="1" indent="0">
              <a:buClr>
                <a:srgbClr val="941100"/>
              </a:buClr>
              <a:buSzPct val="50000"/>
              <a:buNone/>
            </a:pPr>
            <a:endParaRPr lang="en-US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lvl="1">
              <a:buClr>
                <a:srgbClr val="941100"/>
              </a:buClr>
              <a:buSzPct val="50000"/>
              <a:buFont typeface=".LucidaGrandeUI" charset="0"/>
              <a:buChar char="▶"/>
            </a:pPr>
            <a:r>
              <a:rPr lang="en-US" dirty="0" smtClean="0">
                <a:latin typeface="Helvetica Neue Light" charset="0"/>
                <a:ea typeface="Helvetica Neue Light" charset="0"/>
                <a:cs typeface="Helvetica Neue Light" charset="0"/>
              </a:rPr>
              <a:t>Demonstrate the ability to visualize traceability at the EMS manufacturer </a:t>
            </a:r>
          </a:p>
          <a:p>
            <a:pPr lvl="1">
              <a:buClr>
                <a:srgbClr val="941100"/>
              </a:buClr>
              <a:buSzPct val="50000"/>
              <a:buFont typeface=".LucidaGrandeUI" charset="0"/>
              <a:buChar char="▶"/>
            </a:pPr>
            <a:endParaRPr lang="en-US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lvl="1">
              <a:buClr>
                <a:srgbClr val="941100"/>
              </a:buClr>
              <a:buSzPct val="50000"/>
              <a:buFont typeface=".LucidaGrandeUI" charset="0"/>
              <a:buChar char="▶"/>
            </a:pPr>
            <a:r>
              <a:rPr lang="en-US" dirty="0" smtClean="0">
                <a:latin typeface="Helvetica Neue Light" charset="0"/>
                <a:ea typeface="Helvetica Neue Light" charset="0"/>
                <a:cs typeface="Helvetica Neue Light" charset="0"/>
              </a:rPr>
              <a:t>Develop a business case to support the deployment on the application</a:t>
            </a:r>
            <a:endParaRPr lang="en-US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lvl="1">
              <a:buClr>
                <a:srgbClr val="941100"/>
              </a:buClr>
              <a:buSzPct val="50000"/>
              <a:buFont typeface=".LucidaGrandeUI" charset="0"/>
              <a:buChar char="▶"/>
            </a:pPr>
            <a:endParaRPr lang="en-US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>
              <a:buSzPct val="50000"/>
              <a:buFont typeface=".LucidaGrandeUI" charset="0"/>
              <a:buChar char="▶"/>
            </a:pPr>
            <a:endParaRPr lang="en-US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>
              <a:buSzPct val="50000"/>
              <a:buFont typeface=".LucidaGrandeUI" charset="0"/>
              <a:buChar char="▶"/>
            </a:pPr>
            <a:endParaRPr lang="en-US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94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Proposed Use Case Definition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6" y="1367327"/>
            <a:ext cx="5203010" cy="4448086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521039" y="1289447"/>
            <a:ext cx="6264847" cy="34438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941100"/>
              </a:buClr>
              <a:buSzPct val="50000"/>
              <a:buNone/>
            </a:pP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The </a:t>
            </a:r>
            <a:r>
              <a:rPr lang="en-US" sz="20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usecase</a:t>
            </a: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 the </a:t>
            </a:r>
            <a:r>
              <a:rPr lang="en-US" sz="20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PoC</a:t>
            </a: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 will focus on tracking the charger and its key components from the start of the assembly at the EMS facility to it being received at the PMI distribution center.</a:t>
            </a:r>
          </a:p>
          <a:p>
            <a:pPr marL="0" indent="0">
              <a:buClr>
                <a:srgbClr val="941100"/>
              </a:buClr>
              <a:buSzPct val="50000"/>
              <a:buNone/>
            </a:pPr>
            <a:endParaRPr lang="en-US" sz="2000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0" indent="0">
              <a:buClr>
                <a:srgbClr val="941100"/>
              </a:buClr>
              <a:buSzPct val="50000"/>
              <a:buNone/>
            </a:pP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The </a:t>
            </a:r>
            <a:r>
              <a:rPr lang="en-US" sz="20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usecase</a:t>
            </a: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 spans across the key constituents and capability which will ensure that the solution is scalable once proven</a:t>
            </a:r>
            <a:endParaRPr lang="en-US" sz="20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684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PoC</a:t>
            </a:r>
            <a:r>
              <a:rPr lang="en-US" dirty="0" smtClean="0"/>
              <a:t>: Process Steps and Data Sources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566382" y="5469308"/>
            <a:ext cx="843674" cy="520678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95" tIns="45648" rIns="91295" bIns="45648" rtlCol="0" anchor="ctr"/>
          <a:lstStyle/>
          <a:p>
            <a:pPr algn="ctr"/>
            <a:r>
              <a:rPr lang="en-US" sz="825" dirty="0" smtClean="0">
                <a:solidFill>
                  <a:schemeClr val="bg1"/>
                </a:solidFill>
              </a:rPr>
              <a:t> </a:t>
            </a:r>
            <a:endParaRPr lang="en-US" sz="825" dirty="0"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66382" y="6114824"/>
            <a:ext cx="837552" cy="520701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95" tIns="45648" rIns="91295" bIns="45648" rtlCol="0" anchor="ctr"/>
          <a:lstStyle/>
          <a:p>
            <a:pPr algn="ctr"/>
            <a:r>
              <a:rPr lang="en-US" sz="825" dirty="0" smtClean="0">
                <a:solidFill>
                  <a:schemeClr val="bg1"/>
                </a:solidFill>
              </a:rPr>
              <a:t> </a:t>
            </a:r>
            <a:endParaRPr lang="en-US" sz="825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54368" y="5539863"/>
            <a:ext cx="8940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 EMS  </a:t>
            </a:r>
            <a:endParaRPr lang="en-US" sz="1050" dirty="0"/>
          </a:p>
        </p:txBody>
      </p:sp>
      <p:sp>
        <p:nvSpPr>
          <p:cNvPr id="53" name="TextBox 52"/>
          <p:cNvSpPr txBox="1"/>
          <p:nvPr/>
        </p:nvSpPr>
        <p:spPr>
          <a:xfrm>
            <a:off x="1654368" y="6248216"/>
            <a:ext cx="8940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 PMI</a:t>
            </a:r>
            <a:endParaRPr lang="en-US" sz="1050" dirty="0"/>
          </a:p>
        </p:txBody>
      </p:sp>
      <p:sp>
        <p:nvSpPr>
          <p:cNvPr id="6" name="Rectangle 5"/>
          <p:cNvSpPr/>
          <p:nvPr/>
        </p:nvSpPr>
        <p:spPr>
          <a:xfrm>
            <a:off x="1733343" y="1379892"/>
            <a:ext cx="1072900" cy="712945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95" tIns="45648" rIns="91295" bIns="45648" rtlCol="0" anchor="ctr"/>
          <a:lstStyle/>
          <a:p>
            <a:pPr algn="ctr"/>
            <a:r>
              <a:rPr lang="en-US" sz="825" dirty="0" smtClean="0">
                <a:solidFill>
                  <a:schemeClr val="bg1"/>
                </a:solidFill>
              </a:rPr>
              <a:t>Raw Material Receipt @ EMS</a:t>
            </a:r>
            <a:endParaRPr lang="en-US" sz="825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31727" y="1379892"/>
            <a:ext cx="1090944" cy="712945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95" tIns="45648" rIns="91295" bIns="45648" rtlCol="0" anchor="ctr"/>
          <a:lstStyle/>
          <a:p>
            <a:pPr algn="ctr"/>
            <a:r>
              <a:rPr lang="en-US" sz="825" dirty="0" smtClean="0">
                <a:solidFill>
                  <a:schemeClr val="bg1"/>
                </a:solidFill>
              </a:rPr>
              <a:t>Start Charger Assembly</a:t>
            </a:r>
            <a:endParaRPr lang="en-US" sz="825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81222" y="1379892"/>
            <a:ext cx="925900" cy="712945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95" tIns="45648" rIns="91295" bIns="45648" rtlCol="0" anchor="ctr"/>
          <a:lstStyle/>
          <a:p>
            <a:pPr algn="ctr"/>
            <a:r>
              <a:rPr lang="en-US" sz="825" dirty="0" smtClean="0">
                <a:solidFill>
                  <a:schemeClr val="bg1"/>
                </a:solidFill>
              </a:rPr>
              <a:t>Packing Finished Goods</a:t>
            </a:r>
            <a:endParaRPr lang="en-US" sz="825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70513" y="1379892"/>
            <a:ext cx="992402" cy="712945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95" tIns="45648" rIns="91295" bIns="45648" rtlCol="0" anchor="ctr"/>
          <a:lstStyle/>
          <a:p>
            <a:pPr algn="ctr"/>
            <a:r>
              <a:rPr lang="en-US" sz="825" dirty="0" smtClean="0">
                <a:solidFill>
                  <a:schemeClr val="bg1"/>
                </a:solidFill>
              </a:rPr>
              <a:t>Ship To PMI DC</a:t>
            </a:r>
            <a:endParaRPr lang="en-US" sz="825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42277" y="1379892"/>
            <a:ext cx="929646" cy="712945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95" tIns="45648" rIns="91295" bIns="45648" rtlCol="0" anchor="ctr"/>
          <a:lstStyle/>
          <a:p>
            <a:pPr algn="ctr"/>
            <a:r>
              <a:rPr lang="en-US" sz="825" dirty="0" smtClean="0">
                <a:solidFill>
                  <a:schemeClr val="bg1"/>
                </a:solidFill>
              </a:rPr>
              <a:t>Receipt @ PMI DC</a:t>
            </a:r>
            <a:endParaRPr lang="en-US" sz="825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806243" y="1736364"/>
            <a:ext cx="325484" cy="0"/>
          </a:xfrm>
          <a:prstGeom prst="line">
            <a:avLst/>
          </a:prstGeom>
          <a:ln w="28575"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9" idx="1"/>
          </p:cNvCxnSpPr>
          <p:nvPr/>
        </p:nvCxnSpPr>
        <p:spPr>
          <a:xfrm>
            <a:off x="7307121" y="1736364"/>
            <a:ext cx="363392" cy="1"/>
          </a:xfrm>
          <a:prstGeom prst="line">
            <a:avLst/>
          </a:prstGeom>
          <a:ln w="28575"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0" idx="1"/>
          </p:cNvCxnSpPr>
          <p:nvPr/>
        </p:nvCxnSpPr>
        <p:spPr>
          <a:xfrm>
            <a:off x="8577455" y="1736364"/>
            <a:ext cx="464822" cy="1"/>
          </a:xfrm>
          <a:prstGeom prst="line">
            <a:avLst/>
          </a:prstGeom>
          <a:ln w="28575"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0540032" y="1379892"/>
            <a:ext cx="929646" cy="712945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95" tIns="45648" rIns="91295" bIns="45648" rtlCol="0" anchor="ctr"/>
          <a:lstStyle/>
          <a:p>
            <a:pPr algn="ctr"/>
            <a:r>
              <a:rPr lang="en-US" sz="825" dirty="0" smtClean="0">
                <a:solidFill>
                  <a:schemeClr val="bg1"/>
                </a:solidFill>
              </a:rPr>
              <a:t>Ship to Distributor</a:t>
            </a:r>
            <a:endParaRPr lang="en-US" sz="825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/>
          <p:cNvCxnSpPr>
            <a:stCxn id="10" idx="3"/>
            <a:endCxn id="37" idx="1"/>
          </p:cNvCxnSpPr>
          <p:nvPr/>
        </p:nvCxnSpPr>
        <p:spPr>
          <a:xfrm>
            <a:off x="9971923" y="1736365"/>
            <a:ext cx="568109" cy="0"/>
          </a:xfrm>
          <a:prstGeom prst="line">
            <a:avLst/>
          </a:prstGeom>
          <a:ln w="28575"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38" idx="3"/>
          </p:cNvCxnSpPr>
          <p:nvPr/>
        </p:nvCxnSpPr>
        <p:spPr>
          <a:xfrm flipV="1">
            <a:off x="5885021" y="1731187"/>
            <a:ext cx="496200" cy="10354"/>
          </a:xfrm>
          <a:prstGeom prst="line">
            <a:avLst/>
          </a:prstGeom>
          <a:ln w="28575"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166079" y="2961716"/>
            <a:ext cx="1022240" cy="71294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95" tIns="45648" rIns="91295" bIns="45648" rtlCol="0" anchor="ctr"/>
          <a:lstStyle/>
          <a:p>
            <a:pPr algn="ctr"/>
            <a:r>
              <a:rPr lang="en-US" sz="825" dirty="0" smtClean="0">
                <a:solidFill>
                  <a:schemeClr val="tx1"/>
                </a:solidFill>
              </a:rPr>
              <a:t> File from EMS to identify Components for the </a:t>
            </a:r>
            <a:r>
              <a:rPr lang="en-US" sz="825" b="1" dirty="0" smtClean="0">
                <a:solidFill>
                  <a:schemeClr val="tx1"/>
                </a:solidFill>
              </a:rPr>
              <a:t>Assembly ID</a:t>
            </a:r>
            <a:endParaRPr lang="en-US" sz="825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794077" y="1385068"/>
            <a:ext cx="1090944" cy="712945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95" tIns="45648" rIns="91295" bIns="45648" rtlCol="0" anchor="ctr"/>
          <a:lstStyle/>
          <a:p>
            <a:pPr algn="ctr"/>
            <a:r>
              <a:rPr lang="en-US" sz="825" dirty="0" smtClean="0">
                <a:solidFill>
                  <a:schemeClr val="bg1"/>
                </a:solidFill>
              </a:rPr>
              <a:t>End Charger Assembly</a:t>
            </a:r>
            <a:endParaRPr lang="en-US" sz="825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/>
          <p:cNvCxnSpPr>
            <a:endCxn id="38" idx="1"/>
          </p:cNvCxnSpPr>
          <p:nvPr/>
        </p:nvCxnSpPr>
        <p:spPr>
          <a:xfrm>
            <a:off x="4222671" y="1731187"/>
            <a:ext cx="571406" cy="10354"/>
          </a:xfrm>
          <a:prstGeom prst="line">
            <a:avLst/>
          </a:prstGeom>
          <a:ln w="28575"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794077" y="2961716"/>
            <a:ext cx="1090944" cy="71294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95" tIns="45648" rIns="91295" bIns="45648" rtlCol="0" anchor="ctr"/>
          <a:lstStyle/>
          <a:p>
            <a:pPr algn="ctr"/>
            <a:r>
              <a:rPr lang="en-US" sz="825" dirty="0" smtClean="0">
                <a:solidFill>
                  <a:schemeClr val="tx1"/>
                </a:solidFill>
              </a:rPr>
              <a:t> File from EMS to identify Components for the </a:t>
            </a:r>
            <a:r>
              <a:rPr lang="en-US" sz="825" b="1" dirty="0" smtClean="0">
                <a:solidFill>
                  <a:schemeClr val="tx1"/>
                </a:solidFill>
              </a:rPr>
              <a:t>Assembly ID and</a:t>
            </a:r>
          </a:p>
          <a:p>
            <a:pPr algn="ctr"/>
            <a:r>
              <a:rPr lang="en-US" sz="825" b="1" dirty="0" smtClean="0">
                <a:solidFill>
                  <a:schemeClr val="tx1"/>
                </a:solidFill>
              </a:rPr>
              <a:t>Charger S/N</a:t>
            </a:r>
            <a:endParaRPr lang="en-US" sz="825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381221" y="2970520"/>
            <a:ext cx="925901" cy="71294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95" tIns="45648" rIns="91295" bIns="45648" rtlCol="0" anchor="ctr"/>
          <a:lstStyle/>
          <a:p>
            <a:pPr algn="ctr"/>
            <a:r>
              <a:rPr lang="en-US" sz="825" dirty="0" smtClean="0">
                <a:solidFill>
                  <a:schemeClr val="tx1"/>
                </a:solidFill>
              </a:rPr>
              <a:t> File from EMS with </a:t>
            </a:r>
            <a:r>
              <a:rPr lang="en-US" sz="825" b="1" dirty="0" smtClean="0">
                <a:solidFill>
                  <a:schemeClr val="tx1"/>
                </a:solidFill>
              </a:rPr>
              <a:t>Case ID</a:t>
            </a:r>
          </a:p>
          <a:p>
            <a:pPr algn="ctr"/>
            <a:r>
              <a:rPr lang="en-US" sz="825" b="1" dirty="0">
                <a:solidFill>
                  <a:schemeClr val="tx1"/>
                </a:solidFill>
              </a:rPr>
              <a:t>&amp;</a:t>
            </a:r>
            <a:endParaRPr lang="en-US" sz="825" b="1" dirty="0" smtClean="0">
              <a:solidFill>
                <a:schemeClr val="tx1"/>
              </a:solidFill>
            </a:endParaRPr>
          </a:p>
          <a:p>
            <a:pPr algn="ctr"/>
            <a:r>
              <a:rPr lang="en-US" sz="825" b="1" dirty="0" smtClean="0">
                <a:solidFill>
                  <a:schemeClr val="tx1"/>
                </a:solidFill>
              </a:rPr>
              <a:t>Charger S/N</a:t>
            </a:r>
            <a:endParaRPr lang="en-US" sz="825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670513" y="2961715"/>
            <a:ext cx="925901" cy="71294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95" tIns="45648" rIns="91295" bIns="45648" rtlCol="0" anchor="ctr"/>
          <a:lstStyle/>
          <a:p>
            <a:pPr algn="ctr"/>
            <a:r>
              <a:rPr lang="en-US" sz="825" dirty="0" smtClean="0">
                <a:solidFill>
                  <a:schemeClr val="tx1"/>
                </a:solidFill>
              </a:rPr>
              <a:t> Shipment Notification with Case ID + Ship To Details</a:t>
            </a:r>
            <a:endParaRPr lang="en-US" sz="825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9037073" y="2961714"/>
            <a:ext cx="925901" cy="71294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95" tIns="45648" rIns="91295" bIns="45648" rtlCol="0" anchor="ctr"/>
          <a:lstStyle/>
          <a:p>
            <a:pPr algn="ctr"/>
            <a:r>
              <a:rPr lang="en-US" sz="825" dirty="0" smtClean="0">
                <a:solidFill>
                  <a:schemeClr val="tx1"/>
                </a:solidFill>
              </a:rPr>
              <a:t>PMI DC Receipt Case ID + Ship To Details</a:t>
            </a:r>
            <a:endParaRPr lang="en-US" sz="825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0540032" y="2961713"/>
            <a:ext cx="925901" cy="71294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95" tIns="45648" rIns="91295" bIns="45648" rtlCol="0" anchor="ctr"/>
          <a:lstStyle/>
          <a:p>
            <a:pPr algn="ctr"/>
            <a:r>
              <a:rPr lang="en-US" sz="825" dirty="0" smtClean="0">
                <a:solidFill>
                  <a:schemeClr val="tx1"/>
                </a:solidFill>
              </a:rPr>
              <a:t>PMI DC Shipment Notification</a:t>
            </a:r>
          </a:p>
          <a:p>
            <a:pPr algn="ctr"/>
            <a:r>
              <a:rPr lang="en-US" sz="825" dirty="0" smtClean="0">
                <a:solidFill>
                  <a:schemeClr val="tx1"/>
                </a:solidFill>
              </a:rPr>
              <a:t>Case ID + Ship To Details</a:t>
            </a:r>
            <a:endParaRPr lang="en-US" sz="825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200431" y="4096883"/>
            <a:ext cx="1022240" cy="71294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95" tIns="45648" rIns="91295" bIns="45648" rtlCol="0" anchor="t"/>
          <a:lstStyle/>
          <a:p>
            <a:r>
              <a:rPr lang="en-US" sz="825" b="1" dirty="0" smtClean="0">
                <a:solidFill>
                  <a:schemeClr val="tx1"/>
                </a:solidFill>
              </a:rPr>
              <a:t>Assembly ID</a:t>
            </a:r>
          </a:p>
          <a:p>
            <a:r>
              <a:rPr lang="en-US" sz="825" b="1" dirty="0" smtClean="0">
                <a:solidFill>
                  <a:schemeClr val="tx1"/>
                </a:solidFill>
              </a:rPr>
              <a:t>Component ID</a:t>
            </a:r>
          </a:p>
          <a:p>
            <a:r>
              <a:rPr lang="en-US" sz="825" b="1" dirty="0" smtClean="0">
                <a:solidFill>
                  <a:schemeClr val="tx1"/>
                </a:solidFill>
              </a:rPr>
              <a:t>Component Batch</a:t>
            </a:r>
            <a:endParaRPr lang="en-US" sz="825" b="1" dirty="0">
              <a:solidFill>
                <a:schemeClr val="tx1"/>
              </a:solidFill>
            </a:endParaRPr>
          </a:p>
          <a:p>
            <a:r>
              <a:rPr lang="en-US" sz="825" b="1" dirty="0" smtClean="0">
                <a:solidFill>
                  <a:schemeClr val="tx1"/>
                </a:solidFill>
              </a:rPr>
              <a:t>Component Quality Check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794077" y="4064723"/>
            <a:ext cx="1022240" cy="8662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95" tIns="45648" rIns="91295" bIns="45648" rtlCol="0" anchor="t"/>
          <a:lstStyle/>
          <a:p>
            <a:r>
              <a:rPr lang="en-US" sz="825" b="1" dirty="0" smtClean="0">
                <a:solidFill>
                  <a:schemeClr val="tx1"/>
                </a:solidFill>
              </a:rPr>
              <a:t>Charger S/N</a:t>
            </a:r>
          </a:p>
          <a:p>
            <a:r>
              <a:rPr lang="en-US" sz="825" b="1" dirty="0" smtClean="0">
                <a:solidFill>
                  <a:schemeClr val="tx1"/>
                </a:solidFill>
              </a:rPr>
              <a:t>Assembly ID</a:t>
            </a:r>
          </a:p>
          <a:p>
            <a:r>
              <a:rPr lang="en-US" sz="825" b="1" dirty="0" smtClean="0">
                <a:solidFill>
                  <a:schemeClr val="tx1"/>
                </a:solidFill>
              </a:rPr>
              <a:t>Component ID</a:t>
            </a:r>
          </a:p>
          <a:p>
            <a:r>
              <a:rPr lang="en-US" sz="825" b="1" dirty="0" smtClean="0">
                <a:solidFill>
                  <a:schemeClr val="tx1"/>
                </a:solidFill>
              </a:rPr>
              <a:t>Component Batch</a:t>
            </a:r>
            <a:endParaRPr lang="en-US" sz="825" b="1" dirty="0">
              <a:solidFill>
                <a:schemeClr val="tx1"/>
              </a:solidFill>
            </a:endParaRPr>
          </a:p>
          <a:p>
            <a:r>
              <a:rPr lang="en-US" sz="825" b="1" dirty="0" smtClean="0">
                <a:solidFill>
                  <a:schemeClr val="tx1"/>
                </a:solidFill>
              </a:rPr>
              <a:t>Component Quality Check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387723" y="4064723"/>
            <a:ext cx="925899" cy="8662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95" tIns="45648" rIns="91295" bIns="45648" rtlCol="0" anchor="t"/>
          <a:lstStyle/>
          <a:p>
            <a:r>
              <a:rPr lang="en-US" sz="825" b="1" dirty="0" smtClean="0">
                <a:solidFill>
                  <a:schemeClr val="tx1"/>
                </a:solidFill>
              </a:rPr>
              <a:t>Case ID</a:t>
            </a:r>
          </a:p>
          <a:p>
            <a:r>
              <a:rPr lang="en-US" sz="825" b="1" dirty="0" smtClean="0">
                <a:solidFill>
                  <a:schemeClr val="tx1"/>
                </a:solidFill>
              </a:rPr>
              <a:t>Charger S/N</a:t>
            </a:r>
          </a:p>
          <a:p>
            <a:r>
              <a:rPr lang="en-US" sz="825" b="1" dirty="0" smtClean="0">
                <a:solidFill>
                  <a:schemeClr val="tx1"/>
                </a:solidFill>
              </a:rPr>
              <a:t>Date &amp; Time</a:t>
            </a:r>
          </a:p>
          <a:p>
            <a:r>
              <a:rPr lang="en-US" sz="825" b="1" dirty="0" smtClean="0">
                <a:solidFill>
                  <a:schemeClr val="tx1"/>
                </a:solidFill>
              </a:rPr>
              <a:t>Packed By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670515" y="4020255"/>
            <a:ext cx="925899" cy="8662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95" tIns="45648" rIns="91295" bIns="45648" rtlCol="0" anchor="t"/>
          <a:lstStyle/>
          <a:p>
            <a:r>
              <a:rPr lang="en-US" sz="825" b="1" dirty="0" smtClean="0">
                <a:solidFill>
                  <a:schemeClr val="tx1"/>
                </a:solidFill>
              </a:rPr>
              <a:t>BOL Number</a:t>
            </a:r>
          </a:p>
          <a:p>
            <a:r>
              <a:rPr lang="en-US" sz="825" b="1" dirty="0" smtClean="0">
                <a:solidFill>
                  <a:schemeClr val="tx1"/>
                </a:solidFill>
              </a:rPr>
              <a:t>Case ID</a:t>
            </a:r>
          </a:p>
          <a:p>
            <a:r>
              <a:rPr lang="en-US" sz="825" b="1" dirty="0" smtClean="0">
                <a:solidFill>
                  <a:schemeClr val="tx1"/>
                </a:solidFill>
              </a:rPr>
              <a:t>Date &amp; Time</a:t>
            </a:r>
          </a:p>
          <a:p>
            <a:r>
              <a:rPr lang="en-US" sz="825" b="1" dirty="0" smtClean="0">
                <a:solidFill>
                  <a:schemeClr val="tx1"/>
                </a:solidFill>
              </a:rPr>
              <a:t>Carrier</a:t>
            </a:r>
          </a:p>
          <a:p>
            <a:r>
              <a:rPr lang="en-US" sz="825" b="1" dirty="0" smtClean="0">
                <a:solidFill>
                  <a:schemeClr val="tx1"/>
                </a:solidFill>
              </a:rPr>
              <a:t>Ship-To details</a:t>
            </a:r>
          </a:p>
        </p:txBody>
      </p:sp>
      <p:sp>
        <p:nvSpPr>
          <p:cNvPr id="61" name="Rectangle 60"/>
          <p:cNvSpPr/>
          <p:nvPr/>
        </p:nvSpPr>
        <p:spPr>
          <a:xfrm>
            <a:off x="9046024" y="3996925"/>
            <a:ext cx="925899" cy="8662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95" tIns="45648" rIns="91295" bIns="45648" rtlCol="0" anchor="t"/>
          <a:lstStyle/>
          <a:p>
            <a:r>
              <a:rPr lang="en-US" sz="825" b="1" dirty="0" smtClean="0">
                <a:solidFill>
                  <a:schemeClr val="tx1"/>
                </a:solidFill>
              </a:rPr>
              <a:t>BOL Number</a:t>
            </a:r>
          </a:p>
          <a:p>
            <a:r>
              <a:rPr lang="en-US" sz="825" b="1" dirty="0" smtClean="0">
                <a:solidFill>
                  <a:schemeClr val="tx1"/>
                </a:solidFill>
              </a:rPr>
              <a:t>Case ID</a:t>
            </a:r>
          </a:p>
          <a:p>
            <a:r>
              <a:rPr lang="en-US" sz="825" b="1" dirty="0" smtClean="0">
                <a:solidFill>
                  <a:schemeClr val="tx1"/>
                </a:solidFill>
              </a:rPr>
              <a:t>Date &amp; Time</a:t>
            </a:r>
          </a:p>
          <a:p>
            <a:r>
              <a:rPr lang="en-US" sz="825" b="1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0540032" y="3982141"/>
            <a:ext cx="925899" cy="8662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95" tIns="45648" rIns="91295" bIns="45648" rtlCol="0" anchor="t"/>
          <a:lstStyle/>
          <a:p>
            <a:r>
              <a:rPr lang="en-US" sz="825" b="1" dirty="0" smtClean="0">
                <a:solidFill>
                  <a:schemeClr val="tx1"/>
                </a:solidFill>
              </a:rPr>
              <a:t>BOL Number</a:t>
            </a:r>
          </a:p>
          <a:p>
            <a:r>
              <a:rPr lang="en-US" sz="825" b="1" dirty="0" smtClean="0">
                <a:solidFill>
                  <a:schemeClr val="tx1"/>
                </a:solidFill>
              </a:rPr>
              <a:t>Case ID</a:t>
            </a:r>
          </a:p>
          <a:p>
            <a:r>
              <a:rPr lang="en-US" sz="825" b="1" dirty="0" smtClean="0">
                <a:solidFill>
                  <a:schemeClr val="tx1"/>
                </a:solidFill>
              </a:rPr>
              <a:t>Date &amp; Time</a:t>
            </a:r>
          </a:p>
          <a:p>
            <a:r>
              <a:rPr lang="en-US" sz="825" b="1" dirty="0" smtClean="0">
                <a:solidFill>
                  <a:schemeClr val="tx1"/>
                </a:solidFill>
              </a:rPr>
              <a:t>Carrier</a:t>
            </a:r>
          </a:p>
          <a:p>
            <a:r>
              <a:rPr lang="en-US" sz="825" b="1" dirty="0" smtClean="0">
                <a:solidFill>
                  <a:schemeClr val="tx1"/>
                </a:solidFill>
              </a:rPr>
              <a:t>Ship-To details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589518" y="1385068"/>
            <a:ext cx="0" cy="3682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222809" y="1388852"/>
            <a:ext cx="1059678" cy="528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Step</a:t>
            </a:r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222809" y="2886040"/>
            <a:ext cx="1059678" cy="528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65" name="Rounded Rectangle 64"/>
          <p:cNvSpPr/>
          <p:nvPr/>
        </p:nvSpPr>
        <p:spPr>
          <a:xfrm>
            <a:off x="233219" y="4177674"/>
            <a:ext cx="1059678" cy="528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80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0C41EFE8-655A-D14A-92CB-96CA4F65B5D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192" y="205517"/>
            <a:ext cx="11322808" cy="5347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PoC</a:t>
            </a:r>
            <a:r>
              <a:rPr lang="en-US" dirty="0" smtClean="0"/>
              <a:t> will simulate the four participants in the </a:t>
            </a:r>
            <a:r>
              <a:rPr lang="en-US" dirty="0" err="1" smtClean="0"/>
              <a:t>Blockchain</a:t>
            </a:r>
            <a:r>
              <a:rPr lang="en-US" dirty="0" smtClean="0"/>
              <a:t> network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551613"/>
            <a:ext cx="2844800" cy="225425"/>
          </a:xfrm>
          <a:prstGeom prst="rect">
            <a:avLst/>
          </a:prstGeom>
        </p:spPr>
        <p:txBody>
          <a:bodyPr/>
          <a:lstStyle/>
          <a:p>
            <a:fld id="{D5E949B5-7566-FC4A-BA5C-9D80F7F64C62}" type="datetime4">
              <a:rPr lang="en-US" altLang="ja-JP" smtClean="0">
                <a:solidFill>
                  <a:prstClr val="black">
                    <a:tint val="75000"/>
                  </a:prstClr>
                </a:solidFill>
              </a:rPr>
              <a:pPr/>
              <a:t>April 19, 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角丸四角形 194"/>
          <p:cNvSpPr>
            <a:spLocks noChangeArrowheads="1"/>
          </p:cNvSpPr>
          <p:nvPr/>
        </p:nvSpPr>
        <p:spPr bwMode="auto">
          <a:xfrm>
            <a:off x="4121980" y="2590802"/>
            <a:ext cx="3292475" cy="1646237"/>
          </a:xfrm>
          <a:prstGeom prst="roundRect">
            <a:avLst>
              <a:gd name="adj" fmla="val 16278"/>
            </a:avLst>
          </a:prstGeom>
          <a:solidFill>
            <a:srgbClr val="E6F6FD"/>
          </a:solidFill>
          <a:ln w="9525">
            <a:solidFill>
              <a:srgbClr val="7DCDF2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tIns="0" bIns="0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ja-JP" altLang="en-US" sz="1400" dirty="0">
              <a:solidFill>
                <a:srgbClr val="00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1" name="円/楕円 260"/>
          <p:cNvSpPr/>
          <p:nvPr/>
        </p:nvSpPr>
        <p:spPr>
          <a:xfrm>
            <a:off x="3299651" y="1768476"/>
            <a:ext cx="5119687" cy="338296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ja-JP" altLang="en-US" sz="2200">
              <a:solidFill>
                <a:srgbClr val="FFFFFF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2" name="角丸四角形 24"/>
          <p:cNvSpPr>
            <a:spLocks noChangeArrowheads="1"/>
          </p:cNvSpPr>
          <p:nvPr/>
        </p:nvSpPr>
        <p:spPr bwMode="auto">
          <a:xfrm>
            <a:off x="9205118" y="993284"/>
            <a:ext cx="1920875" cy="547688"/>
          </a:xfrm>
          <a:prstGeom prst="roundRect">
            <a:avLst>
              <a:gd name="adj" fmla="val 23491"/>
            </a:avLst>
          </a:prstGeom>
          <a:solidFill>
            <a:srgbClr val="2A584C"/>
          </a:solidFill>
          <a:ln w="9525">
            <a:solidFill>
              <a:srgbClr val="7DCDF2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altLang="ja-JP" sz="1400" dirty="0" smtClean="0">
                <a:solidFill>
                  <a:srgbClr val="FFFFFF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Packaging line</a:t>
            </a:r>
            <a:endParaRPr lang="en-US" altLang="ja-JP" sz="1400" b="1" dirty="0"/>
          </a:p>
        </p:txBody>
      </p:sp>
      <p:sp>
        <p:nvSpPr>
          <p:cNvPr id="13" name="角丸四角形 25"/>
          <p:cNvSpPr>
            <a:spLocks noChangeArrowheads="1"/>
          </p:cNvSpPr>
          <p:nvPr/>
        </p:nvSpPr>
        <p:spPr bwMode="auto">
          <a:xfrm>
            <a:off x="7444018" y="5848553"/>
            <a:ext cx="2011363" cy="547687"/>
          </a:xfrm>
          <a:prstGeom prst="roundRect">
            <a:avLst>
              <a:gd name="adj" fmla="val 28620"/>
            </a:avLst>
          </a:prstGeom>
          <a:solidFill>
            <a:srgbClr val="0D892D"/>
          </a:solidFill>
          <a:ln w="9525">
            <a:solidFill>
              <a:srgbClr val="7DCDF2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altLang="ja-JP" sz="1400" dirty="0" smtClean="0">
                <a:solidFill>
                  <a:srgbClr val="FFFFFF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Distribution </a:t>
            </a:r>
            <a:r>
              <a:rPr lang="en-GB" altLang="ja-JP" sz="1400" dirty="0" err="1" smtClean="0">
                <a:solidFill>
                  <a:srgbClr val="FFFFFF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Center</a:t>
            </a:r>
            <a:endParaRPr lang="en-GB" altLang="ja-JP" sz="1400" dirty="0">
              <a:solidFill>
                <a:srgbClr val="FFFFFF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5" name="TextBox 46"/>
          <p:cNvSpPr txBox="1">
            <a:spLocks noChangeArrowheads="1"/>
          </p:cNvSpPr>
          <p:nvPr/>
        </p:nvSpPr>
        <p:spPr bwMode="auto">
          <a:xfrm>
            <a:off x="4396605" y="2523000"/>
            <a:ext cx="11890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400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Shared ledger</a:t>
            </a:r>
            <a:endParaRPr lang="en-GB" altLang="ja-JP" sz="1400" dirty="0">
              <a:solidFill>
                <a:srgbClr val="00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6" name="TextBox 46"/>
          <p:cNvSpPr txBox="1">
            <a:spLocks noChangeArrowheads="1"/>
          </p:cNvSpPr>
          <p:nvPr/>
        </p:nvSpPr>
        <p:spPr bwMode="auto">
          <a:xfrm>
            <a:off x="5860285" y="2492839"/>
            <a:ext cx="12795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ja-JP" sz="1400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Smart Contract</a:t>
            </a:r>
          </a:p>
        </p:txBody>
      </p:sp>
      <p:sp>
        <p:nvSpPr>
          <p:cNvPr id="23" name="正方形/長方形 106"/>
          <p:cNvSpPr>
            <a:spLocks noChangeArrowheads="1"/>
          </p:cNvSpPr>
          <p:nvPr/>
        </p:nvSpPr>
        <p:spPr bwMode="auto">
          <a:xfrm>
            <a:off x="7489252" y="4818264"/>
            <a:ext cx="13716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tIns="36000" bIns="36000"/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ja-JP" sz="1000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Validating peer node</a:t>
            </a:r>
            <a:endParaRPr kumimoji="1" lang="ja-JP" altLang="en-US" sz="1000" dirty="0">
              <a:solidFill>
                <a:srgbClr val="00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grpSp>
        <p:nvGrpSpPr>
          <p:cNvPr id="24" name="Group 51"/>
          <p:cNvGrpSpPr>
            <a:grpSpLocks/>
          </p:cNvGrpSpPr>
          <p:nvPr/>
        </p:nvGrpSpPr>
        <p:grpSpPr bwMode="auto">
          <a:xfrm>
            <a:off x="8386192" y="5052761"/>
            <a:ext cx="382588" cy="596900"/>
            <a:chOff x="2628" y="2604"/>
            <a:chExt cx="376" cy="644"/>
          </a:xfrm>
        </p:grpSpPr>
        <p:sp>
          <p:nvSpPr>
            <p:cNvPr id="25" name="Freeform 52"/>
            <p:cNvSpPr>
              <a:spLocks/>
            </p:cNvSpPr>
            <p:nvPr/>
          </p:nvSpPr>
          <p:spPr bwMode="auto">
            <a:xfrm>
              <a:off x="2628" y="2604"/>
              <a:ext cx="376" cy="644"/>
            </a:xfrm>
            <a:custGeom>
              <a:avLst/>
              <a:gdLst>
                <a:gd name="T0" fmla="*/ 138 w 376"/>
                <a:gd name="T1" fmla="*/ 0 h 644"/>
                <a:gd name="T2" fmla="*/ 0 w 376"/>
                <a:gd name="T3" fmla="*/ 94 h 644"/>
                <a:gd name="T4" fmla="*/ 0 w 376"/>
                <a:gd name="T5" fmla="*/ 600 h 644"/>
                <a:gd name="T6" fmla="*/ 238 w 376"/>
                <a:gd name="T7" fmla="*/ 644 h 644"/>
                <a:gd name="T8" fmla="*/ 238 w 376"/>
                <a:gd name="T9" fmla="*/ 138 h 644"/>
                <a:gd name="T10" fmla="*/ 376 w 376"/>
                <a:gd name="T11" fmla="*/ 44 h 644"/>
                <a:gd name="T12" fmla="*/ 138 w 376"/>
                <a:gd name="T13" fmla="*/ 0 h 6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76" h="644">
                  <a:moveTo>
                    <a:pt x="138" y="0"/>
                  </a:moveTo>
                  <a:lnTo>
                    <a:pt x="0" y="94"/>
                  </a:lnTo>
                  <a:lnTo>
                    <a:pt x="0" y="600"/>
                  </a:lnTo>
                  <a:lnTo>
                    <a:pt x="238" y="644"/>
                  </a:lnTo>
                  <a:lnTo>
                    <a:pt x="238" y="138"/>
                  </a:lnTo>
                  <a:lnTo>
                    <a:pt x="376" y="44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ja-JP" altLang="en-US" sz="2200">
                <a:solidFill>
                  <a:srgbClr val="F04E37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  <p:sp>
          <p:nvSpPr>
            <p:cNvPr id="26" name="Freeform 53"/>
            <p:cNvSpPr>
              <a:spLocks/>
            </p:cNvSpPr>
            <p:nvPr/>
          </p:nvSpPr>
          <p:spPr bwMode="auto">
            <a:xfrm>
              <a:off x="2732" y="2736"/>
              <a:ext cx="20" cy="472"/>
            </a:xfrm>
            <a:custGeom>
              <a:avLst/>
              <a:gdLst>
                <a:gd name="T0" fmla="*/ 20 w 20"/>
                <a:gd name="T1" fmla="*/ 472 h 472"/>
                <a:gd name="T2" fmla="*/ 0 w 20"/>
                <a:gd name="T3" fmla="*/ 468 h 472"/>
                <a:gd name="T4" fmla="*/ 0 w 20"/>
                <a:gd name="T5" fmla="*/ 0 h 472"/>
                <a:gd name="T6" fmla="*/ 20 w 20"/>
                <a:gd name="T7" fmla="*/ 4 h 472"/>
                <a:gd name="T8" fmla="*/ 20 w 20"/>
                <a:gd name="T9" fmla="*/ 472 h 4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472">
                  <a:moveTo>
                    <a:pt x="20" y="472"/>
                  </a:moveTo>
                  <a:lnTo>
                    <a:pt x="0" y="468"/>
                  </a:lnTo>
                  <a:lnTo>
                    <a:pt x="0" y="0"/>
                  </a:lnTo>
                  <a:lnTo>
                    <a:pt x="20" y="4"/>
                  </a:lnTo>
                  <a:lnTo>
                    <a:pt x="20" y="472"/>
                  </a:lnTo>
                  <a:close/>
                </a:path>
              </a:pathLst>
            </a:custGeom>
            <a:solidFill>
              <a:srgbClr val="0055A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ja-JP" altLang="en-US" sz="2200">
                <a:solidFill>
                  <a:srgbClr val="F04E37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  <p:sp>
          <p:nvSpPr>
            <p:cNvPr id="27" name="Freeform 54"/>
            <p:cNvSpPr>
              <a:spLocks/>
            </p:cNvSpPr>
            <p:nvPr/>
          </p:nvSpPr>
          <p:spPr bwMode="auto">
            <a:xfrm>
              <a:off x="2866" y="2648"/>
              <a:ext cx="138" cy="600"/>
            </a:xfrm>
            <a:custGeom>
              <a:avLst/>
              <a:gdLst>
                <a:gd name="T0" fmla="*/ 0 w 138"/>
                <a:gd name="T1" fmla="*/ 600 h 600"/>
                <a:gd name="T2" fmla="*/ 138 w 138"/>
                <a:gd name="T3" fmla="*/ 506 h 600"/>
                <a:gd name="T4" fmla="*/ 138 w 138"/>
                <a:gd name="T5" fmla="*/ 0 h 600"/>
                <a:gd name="T6" fmla="*/ 0 w 138"/>
                <a:gd name="T7" fmla="*/ 94 h 600"/>
                <a:gd name="T8" fmla="*/ 0 w 138"/>
                <a:gd name="T9" fmla="*/ 600 h 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8" h="600">
                  <a:moveTo>
                    <a:pt x="0" y="600"/>
                  </a:moveTo>
                  <a:lnTo>
                    <a:pt x="138" y="506"/>
                  </a:lnTo>
                  <a:lnTo>
                    <a:pt x="138" y="0"/>
                  </a:lnTo>
                  <a:lnTo>
                    <a:pt x="0" y="94"/>
                  </a:lnTo>
                  <a:lnTo>
                    <a:pt x="0" y="600"/>
                  </a:lnTo>
                  <a:close/>
                </a:path>
              </a:pathLst>
            </a:custGeom>
            <a:solidFill>
              <a:srgbClr val="96969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ja-JP" altLang="en-US" sz="2200">
                <a:solidFill>
                  <a:srgbClr val="F04E37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</p:grpSp>
      <p:cxnSp>
        <p:nvCxnSpPr>
          <p:cNvPr id="28" name="直線コネクタ 121"/>
          <p:cNvCxnSpPr>
            <a:cxnSpLocks/>
            <a:stCxn id="23" idx="1"/>
          </p:cNvCxnSpPr>
          <p:nvPr/>
        </p:nvCxnSpPr>
        <p:spPr>
          <a:xfrm flipH="1" flipV="1">
            <a:off x="7139810" y="4914168"/>
            <a:ext cx="349442" cy="361296"/>
          </a:xfrm>
          <a:prstGeom prst="line">
            <a:avLst/>
          </a:prstGeom>
          <a:ln w="254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149"/>
          <p:cNvSpPr>
            <a:spLocks noChangeArrowheads="1"/>
          </p:cNvSpPr>
          <p:nvPr/>
        </p:nvSpPr>
        <p:spPr bwMode="auto">
          <a:xfrm>
            <a:off x="2545501" y="815272"/>
            <a:ext cx="13716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tIns="36000" bIns="36000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ja-JP" sz="1000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Validating peer node</a:t>
            </a:r>
            <a:endParaRPr kumimoji="1" lang="ja-JP" altLang="en-US" sz="1000" dirty="0">
              <a:solidFill>
                <a:srgbClr val="00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grpSp>
        <p:nvGrpSpPr>
          <p:cNvPr id="30" name="Group 51"/>
          <p:cNvGrpSpPr>
            <a:grpSpLocks/>
          </p:cNvGrpSpPr>
          <p:nvPr/>
        </p:nvGrpSpPr>
        <p:grpSpPr bwMode="auto">
          <a:xfrm>
            <a:off x="2646551" y="1030410"/>
            <a:ext cx="382587" cy="596900"/>
            <a:chOff x="2628" y="2604"/>
            <a:chExt cx="376" cy="644"/>
          </a:xfrm>
        </p:grpSpPr>
        <p:sp>
          <p:nvSpPr>
            <p:cNvPr id="31" name="Freeform 52"/>
            <p:cNvSpPr>
              <a:spLocks/>
            </p:cNvSpPr>
            <p:nvPr/>
          </p:nvSpPr>
          <p:spPr bwMode="auto">
            <a:xfrm>
              <a:off x="2628" y="2604"/>
              <a:ext cx="376" cy="644"/>
            </a:xfrm>
            <a:custGeom>
              <a:avLst/>
              <a:gdLst>
                <a:gd name="T0" fmla="*/ 138 w 376"/>
                <a:gd name="T1" fmla="*/ 0 h 644"/>
                <a:gd name="T2" fmla="*/ 0 w 376"/>
                <a:gd name="T3" fmla="*/ 94 h 644"/>
                <a:gd name="T4" fmla="*/ 0 w 376"/>
                <a:gd name="T5" fmla="*/ 600 h 644"/>
                <a:gd name="T6" fmla="*/ 238 w 376"/>
                <a:gd name="T7" fmla="*/ 644 h 644"/>
                <a:gd name="T8" fmla="*/ 238 w 376"/>
                <a:gd name="T9" fmla="*/ 138 h 644"/>
                <a:gd name="T10" fmla="*/ 376 w 376"/>
                <a:gd name="T11" fmla="*/ 44 h 644"/>
                <a:gd name="T12" fmla="*/ 138 w 376"/>
                <a:gd name="T13" fmla="*/ 0 h 6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76" h="644">
                  <a:moveTo>
                    <a:pt x="138" y="0"/>
                  </a:moveTo>
                  <a:lnTo>
                    <a:pt x="0" y="94"/>
                  </a:lnTo>
                  <a:lnTo>
                    <a:pt x="0" y="600"/>
                  </a:lnTo>
                  <a:lnTo>
                    <a:pt x="238" y="644"/>
                  </a:lnTo>
                  <a:lnTo>
                    <a:pt x="238" y="138"/>
                  </a:lnTo>
                  <a:lnTo>
                    <a:pt x="376" y="44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ja-JP" altLang="en-US" sz="2200">
                <a:solidFill>
                  <a:srgbClr val="F04E37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  <p:sp>
          <p:nvSpPr>
            <p:cNvPr id="32" name="Freeform 53"/>
            <p:cNvSpPr>
              <a:spLocks/>
            </p:cNvSpPr>
            <p:nvPr/>
          </p:nvSpPr>
          <p:spPr bwMode="auto">
            <a:xfrm>
              <a:off x="2732" y="2736"/>
              <a:ext cx="20" cy="472"/>
            </a:xfrm>
            <a:custGeom>
              <a:avLst/>
              <a:gdLst>
                <a:gd name="T0" fmla="*/ 20 w 20"/>
                <a:gd name="T1" fmla="*/ 472 h 472"/>
                <a:gd name="T2" fmla="*/ 0 w 20"/>
                <a:gd name="T3" fmla="*/ 468 h 472"/>
                <a:gd name="T4" fmla="*/ 0 w 20"/>
                <a:gd name="T5" fmla="*/ 0 h 472"/>
                <a:gd name="T6" fmla="*/ 20 w 20"/>
                <a:gd name="T7" fmla="*/ 4 h 472"/>
                <a:gd name="T8" fmla="*/ 20 w 20"/>
                <a:gd name="T9" fmla="*/ 472 h 4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472">
                  <a:moveTo>
                    <a:pt x="20" y="472"/>
                  </a:moveTo>
                  <a:lnTo>
                    <a:pt x="0" y="468"/>
                  </a:lnTo>
                  <a:lnTo>
                    <a:pt x="0" y="0"/>
                  </a:lnTo>
                  <a:lnTo>
                    <a:pt x="20" y="4"/>
                  </a:lnTo>
                  <a:lnTo>
                    <a:pt x="20" y="472"/>
                  </a:lnTo>
                  <a:close/>
                </a:path>
              </a:pathLst>
            </a:custGeom>
            <a:solidFill>
              <a:srgbClr val="0055A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ja-JP" altLang="en-US" sz="2200">
                <a:solidFill>
                  <a:srgbClr val="F04E37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  <p:sp>
          <p:nvSpPr>
            <p:cNvPr id="33" name="Freeform 54"/>
            <p:cNvSpPr>
              <a:spLocks/>
            </p:cNvSpPr>
            <p:nvPr/>
          </p:nvSpPr>
          <p:spPr bwMode="auto">
            <a:xfrm>
              <a:off x="2866" y="2648"/>
              <a:ext cx="138" cy="600"/>
            </a:xfrm>
            <a:custGeom>
              <a:avLst/>
              <a:gdLst>
                <a:gd name="T0" fmla="*/ 0 w 138"/>
                <a:gd name="T1" fmla="*/ 600 h 600"/>
                <a:gd name="T2" fmla="*/ 138 w 138"/>
                <a:gd name="T3" fmla="*/ 506 h 600"/>
                <a:gd name="T4" fmla="*/ 138 w 138"/>
                <a:gd name="T5" fmla="*/ 0 h 600"/>
                <a:gd name="T6" fmla="*/ 0 w 138"/>
                <a:gd name="T7" fmla="*/ 94 h 600"/>
                <a:gd name="T8" fmla="*/ 0 w 138"/>
                <a:gd name="T9" fmla="*/ 600 h 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8" h="600">
                  <a:moveTo>
                    <a:pt x="0" y="600"/>
                  </a:moveTo>
                  <a:lnTo>
                    <a:pt x="138" y="506"/>
                  </a:lnTo>
                  <a:lnTo>
                    <a:pt x="138" y="0"/>
                  </a:lnTo>
                  <a:lnTo>
                    <a:pt x="0" y="94"/>
                  </a:lnTo>
                  <a:lnTo>
                    <a:pt x="0" y="600"/>
                  </a:lnTo>
                  <a:close/>
                </a:path>
              </a:pathLst>
            </a:custGeom>
            <a:solidFill>
              <a:srgbClr val="96969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ja-JP" altLang="en-US" sz="2200">
                <a:solidFill>
                  <a:srgbClr val="F04E37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</p:grpSp>
      <p:sp>
        <p:nvSpPr>
          <p:cNvPr id="34" name="正方形/長方形 164"/>
          <p:cNvSpPr>
            <a:spLocks noChangeArrowheads="1"/>
          </p:cNvSpPr>
          <p:nvPr/>
        </p:nvSpPr>
        <p:spPr bwMode="auto">
          <a:xfrm>
            <a:off x="7476608" y="993284"/>
            <a:ext cx="13716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tIns="36000" bIns="36000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ja-JP" sz="1000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Validating peer node</a:t>
            </a:r>
            <a:endParaRPr kumimoji="1" lang="ja-JP" altLang="en-US" sz="1000" dirty="0">
              <a:solidFill>
                <a:srgbClr val="00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grpSp>
        <p:nvGrpSpPr>
          <p:cNvPr id="35" name="Group 51"/>
          <p:cNvGrpSpPr>
            <a:grpSpLocks/>
          </p:cNvGrpSpPr>
          <p:nvPr/>
        </p:nvGrpSpPr>
        <p:grpSpPr bwMode="auto">
          <a:xfrm>
            <a:off x="8317738" y="1322185"/>
            <a:ext cx="382588" cy="596900"/>
            <a:chOff x="2628" y="2604"/>
            <a:chExt cx="376" cy="644"/>
          </a:xfrm>
        </p:grpSpPr>
        <p:sp>
          <p:nvSpPr>
            <p:cNvPr id="36" name="Freeform 52"/>
            <p:cNvSpPr>
              <a:spLocks/>
            </p:cNvSpPr>
            <p:nvPr/>
          </p:nvSpPr>
          <p:spPr bwMode="auto">
            <a:xfrm>
              <a:off x="2628" y="2604"/>
              <a:ext cx="376" cy="644"/>
            </a:xfrm>
            <a:custGeom>
              <a:avLst/>
              <a:gdLst>
                <a:gd name="T0" fmla="*/ 138 w 376"/>
                <a:gd name="T1" fmla="*/ 0 h 644"/>
                <a:gd name="T2" fmla="*/ 0 w 376"/>
                <a:gd name="T3" fmla="*/ 94 h 644"/>
                <a:gd name="T4" fmla="*/ 0 w 376"/>
                <a:gd name="T5" fmla="*/ 600 h 644"/>
                <a:gd name="T6" fmla="*/ 238 w 376"/>
                <a:gd name="T7" fmla="*/ 644 h 644"/>
                <a:gd name="T8" fmla="*/ 238 w 376"/>
                <a:gd name="T9" fmla="*/ 138 h 644"/>
                <a:gd name="T10" fmla="*/ 376 w 376"/>
                <a:gd name="T11" fmla="*/ 44 h 644"/>
                <a:gd name="T12" fmla="*/ 138 w 376"/>
                <a:gd name="T13" fmla="*/ 0 h 6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76" h="644">
                  <a:moveTo>
                    <a:pt x="138" y="0"/>
                  </a:moveTo>
                  <a:lnTo>
                    <a:pt x="0" y="94"/>
                  </a:lnTo>
                  <a:lnTo>
                    <a:pt x="0" y="600"/>
                  </a:lnTo>
                  <a:lnTo>
                    <a:pt x="238" y="644"/>
                  </a:lnTo>
                  <a:lnTo>
                    <a:pt x="238" y="138"/>
                  </a:lnTo>
                  <a:lnTo>
                    <a:pt x="376" y="44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ja-JP" altLang="en-US" sz="2200">
                <a:solidFill>
                  <a:srgbClr val="F04E37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  <p:sp>
          <p:nvSpPr>
            <p:cNvPr id="37" name="Freeform 53"/>
            <p:cNvSpPr>
              <a:spLocks/>
            </p:cNvSpPr>
            <p:nvPr/>
          </p:nvSpPr>
          <p:spPr bwMode="auto">
            <a:xfrm>
              <a:off x="2732" y="2736"/>
              <a:ext cx="20" cy="472"/>
            </a:xfrm>
            <a:custGeom>
              <a:avLst/>
              <a:gdLst>
                <a:gd name="T0" fmla="*/ 20 w 20"/>
                <a:gd name="T1" fmla="*/ 472 h 472"/>
                <a:gd name="T2" fmla="*/ 0 w 20"/>
                <a:gd name="T3" fmla="*/ 468 h 472"/>
                <a:gd name="T4" fmla="*/ 0 w 20"/>
                <a:gd name="T5" fmla="*/ 0 h 472"/>
                <a:gd name="T6" fmla="*/ 20 w 20"/>
                <a:gd name="T7" fmla="*/ 4 h 472"/>
                <a:gd name="T8" fmla="*/ 20 w 20"/>
                <a:gd name="T9" fmla="*/ 472 h 4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472">
                  <a:moveTo>
                    <a:pt x="20" y="472"/>
                  </a:moveTo>
                  <a:lnTo>
                    <a:pt x="0" y="468"/>
                  </a:lnTo>
                  <a:lnTo>
                    <a:pt x="0" y="0"/>
                  </a:lnTo>
                  <a:lnTo>
                    <a:pt x="20" y="4"/>
                  </a:lnTo>
                  <a:lnTo>
                    <a:pt x="20" y="472"/>
                  </a:lnTo>
                  <a:close/>
                </a:path>
              </a:pathLst>
            </a:custGeom>
            <a:solidFill>
              <a:srgbClr val="0055A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ja-JP" altLang="en-US" sz="2200">
                <a:solidFill>
                  <a:srgbClr val="F04E37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  <p:sp>
          <p:nvSpPr>
            <p:cNvPr id="38" name="Freeform 54"/>
            <p:cNvSpPr>
              <a:spLocks/>
            </p:cNvSpPr>
            <p:nvPr/>
          </p:nvSpPr>
          <p:spPr bwMode="auto">
            <a:xfrm>
              <a:off x="2866" y="2648"/>
              <a:ext cx="138" cy="600"/>
            </a:xfrm>
            <a:custGeom>
              <a:avLst/>
              <a:gdLst>
                <a:gd name="T0" fmla="*/ 0 w 138"/>
                <a:gd name="T1" fmla="*/ 600 h 600"/>
                <a:gd name="T2" fmla="*/ 138 w 138"/>
                <a:gd name="T3" fmla="*/ 506 h 600"/>
                <a:gd name="T4" fmla="*/ 138 w 138"/>
                <a:gd name="T5" fmla="*/ 0 h 600"/>
                <a:gd name="T6" fmla="*/ 0 w 138"/>
                <a:gd name="T7" fmla="*/ 94 h 600"/>
                <a:gd name="T8" fmla="*/ 0 w 138"/>
                <a:gd name="T9" fmla="*/ 600 h 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8" h="600">
                  <a:moveTo>
                    <a:pt x="0" y="600"/>
                  </a:moveTo>
                  <a:lnTo>
                    <a:pt x="138" y="506"/>
                  </a:lnTo>
                  <a:lnTo>
                    <a:pt x="138" y="0"/>
                  </a:lnTo>
                  <a:lnTo>
                    <a:pt x="0" y="94"/>
                  </a:lnTo>
                  <a:lnTo>
                    <a:pt x="0" y="600"/>
                  </a:lnTo>
                  <a:close/>
                </a:path>
              </a:pathLst>
            </a:custGeom>
            <a:solidFill>
              <a:srgbClr val="96969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ja-JP" altLang="en-US" sz="2200">
                <a:solidFill>
                  <a:srgbClr val="F04E37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</p:grpSp>
      <p:cxnSp>
        <p:nvCxnSpPr>
          <p:cNvPr id="39" name="直線コネクタ 185"/>
          <p:cNvCxnSpPr/>
          <p:nvPr/>
        </p:nvCxnSpPr>
        <p:spPr>
          <a:xfrm flipH="1" flipV="1">
            <a:off x="3972476" y="1684072"/>
            <a:ext cx="340137" cy="411161"/>
          </a:xfrm>
          <a:prstGeom prst="line">
            <a:avLst/>
          </a:prstGeom>
          <a:ln w="254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186"/>
          <p:cNvCxnSpPr>
            <a:stCxn id="16" idx="0"/>
          </p:cNvCxnSpPr>
          <p:nvPr/>
        </p:nvCxnSpPr>
        <p:spPr>
          <a:xfrm flipV="1">
            <a:off x="6500048" y="1919288"/>
            <a:ext cx="914409" cy="573551"/>
          </a:xfrm>
          <a:prstGeom prst="line">
            <a:avLst/>
          </a:prstGeom>
          <a:ln w="254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" name="図形グループ 299"/>
          <p:cNvGrpSpPr>
            <a:grpSpLocks/>
          </p:cNvGrpSpPr>
          <p:nvPr/>
        </p:nvGrpSpPr>
        <p:grpSpPr bwMode="auto">
          <a:xfrm>
            <a:off x="4641080" y="3140076"/>
            <a:ext cx="762000" cy="914400"/>
            <a:chOff x="1005879" y="1508781"/>
            <a:chExt cx="1021069" cy="1225282"/>
          </a:xfrm>
        </p:grpSpPr>
        <p:sp>
          <p:nvSpPr>
            <p:cNvPr id="42" name="メモ 125"/>
            <p:cNvSpPr/>
            <p:nvPr/>
          </p:nvSpPr>
          <p:spPr>
            <a:xfrm flipV="1">
              <a:off x="1005879" y="1508781"/>
              <a:ext cx="1021069" cy="1225282"/>
            </a:xfrm>
            <a:prstGeom prst="foldedCorner">
              <a:avLst>
                <a:gd name="adj" fmla="val 25581"/>
              </a:avLst>
            </a:prstGeom>
            <a:solidFill>
              <a:schemeClr val="bg1"/>
            </a:solidFill>
            <a:ln w="25400">
              <a:solidFill>
                <a:schemeClr val="tx1">
                  <a:alpha val="2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ja-JP" altLang="en-US" sz="2200">
                <a:solidFill>
                  <a:srgbClr val="FFFFFF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  <p:cxnSp>
          <p:nvCxnSpPr>
            <p:cNvPr id="43" name="直線コネクタ 127"/>
            <p:cNvCxnSpPr/>
            <p:nvPr/>
          </p:nvCxnSpPr>
          <p:spPr>
            <a:xfrm>
              <a:off x="1107986" y="1900191"/>
              <a:ext cx="816855" cy="0"/>
            </a:xfrm>
            <a:prstGeom prst="line">
              <a:avLst/>
            </a:prstGeom>
            <a:ln>
              <a:solidFill>
                <a:schemeClr val="tx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128"/>
            <p:cNvCxnSpPr/>
            <p:nvPr/>
          </p:nvCxnSpPr>
          <p:spPr>
            <a:xfrm>
              <a:off x="1107986" y="2110785"/>
              <a:ext cx="816855" cy="0"/>
            </a:xfrm>
            <a:prstGeom prst="line">
              <a:avLst/>
            </a:prstGeom>
            <a:ln>
              <a:solidFill>
                <a:schemeClr val="tx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129"/>
            <p:cNvCxnSpPr/>
            <p:nvPr/>
          </p:nvCxnSpPr>
          <p:spPr>
            <a:xfrm>
              <a:off x="1107986" y="2321381"/>
              <a:ext cx="816855" cy="0"/>
            </a:xfrm>
            <a:prstGeom prst="line">
              <a:avLst/>
            </a:prstGeom>
            <a:ln>
              <a:solidFill>
                <a:schemeClr val="tx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131"/>
            <p:cNvCxnSpPr/>
            <p:nvPr/>
          </p:nvCxnSpPr>
          <p:spPr>
            <a:xfrm>
              <a:off x="1107986" y="2529849"/>
              <a:ext cx="816855" cy="0"/>
            </a:xfrm>
            <a:prstGeom prst="line">
              <a:avLst/>
            </a:prstGeom>
            <a:ln>
              <a:solidFill>
                <a:schemeClr val="tx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132"/>
            <p:cNvCxnSpPr/>
            <p:nvPr/>
          </p:nvCxnSpPr>
          <p:spPr>
            <a:xfrm>
              <a:off x="1097350" y="1691722"/>
              <a:ext cx="548825" cy="0"/>
            </a:xfrm>
            <a:prstGeom prst="line">
              <a:avLst/>
            </a:prstGeom>
            <a:ln>
              <a:solidFill>
                <a:schemeClr val="tx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図形グループ 2"/>
          <p:cNvGrpSpPr>
            <a:grpSpLocks/>
          </p:cNvGrpSpPr>
          <p:nvPr/>
        </p:nvGrpSpPr>
        <p:grpSpPr bwMode="auto">
          <a:xfrm>
            <a:off x="6042855" y="3140084"/>
            <a:ext cx="947737" cy="1004887"/>
            <a:chOff x="-545429" y="4526268"/>
            <a:chExt cx="1551308" cy="1645902"/>
          </a:xfrm>
        </p:grpSpPr>
        <p:sp>
          <p:nvSpPr>
            <p:cNvPr id="49" name="Vertical Scroll 16"/>
            <p:cNvSpPr/>
            <p:nvPr/>
          </p:nvSpPr>
          <p:spPr bwMode="auto">
            <a:xfrm>
              <a:off x="-545429" y="4526268"/>
              <a:ext cx="1275866" cy="1279280"/>
            </a:xfrm>
            <a:prstGeom prst="verticalScroll">
              <a:avLst>
                <a:gd name="adj" fmla="val 9978"/>
              </a:avLst>
            </a:prstGeom>
            <a:solidFill>
              <a:schemeClr val="bg1"/>
            </a:solidFill>
            <a:ln>
              <a:solidFill>
                <a:schemeClr val="tx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GB" altLang="ja-JP" sz="900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  <p:sp>
          <p:nvSpPr>
            <p:cNvPr id="50" name="Vertical Scroll 16"/>
            <p:cNvSpPr/>
            <p:nvPr/>
          </p:nvSpPr>
          <p:spPr bwMode="auto">
            <a:xfrm>
              <a:off x="-407709" y="4708279"/>
              <a:ext cx="1275868" cy="1281879"/>
            </a:xfrm>
            <a:prstGeom prst="verticalScroll">
              <a:avLst>
                <a:gd name="adj" fmla="val 9978"/>
              </a:avLst>
            </a:prstGeom>
            <a:solidFill>
              <a:schemeClr val="bg1"/>
            </a:solidFill>
            <a:ln>
              <a:solidFill>
                <a:schemeClr val="tx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GB" altLang="ja-JP" sz="900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  <p:sp>
          <p:nvSpPr>
            <p:cNvPr id="51" name="Vertical Scroll 16"/>
            <p:cNvSpPr/>
            <p:nvPr/>
          </p:nvSpPr>
          <p:spPr bwMode="auto">
            <a:xfrm>
              <a:off x="-269987" y="4892890"/>
              <a:ext cx="1275866" cy="1279280"/>
            </a:xfrm>
            <a:prstGeom prst="verticalScroll">
              <a:avLst>
                <a:gd name="adj" fmla="val 9978"/>
              </a:avLst>
            </a:prstGeom>
            <a:solidFill>
              <a:schemeClr val="bg1"/>
            </a:solidFill>
            <a:ln>
              <a:solidFill>
                <a:schemeClr val="tx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GB" altLang="ja-JP" sz="900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</p:grpSp>
      <p:grpSp>
        <p:nvGrpSpPr>
          <p:cNvPr id="52" name="図形グループ 4"/>
          <p:cNvGrpSpPr>
            <a:grpSpLocks/>
          </p:cNvGrpSpPr>
          <p:nvPr/>
        </p:nvGrpSpPr>
        <p:grpSpPr bwMode="auto">
          <a:xfrm>
            <a:off x="3103751" y="1120896"/>
            <a:ext cx="731837" cy="400051"/>
            <a:chOff x="3383293" y="1874537"/>
            <a:chExt cx="731837" cy="400050"/>
          </a:xfrm>
        </p:grpSpPr>
        <p:sp>
          <p:nvSpPr>
            <p:cNvPr id="53" name="正方形/長方形 176"/>
            <p:cNvSpPr/>
            <p:nvPr/>
          </p:nvSpPr>
          <p:spPr bwMode="auto">
            <a:xfrm>
              <a:off x="3383293" y="1874537"/>
              <a:ext cx="731837" cy="400050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36000" bIns="36000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ja-JP" altLang="en-US" sz="1400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  <p:grpSp>
          <p:nvGrpSpPr>
            <p:cNvPr id="56" name="図形グループ 3"/>
            <p:cNvGrpSpPr>
              <a:grpSpLocks/>
            </p:cNvGrpSpPr>
            <p:nvPr/>
          </p:nvGrpSpPr>
          <p:grpSpPr bwMode="auto">
            <a:xfrm>
              <a:off x="3463464" y="1929040"/>
              <a:ext cx="571494" cy="291044"/>
              <a:chOff x="-114249" y="2203357"/>
              <a:chExt cx="571494" cy="291044"/>
            </a:xfrm>
          </p:grpSpPr>
          <p:grpSp>
            <p:nvGrpSpPr>
              <p:cNvPr id="57" name="図形グループ 299"/>
              <p:cNvGrpSpPr>
                <a:grpSpLocks/>
              </p:cNvGrpSpPr>
              <p:nvPr/>
            </p:nvGrpSpPr>
            <p:grpSpPr bwMode="auto">
              <a:xfrm>
                <a:off x="-114249" y="2211721"/>
                <a:ext cx="228497" cy="274317"/>
                <a:chOff x="1005879" y="1508781"/>
                <a:chExt cx="1021069" cy="1225282"/>
              </a:xfrm>
            </p:grpSpPr>
            <p:sp>
              <p:nvSpPr>
                <p:cNvPr id="62" name="メモ 195"/>
                <p:cNvSpPr/>
                <p:nvPr/>
              </p:nvSpPr>
              <p:spPr>
                <a:xfrm flipV="1">
                  <a:off x="1009414" y="1433607"/>
                  <a:ext cx="1092469" cy="1375621"/>
                </a:xfrm>
                <a:prstGeom prst="foldedCorner">
                  <a:avLst>
                    <a:gd name="adj" fmla="val 25581"/>
                  </a:avLst>
                </a:prstGeom>
                <a:solidFill>
                  <a:schemeClr val="bg1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ja-JP" altLang="en-US" sz="2200">
                    <a:solidFill>
                      <a:srgbClr val="FFFFFF"/>
                    </a:solidFill>
                    <a:latin typeface="Meiryo UI" pitchFamily="50" charset="-128"/>
                    <a:ea typeface="Meiryo UI" pitchFamily="50" charset="-128"/>
                    <a:cs typeface="Meiryo UI" pitchFamily="50" charset="-128"/>
                  </a:endParaRPr>
                </a:p>
              </p:txBody>
            </p:sp>
            <p:cxnSp>
              <p:nvCxnSpPr>
                <p:cNvPr id="63" name="直線コネクタ 196"/>
                <p:cNvCxnSpPr/>
                <p:nvPr/>
              </p:nvCxnSpPr>
              <p:spPr>
                <a:xfrm>
                  <a:off x="1179669" y="1901602"/>
                  <a:ext cx="822899" cy="0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線コネクタ 197"/>
                <p:cNvCxnSpPr/>
                <p:nvPr/>
              </p:nvCxnSpPr>
              <p:spPr>
                <a:xfrm>
                  <a:off x="1179669" y="2107238"/>
                  <a:ext cx="822899" cy="0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線コネクタ 198"/>
                <p:cNvCxnSpPr/>
                <p:nvPr/>
              </p:nvCxnSpPr>
              <p:spPr>
                <a:xfrm>
                  <a:off x="1179669" y="2319963"/>
                  <a:ext cx="822899" cy="0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線コネクタ 199"/>
                <p:cNvCxnSpPr/>
                <p:nvPr/>
              </p:nvCxnSpPr>
              <p:spPr>
                <a:xfrm>
                  <a:off x="1179669" y="2532688"/>
                  <a:ext cx="822899" cy="0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線コネクタ 200"/>
                <p:cNvCxnSpPr/>
                <p:nvPr/>
              </p:nvCxnSpPr>
              <p:spPr>
                <a:xfrm>
                  <a:off x="1172577" y="1688877"/>
                  <a:ext cx="546232" cy="0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図形グループ 201"/>
              <p:cNvGrpSpPr>
                <a:grpSpLocks/>
              </p:cNvGrpSpPr>
              <p:nvPr/>
            </p:nvGrpSpPr>
            <p:grpSpPr bwMode="auto">
              <a:xfrm>
                <a:off x="182928" y="2203357"/>
                <a:ext cx="274317" cy="291044"/>
                <a:chOff x="-545429" y="4526268"/>
                <a:chExt cx="1551308" cy="1645902"/>
              </a:xfrm>
            </p:grpSpPr>
            <p:sp>
              <p:nvSpPr>
                <p:cNvPr id="59" name="Vertical Scroll 16"/>
                <p:cNvSpPr/>
                <p:nvPr/>
              </p:nvSpPr>
              <p:spPr bwMode="auto">
                <a:xfrm>
                  <a:off x="-542731" y="4523282"/>
                  <a:ext cx="1274816" cy="1283790"/>
                </a:xfrm>
                <a:prstGeom prst="verticalScroll">
                  <a:avLst>
                    <a:gd name="adj" fmla="val 9978"/>
                  </a:avLst>
                </a:prstGeom>
                <a:solidFill>
                  <a:schemeClr val="bg1"/>
                </a:solidFill>
                <a:ln w="9525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charset="0"/>
                    <a:buNone/>
                    <a:defRPr/>
                  </a:pPr>
                  <a:endParaRPr lang="en-GB" altLang="ja-JP" sz="900" dirty="0">
                    <a:solidFill>
                      <a:srgbClr val="000000"/>
                    </a:solidFill>
                    <a:latin typeface="Meiryo UI" pitchFamily="50" charset="-128"/>
                    <a:ea typeface="Meiryo UI" pitchFamily="50" charset="-128"/>
                    <a:cs typeface="Meiryo UI" pitchFamily="50" charset="-128"/>
                  </a:endParaRPr>
                </a:p>
              </p:txBody>
            </p:sp>
            <p:sp>
              <p:nvSpPr>
                <p:cNvPr id="60" name="Vertical Scroll 16"/>
                <p:cNvSpPr/>
                <p:nvPr/>
              </p:nvSpPr>
              <p:spPr bwMode="auto">
                <a:xfrm>
                  <a:off x="-408071" y="4702834"/>
                  <a:ext cx="1274816" cy="1292771"/>
                </a:xfrm>
                <a:prstGeom prst="verticalScroll">
                  <a:avLst>
                    <a:gd name="adj" fmla="val 9978"/>
                  </a:avLst>
                </a:prstGeom>
                <a:solidFill>
                  <a:schemeClr val="bg1"/>
                </a:solidFill>
                <a:ln w="9525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charset="0"/>
                    <a:buNone/>
                    <a:defRPr/>
                  </a:pPr>
                  <a:endParaRPr lang="en-GB" altLang="ja-JP" sz="900" dirty="0">
                    <a:solidFill>
                      <a:srgbClr val="000000"/>
                    </a:solidFill>
                    <a:latin typeface="Meiryo UI" pitchFamily="50" charset="-128"/>
                    <a:ea typeface="Meiryo UI" pitchFamily="50" charset="-128"/>
                    <a:cs typeface="Meiryo UI" pitchFamily="50" charset="-128"/>
                  </a:endParaRPr>
                </a:p>
              </p:txBody>
            </p:sp>
            <p:sp>
              <p:nvSpPr>
                <p:cNvPr id="61" name="Vertical Scroll 16"/>
                <p:cNvSpPr/>
                <p:nvPr/>
              </p:nvSpPr>
              <p:spPr bwMode="auto">
                <a:xfrm>
                  <a:off x="-273404" y="4891360"/>
                  <a:ext cx="1274816" cy="1283796"/>
                </a:xfrm>
                <a:prstGeom prst="verticalScroll">
                  <a:avLst>
                    <a:gd name="adj" fmla="val 9978"/>
                  </a:avLst>
                </a:prstGeom>
                <a:solidFill>
                  <a:schemeClr val="bg1"/>
                </a:solidFill>
                <a:ln w="9525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charset="0"/>
                    <a:buNone/>
                    <a:defRPr/>
                  </a:pPr>
                  <a:endParaRPr lang="en-GB" altLang="ja-JP" sz="900" dirty="0">
                    <a:solidFill>
                      <a:srgbClr val="000000"/>
                    </a:solidFill>
                    <a:latin typeface="Meiryo UI" pitchFamily="50" charset="-128"/>
                    <a:ea typeface="Meiryo UI" pitchFamily="50" charset="-128"/>
                    <a:cs typeface="Meiryo UI" pitchFamily="50" charset="-128"/>
                  </a:endParaRPr>
                </a:p>
              </p:txBody>
            </p:sp>
          </p:grpSp>
        </p:grpSp>
      </p:grpSp>
      <p:grpSp>
        <p:nvGrpSpPr>
          <p:cNvPr id="68" name="図形グループ 206"/>
          <p:cNvGrpSpPr>
            <a:grpSpLocks/>
          </p:cNvGrpSpPr>
          <p:nvPr/>
        </p:nvGrpSpPr>
        <p:grpSpPr bwMode="auto">
          <a:xfrm>
            <a:off x="7511288" y="1412671"/>
            <a:ext cx="731838" cy="400051"/>
            <a:chOff x="3383293" y="1874537"/>
            <a:chExt cx="731837" cy="400050"/>
          </a:xfrm>
        </p:grpSpPr>
        <p:sp>
          <p:nvSpPr>
            <p:cNvPr id="69" name="正方形/長方形 207"/>
            <p:cNvSpPr/>
            <p:nvPr/>
          </p:nvSpPr>
          <p:spPr bwMode="auto">
            <a:xfrm>
              <a:off x="3383293" y="1874537"/>
              <a:ext cx="731837" cy="400050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36000" bIns="36000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ja-JP" altLang="en-US" sz="1400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  <p:grpSp>
          <p:nvGrpSpPr>
            <p:cNvPr id="70" name="図形グループ 208"/>
            <p:cNvGrpSpPr>
              <a:grpSpLocks/>
            </p:cNvGrpSpPr>
            <p:nvPr/>
          </p:nvGrpSpPr>
          <p:grpSpPr bwMode="auto">
            <a:xfrm>
              <a:off x="3463464" y="1929040"/>
              <a:ext cx="571494" cy="291044"/>
              <a:chOff x="-114249" y="2203357"/>
              <a:chExt cx="571494" cy="291044"/>
            </a:xfrm>
          </p:grpSpPr>
          <p:grpSp>
            <p:nvGrpSpPr>
              <p:cNvPr id="71" name="図形グループ 299"/>
              <p:cNvGrpSpPr>
                <a:grpSpLocks/>
              </p:cNvGrpSpPr>
              <p:nvPr/>
            </p:nvGrpSpPr>
            <p:grpSpPr bwMode="auto">
              <a:xfrm>
                <a:off x="-114249" y="2211721"/>
                <a:ext cx="228497" cy="274317"/>
                <a:chOff x="1005879" y="1508781"/>
                <a:chExt cx="1021069" cy="1225282"/>
              </a:xfrm>
            </p:grpSpPr>
            <p:sp>
              <p:nvSpPr>
                <p:cNvPr id="76" name="メモ 214"/>
                <p:cNvSpPr/>
                <p:nvPr/>
              </p:nvSpPr>
              <p:spPr>
                <a:xfrm flipV="1">
                  <a:off x="1009418" y="1433607"/>
                  <a:ext cx="1092469" cy="1375621"/>
                </a:xfrm>
                <a:prstGeom prst="foldedCorner">
                  <a:avLst>
                    <a:gd name="adj" fmla="val 25581"/>
                  </a:avLst>
                </a:prstGeom>
                <a:solidFill>
                  <a:schemeClr val="bg1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ja-JP" altLang="en-US" sz="2200">
                    <a:solidFill>
                      <a:srgbClr val="FFFFFF"/>
                    </a:solidFill>
                    <a:latin typeface="Meiryo UI" pitchFamily="50" charset="-128"/>
                    <a:ea typeface="Meiryo UI" pitchFamily="50" charset="-128"/>
                    <a:cs typeface="Meiryo UI" pitchFamily="50" charset="-128"/>
                  </a:endParaRPr>
                </a:p>
              </p:txBody>
            </p:sp>
            <p:cxnSp>
              <p:nvCxnSpPr>
                <p:cNvPr id="77" name="直線コネクタ 215"/>
                <p:cNvCxnSpPr/>
                <p:nvPr/>
              </p:nvCxnSpPr>
              <p:spPr>
                <a:xfrm>
                  <a:off x="1179673" y="1901602"/>
                  <a:ext cx="822899" cy="0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線コネクタ 216"/>
                <p:cNvCxnSpPr/>
                <p:nvPr/>
              </p:nvCxnSpPr>
              <p:spPr>
                <a:xfrm>
                  <a:off x="1179673" y="2107238"/>
                  <a:ext cx="822899" cy="0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線コネクタ 217"/>
                <p:cNvCxnSpPr/>
                <p:nvPr/>
              </p:nvCxnSpPr>
              <p:spPr>
                <a:xfrm>
                  <a:off x="1179673" y="2319963"/>
                  <a:ext cx="822899" cy="0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線コネクタ 218"/>
                <p:cNvCxnSpPr/>
                <p:nvPr/>
              </p:nvCxnSpPr>
              <p:spPr>
                <a:xfrm>
                  <a:off x="1179673" y="2532688"/>
                  <a:ext cx="822899" cy="0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線コネクタ 219"/>
                <p:cNvCxnSpPr/>
                <p:nvPr/>
              </p:nvCxnSpPr>
              <p:spPr>
                <a:xfrm>
                  <a:off x="1172577" y="1688877"/>
                  <a:ext cx="546237" cy="0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図形グループ 210"/>
              <p:cNvGrpSpPr>
                <a:grpSpLocks/>
              </p:cNvGrpSpPr>
              <p:nvPr/>
            </p:nvGrpSpPr>
            <p:grpSpPr bwMode="auto">
              <a:xfrm>
                <a:off x="182928" y="2203357"/>
                <a:ext cx="274317" cy="291044"/>
                <a:chOff x="-545429" y="4526268"/>
                <a:chExt cx="1551308" cy="1645902"/>
              </a:xfrm>
            </p:grpSpPr>
            <p:sp>
              <p:nvSpPr>
                <p:cNvPr id="73" name="Vertical Scroll 16"/>
                <p:cNvSpPr/>
                <p:nvPr/>
              </p:nvSpPr>
              <p:spPr bwMode="auto">
                <a:xfrm>
                  <a:off x="-542737" y="4523282"/>
                  <a:ext cx="1274816" cy="1283790"/>
                </a:xfrm>
                <a:prstGeom prst="verticalScroll">
                  <a:avLst>
                    <a:gd name="adj" fmla="val 9978"/>
                  </a:avLst>
                </a:prstGeom>
                <a:solidFill>
                  <a:schemeClr val="bg1"/>
                </a:solidFill>
                <a:ln w="9525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charset="0"/>
                    <a:buNone/>
                    <a:defRPr/>
                  </a:pPr>
                  <a:endParaRPr lang="en-GB" altLang="ja-JP" sz="900" dirty="0">
                    <a:solidFill>
                      <a:srgbClr val="000000"/>
                    </a:solidFill>
                    <a:latin typeface="Meiryo UI" pitchFamily="50" charset="-128"/>
                    <a:ea typeface="Meiryo UI" pitchFamily="50" charset="-128"/>
                    <a:cs typeface="Meiryo UI" pitchFamily="50" charset="-128"/>
                  </a:endParaRPr>
                </a:p>
              </p:txBody>
            </p:sp>
            <p:sp>
              <p:nvSpPr>
                <p:cNvPr id="74" name="Vertical Scroll 16"/>
                <p:cNvSpPr/>
                <p:nvPr/>
              </p:nvSpPr>
              <p:spPr bwMode="auto">
                <a:xfrm>
                  <a:off x="-408071" y="4702834"/>
                  <a:ext cx="1274816" cy="1292771"/>
                </a:xfrm>
                <a:prstGeom prst="verticalScroll">
                  <a:avLst>
                    <a:gd name="adj" fmla="val 9978"/>
                  </a:avLst>
                </a:prstGeom>
                <a:solidFill>
                  <a:schemeClr val="bg1"/>
                </a:solidFill>
                <a:ln w="9525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charset="0"/>
                    <a:buNone/>
                    <a:defRPr/>
                  </a:pPr>
                  <a:endParaRPr lang="en-GB" altLang="ja-JP" sz="900" dirty="0">
                    <a:solidFill>
                      <a:srgbClr val="000000"/>
                    </a:solidFill>
                    <a:latin typeface="Meiryo UI" pitchFamily="50" charset="-128"/>
                    <a:ea typeface="Meiryo UI" pitchFamily="50" charset="-128"/>
                    <a:cs typeface="Meiryo UI" pitchFamily="50" charset="-128"/>
                  </a:endParaRPr>
                </a:p>
              </p:txBody>
            </p:sp>
            <p:sp>
              <p:nvSpPr>
                <p:cNvPr id="75" name="Vertical Scroll 16"/>
                <p:cNvSpPr/>
                <p:nvPr/>
              </p:nvSpPr>
              <p:spPr bwMode="auto">
                <a:xfrm>
                  <a:off x="-273410" y="4891360"/>
                  <a:ext cx="1274816" cy="1283796"/>
                </a:xfrm>
                <a:prstGeom prst="verticalScroll">
                  <a:avLst>
                    <a:gd name="adj" fmla="val 9978"/>
                  </a:avLst>
                </a:prstGeom>
                <a:solidFill>
                  <a:schemeClr val="bg1"/>
                </a:solidFill>
                <a:ln w="9525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charset="0"/>
                    <a:buNone/>
                    <a:defRPr/>
                  </a:pPr>
                  <a:endParaRPr lang="en-GB" altLang="ja-JP" sz="900" dirty="0">
                    <a:solidFill>
                      <a:srgbClr val="000000"/>
                    </a:solidFill>
                    <a:latin typeface="Meiryo UI" pitchFamily="50" charset="-128"/>
                    <a:ea typeface="Meiryo UI" pitchFamily="50" charset="-128"/>
                    <a:cs typeface="Meiryo UI" pitchFamily="50" charset="-128"/>
                  </a:endParaRPr>
                </a:p>
              </p:txBody>
            </p:sp>
          </p:grpSp>
        </p:grpSp>
      </p:grpSp>
      <p:grpSp>
        <p:nvGrpSpPr>
          <p:cNvPr id="82" name="図形グループ 220"/>
          <p:cNvGrpSpPr>
            <a:grpSpLocks/>
          </p:cNvGrpSpPr>
          <p:nvPr/>
        </p:nvGrpSpPr>
        <p:grpSpPr bwMode="auto">
          <a:xfrm>
            <a:off x="7579742" y="5143247"/>
            <a:ext cx="731838" cy="400051"/>
            <a:chOff x="3383293" y="1874537"/>
            <a:chExt cx="731837" cy="400050"/>
          </a:xfrm>
        </p:grpSpPr>
        <p:sp>
          <p:nvSpPr>
            <p:cNvPr id="83" name="正方形/長方形 221"/>
            <p:cNvSpPr/>
            <p:nvPr/>
          </p:nvSpPr>
          <p:spPr bwMode="auto">
            <a:xfrm>
              <a:off x="3383293" y="1874537"/>
              <a:ext cx="731837" cy="400050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36000" bIns="36000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ja-JP" altLang="en-US" sz="1400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  <p:grpSp>
          <p:nvGrpSpPr>
            <p:cNvPr id="84" name="図形グループ 222"/>
            <p:cNvGrpSpPr>
              <a:grpSpLocks/>
            </p:cNvGrpSpPr>
            <p:nvPr/>
          </p:nvGrpSpPr>
          <p:grpSpPr bwMode="auto">
            <a:xfrm>
              <a:off x="3463464" y="1929040"/>
              <a:ext cx="571494" cy="291044"/>
              <a:chOff x="-114249" y="2203357"/>
              <a:chExt cx="571494" cy="291044"/>
            </a:xfrm>
          </p:grpSpPr>
          <p:grpSp>
            <p:nvGrpSpPr>
              <p:cNvPr id="85" name="図形グループ 299"/>
              <p:cNvGrpSpPr>
                <a:grpSpLocks/>
              </p:cNvGrpSpPr>
              <p:nvPr/>
            </p:nvGrpSpPr>
            <p:grpSpPr bwMode="auto">
              <a:xfrm>
                <a:off x="-114249" y="2211721"/>
                <a:ext cx="228497" cy="274317"/>
                <a:chOff x="1005879" y="1508781"/>
                <a:chExt cx="1021069" cy="1225282"/>
              </a:xfrm>
            </p:grpSpPr>
            <p:sp>
              <p:nvSpPr>
                <p:cNvPr id="90" name="メモ 228"/>
                <p:cNvSpPr/>
                <p:nvPr/>
              </p:nvSpPr>
              <p:spPr>
                <a:xfrm flipV="1">
                  <a:off x="1009418" y="1433612"/>
                  <a:ext cx="1092469" cy="1375621"/>
                </a:xfrm>
                <a:prstGeom prst="foldedCorner">
                  <a:avLst>
                    <a:gd name="adj" fmla="val 25581"/>
                  </a:avLst>
                </a:prstGeom>
                <a:solidFill>
                  <a:schemeClr val="bg1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ja-JP" altLang="en-US" sz="2200">
                    <a:solidFill>
                      <a:srgbClr val="FFFFFF"/>
                    </a:solidFill>
                    <a:latin typeface="Meiryo UI" pitchFamily="50" charset="-128"/>
                    <a:ea typeface="Meiryo UI" pitchFamily="50" charset="-128"/>
                    <a:cs typeface="Meiryo UI" pitchFamily="50" charset="-128"/>
                  </a:endParaRPr>
                </a:p>
              </p:txBody>
            </p:sp>
            <p:cxnSp>
              <p:nvCxnSpPr>
                <p:cNvPr id="91" name="直線コネクタ 229"/>
                <p:cNvCxnSpPr/>
                <p:nvPr/>
              </p:nvCxnSpPr>
              <p:spPr>
                <a:xfrm>
                  <a:off x="1179673" y="1901606"/>
                  <a:ext cx="822899" cy="0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線コネクタ 230"/>
                <p:cNvCxnSpPr/>
                <p:nvPr/>
              </p:nvCxnSpPr>
              <p:spPr>
                <a:xfrm>
                  <a:off x="1179673" y="2107238"/>
                  <a:ext cx="822899" cy="0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線コネクタ 231"/>
                <p:cNvCxnSpPr/>
                <p:nvPr/>
              </p:nvCxnSpPr>
              <p:spPr>
                <a:xfrm>
                  <a:off x="1179673" y="2319963"/>
                  <a:ext cx="822899" cy="0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線コネクタ 232"/>
                <p:cNvCxnSpPr/>
                <p:nvPr/>
              </p:nvCxnSpPr>
              <p:spPr>
                <a:xfrm>
                  <a:off x="1179673" y="2532688"/>
                  <a:ext cx="822899" cy="0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線コネクタ 233"/>
                <p:cNvCxnSpPr/>
                <p:nvPr/>
              </p:nvCxnSpPr>
              <p:spPr>
                <a:xfrm>
                  <a:off x="1172577" y="1688881"/>
                  <a:ext cx="546237" cy="0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" name="図形グループ 224"/>
              <p:cNvGrpSpPr>
                <a:grpSpLocks/>
              </p:cNvGrpSpPr>
              <p:nvPr/>
            </p:nvGrpSpPr>
            <p:grpSpPr bwMode="auto">
              <a:xfrm>
                <a:off x="182928" y="2203357"/>
                <a:ext cx="274317" cy="291044"/>
                <a:chOff x="-545429" y="4526268"/>
                <a:chExt cx="1551308" cy="1645902"/>
              </a:xfrm>
            </p:grpSpPr>
            <p:sp>
              <p:nvSpPr>
                <p:cNvPr id="87" name="Vertical Scroll 16"/>
                <p:cNvSpPr/>
                <p:nvPr/>
              </p:nvSpPr>
              <p:spPr bwMode="auto">
                <a:xfrm>
                  <a:off x="-542737" y="4523282"/>
                  <a:ext cx="1274816" cy="1283796"/>
                </a:xfrm>
                <a:prstGeom prst="verticalScroll">
                  <a:avLst>
                    <a:gd name="adj" fmla="val 9978"/>
                  </a:avLst>
                </a:prstGeom>
                <a:solidFill>
                  <a:schemeClr val="bg1"/>
                </a:solidFill>
                <a:ln w="9525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charset="0"/>
                    <a:buNone/>
                    <a:defRPr/>
                  </a:pPr>
                  <a:endParaRPr lang="en-GB" altLang="ja-JP" sz="900" dirty="0">
                    <a:solidFill>
                      <a:srgbClr val="000000"/>
                    </a:solidFill>
                    <a:latin typeface="Meiryo UI" pitchFamily="50" charset="-128"/>
                    <a:ea typeface="Meiryo UI" pitchFamily="50" charset="-128"/>
                    <a:cs typeface="Meiryo UI" pitchFamily="50" charset="-128"/>
                  </a:endParaRPr>
                </a:p>
              </p:txBody>
            </p:sp>
            <p:sp>
              <p:nvSpPr>
                <p:cNvPr id="88" name="Vertical Scroll 16"/>
                <p:cNvSpPr/>
                <p:nvPr/>
              </p:nvSpPr>
              <p:spPr bwMode="auto">
                <a:xfrm>
                  <a:off x="-408071" y="4702834"/>
                  <a:ext cx="1274816" cy="1292771"/>
                </a:xfrm>
                <a:prstGeom prst="verticalScroll">
                  <a:avLst>
                    <a:gd name="adj" fmla="val 9978"/>
                  </a:avLst>
                </a:prstGeom>
                <a:solidFill>
                  <a:schemeClr val="bg1"/>
                </a:solidFill>
                <a:ln w="9525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charset="0"/>
                    <a:buNone/>
                    <a:defRPr/>
                  </a:pPr>
                  <a:endParaRPr lang="en-GB" altLang="ja-JP" sz="900" dirty="0">
                    <a:solidFill>
                      <a:srgbClr val="000000"/>
                    </a:solidFill>
                    <a:latin typeface="Meiryo UI" pitchFamily="50" charset="-128"/>
                    <a:ea typeface="Meiryo UI" pitchFamily="50" charset="-128"/>
                    <a:cs typeface="Meiryo UI" pitchFamily="50" charset="-128"/>
                  </a:endParaRPr>
                </a:p>
              </p:txBody>
            </p:sp>
            <p:sp>
              <p:nvSpPr>
                <p:cNvPr id="89" name="Vertical Scroll 16"/>
                <p:cNvSpPr/>
                <p:nvPr/>
              </p:nvSpPr>
              <p:spPr bwMode="auto">
                <a:xfrm>
                  <a:off x="-273410" y="4891365"/>
                  <a:ext cx="1274816" cy="1283790"/>
                </a:xfrm>
                <a:prstGeom prst="verticalScroll">
                  <a:avLst>
                    <a:gd name="adj" fmla="val 9978"/>
                  </a:avLst>
                </a:prstGeom>
                <a:solidFill>
                  <a:schemeClr val="bg1"/>
                </a:solidFill>
                <a:ln w="9525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charset="0"/>
                    <a:buNone/>
                    <a:defRPr/>
                  </a:pPr>
                  <a:endParaRPr lang="en-GB" altLang="ja-JP" sz="900" dirty="0">
                    <a:solidFill>
                      <a:srgbClr val="000000"/>
                    </a:solidFill>
                    <a:latin typeface="Meiryo UI" pitchFamily="50" charset="-128"/>
                    <a:ea typeface="Meiryo UI" pitchFamily="50" charset="-128"/>
                    <a:cs typeface="Meiryo UI" pitchFamily="50" charset="-128"/>
                  </a:endParaRPr>
                </a:p>
              </p:txBody>
            </p:sp>
          </p:grpSp>
        </p:grpSp>
      </p:grpSp>
      <p:sp>
        <p:nvSpPr>
          <p:cNvPr id="110" name="角丸四角形 24"/>
          <p:cNvSpPr>
            <a:spLocks noChangeArrowheads="1"/>
          </p:cNvSpPr>
          <p:nvPr/>
        </p:nvSpPr>
        <p:spPr bwMode="auto">
          <a:xfrm>
            <a:off x="417695" y="1057178"/>
            <a:ext cx="1920875" cy="547688"/>
          </a:xfrm>
          <a:prstGeom prst="roundRect">
            <a:avLst>
              <a:gd name="adj" fmla="val 23491"/>
            </a:avLst>
          </a:prstGeom>
          <a:solidFill>
            <a:srgbClr val="2A584C"/>
          </a:solidFill>
          <a:ln w="9525">
            <a:solidFill>
              <a:srgbClr val="7DCDF2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altLang="ja-JP" sz="1400" dirty="0" smtClean="0">
                <a:solidFill>
                  <a:srgbClr val="FFFFFF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Assembly line</a:t>
            </a:r>
            <a:endParaRPr lang="en-US" altLang="ja-JP" sz="1400" b="1" dirty="0"/>
          </a:p>
        </p:txBody>
      </p:sp>
      <p:sp>
        <p:nvSpPr>
          <p:cNvPr id="111" name="角丸四角形 25"/>
          <p:cNvSpPr>
            <a:spLocks noChangeArrowheads="1"/>
          </p:cNvSpPr>
          <p:nvPr/>
        </p:nvSpPr>
        <p:spPr bwMode="auto">
          <a:xfrm>
            <a:off x="1427966" y="5409857"/>
            <a:ext cx="2011363" cy="547687"/>
          </a:xfrm>
          <a:prstGeom prst="roundRect">
            <a:avLst>
              <a:gd name="adj" fmla="val 28620"/>
            </a:avLst>
          </a:prstGeom>
          <a:solidFill>
            <a:srgbClr val="FFC000"/>
          </a:solidFill>
          <a:ln w="9525">
            <a:solidFill>
              <a:srgbClr val="7DCDF2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altLang="ja-JP" sz="1400" dirty="0" smtClean="0">
                <a:solidFill>
                  <a:srgbClr val="FFFFFF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Quality Auditor</a:t>
            </a:r>
            <a:endParaRPr lang="en-GB" altLang="ja-JP" sz="1400" dirty="0">
              <a:solidFill>
                <a:srgbClr val="FFFFFF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12" name="正方形/長方形 106"/>
          <p:cNvSpPr>
            <a:spLocks noChangeArrowheads="1"/>
          </p:cNvSpPr>
          <p:nvPr/>
        </p:nvSpPr>
        <p:spPr bwMode="auto">
          <a:xfrm>
            <a:off x="1473200" y="4379568"/>
            <a:ext cx="13716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tIns="36000" bIns="36000"/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ja-JP" sz="1000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Non Validating </a:t>
            </a:r>
            <a:r>
              <a:rPr kumimoji="1" lang="en-US" altLang="ja-JP" sz="1000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peer node</a:t>
            </a:r>
            <a:endParaRPr kumimoji="1" lang="ja-JP" altLang="en-US" sz="1000" dirty="0">
              <a:solidFill>
                <a:srgbClr val="00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cxnSp>
        <p:nvCxnSpPr>
          <p:cNvPr id="113" name="直線コネクタ 121"/>
          <p:cNvCxnSpPr>
            <a:cxnSpLocks/>
          </p:cNvCxnSpPr>
          <p:nvPr/>
        </p:nvCxnSpPr>
        <p:spPr>
          <a:xfrm flipV="1">
            <a:off x="2864926" y="4165978"/>
            <a:ext cx="533196" cy="193301"/>
          </a:xfrm>
          <a:prstGeom prst="line">
            <a:avLst/>
          </a:prstGeom>
          <a:ln w="254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4" name="Group 51"/>
          <p:cNvGrpSpPr>
            <a:grpSpLocks/>
          </p:cNvGrpSpPr>
          <p:nvPr/>
        </p:nvGrpSpPr>
        <p:grpSpPr bwMode="auto">
          <a:xfrm>
            <a:off x="2429951" y="4704619"/>
            <a:ext cx="382588" cy="596900"/>
            <a:chOff x="2628" y="2604"/>
            <a:chExt cx="376" cy="644"/>
          </a:xfrm>
        </p:grpSpPr>
        <p:sp>
          <p:nvSpPr>
            <p:cNvPr id="115" name="Freeform 52"/>
            <p:cNvSpPr>
              <a:spLocks/>
            </p:cNvSpPr>
            <p:nvPr/>
          </p:nvSpPr>
          <p:spPr bwMode="auto">
            <a:xfrm>
              <a:off x="2628" y="2604"/>
              <a:ext cx="376" cy="644"/>
            </a:xfrm>
            <a:custGeom>
              <a:avLst/>
              <a:gdLst>
                <a:gd name="T0" fmla="*/ 138 w 376"/>
                <a:gd name="T1" fmla="*/ 0 h 644"/>
                <a:gd name="T2" fmla="*/ 0 w 376"/>
                <a:gd name="T3" fmla="*/ 94 h 644"/>
                <a:gd name="T4" fmla="*/ 0 w 376"/>
                <a:gd name="T5" fmla="*/ 600 h 644"/>
                <a:gd name="T6" fmla="*/ 238 w 376"/>
                <a:gd name="T7" fmla="*/ 644 h 644"/>
                <a:gd name="T8" fmla="*/ 238 w 376"/>
                <a:gd name="T9" fmla="*/ 138 h 644"/>
                <a:gd name="T10" fmla="*/ 376 w 376"/>
                <a:gd name="T11" fmla="*/ 44 h 644"/>
                <a:gd name="T12" fmla="*/ 138 w 376"/>
                <a:gd name="T13" fmla="*/ 0 h 6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76" h="644">
                  <a:moveTo>
                    <a:pt x="138" y="0"/>
                  </a:moveTo>
                  <a:lnTo>
                    <a:pt x="0" y="94"/>
                  </a:lnTo>
                  <a:lnTo>
                    <a:pt x="0" y="600"/>
                  </a:lnTo>
                  <a:lnTo>
                    <a:pt x="238" y="644"/>
                  </a:lnTo>
                  <a:lnTo>
                    <a:pt x="238" y="138"/>
                  </a:lnTo>
                  <a:lnTo>
                    <a:pt x="376" y="44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ja-JP" altLang="en-US" sz="2200">
                <a:solidFill>
                  <a:srgbClr val="F04E37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  <p:sp>
          <p:nvSpPr>
            <p:cNvPr id="116" name="Freeform 53"/>
            <p:cNvSpPr>
              <a:spLocks/>
            </p:cNvSpPr>
            <p:nvPr/>
          </p:nvSpPr>
          <p:spPr bwMode="auto">
            <a:xfrm>
              <a:off x="2732" y="2736"/>
              <a:ext cx="20" cy="472"/>
            </a:xfrm>
            <a:custGeom>
              <a:avLst/>
              <a:gdLst>
                <a:gd name="T0" fmla="*/ 20 w 20"/>
                <a:gd name="T1" fmla="*/ 472 h 472"/>
                <a:gd name="T2" fmla="*/ 0 w 20"/>
                <a:gd name="T3" fmla="*/ 468 h 472"/>
                <a:gd name="T4" fmla="*/ 0 w 20"/>
                <a:gd name="T5" fmla="*/ 0 h 472"/>
                <a:gd name="T6" fmla="*/ 20 w 20"/>
                <a:gd name="T7" fmla="*/ 4 h 472"/>
                <a:gd name="T8" fmla="*/ 20 w 20"/>
                <a:gd name="T9" fmla="*/ 472 h 4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472">
                  <a:moveTo>
                    <a:pt x="20" y="472"/>
                  </a:moveTo>
                  <a:lnTo>
                    <a:pt x="0" y="468"/>
                  </a:lnTo>
                  <a:lnTo>
                    <a:pt x="0" y="0"/>
                  </a:lnTo>
                  <a:lnTo>
                    <a:pt x="20" y="4"/>
                  </a:lnTo>
                  <a:lnTo>
                    <a:pt x="20" y="472"/>
                  </a:lnTo>
                  <a:close/>
                </a:path>
              </a:pathLst>
            </a:custGeom>
            <a:solidFill>
              <a:srgbClr val="0055A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ja-JP" altLang="en-US" sz="2200">
                <a:solidFill>
                  <a:srgbClr val="F04E37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  <p:sp>
          <p:nvSpPr>
            <p:cNvPr id="117" name="Freeform 54"/>
            <p:cNvSpPr>
              <a:spLocks/>
            </p:cNvSpPr>
            <p:nvPr/>
          </p:nvSpPr>
          <p:spPr bwMode="auto">
            <a:xfrm>
              <a:off x="2866" y="2648"/>
              <a:ext cx="138" cy="600"/>
            </a:xfrm>
            <a:custGeom>
              <a:avLst/>
              <a:gdLst>
                <a:gd name="T0" fmla="*/ 0 w 138"/>
                <a:gd name="T1" fmla="*/ 600 h 600"/>
                <a:gd name="T2" fmla="*/ 138 w 138"/>
                <a:gd name="T3" fmla="*/ 506 h 600"/>
                <a:gd name="T4" fmla="*/ 138 w 138"/>
                <a:gd name="T5" fmla="*/ 0 h 600"/>
                <a:gd name="T6" fmla="*/ 0 w 138"/>
                <a:gd name="T7" fmla="*/ 94 h 600"/>
                <a:gd name="T8" fmla="*/ 0 w 138"/>
                <a:gd name="T9" fmla="*/ 600 h 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8" h="600">
                  <a:moveTo>
                    <a:pt x="0" y="600"/>
                  </a:moveTo>
                  <a:lnTo>
                    <a:pt x="138" y="506"/>
                  </a:lnTo>
                  <a:lnTo>
                    <a:pt x="138" y="0"/>
                  </a:lnTo>
                  <a:lnTo>
                    <a:pt x="0" y="94"/>
                  </a:lnTo>
                  <a:lnTo>
                    <a:pt x="0" y="600"/>
                  </a:lnTo>
                  <a:close/>
                </a:path>
              </a:pathLst>
            </a:custGeom>
            <a:solidFill>
              <a:srgbClr val="96969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ja-JP" altLang="en-US" sz="2200">
                <a:solidFill>
                  <a:srgbClr val="F04E37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</p:grpSp>
      <p:grpSp>
        <p:nvGrpSpPr>
          <p:cNvPr id="118" name="図形グループ 220"/>
          <p:cNvGrpSpPr>
            <a:grpSpLocks/>
          </p:cNvGrpSpPr>
          <p:nvPr/>
        </p:nvGrpSpPr>
        <p:grpSpPr bwMode="auto">
          <a:xfrm>
            <a:off x="1623501" y="4795105"/>
            <a:ext cx="731838" cy="400051"/>
            <a:chOff x="3383293" y="1874537"/>
            <a:chExt cx="731837" cy="400050"/>
          </a:xfrm>
        </p:grpSpPr>
        <p:sp>
          <p:nvSpPr>
            <p:cNvPr id="119" name="正方形/長方形 221"/>
            <p:cNvSpPr/>
            <p:nvPr/>
          </p:nvSpPr>
          <p:spPr bwMode="auto">
            <a:xfrm>
              <a:off x="3383293" y="1874537"/>
              <a:ext cx="731837" cy="400050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36000" bIns="36000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ja-JP" altLang="en-US" sz="1400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  <p:grpSp>
          <p:nvGrpSpPr>
            <p:cNvPr id="120" name="図形グループ 222"/>
            <p:cNvGrpSpPr>
              <a:grpSpLocks/>
            </p:cNvGrpSpPr>
            <p:nvPr/>
          </p:nvGrpSpPr>
          <p:grpSpPr bwMode="auto">
            <a:xfrm>
              <a:off x="3463464" y="1929040"/>
              <a:ext cx="571494" cy="291044"/>
              <a:chOff x="-114249" y="2203357"/>
              <a:chExt cx="571494" cy="291044"/>
            </a:xfrm>
          </p:grpSpPr>
          <p:grpSp>
            <p:nvGrpSpPr>
              <p:cNvPr id="121" name="図形グループ 299"/>
              <p:cNvGrpSpPr>
                <a:grpSpLocks/>
              </p:cNvGrpSpPr>
              <p:nvPr/>
            </p:nvGrpSpPr>
            <p:grpSpPr bwMode="auto">
              <a:xfrm>
                <a:off x="-114249" y="2211721"/>
                <a:ext cx="228497" cy="274317"/>
                <a:chOff x="1005879" y="1508781"/>
                <a:chExt cx="1021069" cy="1225282"/>
              </a:xfrm>
            </p:grpSpPr>
            <p:sp>
              <p:nvSpPr>
                <p:cNvPr id="126" name="メモ 228"/>
                <p:cNvSpPr/>
                <p:nvPr/>
              </p:nvSpPr>
              <p:spPr>
                <a:xfrm flipV="1">
                  <a:off x="1009418" y="1433612"/>
                  <a:ext cx="1092469" cy="1375621"/>
                </a:xfrm>
                <a:prstGeom prst="foldedCorner">
                  <a:avLst>
                    <a:gd name="adj" fmla="val 25581"/>
                  </a:avLst>
                </a:prstGeom>
                <a:solidFill>
                  <a:schemeClr val="bg1"/>
                </a:solidFill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ja-JP" altLang="en-US" sz="2200">
                    <a:solidFill>
                      <a:srgbClr val="FFFFFF"/>
                    </a:solidFill>
                    <a:latin typeface="Meiryo UI" pitchFamily="50" charset="-128"/>
                    <a:ea typeface="Meiryo UI" pitchFamily="50" charset="-128"/>
                    <a:cs typeface="Meiryo UI" pitchFamily="50" charset="-128"/>
                  </a:endParaRPr>
                </a:p>
              </p:txBody>
            </p:sp>
            <p:cxnSp>
              <p:nvCxnSpPr>
                <p:cNvPr id="127" name="直線コネクタ 229"/>
                <p:cNvCxnSpPr/>
                <p:nvPr/>
              </p:nvCxnSpPr>
              <p:spPr>
                <a:xfrm>
                  <a:off x="1179673" y="1901606"/>
                  <a:ext cx="822899" cy="0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線コネクタ 230"/>
                <p:cNvCxnSpPr/>
                <p:nvPr/>
              </p:nvCxnSpPr>
              <p:spPr>
                <a:xfrm>
                  <a:off x="1179673" y="2107238"/>
                  <a:ext cx="822899" cy="0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線コネクタ 231"/>
                <p:cNvCxnSpPr/>
                <p:nvPr/>
              </p:nvCxnSpPr>
              <p:spPr>
                <a:xfrm>
                  <a:off x="1179673" y="2319963"/>
                  <a:ext cx="822899" cy="0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線コネクタ 232"/>
                <p:cNvCxnSpPr/>
                <p:nvPr/>
              </p:nvCxnSpPr>
              <p:spPr>
                <a:xfrm>
                  <a:off x="1179673" y="2532688"/>
                  <a:ext cx="822899" cy="0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直線コネクタ 233"/>
                <p:cNvCxnSpPr/>
                <p:nvPr/>
              </p:nvCxnSpPr>
              <p:spPr>
                <a:xfrm>
                  <a:off x="1172577" y="1688881"/>
                  <a:ext cx="546237" cy="0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2" name="図形グループ 224"/>
              <p:cNvGrpSpPr>
                <a:grpSpLocks/>
              </p:cNvGrpSpPr>
              <p:nvPr/>
            </p:nvGrpSpPr>
            <p:grpSpPr bwMode="auto">
              <a:xfrm>
                <a:off x="182928" y="2203357"/>
                <a:ext cx="274317" cy="291044"/>
                <a:chOff x="-545429" y="4526268"/>
                <a:chExt cx="1551308" cy="1645902"/>
              </a:xfrm>
            </p:grpSpPr>
            <p:sp>
              <p:nvSpPr>
                <p:cNvPr id="123" name="Vertical Scroll 16"/>
                <p:cNvSpPr/>
                <p:nvPr/>
              </p:nvSpPr>
              <p:spPr bwMode="auto">
                <a:xfrm>
                  <a:off x="-542737" y="4523282"/>
                  <a:ext cx="1274816" cy="1283796"/>
                </a:xfrm>
                <a:prstGeom prst="verticalScroll">
                  <a:avLst>
                    <a:gd name="adj" fmla="val 9978"/>
                  </a:avLst>
                </a:prstGeom>
                <a:solidFill>
                  <a:schemeClr val="bg1"/>
                </a:solidFill>
                <a:ln w="9525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charset="0"/>
                    <a:buNone/>
                    <a:defRPr/>
                  </a:pPr>
                  <a:endParaRPr lang="en-GB" altLang="ja-JP" sz="900" dirty="0">
                    <a:solidFill>
                      <a:srgbClr val="000000"/>
                    </a:solidFill>
                    <a:latin typeface="Meiryo UI" pitchFamily="50" charset="-128"/>
                    <a:ea typeface="Meiryo UI" pitchFamily="50" charset="-128"/>
                    <a:cs typeface="Meiryo UI" pitchFamily="50" charset="-128"/>
                  </a:endParaRPr>
                </a:p>
              </p:txBody>
            </p:sp>
            <p:sp>
              <p:nvSpPr>
                <p:cNvPr id="124" name="Vertical Scroll 16"/>
                <p:cNvSpPr/>
                <p:nvPr/>
              </p:nvSpPr>
              <p:spPr bwMode="auto">
                <a:xfrm>
                  <a:off x="-408071" y="4702834"/>
                  <a:ext cx="1274816" cy="1292771"/>
                </a:xfrm>
                <a:prstGeom prst="verticalScroll">
                  <a:avLst>
                    <a:gd name="adj" fmla="val 9978"/>
                  </a:avLst>
                </a:prstGeom>
                <a:solidFill>
                  <a:schemeClr val="bg1"/>
                </a:solidFill>
                <a:ln w="9525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charset="0"/>
                    <a:buNone/>
                    <a:defRPr/>
                  </a:pPr>
                  <a:endParaRPr lang="en-GB" altLang="ja-JP" sz="900" dirty="0">
                    <a:solidFill>
                      <a:srgbClr val="000000"/>
                    </a:solidFill>
                    <a:latin typeface="Meiryo UI" pitchFamily="50" charset="-128"/>
                    <a:ea typeface="Meiryo UI" pitchFamily="50" charset="-128"/>
                    <a:cs typeface="Meiryo UI" pitchFamily="50" charset="-128"/>
                  </a:endParaRPr>
                </a:p>
              </p:txBody>
            </p:sp>
            <p:sp>
              <p:nvSpPr>
                <p:cNvPr id="125" name="Vertical Scroll 16"/>
                <p:cNvSpPr/>
                <p:nvPr/>
              </p:nvSpPr>
              <p:spPr bwMode="auto">
                <a:xfrm>
                  <a:off x="-273410" y="4891365"/>
                  <a:ext cx="1274816" cy="1283790"/>
                </a:xfrm>
                <a:prstGeom prst="verticalScroll">
                  <a:avLst>
                    <a:gd name="adj" fmla="val 9978"/>
                  </a:avLst>
                </a:prstGeom>
                <a:solidFill>
                  <a:schemeClr val="bg1"/>
                </a:solidFill>
                <a:ln w="9525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 algn="ctr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charset="0"/>
                    <a:buNone/>
                    <a:defRPr/>
                  </a:pPr>
                  <a:endParaRPr lang="en-GB" altLang="ja-JP" sz="900" dirty="0">
                    <a:solidFill>
                      <a:srgbClr val="000000"/>
                    </a:solidFill>
                    <a:latin typeface="Meiryo UI" pitchFamily="50" charset="-128"/>
                    <a:ea typeface="Meiryo UI" pitchFamily="50" charset="-128"/>
                    <a:cs typeface="Meiryo UI" pitchFamily="50" charset="-128"/>
                  </a:endParaRPr>
                </a:p>
              </p:txBody>
            </p:sp>
          </p:grpSp>
        </p:grpSp>
      </p:grpSp>
      <p:sp>
        <p:nvSpPr>
          <p:cNvPr id="55" name="TextBox 54"/>
          <p:cNvSpPr txBox="1"/>
          <p:nvPr/>
        </p:nvSpPr>
        <p:spPr>
          <a:xfrm>
            <a:off x="321053" y="1773250"/>
            <a:ext cx="256743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Component ID’s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Component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Batch ID’s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Charger S/N</a:t>
            </a:r>
          </a:p>
          <a:p>
            <a:r>
              <a:rPr lang="en-US" b="1" dirty="0" smtClean="0"/>
              <a:t>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Input Via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Activity Report</a:t>
            </a:r>
            <a:endParaRPr lang="en-US" dirty="0"/>
          </a:p>
        </p:txBody>
      </p:sp>
      <p:sp>
        <p:nvSpPr>
          <p:cNvPr id="153" name="TextBox 152"/>
          <p:cNvSpPr txBox="1"/>
          <p:nvPr/>
        </p:nvSpPr>
        <p:spPr>
          <a:xfrm>
            <a:off x="9117847" y="1701718"/>
            <a:ext cx="21546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Charger S/N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Case ID</a:t>
            </a:r>
          </a:p>
          <a:p>
            <a:r>
              <a:rPr lang="en-US" b="1" dirty="0" smtClean="0"/>
              <a:t>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Input Via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Activity Report</a:t>
            </a:r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9480241" y="4424356"/>
            <a:ext cx="231627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Goods Receipt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Goods Issue Data</a:t>
            </a:r>
          </a:p>
          <a:p>
            <a:r>
              <a:rPr lang="en-US" b="1" dirty="0" smtClean="0"/>
              <a:t>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Input Via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Activity Report</a:t>
            </a:r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3681499" y="5390833"/>
            <a:ext cx="1573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UI</a:t>
            </a:r>
          </a:p>
          <a:p>
            <a:r>
              <a:rPr lang="en-US" dirty="0" smtClean="0"/>
              <a:t>Activity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90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11889</TotalTime>
  <Words>930</Words>
  <Application>Microsoft Macintosh PowerPoint</Application>
  <PresentationFormat>Widescreen</PresentationFormat>
  <Paragraphs>233</Paragraphs>
  <Slides>14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31" baseType="lpstr">
      <vt:lpstr>.LucidaGrandeUI</vt:lpstr>
      <vt:lpstr>Arial Unicode MS</vt:lpstr>
      <vt:lpstr>Calibri Light</vt:lpstr>
      <vt:lpstr>Helvetica Neue Light</vt:lpstr>
      <vt:lpstr>HelvNeue Light for IBM</vt:lpstr>
      <vt:lpstr>HelvNeue Roman for IBM</vt:lpstr>
      <vt:lpstr>Lubalin Demi for IBM</vt:lpstr>
      <vt:lpstr>Meiryo UI</vt:lpstr>
      <vt:lpstr>Times New Roman</vt:lpstr>
      <vt:lpstr>Wingdings</vt:lpstr>
      <vt:lpstr>Yu Gothic</vt:lpstr>
      <vt:lpstr>Arial</vt:lpstr>
      <vt:lpstr>Calibri</vt:lpstr>
      <vt:lpstr>Helvetica Neue</vt:lpstr>
      <vt:lpstr>Office Theme</vt:lpstr>
      <vt:lpstr>Acrobat Document</vt:lpstr>
      <vt:lpstr>think-cell Slide</vt:lpstr>
      <vt:lpstr>PowerPoint Presentation</vt:lpstr>
      <vt:lpstr>iQOS: Track and Trace Objectives</vt:lpstr>
      <vt:lpstr>PowerPoint Presentation</vt:lpstr>
      <vt:lpstr>PowerPoint Presentation</vt:lpstr>
      <vt:lpstr>Participants on the blockchain</vt:lpstr>
      <vt:lpstr>PowerPoint Presentation</vt:lpstr>
      <vt:lpstr>PowerPoint Presentation</vt:lpstr>
      <vt:lpstr>PowerPoint Presentation</vt:lpstr>
      <vt:lpstr>The PoC will simulate the four participants in the Blockchain network</vt:lpstr>
      <vt:lpstr>An intuitive and clear dashboard that provides visibility</vt:lpstr>
      <vt:lpstr>How We’ll Do It</vt:lpstr>
      <vt:lpstr>Key Activities and Deliverable </vt:lpstr>
      <vt:lpstr>Financial Considerations</vt:lpstr>
      <vt:lpstr>Key Assumptions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sbchi@outlook.com</dc:creator>
  <cp:lastModifiedBy>ARCHAN GANGULY</cp:lastModifiedBy>
  <cp:revision>276</cp:revision>
  <cp:lastPrinted>2017-01-31T23:33:22Z</cp:lastPrinted>
  <dcterms:created xsi:type="dcterms:W3CDTF">2016-11-18T16:25:32Z</dcterms:created>
  <dcterms:modified xsi:type="dcterms:W3CDTF">2017-04-18T23:30:16Z</dcterms:modified>
</cp:coreProperties>
</file>