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Octosquares Compressed" charset="1" panose="02010001040000080307"/>
      <p:regular r:id="rId12"/>
    </p:embeddedFont>
    <p:embeddedFont>
      <p:font typeface="Codec Pro Bold" charset="1" panose="000006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5956" y="2383635"/>
            <a:ext cx="10164638" cy="491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9"/>
              </a:lnSpc>
              <a:spcBef>
                <a:spcPct val="0"/>
              </a:spcBef>
            </a:pPr>
            <a:r>
              <a:rPr lang="en-US" sz="937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AI PIPELINE FOR IMAGE SEGMENTATION AND OBJECT ANALYSIS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3418" y="2883999"/>
            <a:ext cx="6138213" cy="4959676"/>
          </a:xfrm>
          <a:custGeom>
            <a:avLst/>
            <a:gdLst/>
            <a:ahLst/>
            <a:cxnLst/>
            <a:rect r="r" b="b" t="t" l="l"/>
            <a:pathLst>
              <a:path h="4959676" w="6138213">
                <a:moveTo>
                  <a:pt x="0" y="0"/>
                </a:moveTo>
                <a:lnTo>
                  <a:pt x="6138212" y="0"/>
                </a:lnTo>
                <a:lnTo>
                  <a:pt x="6138212" y="4959676"/>
                </a:lnTo>
                <a:lnTo>
                  <a:pt x="0" y="4959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4085" y="494796"/>
            <a:ext cx="8529915" cy="115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2"/>
              </a:lnSpc>
            </a:pPr>
            <a:r>
              <a:rPr lang="en-US" sz="812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085" y="2941149"/>
            <a:ext cx="10066884" cy="683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6326" indent="-433163" lvl="1">
              <a:lnSpc>
                <a:spcPts val="4173"/>
              </a:lnSpc>
              <a:buFont typeface="Arial"/>
              <a:buChar char="•"/>
            </a:pPr>
            <a:r>
              <a:rPr lang="en-US" sz="4012" spc="140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  <a:r>
              <a:rPr lang="en-US" sz="4012" spc="1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Develop an AI pipeline to segment images, extract and identify objects, perform text extraction, summarize object attributes, and generate final output with data mapping and visualization.</a:t>
            </a:r>
          </a:p>
          <a:p>
            <a:pPr algn="l">
              <a:lnSpc>
                <a:spcPts val="4173"/>
              </a:lnSpc>
            </a:pPr>
          </a:p>
          <a:p>
            <a:pPr algn="l" marL="866326" indent="-433163" lvl="1">
              <a:lnSpc>
                <a:spcPts val="4173"/>
              </a:lnSpc>
              <a:buFont typeface="Arial"/>
              <a:buChar char="•"/>
            </a:pPr>
            <a:r>
              <a:rPr lang="en-US" sz="4012" spc="140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Tools Used</a:t>
            </a:r>
            <a:r>
              <a:rPr lang="en-US" sz="4012" spc="1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PyTorch, TensorFlow, EasyOCR, T5, BLIP, Streamlit.</a:t>
            </a:r>
          </a:p>
          <a:p>
            <a:pPr algn="l">
              <a:lnSpc>
                <a:spcPts val="4173"/>
              </a:lnSpc>
            </a:pPr>
          </a:p>
          <a:p>
            <a:pPr algn="l" marL="866326" indent="-433163" lvl="1">
              <a:lnSpc>
                <a:spcPts val="4173"/>
              </a:lnSpc>
              <a:buFont typeface="Arial"/>
              <a:buChar char="•"/>
            </a:pPr>
            <a:r>
              <a:rPr lang="en-US" sz="4012" spc="1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Project Structure: Modularized code with clear separation of concerns</a:t>
            </a:r>
          </a:p>
          <a:p>
            <a:pPr algn="l">
              <a:lnSpc>
                <a:spcPts val="417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00677" y="310166"/>
            <a:ext cx="3245311" cy="71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2"/>
              </a:lnSpc>
            </a:pPr>
            <a:r>
              <a:rPr lang="en-US" sz="5121" u="sng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53540" y="1291077"/>
            <a:ext cx="14120124" cy="841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had a modular approach. </a:t>
            </a:r>
          </a:p>
          <a:p>
            <a:pPr algn="l">
              <a:lnSpc>
                <a:spcPts val="3050"/>
              </a:lnSpc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Individual Tasks were carried out by different models and user defined functions.</a:t>
            </a:r>
          </a:p>
          <a:p>
            <a:pPr algn="l">
              <a:lnSpc>
                <a:spcPts val="3050"/>
              </a:lnSpc>
            </a:pPr>
          </a:p>
          <a:p>
            <a:pPr algn="l" marL="672021" indent="-336011" lvl="1">
              <a:lnSpc>
                <a:spcPts val="3050"/>
              </a:lnSpc>
              <a:buFont typeface="Arial"/>
              <a:buChar char="•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Image Segmentation:</a:t>
            </a:r>
          </a:p>
          <a:p>
            <a:pPr algn="l" marL="1344042" indent="-448014" lvl="2">
              <a:lnSpc>
                <a:spcPts val="3050"/>
              </a:lnSpc>
              <a:buFont typeface="Arial"/>
              <a:buChar char="⚬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Model: maskrcnn_resnet50_fpn.</a:t>
            </a:r>
          </a:p>
          <a:p>
            <a:pPr algn="l">
              <a:lnSpc>
                <a:spcPts val="3050"/>
              </a:lnSpc>
            </a:pPr>
          </a:p>
          <a:p>
            <a:pPr algn="l" marL="672021" indent="-336011" lvl="1">
              <a:lnSpc>
                <a:spcPts val="3050"/>
              </a:lnSpc>
              <a:buFont typeface="Arial"/>
              <a:buChar char="•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Object Extraction:</a:t>
            </a:r>
          </a:p>
          <a:p>
            <a:pPr algn="l" marL="1344042" indent="-448014" lvl="2">
              <a:lnSpc>
                <a:spcPts val="3050"/>
              </a:lnSpc>
              <a:buFont typeface="Arial"/>
              <a:buChar char="⚬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Save segmented objects with unique IDs.</a:t>
            </a:r>
          </a:p>
          <a:p>
            <a:pPr algn="l" marL="1344042" indent="-448014" lvl="2">
              <a:lnSpc>
                <a:spcPts val="3050"/>
              </a:lnSpc>
              <a:buFont typeface="Arial"/>
              <a:buChar char="⚬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Store metadata (object ID, master ID, image paths).</a:t>
            </a:r>
          </a:p>
          <a:p>
            <a:pPr algn="l">
              <a:lnSpc>
                <a:spcPts val="3050"/>
              </a:lnSpc>
            </a:pPr>
          </a:p>
          <a:p>
            <a:pPr algn="l" marL="672021" indent="-336011" lvl="1">
              <a:lnSpc>
                <a:spcPts val="3050"/>
              </a:lnSpc>
              <a:buFont typeface="Arial"/>
              <a:buChar char="•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Object Identification:</a:t>
            </a:r>
          </a:p>
          <a:p>
            <a:pPr algn="l" marL="1344042" indent="-448014" lvl="2">
              <a:lnSpc>
                <a:spcPts val="3050"/>
              </a:lnSpc>
              <a:buFont typeface="Arial"/>
              <a:buChar char="⚬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Model: YOLOv8 (identification_model.py)</a:t>
            </a:r>
          </a:p>
          <a:p>
            <a:pPr algn="l">
              <a:lnSpc>
                <a:spcPts val="3050"/>
              </a:lnSpc>
            </a:pPr>
          </a:p>
          <a:p>
            <a:pPr algn="l" marL="672021" indent="-336011" lvl="1">
              <a:lnSpc>
                <a:spcPts val="3050"/>
              </a:lnSpc>
              <a:buFont typeface="Arial"/>
              <a:buChar char="•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Text/Data Extraction:</a:t>
            </a:r>
          </a:p>
          <a:p>
            <a:pPr algn="l" marL="1344042" indent="-448014" lvl="2">
              <a:lnSpc>
                <a:spcPts val="3050"/>
              </a:lnSpc>
              <a:buFont typeface="Arial"/>
              <a:buChar char="⚬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Tool: EasyOCR</a:t>
            </a:r>
          </a:p>
          <a:p>
            <a:pPr algn="l">
              <a:lnSpc>
                <a:spcPts val="3050"/>
              </a:lnSpc>
            </a:pPr>
          </a:p>
          <a:p>
            <a:pPr algn="l" marL="672021" indent="-336011" lvl="1">
              <a:lnSpc>
                <a:spcPts val="3050"/>
              </a:lnSpc>
              <a:buFont typeface="Arial"/>
              <a:buChar char="•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Summarization:</a:t>
            </a:r>
          </a:p>
          <a:p>
            <a:pPr algn="l" marL="1344042" indent="-448014" lvl="2">
              <a:lnSpc>
                <a:spcPts val="3050"/>
              </a:lnSpc>
              <a:buFont typeface="Arial"/>
              <a:buChar char="⚬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Models: BLIP &amp; T5</a:t>
            </a:r>
          </a:p>
          <a:p>
            <a:pPr algn="l" marL="1344042" indent="-448014" lvl="2">
              <a:lnSpc>
                <a:spcPts val="3050"/>
              </a:lnSpc>
              <a:buFont typeface="Arial"/>
              <a:buChar char="⚬"/>
            </a:pPr>
            <a:r>
              <a:rPr lang="en-US" sz="3112" spc="1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Functionality: Generate image descriptions and summarize combined image description and OCR text.</a:t>
            </a:r>
          </a:p>
          <a:p>
            <a:pPr algn="l">
              <a:lnSpc>
                <a:spcPts val="305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77154" y="310166"/>
            <a:ext cx="5246277" cy="71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2"/>
              </a:lnSpc>
            </a:pPr>
            <a:r>
              <a:rPr lang="en-US" sz="5121" u="sng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03430" y="1515355"/>
            <a:ext cx="12531563" cy="8415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5"/>
              </a:lnSpc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created a streamlit UI and implemented a workflow, where the user can upload a image in the specified format and </a:t>
            </a:r>
          </a:p>
          <a:p>
            <a:pPr algn="l">
              <a:lnSpc>
                <a:spcPts val="3165"/>
              </a:lnSpc>
            </a:pP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get the description of the image.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extract the text from the original image 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and generate a summary based on the extracted text and description. </a:t>
            </a:r>
          </a:p>
          <a:p>
            <a:pPr algn="l">
              <a:lnSpc>
                <a:spcPts val="3165"/>
              </a:lnSpc>
            </a:pPr>
          </a:p>
          <a:p>
            <a:pPr algn="l">
              <a:lnSpc>
                <a:spcPts val="3165"/>
              </a:lnSpc>
            </a:pPr>
          </a:p>
          <a:p>
            <a:pPr algn="l">
              <a:lnSpc>
                <a:spcPts val="3165"/>
              </a:lnSpc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then perform image segmentation on the image and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display the segmented image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extract the segmented objects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display them and classify them using our detection model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extract any texts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provide a description for the extracted image</a:t>
            </a: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and a summary</a:t>
            </a:r>
          </a:p>
          <a:p>
            <a:pPr algn="l">
              <a:lnSpc>
                <a:spcPts val="3165"/>
              </a:lnSpc>
            </a:pPr>
          </a:p>
          <a:p>
            <a:pPr algn="l">
              <a:lnSpc>
                <a:spcPts val="3165"/>
              </a:lnSpc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Finally, we map attributes to the respective objects and image and generate the final output. </a:t>
            </a:r>
          </a:p>
          <a:p>
            <a:pPr algn="l">
              <a:lnSpc>
                <a:spcPts val="316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77154" y="310166"/>
            <a:ext cx="7426818" cy="71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2"/>
              </a:lnSpc>
            </a:pPr>
            <a:r>
              <a:rPr lang="en-US" sz="5121" u="sng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Result and 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020" y="2174202"/>
            <a:ext cx="7760028" cy="761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Segmentation: Successfully segmented and extracted objects with decent accuracy.</a:t>
            </a:r>
          </a:p>
          <a:p>
            <a:pPr algn="l">
              <a:lnSpc>
                <a:spcPts val="3165"/>
              </a:lnSpc>
            </a:pP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Identification: Accurate object identification using YOLOv8.</a:t>
            </a:r>
          </a:p>
          <a:p>
            <a:pPr algn="l">
              <a:lnSpc>
                <a:spcPts val="3165"/>
              </a:lnSpc>
            </a:pP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ext Extraction: Reliable text extraction with EasyOCR.</a:t>
            </a:r>
          </a:p>
          <a:p>
            <a:pPr algn="l">
              <a:lnSpc>
                <a:spcPts val="3165"/>
              </a:lnSpc>
            </a:pP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Summarization: Effective multimodal summarization using BLIP and T5.</a:t>
            </a:r>
          </a:p>
          <a:p>
            <a:pPr algn="l">
              <a:lnSpc>
                <a:spcPts val="3165"/>
              </a:lnSpc>
            </a:pPr>
          </a:p>
          <a:p>
            <a:pPr algn="l" marL="697358" indent="-348679" lvl="1">
              <a:lnSpc>
                <a:spcPts val="3165"/>
              </a:lnSpc>
              <a:buFont typeface="Arial"/>
              <a:buChar char="•"/>
            </a:pP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</a:t>
            </a: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er Interface: Intuitive UI for end-to-end inte</a:t>
            </a:r>
            <a:r>
              <a:rPr lang="en-US" sz="3230" spc="11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raction with the pipeline.</a:t>
            </a:r>
          </a:p>
          <a:p>
            <a:pPr algn="l">
              <a:lnSpc>
                <a:spcPts val="3165"/>
              </a:lnSpc>
            </a:pPr>
          </a:p>
          <a:p>
            <a:pPr algn="l">
              <a:lnSpc>
                <a:spcPts val="316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174202"/>
            <a:ext cx="8319442" cy="602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7629" indent="-373815" lvl="1">
              <a:lnSpc>
                <a:spcPts val="3393"/>
              </a:lnSpc>
              <a:buFont typeface="Arial"/>
              <a:buChar char="•"/>
            </a:pPr>
            <a:r>
              <a:rPr lang="en-US" sz="3462" spc="1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Evaluation:</a:t>
            </a:r>
          </a:p>
          <a:p>
            <a:pPr algn="l">
              <a:lnSpc>
                <a:spcPts val="3393"/>
              </a:lnSpc>
            </a:pPr>
          </a:p>
          <a:p>
            <a:pPr algn="l" marL="747629" indent="-373815" lvl="1">
              <a:lnSpc>
                <a:spcPts val="3393"/>
              </a:lnSpc>
              <a:buFont typeface="Arial"/>
              <a:buChar char="•"/>
            </a:pPr>
            <a:r>
              <a:rPr lang="en-US" sz="3462" spc="1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Accuracy: Good accuracy in object identification and text extraction.</a:t>
            </a:r>
          </a:p>
          <a:p>
            <a:pPr algn="l">
              <a:lnSpc>
                <a:spcPts val="3393"/>
              </a:lnSpc>
            </a:pPr>
          </a:p>
          <a:p>
            <a:pPr algn="l" marL="747629" indent="-373815" lvl="1">
              <a:lnSpc>
                <a:spcPts val="3393"/>
              </a:lnSpc>
              <a:buFont typeface="Arial"/>
              <a:buChar char="•"/>
            </a:pPr>
            <a:r>
              <a:rPr lang="en-US" sz="3462" spc="1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Efficiency: The modular approach ensures ease of maintenance.</a:t>
            </a:r>
          </a:p>
          <a:p>
            <a:pPr algn="l">
              <a:lnSpc>
                <a:spcPts val="3393"/>
              </a:lnSpc>
            </a:pPr>
          </a:p>
          <a:p>
            <a:pPr algn="l" marL="747629" indent="-373815" lvl="1">
              <a:lnSpc>
                <a:spcPts val="3393"/>
              </a:lnSpc>
              <a:buFont typeface="Arial"/>
              <a:buChar char="•"/>
            </a:pPr>
            <a:r>
              <a:rPr lang="en-US" sz="3462" spc="1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 Experience: Streamlit UI provides a seamless interaction experience with just a one button pipeline</a:t>
            </a:r>
          </a:p>
          <a:p>
            <a:pPr algn="l">
              <a:lnSpc>
                <a:spcPts val="339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05421" y="397971"/>
            <a:ext cx="3681419" cy="131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2"/>
              </a:lnSpc>
            </a:pPr>
            <a:r>
              <a:rPr lang="en-US" sz="5121" u="sng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Conclusion</a:t>
            </a:r>
          </a:p>
          <a:p>
            <a:pPr algn="l">
              <a:lnSpc>
                <a:spcPts val="476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798720" y="2254084"/>
            <a:ext cx="12988744" cy="191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5062" spc="17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pipeline successfully processes</a:t>
            </a:r>
          </a:p>
          <a:p>
            <a:pPr algn="l">
              <a:lnSpc>
                <a:spcPts val="4960"/>
              </a:lnSpc>
            </a:pPr>
            <a:r>
              <a:rPr lang="en-US" sz="5062" spc="17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images to segment, </a:t>
            </a:r>
          </a:p>
          <a:p>
            <a:pPr algn="l">
              <a:lnSpc>
                <a:spcPts val="4960"/>
              </a:lnSpc>
            </a:pPr>
            <a:r>
              <a:rPr lang="en-US" sz="5062" spc="17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identify, and analyze objects.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13884" y="5635036"/>
            <a:ext cx="8319442" cy="2319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139" indent="-496570" lvl="1">
              <a:lnSpc>
                <a:spcPts val="4507"/>
              </a:lnSpc>
              <a:buFont typeface="Arial"/>
              <a:buChar char="•"/>
            </a:pPr>
            <a:r>
              <a:rPr lang="en-US" sz="4599" spc="16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Future Work:</a:t>
            </a:r>
          </a:p>
          <a:p>
            <a:pPr algn="l" marL="1986279" indent="-662093" lvl="2">
              <a:lnSpc>
                <a:spcPts val="4507"/>
              </a:lnSpc>
              <a:buFont typeface="Arial"/>
              <a:buChar char="⚬"/>
            </a:pPr>
            <a:r>
              <a:rPr lang="en-US" sz="4599" spc="16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 model accuracy and speed.</a:t>
            </a:r>
          </a:p>
          <a:p>
            <a:pPr algn="l">
              <a:lnSpc>
                <a:spcPts val="450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DAGOda4LDdg</dc:identifier>
  <dcterms:modified xsi:type="dcterms:W3CDTF">2011-08-01T06:04:30Z</dcterms:modified>
  <cp:revision>1</cp:revision>
  <dc:title>AI Pipeline for Image Segmentation and Object Analysis</dc:title>
</cp:coreProperties>
</file>