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arch koli" initials="mk" lastIdx="0" clrIdx="0">
    <p:extLst>
      <p:ext uri="{19B8F6BF-5375-455C-9EA6-DF929625EA0E}">
        <p15:presenceInfo xmlns:p15="http://schemas.microsoft.com/office/powerpoint/2012/main" userId="73a382faecc303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4CE0D3-C0D4-47C8-B3AA-5E55C94D2183}" type="datetimeFigureOut">
              <a:rPr lang="en-IN" smtClean="0"/>
              <a:t>26-07-2018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259299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376811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3267455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4602A26-5922-43B4-B374-9244AD3F0BD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08154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3606887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44CE0D3-C0D4-47C8-B3AA-5E55C94D2183}" type="datetimeFigureOut">
              <a:rPr lang="en-IN" smtClean="0"/>
              <a:t>26-07-2018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178337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44CE0D3-C0D4-47C8-B3AA-5E55C94D2183}" type="datetimeFigureOut">
              <a:rPr lang="en-IN" smtClean="0"/>
              <a:t>26-07-2018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1804330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CE0D3-C0D4-47C8-B3AA-5E55C94D2183}" type="datetimeFigureOut">
              <a:rPr lang="en-IN" smtClean="0"/>
              <a:t>26-07-2018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640657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44CE0D3-C0D4-47C8-B3AA-5E55C94D2183}" type="datetimeFigureOut">
              <a:rPr lang="en-IN" smtClean="0"/>
              <a:t>26-07-2018</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4602A26-5922-43B4-B374-9244AD3F0BD7}" type="slidenum">
              <a:rPr lang="en-IN" smtClean="0"/>
              <a:t>‹#›</a:t>
            </a:fld>
            <a:endParaRPr lang="en-IN"/>
          </a:p>
        </p:txBody>
      </p:sp>
    </p:spTree>
    <p:extLst>
      <p:ext uri="{BB962C8B-B14F-4D97-AF65-F5344CB8AC3E}">
        <p14:creationId xmlns:p14="http://schemas.microsoft.com/office/powerpoint/2010/main" val="365110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CE0D3-C0D4-47C8-B3AA-5E55C94D2183}" type="datetimeFigureOut">
              <a:rPr lang="en-IN" smtClean="0"/>
              <a:t>26-07-2018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11128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4CE0D3-C0D4-47C8-B3AA-5E55C94D2183}" type="datetimeFigureOut">
              <a:rPr lang="en-IN" smtClean="0"/>
              <a:t>26-07-2018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65869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17855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4CE0D3-C0D4-47C8-B3AA-5E55C94D2183}" type="datetimeFigureOut">
              <a:rPr lang="en-IN" smtClean="0"/>
              <a:t>26-07-2018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20556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4CE0D3-C0D4-47C8-B3AA-5E55C94D2183}" type="datetimeFigureOut">
              <a:rPr lang="en-IN" smtClean="0"/>
              <a:t>26-07-2018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324264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44CE0D3-C0D4-47C8-B3AA-5E55C94D2183}" type="datetimeFigureOut">
              <a:rPr lang="en-IN" smtClean="0"/>
              <a:t>26-07-2018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58436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285764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CE0D3-C0D4-47C8-B3AA-5E55C94D2183}" type="datetimeFigureOut">
              <a:rPr lang="en-IN" smtClean="0"/>
              <a:t>26-07-2018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02A26-5922-43B4-B374-9244AD3F0BD7}" type="slidenum">
              <a:rPr lang="en-IN" smtClean="0"/>
              <a:t>‹#›</a:t>
            </a:fld>
            <a:endParaRPr lang="en-IN"/>
          </a:p>
        </p:txBody>
      </p:sp>
    </p:spTree>
    <p:extLst>
      <p:ext uri="{BB962C8B-B14F-4D97-AF65-F5344CB8AC3E}">
        <p14:creationId xmlns:p14="http://schemas.microsoft.com/office/powerpoint/2010/main" val="429400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4CE0D3-C0D4-47C8-B3AA-5E55C94D2183}" type="datetimeFigureOut">
              <a:rPr lang="en-IN" smtClean="0"/>
              <a:t>26-07-2018</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4602A26-5922-43B4-B374-9244AD3F0BD7}" type="slidenum">
              <a:rPr lang="en-IN" smtClean="0"/>
              <a:t>‹#›</a:t>
            </a:fld>
            <a:endParaRPr lang="en-IN"/>
          </a:p>
        </p:txBody>
      </p:sp>
    </p:spTree>
    <p:extLst>
      <p:ext uri="{BB962C8B-B14F-4D97-AF65-F5344CB8AC3E}">
        <p14:creationId xmlns:p14="http://schemas.microsoft.com/office/powerpoint/2010/main" val="31965596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1.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782-C6F8-412C-86DF-54378F5C6B1E}"/>
              </a:ext>
            </a:extLst>
          </p:cNvPr>
          <p:cNvSpPr>
            <a:spLocks noGrp="1"/>
          </p:cNvSpPr>
          <p:nvPr>
            <p:ph type="ctrTitle"/>
          </p:nvPr>
        </p:nvSpPr>
        <p:spPr>
          <a:xfrm>
            <a:off x="3190240" y="3429000"/>
            <a:ext cx="9001759" cy="3329581"/>
          </a:xfrm>
        </p:spPr>
        <p:txBody>
          <a:bodyPr/>
          <a:lstStyle/>
          <a:p>
            <a:r>
              <a:rPr lang="en-US" dirty="0">
                <a:solidFill>
                  <a:schemeClr val="tx1"/>
                </a:solidFill>
                <a:latin typeface="Bazaronite" panose="00000400000000000000" pitchFamily="2" charset="0"/>
              </a:rPr>
              <a:t>SMART VEHICLE               PARKING SYSTEM</a:t>
            </a:r>
            <a:br>
              <a:rPr lang="en-US" dirty="0">
                <a:solidFill>
                  <a:schemeClr val="tx1"/>
                </a:solidFill>
                <a:latin typeface="Algerian" panose="04020705040A02060702" pitchFamily="82" charset="0"/>
              </a:rPr>
            </a:br>
            <a:r>
              <a:rPr lang="en-US" dirty="0">
                <a:solidFill>
                  <a:schemeClr val="tx1"/>
                </a:solidFill>
                <a:latin typeface="Algerian" panose="04020705040A02060702" pitchFamily="82" charset="0"/>
              </a:rPr>
              <a:t>                          </a:t>
            </a:r>
            <a:r>
              <a:rPr lang="en-US" sz="2400" dirty="0">
                <a:solidFill>
                  <a:schemeClr val="tx1"/>
                </a:solidFill>
                <a:latin typeface="Algerian" panose="04020705040A02060702" pitchFamily="82" charset="0"/>
              </a:rPr>
              <a:t>FOR DIGITAL INDIA </a:t>
            </a:r>
            <a:endParaRPr lang="en-IN" sz="2400" dirty="0">
              <a:solidFill>
                <a:schemeClr val="tx1"/>
              </a:solidFill>
              <a:latin typeface="Algerian" panose="04020705040A02060702" pitchFamily="82" charset="0"/>
            </a:endParaRPr>
          </a:p>
        </p:txBody>
      </p:sp>
      <p:pic>
        <p:nvPicPr>
          <p:cNvPr id="7" name="Picture 6">
            <a:extLst>
              <a:ext uri="{FF2B5EF4-FFF2-40B4-BE49-F238E27FC236}">
                <a16:creationId xmlns:a16="http://schemas.microsoft.com/office/drawing/2014/main" id="{4E5798EF-6F58-4B08-B686-42333F459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65" y="3525520"/>
            <a:ext cx="2695575" cy="2695575"/>
          </a:xfrm>
          <a:prstGeom prst="rect">
            <a:avLst/>
          </a:prstGeom>
        </p:spPr>
      </p:pic>
      <p:pic>
        <p:nvPicPr>
          <p:cNvPr id="9" name="Picture 8">
            <a:extLst>
              <a:ext uri="{FF2B5EF4-FFF2-40B4-BE49-F238E27FC236}">
                <a16:creationId xmlns:a16="http://schemas.microsoft.com/office/drawing/2014/main" id="{444A8CE6-4273-447B-BD59-45EDBBB65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 y="0"/>
            <a:ext cx="12185650" cy="3429000"/>
          </a:xfrm>
          <a:prstGeom prst="rect">
            <a:avLst/>
          </a:prstGeom>
        </p:spPr>
      </p:pic>
      <p:sp>
        <p:nvSpPr>
          <p:cNvPr id="10" name="Rectangle 9">
            <a:extLst>
              <a:ext uri="{FF2B5EF4-FFF2-40B4-BE49-F238E27FC236}">
                <a16:creationId xmlns:a16="http://schemas.microsoft.com/office/drawing/2014/main" id="{8D07D638-380C-4EFA-B972-822BF28A1904}"/>
              </a:ext>
            </a:extLst>
          </p:cNvPr>
          <p:cNvSpPr/>
          <p:nvPr/>
        </p:nvSpPr>
        <p:spPr>
          <a:xfrm>
            <a:off x="3599824" y="3640574"/>
            <a:ext cx="3827136" cy="523220"/>
          </a:xfrm>
          <a:prstGeom prst="rect">
            <a:avLst/>
          </a:prstGeom>
        </p:spPr>
        <p:txBody>
          <a:bodyPr wrap="square">
            <a:spAutoFit/>
          </a:bodyPr>
          <a:lstStyle/>
          <a:p>
            <a:r>
              <a:rPr lang="en-US" sz="2800" dirty="0">
                <a:latin typeface="Algerian" panose="04020705040A02060702" pitchFamily="82" charset="0"/>
              </a:rPr>
              <a:t>SPOILERS PRESENT’S</a:t>
            </a:r>
            <a:endParaRPr lang="en-IN" sz="2800" dirty="0">
              <a:latin typeface="Algerian" panose="04020705040A02060702" pitchFamily="82" charset="0"/>
            </a:endParaRPr>
          </a:p>
        </p:txBody>
      </p:sp>
    </p:spTree>
    <p:extLst>
      <p:ext uri="{BB962C8B-B14F-4D97-AF65-F5344CB8AC3E}">
        <p14:creationId xmlns:p14="http://schemas.microsoft.com/office/powerpoint/2010/main" val="152705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4E12-A99C-4A53-9C3D-C2BA38079D4A}"/>
              </a:ext>
            </a:extLst>
          </p:cNvPr>
          <p:cNvSpPr>
            <a:spLocks noGrp="1"/>
          </p:cNvSpPr>
          <p:nvPr>
            <p:ph type="title"/>
          </p:nvPr>
        </p:nvSpPr>
        <p:spPr/>
        <p:txBody>
          <a:bodyPr/>
          <a:lstStyle/>
          <a:p>
            <a:r>
              <a:rPr lang="en-US" dirty="0"/>
              <a:t>ITS ALL FROM OUR SIDE……..</a:t>
            </a:r>
            <a:endParaRPr lang="en-IN" dirty="0"/>
          </a:p>
        </p:txBody>
      </p:sp>
      <p:sp>
        <p:nvSpPr>
          <p:cNvPr id="3" name="Content Placeholder 2">
            <a:extLst>
              <a:ext uri="{FF2B5EF4-FFF2-40B4-BE49-F238E27FC236}">
                <a16:creationId xmlns:a16="http://schemas.microsoft.com/office/drawing/2014/main" id="{83465A03-6E83-47CF-8D19-64680D06E562}"/>
              </a:ext>
            </a:extLst>
          </p:cNvPr>
          <p:cNvSpPr>
            <a:spLocks noGrp="1"/>
          </p:cNvSpPr>
          <p:nvPr>
            <p:ph idx="1"/>
          </p:nvPr>
        </p:nvSpPr>
        <p:spPr>
          <a:xfrm>
            <a:off x="4439521" y="4551753"/>
            <a:ext cx="9613861" cy="3599316"/>
          </a:xfrm>
        </p:spPr>
        <p:txBody>
          <a:bodyPr>
            <a:normAutofit/>
          </a:bodyPr>
          <a:lstStyle/>
          <a:p>
            <a:pPr marL="0" indent="0">
              <a:buNone/>
            </a:pPr>
            <a:r>
              <a:rPr lang="en-US" sz="8000" dirty="0"/>
              <a:t>THANKING YOU</a:t>
            </a:r>
            <a:endParaRPr lang="en-IN" sz="8000" dirty="0"/>
          </a:p>
        </p:txBody>
      </p:sp>
    </p:spTree>
    <p:extLst>
      <p:ext uri="{BB962C8B-B14F-4D97-AF65-F5344CB8AC3E}">
        <p14:creationId xmlns:p14="http://schemas.microsoft.com/office/powerpoint/2010/main" val="151960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60D67-6E43-442A-A560-474EAB384743}"/>
              </a:ext>
            </a:extLst>
          </p:cNvPr>
          <p:cNvSpPr>
            <a:spLocks noGrp="1"/>
          </p:cNvSpPr>
          <p:nvPr>
            <p:ph type="title"/>
          </p:nvPr>
        </p:nvSpPr>
        <p:spPr>
          <a:xfrm>
            <a:off x="646111" y="452718"/>
            <a:ext cx="9404723" cy="6151282"/>
          </a:xfrm>
        </p:spPr>
        <p:txBody>
          <a:bodyPr/>
          <a:lstStyle/>
          <a:p>
            <a:pPr algn="ctr"/>
            <a:r>
              <a:rPr lang="en-US" u="sng" dirty="0">
                <a:latin typeface="Budmo Jiggler" panose="00000400000000000000" pitchFamily="2" charset="0"/>
              </a:rPr>
              <a:t>Introduction:</a:t>
            </a:r>
            <a:r>
              <a:rPr lang="en-US" b="1" u="sng" dirty="0">
                <a:latin typeface="Amoebic" panose="020B0600000000000000" pitchFamily="34" charset="0"/>
              </a:rPr>
              <a:t>-</a:t>
            </a:r>
            <a:br>
              <a:rPr lang="en-US" b="1" dirty="0">
                <a:latin typeface="Amoebic" panose="020B0600000000000000" pitchFamily="34" charset="0"/>
              </a:rPr>
            </a:br>
            <a:br>
              <a:rPr lang="en-US" sz="2500" dirty="0"/>
            </a:br>
            <a:r>
              <a:rPr lang="en-US" sz="2500" dirty="0"/>
              <a:t>Technological advancements have led the advancement and prevalence of </a:t>
            </a:r>
            <a:r>
              <a:rPr lang="en-US" sz="2500" b="1" dirty="0">
                <a:solidFill>
                  <a:schemeClr val="accent3"/>
                </a:solidFill>
              </a:rPr>
              <a:t>Wireless Sensor Networks </a:t>
            </a:r>
            <a:r>
              <a:rPr lang="en-US" sz="2500" dirty="0"/>
              <a:t>(WSN) in many of man's activities. The WSN consists of numerous </a:t>
            </a:r>
            <a:br>
              <a:rPr lang="en-US" sz="2500" dirty="0"/>
            </a:br>
            <a:r>
              <a:rPr lang="en-US" sz="2500" dirty="0"/>
              <a:t>low-costing sensor nodes that are organized to establish an ad hoc network via a wireless communication module that is equipped on the nodes. The sensor nodes are equipped with different sensors, computation units, and storage parts to collect cooperatively, process and provide sensory data for localization and surveillance………….. </a:t>
            </a:r>
            <a:br>
              <a:rPr lang="en-US" sz="2500" dirty="0"/>
            </a:br>
            <a:br>
              <a:rPr lang="en-US" sz="2500" dirty="0"/>
            </a:br>
            <a:endParaRPr lang="en-IN" sz="2500" dirty="0"/>
          </a:p>
        </p:txBody>
      </p:sp>
    </p:spTree>
    <p:extLst>
      <p:ext uri="{BB962C8B-B14F-4D97-AF65-F5344CB8AC3E}">
        <p14:creationId xmlns:p14="http://schemas.microsoft.com/office/powerpoint/2010/main" val="11208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 name="Picture 6" descr="A picture containing screenshot&#10;&#10;Description generated with very high confidence">
            <a:extLst>
              <a:ext uri="{FF2B5EF4-FFF2-40B4-BE49-F238E27FC236}">
                <a16:creationId xmlns:a16="http://schemas.microsoft.com/office/drawing/2014/main" id="{6C823844-32E6-4B06-98B5-01054C5F4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938" y="2036612"/>
            <a:ext cx="5594348" cy="4195761"/>
          </a:xfrm>
          <a:prstGeom prst="rect">
            <a:avLst/>
          </a:prstGeom>
          <a:effectLst/>
        </p:spPr>
      </p:pic>
      <p:sp>
        <p:nvSpPr>
          <p:cNvPr id="2" name="Title 1">
            <a:extLst>
              <a:ext uri="{FF2B5EF4-FFF2-40B4-BE49-F238E27FC236}">
                <a16:creationId xmlns:a16="http://schemas.microsoft.com/office/drawing/2014/main" id="{E504D3C1-CC8B-4CED-BFC6-DE2F205DD2F5}"/>
              </a:ext>
            </a:extLst>
          </p:cNvPr>
          <p:cNvSpPr>
            <a:spLocks noGrp="1"/>
          </p:cNvSpPr>
          <p:nvPr>
            <p:ph type="title"/>
          </p:nvPr>
        </p:nvSpPr>
        <p:spPr>
          <a:xfrm>
            <a:off x="646111" y="452718"/>
            <a:ext cx="11545889" cy="1400530"/>
          </a:xfrm>
        </p:spPr>
        <p:txBody>
          <a:bodyPr vert="horz" lIns="91440" tIns="45720" rIns="91440" bIns="45720" rtlCol="0" anchor="b">
            <a:normAutofit/>
          </a:bodyPr>
          <a:lstStyle/>
          <a:p>
            <a:pPr algn="ctr">
              <a:lnSpc>
                <a:spcPct val="90000"/>
              </a:lnSpc>
            </a:pPr>
            <a:br>
              <a:rPr lang="en-US" sz="1200" dirty="0"/>
            </a:br>
            <a:r>
              <a:rPr lang="en-US" sz="4000" b="1" u="sng" dirty="0"/>
              <a:t>KEY CONCEPTS</a:t>
            </a:r>
            <a:r>
              <a:rPr lang="en-US" sz="4000" b="1" dirty="0"/>
              <a:t>:-</a:t>
            </a:r>
            <a:br>
              <a:rPr lang="en-US" sz="1200" dirty="0"/>
            </a:br>
            <a:br>
              <a:rPr lang="en-US" sz="1200" dirty="0"/>
            </a:br>
            <a:r>
              <a:rPr lang="en-US" sz="1200" dirty="0"/>
              <a:t>                              </a:t>
            </a:r>
            <a:r>
              <a:rPr lang="en-US" sz="2000" dirty="0"/>
              <a:t>*Smart Transportation                                                        *Use of IOT</a:t>
            </a:r>
            <a:endParaRPr lang="en-US" sz="1200" dirty="0"/>
          </a:p>
        </p:txBody>
      </p:sp>
      <p:pic>
        <p:nvPicPr>
          <p:cNvPr id="5" name="Content Placeholder 4" descr="A screenshot of a cell phone&#10;&#10;Description generated with very high confidence">
            <a:extLst>
              <a:ext uri="{FF2B5EF4-FFF2-40B4-BE49-F238E27FC236}">
                <a16:creationId xmlns:a16="http://schemas.microsoft.com/office/drawing/2014/main" id="{3B29DA8F-5C52-4FC7-80E4-49439E7E5FB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2271" y="2036613"/>
            <a:ext cx="5588509" cy="4195762"/>
          </a:xfrm>
          <a:prstGeom prst="rect">
            <a:avLst/>
          </a:prstGeom>
          <a:effectLst/>
        </p:spPr>
      </p:pic>
    </p:spTree>
    <p:extLst>
      <p:ext uri="{BB962C8B-B14F-4D97-AF65-F5344CB8AC3E}">
        <p14:creationId xmlns:p14="http://schemas.microsoft.com/office/powerpoint/2010/main" val="195261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FC25-3AEC-43A7-A02D-2A50AA77DE73}"/>
              </a:ext>
            </a:extLst>
          </p:cNvPr>
          <p:cNvSpPr>
            <a:spLocks noGrp="1"/>
          </p:cNvSpPr>
          <p:nvPr>
            <p:ph type="title"/>
          </p:nvPr>
        </p:nvSpPr>
        <p:spPr/>
        <p:txBody>
          <a:bodyPr/>
          <a:lstStyle/>
          <a:p>
            <a:pPr algn="ctr"/>
            <a:r>
              <a:rPr lang="en-US" dirty="0"/>
              <a:t> </a:t>
            </a:r>
            <a:r>
              <a:rPr lang="en-US" u="sng" dirty="0"/>
              <a:t>CHALLENGES</a:t>
            </a:r>
            <a:r>
              <a:rPr lang="en-US" dirty="0"/>
              <a:t>:-</a:t>
            </a:r>
            <a:endParaRPr lang="en-IN" dirty="0"/>
          </a:p>
        </p:txBody>
      </p:sp>
      <p:sp>
        <p:nvSpPr>
          <p:cNvPr id="3" name="Content Placeholder 2">
            <a:extLst>
              <a:ext uri="{FF2B5EF4-FFF2-40B4-BE49-F238E27FC236}">
                <a16:creationId xmlns:a16="http://schemas.microsoft.com/office/drawing/2014/main" id="{177F186E-0165-42AA-8667-2433C867D129}"/>
              </a:ext>
            </a:extLst>
          </p:cNvPr>
          <p:cNvSpPr>
            <a:spLocks noGrp="1"/>
          </p:cNvSpPr>
          <p:nvPr>
            <p:ph idx="1"/>
          </p:nvPr>
        </p:nvSpPr>
        <p:spPr/>
        <p:txBody>
          <a:bodyPr>
            <a:normAutofit/>
          </a:bodyPr>
          <a:lstStyle/>
          <a:p>
            <a:r>
              <a:rPr lang="en-US" dirty="0"/>
              <a:t>TIME LAPSING.</a:t>
            </a:r>
            <a:endParaRPr lang="en-IN" dirty="0"/>
          </a:p>
          <a:p>
            <a:r>
              <a:rPr lang="en-US" dirty="0"/>
              <a:t>P</a:t>
            </a:r>
            <a:r>
              <a:rPr lang="en-IN" dirty="0"/>
              <a:t>ROPER DEVICE MANAGEMENT.</a:t>
            </a:r>
          </a:p>
          <a:p>
            <a:r>
              <a:rPr lang="en-US" dirty="0"/>
              <a:t>SERVER DATA STORAGE.</a:t>
            </a:r>
          </a:p>
          <a:p>
            <a:r>
              <a:rPr lang="en-US" dirty="0"/>
              <a:t>WIRELESS CONNECTION:</a:t>
            </a:r>
          </a:p>
          <a:p>
            <a:r>
              <a:rPr lang="en-US" dirty="0"/>
              <a:t>STRONG CONNECTION REQUIRED.</a:t>
            </a:r>
          </a:p>
          <a:p>
            <a:r>
              <a:rPr lang="en-US" dirty="0"/>
              <a:t>24*7 SERVER HAS TO BE ACTIVATED.</a:t>
            </a:r>
          </a:p>
          <a:p>
            <a:r>
              <a:rPr lang="en-US" dirty="0"/>
              <a:t>SENSORS DETECTION SHOULD BE STRONG. </a:t>
            </a:r>
          </a:p>
        </p:txBody>
      </p:sp>
    </p:spTree>
    <p:extLst>
      <p:ext uri="{BB962C8B-B14F-4D97-AF65-F5344CB8AC3E}">
        <p14:creationId xmlns:p14="http://schemas.microsoft.com/office/powerpoint/2010/main" val="172177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E89B-FE61-4C44-B260-DFAA3B6EB9CB}"/>
              </a:ext>
            </a:extLst>
          </p:cNvPr>
          <p:cNvSpPr>
            <a:spLocks noGrp="1"/>
          </p:cNvSpPr>
          <p:nvPr>
            <p:ph type="title"/>
          </p:nvPr>
        </p:nvSpPr>
        <p:spPr>
          <a:xfrm>
            <a:off x="0" y="0"/>
            <a:ext cx="12100559" cy="894080"/>
          </a:xfrm>
          <a:blipFill dpi="0" rotWithShape="1">
            <a:blip r:embed="rId3">
              <a:alphaModFix amt="22000"/>
              <a:extLst>
                <a:ext uri="{BEBA8EAE-BF5A-486C-A8C5-ECC9F3942E4B}">
                  <a14:imgProps xmlns:a14="http://schemas.microsoft.com/office/drawing/2010/main">
                    <a14:imgLayer r:embed="rId4">
                      <a14:imgEffect>
                        <a14:sharpenSoften amount="-100000"/>
                      </a14:imgEffect>
                      <a14:imgEffect>
                        <a14:brightnessContrast bright="-39000" contrast="100000"/>
                      </a14:imgEffect>
                    </a14:imgLayer>
                  </a14:imgProps>
                </a:ext>
              </a:extLst>
            </a:blip>
            <a:srcRect/>
            <a:tile tx="0" ty="0" sx="100000" sy="100000" flip="none" algn="tl"/>
          </a:blipFill>
          <a:effectLst>
            <a:glow rad="139700">
              <a:schemeClr val="accent1">
                <a:alpha val="27000"/>
              </a:schemeClr>
            </a:glow>
          </a:effectLst>
        </p:spPr>
        <p:txBody>
          <a:bodyPr/>
          <a:lstStyle/>
          <a:p>
            <a:r>
              <a:rPr lang="en-US" u="sng" dirty="0"/>
              <a:t>WHY WE NEED SMART PARKING SYSTEM?</a:t>
            </a:r>
            <a:endParaRPr lang="en-IN" u="sng" dirty="0"/>
          </a:p>
        </p:txBody>
      </p:sp>
      <p:sp>
        <p:nvSpPr>
          <p:cNvPr id="3" name="Content Placeholder 2">
            <a:extLst>
              <a:ext uri="{FF2B5EF4-FFF2-40B4-BE49-F238E27FC236}">
                <a16:creationId xmlns:a16="http://schemas.microsoft.com/office/drawing/2014/main" id="{CF62250E-8AC5-4DB8-9C1F-96073480A0E4}"/>
              </a:ext>
            </a:extLst>
          </p:cNvPr>
          <p:cNvSpPr>
            <a:spLocks noGrp="1"/>
          </p:cNvSpPr>
          <p:nvPr>
            <p:ph idx="1"/>
          </p:nvPr>
        </p:nvSpPr>
        <p:spPr>
          <a:xfrm>
            <a:off x="10160" y="792480"/>
            <a:ext cx="12100559" cy="6065520"/>
          </a:xfrm>
          <a:blipFill dpi="0" rotWithShape="1">
            <a:blip r:embed="rId5">
              <a:alphaModFix amt="49000"/>
            </a:blip>
            <a:srcRect/>
            <a:tile tx="0" ty="0" sx="100000" sy="100000" flip="none" algn="tl"/>
          </a:blipFill>
          <a:effectLst>
            <a:glow rad="495300">
              <a:schemeClr val="accent1">
                <a:alpha val="22000"/>
              </a:schemeClr>
            </a:glow>
          </a:effectLst>
        </p:spPr>
        <p:txBody>
          <a:bodyPr>
            <a:normAutofit fontScale="92500" lnSpcReduction="10000"/>
          </a:bodyPr>
          <a:lstStyle/>
          <a:p>
            <a:r>
              <a:rPr lang="en-US" b="1" dirty="0"/>
              <a:t>Smart Parking systems</a:t>
            </a:r>
            <a:r>
              <a:rPr lang="en-US" dirty="0"/>
              <a:t> provide options to car owners for </a:t>
            </a:r>
            <a:r>
              <a:rPr lang="en-US" b="1" dirty="0"/>
              <a:t>parking</a:t>
            </a:r>
            <a:r>
              <a:rPr lang="en-US" dirty="0"/>
              <a:t> lots. This helps in efficient management of </a:t>
            </a:r>
            <a:r>
              <a:rPr lang="en-US" b="1" dirty="0"/>
              <a:t>parking</a:t>
            </a:r>
            <a:r>
              <a:rPr lang="en-US" dirty="0"/>
              <a:t> space. This helps to manage the space efficiently. According to a recent research, 30% of the traffic in urban areas is caused by drivers and motorists looking for </a:t>
            </a:r>
            <a:r>
              <a:rPr lang="en-US" b="1" dirty="0"/>
              <a:t>parking</a:t>
            </a:r>
            <a:r>
              <a:rPr lang="en-US" dirty="0"/>
              <a:t> spaces…</a:t>
            </a:r>
          </a:p>
          <a:p>
            <a:r>
              <a:rPr lang="en-US" dirty="0"/>
              <a:t>NOW A DAYS, We are facing a high rate of parking problems because of INCREASING NO. OF VEHICLES AS WELL AS POPULAITONS… </a:t>
            </a:r>
          </a:p>
          <a:p>
            <a:pPr marL="0" indent="0">
              <a:buNone/>
            </a:pPr>
            <a:r>
              <a:rPr lang="en-US" dirty="0"/>
              <a:t>                                                  </a:t>
            </a:r>
          </a:p>
          <a:p>
            <a:pPr marL="0" indent="0">
              <a:buNone/>
            </a:pPr>
            <a:r>
              <a:rPr lang="en-US" b="1" dirty="0"/>
              <a:t>                                                      </a:t>
            </a:r>
            <a:r>
              <a:rPr lang="en-US" b="1" u="sng" dirty="0"/>
              <a:t>BENEFITS OF SMART PARKING:-</a:t>
            </a:r>
          </a:p>
          <a:p>
            <a:pPr>
              <a:buFont typeface="Wingdings" panose="05000000000000000000" pitchFamily="2" charset="2"/>
              <a:buChar char="v"/>
            </a:pPr>
            <a:r>
              <a:rPr lang="en-US" dirty="0"/>
              <a:t> Fuel saving.</a:t>
            </a:r>
          </a:p>
          <a:p>
            <a:pPr>
              <a:buFont typeface="Wingdings" panose="05000000000000000000" pitchFamily="2" charset="2"/>
              <a:buChar char="v"/>
            </a:pPr>
            <a:r>
              <a:rPr lang="en-US" dirty="0"/>
              <a:t> </a:t>
            </a:r>
            <a:r>
              <a:rPr lang="en-IN" dirty="0"/>
              <a:t>Optimized parking.</a:t>
            </a:r>
          </a:p>
          <a:p>
            <a:pPr>
              <a:buFont typeface="Wingdings" panose="05000000000000000000" pitchFamily="2" charset="2"/>
              <a:buChar char="v"/>
            </a:pPr>
            <a:r>
              <a:rPr lang="en-IN" dirty="0"/>
              <a:t> Reduced traffic.</a:t>
            </a:r>
          </a:p>
          <a:p>
            <a:pPr>
              <a:buFont typeface="Wingdings" panose="05000000000000000000" pitchFamily="2" charset="2"/>
              <a:buChar char="v"/>
            </a:pPr>
            <a:r>
              <a:rPr lang="en-IN" dirty="0"/>
              <a:t> Reduced pollution.</a:t>
            </a:r>
          </a:p>
          <a:p>
            <a:pPr>
              <a:buFont typeface="Wingdings" panose="05000000000000000000" pitchFamily="2" charset="2"/>
              <a:buChar char="v"/>
            </a:pPr>
            <a:r>
              <a:rPr lang="en-IN" dirty="0"/>
              <a:t> Enhanced User Experience.</a:t>
            </a:r>
          </a:p>
          <a:p>
            <a:pPr>
              <a:buFont typeface="Wingdings" panose="05000000000000000000" pitchFamily="2" charset="2"/>
              <a:buChar char="v"/>
            </a:pPr>
            <a:r>
              <a:rPr lang="en-IN" dirty="0"/>
              <a:t> New Revenue Streams.</a:t>
            </a:r>
          </a:p>
          <a:p>
            <a:pPr>
              <a:buFont typeface="Wingdings" panose="05000000000000000000" pitchFamily="2" charset="2"/>
              <a:buChar char="v"/>
            </a:pPr>
            <a:r>
              <a:rPr lang="en-IN" dirty="0"/>
              <a:t> Integrated Payments and POS.</a:t>
            </a:r>
          </a:p>
          <a:p>
            <a:pPr>
              <a:buFont typeface="Wingdings" panose="05000000000000000000" pitchFamily="2" charset="2"/>
              <a:buChar char="v"/>
            </a:pPr>
            <a:r>
              <a:rPr lang="en-US" dirty="0"/>
              <a:t> Real-Time Data and Trend Insight.</a:t>
            </a:r>
            <a:r>
              <a:rPr lang="en-IN" dirty="0"/>
              <a:t> </a:t>
            </a:r>
          </a:p>
        </p:txBody>
      </p:sp>
    </p:spTree>
    <p:extLst>
      <p:ext uri="{BB962C8B-B14F-4D97-AF65-F5344CB8AC3E}">
        <p14:creationId xmlns:p14="http://schemas.microsoft.com/office/powerpoint/2010/main" val="376053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8EE5-7911-4477-9DB4-2FA540668F66}"/>
              </a:ext>
            </a:extLst>
          </p:cNvPr>
          <p:cNvSpPr>
            <a:spLocks noGrp="1"/>
          </p:cNvSpPr>
          <p:nvPr>
            <p:ph type="title"/>
          </p:nvPr>
        </p:nvSpPr>
        <p:spPr>
          <a:xfrm>
            <a:off x="635223" y="629266"/>
            <a:ext cx="3116690" cy="5594554"/>
          </a:xfrm>
        </p:spPr>
        <p:txBody>
          <a:bodyPr anchor="ctr">
            <a:normAutofit/>
          </a:bodyPr>
          <a:lstStyle/>
          <a:p>
            <a:r>
              <a:rPr lang="en-US" sz="4400" b="1" dirty="0"/>
              <a:t>NEW SCHEMES FOR PARKING:-</a:t>
            </a:r>
            <a:endParaRPr lang="en-IN" sz="4400" b="1" dirty="0"/>
          </a:p>
        </p:txBody>
      </p:sp>
      <p:sp>
        <p:nvSpPr>
          <p:cNvPr id="3" name="Content Placeholder 2">
            <a:extLst>
              <a:ext uri="{FF2B5EF4-FFF2-40B4-BE49-F238E27FC236}">
                <a16:creationId xmlns:a16="http://schemas.microsoft.com/office/drawing/2014/main" id="{F7F76628-9258-458B-96DA-9666BC620E12}"/>
              </a:ext>
            </a:extLst>
          </p:cNvPr>
          <p:cNvSpPr>
            <a:spLocks noGrp="1"/>
          </p:cNvSpPr>
          <p:nvPr>
            <p:ph idx="1"/>
          </p:nvPr>
        </p:nvSpPr>
        <p:spPr>
          <a:xfrm>
            <a:off x="3835365" y="454276"/>
            <a:ext cx="7721412" cy="6200524"/>
          </a:xfrm>
        </p:spPr>
        <p:txBody>
          <a:bodyPr>
            <a:normAutofit/>
          </a:bodyPr>
          <a:lstStyle/>
          <a:p>
            <a:r>
              <a:rPr lang="en-US" dirty="0"/>
              <a:t>PRIVATE PARKING </a:t>
            </a:r>
          </a:p>
          <a:p>
            <a:pPr marL="0" indent="0">
              <a:buNone/>
            </a:pPr>
            <a:r>
              <a:rPr lang="en-US" dirty="0"/>
              <a:t>SYSTEMS.</a:t>
            </a:r>
          </a:p>
          <a:p>
            <a:endParaRPr lang="en-US" dirty="0"/>
          </a:p>
          <a:p>
            <a:endParaRPr lang="en-US" dirty="0"/>
          </a:p>
          <a:p>
            <a:endParaRPr lang="en-US" dirty="0"/>
          </a:p>
          <a:p>
            <a:endParaRPr lang="en-US" dirty="0"/>
          </a:p>
          <a:p>
            <a:endParaRPr lang="en-US" dirty="0"/>
          </a:p>
          <a:p>
            <a:r>
              <a:rPr lang="en-US" dirty="0"/>
              <a:t>PAID PARKING.</a:t>
            </a:r>
          </a:p>
          <a:p>
            <a:pPr marL="0" indent="0">
              <a:buNone/>
            </a:pPr>
            <a:endParaRPr lang="en-IN" dirty="0"/>
          </a:p>
        </p:txBody>
      </p:sp>
      <p:pic>
        <p:nvPicPr>
          <p:cNvPr id="5" name="Picture 4" descr="A truck on a city street&#10;&#10;Description generated with high confidence">
            <a:extLst>
              <a:ext uri="{FF2B5EF4-FFF2-40B4-BE49-F238E27FC236}">
                <a16:creationId xmlns:a16="http://schemas.microsoft.com/office/drawing/2014/main" id="{FB023B29-D452-4374-B875-A7EABD44F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893" y="1143000"/>
            <a:ext cx="4525296" cy="1810118"/>
          </a:xfrm>
          <a:prstGeom prst="rect">
            <a:avLst/>
          </a:prstGeom>
          <a:effectLst/>
        </p:spPr>
      </p:pic>
      <p:pic>
        <p:nvPicPr>
          <p:cNvPr id="7" name="Picture 6" descr="A car parked in a parking meter on a city street&#10;&#10;Description generated with high confidence">
            <a:extLst>
              <a:ext uri="{FF2B5EF4-FFF2-40B4-BE49-F238E27FC236}">
                <a16:creationId xmlns:a16="http://schemas.microsoft.com/office/drawing/2014/main" id="{B47B28B3-4B26-48B9-903D-2C023D41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893" y="3858245"/>
            <a:ext cx="4525296" cy="2545479"/>
          </a:xfrm>
          <a:prstGeom prst="rect">
            <a:avLst/>
          </a:prstGeom>
        </p:spPr>
      </p:pic>
    </p:spTree>
    <p:extLst>
      <p:ext uri="{BB962C8B-B14F-4D97-AF65-F5344CB8AC3E}">
        <p14:creationId xmlns:p14="http://schemas.microsoft.com/office/powerpoint/2010/main" val="36026364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99FA-B1B4-466F-990F-FCAE0FE4E092}"/>
              </a:ext>
            </a:extLst>
          </p:cNvPr>
          <p:cNvSpPr>
            <a:spLocks noGrp="1"/>
          </p:cNvSpPr>
          <p:nvPr>
            <p:ph type="title"/>
          </p:nvPr>
        </p:nvSpPr>
        <p:spPr>
          <a:xfrm>
            <a:off x="1189702" y="1261872"/>
            <a:ext cx="3145536" cy="4334256"/>
          </a:xfrm>
        </p:spPr>
        <p:txBody>
          <a:bodyPr>
            <a:normAutofit/>
          </a:bodyPr>
          <a:lstStyle/>
          <a:p>
            <a:pPr algn="r"/>
            <a:r>
              <a:rPr lang="en-US" sz="3600" dirty="0"/>
              <a:t>AN OVERVIEW OF OUR SYSTEM:-</a:t>
            </a:r>
            <a:endParaRPr lang="en-IN" sz="3600" dirty="0"/>
          </a:p>
        </p:txBody>
      </p:sp>
      <p:sp>
        <p:nvSpPr>
          <p:cNvPr id="4" name="Flowchart: Alternate Process 3">
            <a:extLst>
              <a:ext uri="{FF2B5EF4-FFF2-40B4-BE49-F238E27FC236}">
                <a16:creationId xmlns:a16="http://schemas.microsoft.com/office/drawing/2014/main" id="{2E05377E-2219-428A-8FC4-634405164C08}"/>
              </a:ext>
            </a:extLst>
          </p:cNvPr>
          <p:cNvSpPr/>
          <p:nvPr/>
        </p:nvSpPr>
        <p:spPr>
          <a:xfrm>
            <a:off x="5241891" y="955548"/>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cxnSp>
        <p:nvCxnSpPr>
          <p:cNvPr id="6" name="Straight Arrow Connector 5">
            <a:extLst>
              <a:ext uri="{FF2B5EF4-FFF2-40B4-BE49-F238E27FC236}">
                <a16:creationId xmlns:a16="http://schemas.microsoft.com/office/drawing/2014/main" id="{0F34DAC3-D360-481A-BCBB-4AF3613CEA91}"/>
              </a:ext>
            </a:extLst>
          </p:cNvPr>
          <p:cNvCxnSpPr>
            <a:cxnSpLocks/>
            <a:stCxn id="4" idx="2"/>
          </p:cNvCxnSpPr>
          <p:nvPr/>
        </p:nvCxnSpPr>
        <p:spPr>
          <a:xfrm>
            <a:off x="5699091" y="1568196"/>
            <a:ext cx="0" cy="423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8BC4D8A-E92A-4203-B8F5-9362AF604069}"/>
              </a:ext>
            </a:extLst>
          </p:cNvPr>
          <p:cNvSpPr/>
          <p:nvPr/>
        </p:nvSpPr>
        <p:spPr>
          <a:xfrm>
            <a:off x="5181586" y="1991360"/>
            <a:ext cx="10668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a:t>
            </a:r>
          </a:p>
          <a:p>
            <a:pPr algn="ctr"/>
            <a:r>
              <a:rPr lang="en-US" sz="1100" dirty="0"/>
              <a:t>(S1)</a:t>
            </a:r>
            <a:r>
              <a:rPr lang="en-US" dirty="0"/>
              <a:t> </a:t>
            </a:r>
            <a:r>
              <a:rPr lang="en-US" sz="1100" dirty="0"/>
              <a:t> DETECTION</a:t>
            </a:r>
            <a:endParaRPr lang="en-IN" dirty="0"/>
          </a:p>
        </p:txBody>
      </p:sp>
      <p:sp>
        <p:nvSpPr>
          <p:cNvPr id="19" name="Flowchart: Alternate Process 18">
            <a:extLst>
              <a:ext uri="{FF2B5EF4-FFF2-40B4-BE49-F238E27FC236}">
                <a16:creationId xmlns:a16="http://schemas.microsoft.com/office/drawing/2014/main" id="{899F6CE2-D823-40D0-9BAA-F5A1A3B046CA}"/>
              </a:ext>
            </a:extLst>
          </p:cNvPr>
          <p:cNvSpPr/>
          <p:nvPr/>
        </p:nvSpPr>
        <p:spPr>
          <a:xfrm>
            <a:off x="5177475" y="3477154"/>
            <a:ext cx="1066808"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MOTOR</a:t>
            </a:r>
          </a:p>
          <a:p>
            <a:pPr algn="ctr"/>
            <a:r>
              <a:rPr lang="en-US" sz="1100" dirty="0"/>
              <a:t>(M1) COMMAND</a:t>
            </a:r>
            <a:endParaRPr lang="en-IN" sz="1100" dirty="0"/>
          </a:p>
        </p:txBody>
      </p:sp>
      <p:cxnSp>
        <p:nvCxnSpPr>
          <p:cNvPr id="22" name="Straight Arrow Connector 21">
            <a:extLst>
              <a:ext uri="{FF2B5EF4-FFF2-40B4-BE49-F238E27FC236}">
                <a16:creationId xmlns:a16="http://schemas.microsoft.com/office/drawing/2014/main" id="{F9A668ED-B847-417B-8D3B-0919B13277C3}"/>
              </a:ext>
            </a:extLst>
          </p:cNvPr>
          <p:cNvCxnSpPr>
            <a:cxnSpLocks/>
            <a:stCxn id="9" idx="2"/>
            <a:endCxn id="19" idx="0"/>
          </p:cNvCxnSpPr>
          <p:nvPr/>
        </p:nvCxnSpPr>
        <p:spPr>
          <a:xfrm flipH="1">
            <a:off x="5710879" y="2905760"/>
            <a:ext cx="4111" cy="57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Alternate Process 24">
            <a:extLst>
              <a:ext uri="{FF2B5EF4-FFF2-40B4-BE49-F238E27FC236}">
                <a16:creationId xmlns:a16="http://schemas.microsoft.com/office/drawing/2014/main" id="{67116D2B-F11B-4A1E-AEEF-1807422E31BF}"/>
              </a:ext>
            </a:extLst>
          </p:cNvPr>
          <p:cNvSpPr/>
          <p:nvPr/>
        </p:nvSpPr>
        <p:spPr>
          <a:xfrm>
            <a:off x="5257790" y="5102458"/>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ENTRY GATE OPEN</a:t>
            </a:r>
            <a:endParaRPr lang="en-IN" sz="1100" dirty="0"/>
          </a:p>
        </p:txBody>
      </p:sp>
      <p:cxnSp>
        <p:nvCxnSpPr>
          <p:cNvPr id="27" name="Straight Arrow Connector 26">
            <a:extLst>
              <a:ext uri="{FF2B5EF4-FFF2-40B4-BE49-F238E27FC236}">
                <a16:creationId xmlns:a16="http://schemas.microsoft.com/office/drawing/2014/main" id="{49639736-53BA-4BE7-9B2C-FF08F1231C3D}"/>
              </a:ext>
            </a:extLst>
          </p:cNvPr>
          <p:cNvCxnSpPr>
            <a:stCxn id="19" idx="2"/>
            <a:endCxn id="25" idx="0"/>
          </p:cNvCxnSpPr>
          <p:nvPr/>
        </p:nvCxnSpPr>
        <p:spPr>
          <a:xfrm>
            <a:off x="5710879" y="4391554"/>
            <a:ext cx="4111" cy="71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AF14A6-BCE0-4C47-A8E7-041A6AFD964C}"/>
              </a:ext>
            </a:extLst>
          </p:cNvPr>
          <p:cNvCxnSpPr>
            <a:stCxn id="25" idx="3"/>
          </p:cNvCxnSpPr>
          <p:nvPr/>
        </p:nvCxnSpPr>
        <p:spPr>
          <a:xfrm>
            <a:off x="6172190" y="5408782"/>
            <a:ext cx="553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Alternate Process 31">
            <a:extLst>
              <a:ext uri="{FF2B5EF4-FFF2-40B4-BE49-F238E27FC236}">
                <a16:creationId xmlns:a16="http://schemas.microsoft.com/office/drawing/2014/main" id="{BA5EA382-764A-4C17-849A-6BB045C39A87}"/>
              </a:ext>
            </a:extLst>
          </p:cNvPr>
          <p:cNvSpPr/>
          <p:nvPr/>
        </p:nvSpPr>
        <p:spPr>
          <a:xfrm>
            <a:off x="6751965" y="5102458"/>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DATA ENTRY IN SERVER</a:t>
            </a:r>
            <a:endParaRPr lang="en-IN" sz="1050" dirty="0"/>
          </a:p>
        </p:txBody>
      </p:sp>
      <p:sp>
        <p:nvSpPr>
          <p:cNvPr id="35" name="Flowchart: Alternate Process 34">
            <a:extLst>
              <a:ext uri="{FF2B5EF4-FFF2-40B4-BE49-F238E27FC236}">
                <a16:creationId xmlns:a16="http://schemas.microsoft.com/office/drawing/2014/main" id="{EA0D88B3-2896-449D-914F-9E8E0E59D57D}"/>
              </a:ext>
            </a:extLst>
          </p:cNvPr>
          <p:cNvSpPr/>
          <p:nvPr/>
        </p:nvSpPr>
        <p:spPr>
          <a:xfrm>
            <a:off x="9550400" y="5121541"/>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SENSOR (S2)</a:t>
            </a:r>
          </a:p>
          <a:p>
            <a:pPr algn="ctr"/>
            <a:r>
              <a:rPr lang="en-US" sz="1000" dirty="0"/>
              <a:t>DETECT</a:t>
            </a:r>
            <a:endParaRPr lang="en-IN" sz="1000" dirty="0"/>
          </a:p>
        </p:txBody>
      </p:sp>
      <p:cxnSp>
        <p:nvCxnSpPr>
          <p:cNvPr id="37" name="Straight Arrow Connector 36">
            <a:extLst>
              <a:ext uri="{FF2B5EF4-FFF2-40B4-BE49-F238E27FC236}">
                <a16:creationId xmlns:a16="http://schemas.microsoft.com/office/drawing/2014/main" id="{267A272A-5E80-425C-A78A-50CA0217DB05}"/>
              </a:ext>
            </a:extLst>
          </p:cNvPr>
          <p:cNvCxnSpPr>
            <a:stCxn id="35" idx="0"/>
          </p:cNvCxnSpPr>
          <p:nvPr/>
        </p:nvCxnSpPr>
        <p:spPr>
          <a:xfrm flipV="1">
            <a:off x="10007600" y="4410637"/>
            <a:ext cx="0" cy="71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a:extLst>
              <a:ext uri="{FF2B5EF4-FFF2-40B4-BE49-F238E27FC236}">
                <a16:creationId xmlns:a16="http://schemas.microsoft.com/office/drawing/2014/main" id="{7519B66D-EA16-42D5-B9B0-C0D15DC0B7CE}"/>
              </a:ext>
            </a:extLst>
          </p:cNvPr>
          <p:cNvSpPr/>
          <p:nvPr/>
        </p:nvSpPr>
        <p:spPr>
          <a:xfrm>
            <a:off x="9550400" y="3797989"/>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COMMAND MOTOR (M2)</a:t>
            </a:r>
            <a:endParaRPr lang="en-IN" sz="1050" dirty="0"/>
          </a:p>
        </p:txBody>
      </p:sp>
      <p:cxnSp>
        <p:nvCxnSpPr>
          <p:cNvPr id="40" name="Straight Arrow Connector 39">
            <a:extLst>
              <a:ext uri="{FF2B5EF4-FFF2-40B4-BE49-F238E27FC236}">
                <a16:creationId xmlns:a16="http://schemas.microsoft.com/office/drawing/2014/main" id="{25D5E4A6-3351-4723-B57F-B72684C2A6AF}"/>
              </a:ext>
            </a:extLst>
          </p:cNvPr>
          <p:cNvCxnSpPr>
            <a:stCxn id="38" idx="0"/>
          </p:cNvCxnSpPr>
          <p:nvPr/>
        </p:nvCxnSpPr>
        <p:spPr>
          <a:xfrm flipV="1">
            <a:off x="10007600" y="2995962"/>
            <a:ext cx="0" cy="802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Alternate Process 40">
            <a:extLst>
              <a:ext uri="{FF2B5EF4-FFF2-40B4-BE49-F238E27FC236}">
                <a16:creationId xmlns:a16="http://schemas.microsoft.com/office/drawing/2014/main" id="{676C8B67-1DE7-4471-AC04-A3B89724DB3F}"/>
              </a:ext>
            </a:extLst>
          </p:cNvPr>
          <p:cNvSpPr/>
          <p:nvPr/>
        </p:nvSpPr>
        <p:spPr>
          <a:xfrm>
            <a:off x="9550400" y="2020530"/>
            <a:ext cx="914400" cy="9807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EXIT GATE OPEN</a:t>
            </a:r>
            <a:endParaRPr lang="en-IN" sz="1000" dirty="0"/>
          </a:p>
        </p:txBody>
      </p:sp>
      <p:cxnSp>
        <p:nvCxnSpPr>
          <p:cNvPr id="43" name="Straight Arrow Connector 42">
            <a:extLst>
              <a:ext uri="{FF2B5EF4-FFF2-40B4-BE49-F238E27FC236}">
                <a16:creationId xmlns:a16="http://schemas.microsoft.com/office/drawing/2014/main" id="{F32A8D84-245A-4CBF-8BAF-0FB89D70B397}"/>
              </a:ext>
            </a:extLst>
          </p:cNvPr>
          <p:cNvCxnSpPr>
            <a:stCxn id="41" idx="0"/>
          </p:cNvCxnSpPr>
          <p:nvPr/>
        </p:nvCxnSpPr>
        <p:spPr>
          <a:xfrm flipV="1">
            <a:off x="10007600" y="1451570"/>
            <a:ext cx="0" cy="56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Flowchart: Alternate Process 43">
            <a:extLst>
              <a:ext uri="{FF2B5EF4-FFF2-40B4-BE49-F238E27FC236}">
                <a16:creationId xmlns:a16="http://schemas.microsoft.com/office/drawing/2014/main" id="{C6E7E0FB-72A7-4B95-9988-0FB06E114C78}"/>
              </a:ext>
            </a:extLst>
          </p:cNvPr>
          <p:cNvSpPr/>
          <p:nvPr/>
        </p:nvSpPr>
        <p:spPr>
          <a:xfrm>
            <a:off x="9550400" y="778796"/>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ENTRY IN SERVER</a:t>
            </a:r>
            <a:endParaRPr lang="en-IN" sz="1000" dirty="0"/>
          </a:p>
        </p:txBody>
      </p:sp>
      <p:sp>
        <p:nvSpPr>
          <p:cNvPr id="47" name="Flowchart: Alternate Process 46">
            <a:extLst>
              <a:ext uri="{FF2B5EF4-FFF2-40B4-BE49-F238E27FC236}">
                <a16:creationId xmlns:a16="http://schemas.microsoft.com/office/drawing/2014/main" id="{CA35F2BB-9554-4C8E-A935-CF833B55B274}"/>
              </a:ext>
            </a:extLst>
          </p:cNvPr>
          <p:cNvSpPr/>
          <p:nvPr/>
        </p:nvSpPr>
        <p:spPr>
          <a:xfrm>
            <a:off x="7075711" y="2866495"/>
            <a:ext cx="1741143" cy="9807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a:t>
            </a:r>
            <a:endParaRPr lang="en-IN" dirty="0"/>
          </a:p>
        </p:txBody>
      </p:sp>
      <p:cxnSp>
        <p:nvCxnSpPr>
          <p:cNvPr id="51" name="Straight Arrow Connector 50">
            <a:extLst>
              <a:ext uri="{FF2B5EF4-FFF2-40B4-BE49-F238E27FC236}">
                <a16:creationId xmlns:a16="http://schemas.microsoft.com/office/drawing/2014/main" id="{915517CA-F7DD-435B-91B8-DCBAE8F789FA}"/>
              </a:ext>
            </a:extLst>
          </p:cNvPr>
          <p:cNvCxnSpPr/>
          <p:nvPr/>
        </p:nvCxnSpPr>
        <p:spPr>
          <a:xfrm>
            <a:off x="4862529" y="1138130"/>
            <a:ext cx="0" cy="457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DC3AE28-32A2-4882-BD0B-789788751CB5}"/>
              </a:ext>
            </a:extLst>
          </p:cNvPr>
          <p:cNvCxnSpPr/>
          <p:nvPr/>
        </p:nvCxnSpPr>
        <p:spPr>
          <a:xfrm>
            <a:off x="5506720" y="5994400"/>
            <a:ext cx="3322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C55F96C-33A1-4117-AB52-D1E2388B2737}"/>
              </a:ext>
            </a:extLst>
          </p:cNvPr>
          <p:cNvCxnSpPr/>
          <p:nvPr/>
        </p:nvCxnSpPr>
        <p:spPr>
          <a:xfrm flipV="1">
            <a:off x="10666395" y="1228260"/>
            <a:ext cx="0" cy="363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FD253B1-4A8E-4EE5-B13C-9F4272814DDE}"/>
              </a:ext>
            </a:extLst>
          </p:cNvPr>
          <p:cNvCxnSpPr>
            <a:stCxn id="32" idx="3"/>
          </p:cNvCxnSpPr>
          <p:nvPr/>
        </p:nvCxnSpPr>
        <p:spPr>
          <a:xfrm>
            <a:off x="7666365" y="5408782"/>
            <a:ext cx="2752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6B3D7AD-FE44-4F59-868E-A5EA46202065}"/>
              </a:ext>
            </a:extLst>
          </p:cNvPr>
          <p:cNvCxnSpPr>
            <a:cxnSpLocks/>
          </p:cNvCxnSpPr>
          <p:nvPr/>
        </p:nvCxnSpPr>
        <p:spPr>
          <a:xfrm flipH="1" flipV="1">
            <a:off x="7941587" y="3797989"/>
            <a:ext cx="22290" cy="161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D6DB06F-D00D-47AF-80B8-C6331DA0F5B4}"/>
              </a:ext>
            </a:extLst>
          </p:cNvPr>
          <p:cNvCxnSpPr>
            <a:cxnSpLocks/>
            <a:stCxn id="44" idx="1"/>
            <a:endCxn id="47" idx="3"/>
          </p:cNvCxnSpPr>
          <p:nvPr/>
        </p:nvCxnSpPr>
        <p:spPr>
          <a:xfrm flipH="1">
            <a:off x="8816854" y="1085120"/>
            <a:ext cx="733546" cy="227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Flowchart: Alternate Process 64">
            <a:extLst>
              <a:ext uri="{FF2B5EF4-FFF2-40B4-BE49-F238E27FC236}">
                <a16:creationId xmlns:a16="http://schemas.microsoft.com/office/drawing/2014/main" id="{9EB21FFD-0A39-4918-A1B7-3A7FF40574D2}"/>
              </a:ext>
            </a:extLst>
          </p:cNvPr>
          <p:cNvSpPr/>
          <p:nvPr/>
        </p:nvSpPr>
        <p:spPr>
          <a:xfrm rot="16200000">
            <a:off x="2981369" y="3367932"/>
            <a:ext cx="3396170" cy="192559"/>
          </a:xfrm>
          <a:prstGeom prst="flowChartAlternate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ENTRY</a:t>
            </a:r>
            <a:endParaRPr lang="en-IN" dirty="0"/>
          </a:p>
        </p:txBody>
      </p:sp>
      <p:sp>
        <p:nvSpPr>
          <p:cNvPr id="66" name="Flowchart: Alternate Process 65">
            <a:extLst>
              <a:ext uri="{FF2B5EF4-FFF2-40B4-BE49-F238E27FC236}">
                <a16:creationId xmlns:a16="http://schemas.microsoft.com/office/drawing/2014/main" id="{B5ADF960-070F-42A9-900A-3BA7F33A5FA3}"/>
              </a:ext>
            </a:extLst>
          </p:cNvPr>
          <p:cNvSpPr/>
          <p:nvPr/>
        </p:nvSpPr>
        <p:spPr>
          <a:xfrm>
            <a:off x="5530999" y="6066748"/>
            <a:ext cx="3273762" cy="246887"/>
          </a:xfrm>
          <a:prstGeom prst="flowChartAlternate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PARKING</a:t>
            </a:r>
            <a:endParaRPr lang="en-IN" dirty="0"/>
          </a:p>
        </p:txBody>
      </p:sp>
      <p:sp>
        <p:nvSpPr>
          <p:cNvPr id="67" name="Flowchart: Alternate Process 66">
            <a:extLst>
              <a:ext uri="{FF2B5EF4-FFF2-40B4-BE49-F238E27FC236}">
                <a16:creationId xmlns:a16="http://schemas.microsoft.com/office/drawing/2014/main" id="{5EBE6075-5F31-4F37-994D-F79A86B2583A}"/>
              </a:ext>
            </a:extLst>
          </p:cNvPr>
          <p:cNvSpPr/>
          <p:nvPr/>
        </p:nvSpPr>
        <p:spPr>
          <a:xfrm rot="16200000">
            <a:off x="9379017" y="2862697"/>
            <a:ext cx="3210260" cy="266531"/>
          </a:xfrm>
          <a:prstGeom prst="flowChartAlternate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EXIT</a:t>
            </a:r>
            <a:endParaRPr lang="en-IN" dirty="0"/>
          </a:p>
        </p:txBody>
      </p:sp>
      <p:cxnSp>
        <p:nvCxnSpPr>
          <p:cNvPr id="71" name="Straight Arrow Connector 70">
            <a:extLst>
              <a:ext uri="{FF2B5EF4-FFF2-40B4-BE49-F238E27FC236}">
                <a16:creationId xmlns:a16="http://schemas.microsoft.com/office/drawing/2014/main" id="{59E2FDF0-9A35-497B-AAF8-464DD838DBC8}"/>
              </a:ext>
            </a:extLst>
          </p:cNvPr>
          <p:cNvCxnSpPr>
            <a:cxnSpLocks/>
            <a:stCxn id="47" idx="0"/>
            <a:endCxn id="72" idx="2"/>
          </p:cNvCxnSpPr>
          <p:nvPr/>
        </p:nvCxnSpPr>
        <p:spPr>
          <a:xfrm flipH="1" flipV="1">
            <a:off x="7938430" y="2020530"/>
            <a:ext cx="7853" cy="84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lowchart: Alternate Process 71">
            <a:extLst>
              <a:ext uri="{FF2B5EF4-FFF2-40B4-BE49-F238E27FC236}">
                <a16:creationId xmlns:a16="http://schemas.microsoft.com/office/drawing/2014/main" id="{E851A6E9-E301-4046-A6A2-A1E1FCAF2CF2}"/>
              </a:ext>
            </a:extLst>
          </p:cNvPr>
          <p:cNvSpPr/>
          <p:nvPr/>
        </p:nvSpPr>
        <p:spPr>
          <a:xfrm>
            <a:off x="7481230" y="778796"/>
            <a:ext cx="914400" cy="124173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sz="1000" dirty="0"/>
              <a:t>(BY APPLICATION AND WEBSITE)</a:t>
            </a:r>
            <a:endParaRPr lang="en-IN" dirty="0"/>
          </a:p>
        </p:txBody>
      </p:sp>
    </p:spTree>
    <p:extLst>
      <p:ext uri="{BB962C8B-B14F-4D97-AF65-F5344CB8AC3E}">
        <p14:creationId xmlns:p14="http://schemas.microsoft.com/office/powerpoint/2010/main" val="33097741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rgbClr val="F09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B89994-1E84-44B4-B554-97C3319CFA03}"/>
              </a:ext>
            </a:extLst>
          </p:cNvPr>
          <p:cNvSpPr>
            <a:spLocks noGrp="1"/>
          </p:cNvSpPr>
          <p:nvPr>
            <p:ph type="title"/>
          </p:nvPr>
        </p:nvSpPr>
        <p:spPr>
          <a:xfrm>
            <a:off x="91439" y="2063262"/>
            <a:ext cx="4155441" cy="2661052"/>
          </a:xfrm>
        </p:spPr>
        <p:txBody>
          <a:bodyPr>
            <a:normAutofit/>
          </a:bodyPr>
          <a:lstStyle/>
          <a:p>
            <a:pPr algn="r"/>
            <a:r>
              <a:rPr lang="en-US" sz="4400" dirty="0">
                <a:solidFill>
                  <a:srgbClr val="FFFFFF"/>
                </a:solidFill>
              </a:rPr>
              <a:t>REQUIREMENT ANALYSIS:-</a:t>
            </a:r>
            <a:endParaRPr lang="en-IN" sz="4400" dirty="0">
              <a:solidFill>
                <a:srgbClr val="FFFFFF"/>
              </a:solidFill>
            </a:endParaRPr>
          </a:p>
        </p:txBody>
      </p:sp>
      <p:sp>
        <p:nvSpPr>
          <p:cNvPr id="3" name="Content Placeholder 2">
            <a:extLst>
              <a:ext uri="{FF2B5EF4-FFF2-40B4-BE49-F238E27FC236}">
                <a16:creationId xmlns:a16="http://schemas.microsoft.com/office/drawing/2014/main" id="{C4272C94-AC41-4080-9B3D-B38574A84A79}"/>
              </a:ext>
            </a:extLst>
          </p:cNvPr>
          <p:cNvSpPr>
            <a:spLocks noGrp="1"/>
          </p:cNvSpPr>
          <p:nvPr>
            <p:ph idx="1"/>
          </p:nvPr>
        </p:nvSpPr>
        <p:spPr>
          <a:xfrm>
            <a:off x="5068798" y="3771"/>
            <a:ext cx="6257362" cy="788709"/>
          </a:xfrm>
        </p:spPr>
        <p:txBody>
          <a:bodyPr anchor="ctr">
            <a:normAutofit/>
          </a:bodyPr>
          <a:lstStyle/>
          <a:p>
            <a:pPr>
              <a:buFont typeface="Wingdings" panose="05000000000000000000" pitchFamily="2" charset="2"/>
              <a:buChar char="q"/>
            </a:pPr>
            <a:r>
              <a:rPr lang="en-US" sz="2000" dirty="0">
                <a:solidFill>
                  <a:srgbClr val="FFFFFF"/>
                </a:solidFill>
              </a:rPr>
              <a:t>PDIP:-PROGRAM DEVELOPMENT INTGRATION PLAN</a:t>
            </a:r>
            <a:endParaRPr lang="en-IN" sz="2000" dirty="0">
              <a:solidFill>
                <a:srgbClr val="FFFFFF"/>
              </a:solidFill>
            </a:endParaRPr>
          </a:p>
        </p:txBody>
      </p:sp>
      <p:pic>
        <p:nvPicPr>
          <p:cNvPr id="5" name="Picture 4">
            <a:extLst>
              <a:ext uri="{FF2B5EF4-FFF2-40B4-BE49-F238E27FC236}">
                <a16:creationId xmlns:a16="http://schemas.microsoft.com/office/drawing/2014/main" id="{88D0833D-B3F4-4F4E-A0C8-71A5B7FE8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720" y="498914"/>
            <a:ext cx="5130800" cy="1177486"/>
          </a:xfrm>
          <a:prstGeom prst="rect">
            <a:avLst/>
          </a:prstGeom>
        </p:spPr>
      </p:pic>
      <p:sp>
        <p:nvSpPr>
          <p:cNvPr id="13" name="Content Placeholder 2">
            <a:extLst>
              <a:ext uri="{FF2B5EF4-FFF2-40B4-BE49-F238E27FC236}">
                <a16:creationId xmlns:a16="http://schemas.microsoft.com/office/drawing/2014/main" id="{7F7E49FA-E8B6-434C-9228-65C064CCDB8F}"/>
              </a:ext>
            </a:extLst>
          </p:cNvPr>
          <p:cNvSpPr txBox="1">
            <a:spLocks/>
          </p:cNvSpPr>
          <p:nvPr/>
        </p:nvSpPr>
        <p:spPr>
          <a:xfrm>
            <a:off x="5139918" y="1875149"/>
            <a:ext cx="6726962" cy="325468"/>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000" dirty="0">
                <a:solidFill>
                  <a:srgbClr val="FFFFFF"/>
                </a:solidFill>
              </a:rPr>
              <a:t>IR:-INFRARED SENSORS</a:t>
            </a:r>
            <a:endParaRPr lang="en-IN" sz="2000" dirty="0">
              <a:solidFill>
                <a:srgbClr val="FFFFFF"/>
              </a:solidFill>
            </a:endParaRPr>
          </a:p>
        </p:txBody>
      </p:sp>
      <p:pic>
        <p:nvPicPr>
          <p:cNvPr id="9" name="Picture 8" descr="A picture containing electronics, circuit&#10;&#10;Description generated with very high confidence">
            <a:extLst>
              <a:ext uri="{FF2B5EF4-FFF2-40B4-BE49-F238E27FC236}">
                <a16:creationId xmlns:a16="http://schemas.microsoft.com/office/drawing/2014/main" id="{F570B216-B031-4A8A-9EFC-9CFF52091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8720" y="2188218"/>
            <a:ext cx="5124450" cy="1363331"/>
          </a:xfrm>
          <a:prstGeom prst="rect">
            <a:avLst/>
          </a:prstGeom>
        </p:spPr>
      </p:pic>
      <p:sp>
        <p:nvSpPr>
          <p:cNvPr id="17" name="Content Placeholder 2">
            <a:extLst>
              <a:ext uri="{FF2B5EF4-FFF2-40B4-BE49-F238E27FC236}">
                <a16:creationId xmlns:a16="http://schemas.microsoft.com/office/drawing/2014/main" id="{3C499A53-E9C2-495B-A81D-52FE918F370E}"/>
              </a:ext>
            </a:extLst>
          </p:cNvPr>
          <p:cNvSpPr txBox="1">
            <a:spLocks/>
          </p:cNvSpPr>
          <p:nvPr/>
        </p:nvSpPr>
        <p:spPr>
          <a:xfrm>
            <a:off x="5184703" y="3604855"/>
            <a:ext cx="6257362" cy="4575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000" dirty="0">
                <a:solidFill>
                  <a:srgbClr val="FFFFFF"/>
                </a:solidFill>
              </a:rPr>
              <a:t>LED:- LIGHT EMITTING DIODE</a:t>
            </a:r>
            <a:endParaRPr lang="en-IN" sz="2000" dirty="0">
              <a:solidFill>
                <a:srgbClr val="FFFFFF"/>
              </a:solidFill>
            </a:endParaRPr>
          </a:p>
        </p:txBody>
      </p:sp>
      <p:pic>
        <p:nvPicPr>
          <p:cNvPr id="18" name="Picture 17" descr="A close up of a logo&#10;&#10;Description generated with very high confidence">
            <a:extLst>
              <a:ext uri="{FF2B5EF4-FFF2-40B4-BE49-F238E27FC236}">
                <a16:creationId xmlns:a16="http://schemas.microsoft.com/office/drawing/2014/main" id="{86F19150-40EE-48F8-AC95-85F0663F51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4321" y="3787106"/>
            <a:ext cx="2070148" cy="1465614"/>
          </a:xfrm>
          <a:prstGeom prst="rect">
            <a:avLst/>
          </a:prstGeom>
        </p:spPr>
      </p:pic>
      <p:sp>
        <p:nvSpPr>
          <p:cNvPr id="19" name="Content Placeholder 2">
            <a:extLst>
              <a:ext uri="{FF2B5EF4-FFF2-40B4-BE49-F238E27FC236}">
                <a16:creationId xmlns:a16="http://schemas.microsoft.com/office/drawing/2014/main" id="{E9CF849D-3EF8-4655-8C3E-3231F28F4242}"/>
              </a:ext>
            </a:extLst>
          </p:cNvPr>
          <p:cNvSpPr txBox="1">
            <a:spLocks/>
          </p:cNvSpPr>
          <p:nvPr/>
        </p:nvSpPr>
        <p:spPr>
          <a:xfrm>
            <a:off x="5225344" y="5252720"/>
            <a:ext cx="6257362" cy="4575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US" sz="2000" dirty="0">
                <a:solidFill>
                  <a:srgbClr val="FFFFFF"/>
                </a:solidFill>
              </a:rPr>
              <a:t>RS-232:-</a:t>
            </a:r>
            <a:r>
              <a:rPr lang="en-IN" dirty="0"/>
              <a:t>Recommend Standard</a:t>
            </a:r>
            <a:endParaRPr lang="en-IN" sz="2000" dirty="0">
              <a:solidFill>
                <a:srgbClr val="FFFFFF"/>
              </a:solidFill>
            </a:endParaRPr>
          </a:p>
        </p:txBody>
      </p:sp>
      <p:pic>
        <p:nvPicPr>
          <p:cNvPr id="21" name="Picture 20" descr="A screenshot of a cell phone&#10;&#10;Description generated with very high confidence">
            <a:extLst>
              <a:ext uri="{FF2B5EF4-FFF2-40B4-BE49-F238E27FC236}">
                <a16:creationId xmlns:a16="http://schemas.microsoft.com/office/drawing/2014/main" id="{5989C438-CBDF-4934-8537-1127F85EE9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2566" y="5590556"/>
            <a:ext cx="1831903" cy="1272469"/>
          </a:xfrm>
          <a:prstGeom prst="rect">
            <a:avLst/>
          </a:prstGeom>
        </p:spPr>
      </p:pic>
    </p:spTree>
    <p:extLst>
      <p:ext uri="{BB962C8B-B14F-4D97-AF65-F5344CB8AC3E}">
        <p14:creationId xmlns:p14="http://schemas.microsoft.com/office/powerpoint/2010/main" val="75427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9A22-8F48-42F6-B64B-C26E05CA6D51}"/>
              </a:ext>
            </a:extLst>
          </p:cNvPr>
          <p:cNvSpPr>
            <a:spLocks noGrp="1"/>
          </p:cNvSpPr>
          <p:nvPr>
            <p:ph type="title"/>
          </p:nvPr>
        </p:nvSpPr>
        <p:spPr/>
        <p:txBody>
          <a:bodyPr/>
          <a:lstStyle/>
          <a:p>
            <a:r>
              <a:rPr lang="en-US" dirty="0"/>
              <a:t>DESKTOP APP FOR SMART PARKING NAMED ParkingAssistant</a:t>
            </a:r>
            <a:endParaRPr lang="en-IN" dirty="0"/>
          </a:p>
        </p:txBody>
      </p:sp>
      <p:pic>
        <p:nvPicPr>
          <p:cNvPr id="5" name="Content Placeholder 4" descr="A screenshot of a computer&#10;&#10;Description generated with very high confidence">
            <a:extLst>
              <a:ext uri="{FF2B5EF4-FFF2-40B4-BE49-F238E27FC236}">
                <a16:creationId xmlns:a16="http://schemas.microsoft.com/office/drawing/2014/main" id="{715DAA21-AE38-4979-9560-768C476E8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 y="2021840"/>
            <a:ext cx="12120880" cy="4836160"/>
          </a:xfrm>
        </p:spPr>
      </p:pic>
    </p:spTree>
    <p:extLst>
      <p:ext uri="{BB962C8B-B14F-4D97-AF65-F5344CB8AC3E}">
        <p14:creationId xmlns:p14="http://schemas.microsoft.com/office/powerpoint/2010/main" val="5130707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592</TotalTime>
  <Words>157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Amoebic</vt:lpstr>
      <vt:lpstr>Arial</vt:lpstr>
      <vt:lpstr>Bazaronite</vt:lpstr>
      <vt:lpstr>Budmo Jiggler</vt:lpstr>
      <vt:lpstr>Trebuchet MS</vt:lpstr>
      <vt:lpstr>Wingdings</vt:lpstr>
      <vt:lpstr>Berlin</vt:lpstr>
      <vt:lpstr>SMART VEHICLE               PARKING SYSTEM                           FOR DIGITAL INDIA </vt:lpstr>
      <vt:lpstr>Introduction:-  Technological advancements have led the advancement and prevalence of Wireless Sensor Networks (WSN) in many of man's activities. The WSN consists of numerous  low-costing sensor nodes that are organized to establish an ad hoc network via a wireless communication module that is equipped on the nodes. The sensor nodes are equipped with different sensors, computation units, and storage parts to collect cooperatively, process and provide sensory data for localization and surveillance…………..   </vt:lpstr>
      <vt:lpstr> KEY CONCEPTS:-                                *Smart Transportation                                                        *Use of IOT</vt:lpstr>
      <vt:lpstr> CHALLENGES:-</vt:lpstr>
      <vt:lpstr>WHY WE NEED SMART PARKING SYSTEM?</vt:lpstr>
      <vt:lpstr>NEW SCHEMES FOR PARKING:-</vt:lpstr>
      <vt:lpstr>AN OVERVIEW OF OUR SYSTEM:-</vt:lpstr>
      <vt:lpstr>REQUIREMENT ANALYSIS:-</vt:lpstr>
      <vt:lpstr>DESKTOP APP FOR SMART PARKING NAMED ParkingAssistant</vt:lpstr>
      <vt:lpstr>ITS ALL FROM OUR SIDE……..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VEHICLE PARKING SYSTEM                           FOR DIGITAL INDIA</dc:title>
  <dc:creator>monarch koli</dc:creator>
  <cp:lastModifiedBy>monarch koli</cp:lastModifiedBy>
  <cp:revision>26</cp:revision>
  <dcterms:created xsi:type="dcterms:W3CDTF">2018-07-26T04:26:23Z</dcterms:created>
  <dcterms:modified xsi:type="dcterms:W3CDTF">2018-07-26T14:19:05Z</dcterms:modified>
</cp:coreProperties>
</file>