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6858000" cy="9144000"/>
  <p:embeddedFontLst>
    <p:embeddedFont>
      <p:font typeface="Lato" panose="020F0502020204030203" pitchFamily="34" charset="77"/>
      <p:regular r:id="rId40"/>
      <p:bold r:id="rId41"/>
      <p:italic r:id="rId42"/>
      <p:boldItalic r:id="rId43"/>
    </p:embeddedFont>
    <p:embeddedFont>
      <p:font typeface="Raleway" panose="020B0503030101060003" pitchFamily="34" charset="77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5"/>
  </p:normalViewPr>
  <p:slideViewPr>
    <p:cSldViewPr snapToGrid="0">
      <p:cViewPr varScale="1">
        <p:scale>
          <a:sx n="204" d="100"/>
          <a:sy n="204" d="100"/>
        </p:scale>
        <p:origin x="92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d064d127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d064d1279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d064d1279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d064d1279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a6bde42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a6bde42d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a6bde42d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a6bde42d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a6bde42d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a6bde42d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a6bde42d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a6bde42da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a6bde42da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a6bde42da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a6bde42da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a6bde42da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a6bde42da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a6bde42da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a6bde42da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a6bde42da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c74168fa1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c74168fa1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e149681c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e149681c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e149681c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e149681c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d8e9d5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d8e9d5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d8e9d501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d8e9d501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d8e9d501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d8e9d501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d8e9d501e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d8e9d501e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d8e9d501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d8e9d501e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d8e9d501e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d8e9d501e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d8e9d501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d8e9d501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d8e9d501e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d8e9d501e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c74168fa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c74168fa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d8e9d501e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d8e9d501e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d8e9d501e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d8e9d501e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d8e9d501e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d8e9d501e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d8e9d501e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d8e9d501e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d8e9d501e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d8e9d501e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d8e9d501e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d8e9d501e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d8e9d501e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d8e9d501e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d8e9d501e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d8e9d501e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c74168fa1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c74168fa1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c74168fa1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c74168fa1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c74168fa1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c74168fa1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c74168fa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c74168fa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d064d12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d064d12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d064d127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d064d127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Internet Programming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Session 1: HTML &amp; CSS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>
            <a:spLocks noGrp="1"/>
          </p:cNvSpPr>
          <p:nvPr>
            <p:ph type="title"/>
          </p:nvPr>
        </p:nvSpPr>
        <p:spPr>
          <a:xfrm>
            <a:off x="727650" y="562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Styling: </a:t>
            </a:r>
            <a:r>
              <a:rPr lang="en-GB">
                <a:solidFill>
                  <a:srgbClr val="9A9B99"/>
                </a:solidFill>
              </a:rPr>
              <a:t>text-transformation</a:t>
            </a:r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body" idx="1"/>
          </p:nvPr>
        </p:nvSpPr>
        <p:spPr>
          <a:xfrm>
            <a:off x="503713" y="1379300"/>
            <a:ext cx="3886500" cy="3608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200" b="1">
                <a:solidFill>
                  <a:srgbClr val="D0B344"/>
                </a:solidFill>
                <a:latin typeface="Courier New"/>
                <a:ea typeface="Courier New"/>
                <a:cs typeface="Courier New"/>
                <a:sym typeface="Courier New"/>
              </a:rPr>
              <a:t>.upper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 b="1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text-transform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 b="1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uppercase</a:t>
            </a:r>
            <a:endParaRPr sz="1200" b="1">
              <a:solidFill>
                <a:srgbClr val="C7444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2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200" b="1">
                <a:solidFill>
                  <a:srgbClr val="D0B344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 b="1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text-transform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 b="1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lowercase</a:t>
            </a:r>
            <a:endParaRPr sz="1200" b="1">
              <a:solidFill>
                <a:srgbClr val="C7444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2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200" b="1">
                <a:solidFill>
                  <a:srgbClr val="D0B344"/>
                </a:solidFill>
                <a:latin typeface="Courier New"/>
                <a:ea typeface="Courier New"/>
                <a:cs typeface="Courier New"/>
                <a:sym typeface="Courier New"/>
              </a:rPr>
              <a:t>.capitalize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 b="1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text-transform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 b="1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capitalize</a:t>
            </a:r>
            <a:endParaRPr sz="1200" b="1">
              <a:solidFill>
                <a:srgbClr val="C7444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2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1" name="Google Shape;151;p22"/>
          <p:cNvSpPr txBox="1">
            <a:spLocks noGrp="1"/>
          </p:cNvSpPr>
          <p:nvPr>
            <p:ph type="body" idx="1"/>
          </p:nvPr>
        </p:nvSpPr>
        <p:spPr>
          <a:xfrm>
            <a:off x="4753788" y="1379300"/>
            <a:ext cx="3886500" cy="3608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sz="12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&lt;div</a:t>
            </a:r>
            <a:r>
              <a:rPr lang="en-GB" sz="1200" b="1">
                <a:solidFill>
                  <a:srgbClr val="D0B344"/>
                </a:solidFill>
                <a:latin typeface="Courier New"/>
                <a:ea typeface="Courier New"/>
                <a:cs typeface="Courier New"/>
                <a:sym typeface="Courier New"/>
              </a:rPr>
              <a:t> style=</a:t>
            </a:r>
            <a:r>
              <a:rPr lang="en-GB" sz="1200" b="1">
                <a:solidFill>
                  <a:srgbClr val="9AA83A"/>
                </a:solidFill>
                <a:latin typeface="Courier New"/>
                <a:ea typeface="Courier New"/>
                <a:cs typeface="Courier New"/>
                <a:sym typeface="Courier New"/>
              </a:rPr>
              <a:t>"text-align: center"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r>
              <a:rPr lang="en-GB" sz="1200" b="1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Welcome to Internet Programming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 sz="12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&lt;p</a:t>
            </a:r>
            <a:r>
              <a:rPr lang="en-GB" sz="1200" b="1">
                <a:solidFill>
                  <a:srgbClr val="D0B344"/>
                </a:solidFill>
                <a:latin typeface="Courier New"/>
                <a:ea typeface="Courier New"/>
                <a:cs typeface="Courier New"/>
                <a:sym typeface="Courier New"/>
              </a:rPr>
              <a:t> class=</a:t>
            </a:r>
            <a:r>
              <a:rPr lang="en-GB" sz="1200" b="1">
                <a:solidFill>
                  <a:srgbClr val="9AA83A"/>
                </a:solidFill>
                <a:latin typeface="Courier New"/>
                <a:ea typeface="Courier New"/>
                <a:cs typeface="Courier New"/>
                <a:sym typeface="Courier New"/>
              </a:rPr>
              <a:t>"upper"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1200" b="1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This is a uppercase text.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sz="12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&lt;p</a:t>
            </a:r>
            <a:r>
              <a:rPr lang="en-GB" sz="1200" b="1">
                <a:solidFill>
                  <a:srgbClr val="D0B344"/>
                </a:solidFill>
                <a:latin typeface="Courier New"/>
                <a:ea typeface="Courier New"/>
                <a:cs typeface="Courier New"/>
                <a:sym typeface="Courier New"/>
              </a:rPr>
              <a:t> class=</a:t>
            </a:r>
            <a:r>
              <a:rPr lang="en-GB" sz="1200" b="1">
                <a:solidFill>
                  <a:srgbClr val="9AA83A"/>
                </a:solidFill>
                <a:latin typeface="Courier New"/>
                <a:ea typeface="Courier New"/>
                <a:cs typeface="Courier New"/>
                <a:sym typeface="Courier New"/>
              </a:rPr>
              <a:t>"lower"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1200" b="1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This is A LowerCase text.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sz="12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&lt;p</a:t>
            </a:r>
            <a:r>
              <a:rPr lang="en-GB" sz="1200" b="1">
                <a:solidFill>
                  <a:srgbClr val="D0B344"/>
                </a:solidFill>
                <a:latin typeface="Courier New"/>
                <a:ea typeface="Courier New"/>
                <a:cs typeface="Courier New"/>
                <a:sym typeface="Courier New"/>
              </a:rPr>
              <a:t> class=</a:t>
            </a:r>
            <a:r>
              <a:rPr lang="en-GB" sz="1200" b="1">
                <a:solidFill>
                  <a:srgbClr val="9AA83A"/>
                </a:solidFill>
                <a:latin typeface="Courier New"/>
                <a:ea typeface="Courier New"/>
                <a:cs typeface="Courier New"/>
                <a:sym typeface="Courier New"/>
              </a:rPr>
              <a:t>"capitalize"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1200" b="1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This is a capitalized text.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sz="12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sz="12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sz="12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2" name="Google Shape;152;p22"/>
          <p:cNvSpPr/>
          <p:nvPr/>
        </p:nvSpPr>
        <p:spPr>
          <a:xfrm>
            <a:off x="1560275" y="1708350"/>
            <a:ext cx="2449800" cy="288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1517475" y="2793625"/>
            <a:ext cx="2449800" cy="288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1560275" y="3921700"/>
            <a:ext cx="2718900" cy="288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>
            <a:spLocks noGrp="1"/>
          </p:cNvSpPr>
          <p:nvPr>
            <p:ph type="title"/>
          </p:nvPr>
        </p:nvSpPr>
        <p:spPr>
          <a:xfrm>
            <a:off x="727800" y="565625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</a:t>
            </a:r>
            <a:endParaRPr/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800" y="1733550"/>
            <a:ext cx="5372100" cy="1676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>
            <a:spLocks noGrp="1"/>
          </p:cNvSpPr>
          <p:nvPr>
            <p:ph type="title"/>
          </p:nvPr>
        </p:nvSpPr>
        <p:spPr>
          <a:xfrm>
            <a:off x="727650" y="562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Styling: </a:t>
            </a:r>
            <a:r>
              <a:rPr lang="en-GB" sz="1800">
                <a:solidFill>
                  <a:srgbClr val="9A9B99"/>
                </a:solidFill>
              </a:rPr>
              <a:t>Indentation, Spacing, Direction and Line Height</a:t>
            </a:r>
            <a:endParaRPr sz="1800">
              <a:solidFill>
                <a:srgbClr val="9A9B99"/>
              </a:solidFill>
            </a:endParaRPr>
          </a:p>
        </p:txBody>
      </p:sp>
      <p:sp>
        <p:nvSpPr>
          <p:cNvPr id="166" name="Google Shape;166;p24"/>
          <p:cNvSpPr txBox="1">
            <a:spLocks noGrp="1"/>
          </p:cNvSpPr>
          <p:nvPr>
            <p:ph type="body" idx="1"/>
          </p:nvPr>
        </p:nvSpPr>
        <p:spPr>
          <a:xfrm>
            <a:off x="503713" y="1379300"/>
            <a:ext cx="3886500" cy="3608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9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-GB" sz="9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900" b="1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font-family</a:t>
            </a:r>
            <a:r>
              <a:rPr lang="en-GB" sz="9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900" b="1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Arial</a:t>
            </a:r>
            <a:r>
              <a:rPr lang="en-GB" sz="9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900" b="1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Helvetica</a:t>
            </a:r>
            <a:r>
              <a:rPr lang="en-GB" sz="9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900" b="1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sans-serif</a:t>
            </a:r>
            <a:r>
              <a:rPr lang="en-GB" sz="9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9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9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-GB" sz="9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 b="1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letter-spacing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GB" sz="1200" b="1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9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9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GB" sz="9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200" b="1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text-indent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40</a:t>
            </a:r>
            <a:r>
              <a:rPr lang="en-GB" sz="1200" b="1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GB" sz="1200" b="1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line-height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1.5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GB" sz="1200" b="1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word-spacing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GB" sz="1200" b="1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2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7" name="Google Shape;167;p24"/>
          <p:cNvSpPr txBox="1">
            <a:spLocks noGrp="1"/>
          </p:cNvSpPr>
          <p:nvPr>
            <p:ph type="body" idx="1"/>
          </p:nvPr>
        </p:nvSpPr>
        <p:spPr>
          <a:xfrm>
            <a:off x="4753788" y="1379300"/>
            <a:ext cx="3886500" cy="3608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9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&lt;h1</a:t>
            </a:r>
            <a:r>
              <a:rPr lang="en-GB" sz="900" b="1">
                <a:solidFill>
                  <a:srgbClr val="D0B344"/>
                </a:solidFill>
                <a:latin typeface="Courier New"/>
                <a:ea typeface="Courier New"/>
                <a:cs typeface="Courier New"/>
                <a:sym typeface="Courier New"/>
              </a:rPr>
              <a:t> style=</a:t>
            </a:r>
            <a:r>
              <a:rPr lang="en-GB" sz="900" b="1">
                <a:solidFill>
                  <a:srgbClr val="9AA83A"/>
                </a:solidFill>
                <a:latin typeface="Courier New"/>
                <a:ea typeface="Courier New"/>
                <a:cs typeface="Courier New"/>
                <a:sym typeface="Courier New"/>
              </a:rPr>
              <a:t>"text-align: center"</a:t>
            </a:r>
            <a:r>
              <a:rPr lang="en-GB" sz="9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900" b="1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Indentation,</a:t>
            </a:r>
            <a:r>
              <a:rPr lang="en-GB" sz="9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 b="1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Spacing, Direction and Line Height</a:t>
            </a:r>
            <a:r>
              <a:rPr lang="en-GB" sz="9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 sz="9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9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&lt;p</a:t>
            </a:r>
            <a:r>
              <a:rPr lang="en-GB" sz="900" b="1">
                <a:solidFill>
                  <a:srgbClr val="D0B344"/>
                </a:solidFill>
                <a:latin typeface="Courier New"/>
                <a:ea typeface="Courier New"/>
                <a:cs typeface="Courier New"/>
                <a:sym typeface="Courier New"/>
              </a:rPr>
              <a:t> style=</a:t>
            </a:r>
            <a:r>
              <a:rPr lang="en-GB" sz="900" b="1">
                <a:solidFill>
                  <a:srgbClr val="9AA83A"/>
                </a:solidFill>
                <a:latin typeface="Courier New"/>
                <a:ea typeface="Courier New"/>
                <a:cs typeface="Courier New"/>
                <a:sym typeface="Courier New"/>
              </a:rPr>
              <a:t>"text-align: justify"</a:t>
            </a:r>
            <a:r>
              <a:rPr lang="en-GB" sz="9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800" b="1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</a:t>
            </a:r>
            <a:endParaRPr sz="800"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9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sz="9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9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&lt;p&gt; </a:t>
            </a:r>
            <a:endParaRPr sz="9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0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bdo</a:t>
            </a:r>
            <a:r>
              <a:rPr lang="en-GB" sz="1000" b="1">
                <a:solidFill>
                  <a:srgbClr val="D0B344"/>
                </a:solidFill>
                <a:latin typeface="Courier New"/>
                <a:ea typeface="Courier New"/>
                <a:cs typeface="Courier New"/>
                <a:sym typeface="Courier New"/>
              </a:rPr>
              <a:t> dir=</a:t>
            </a:r>
            <a:r>
              <a:rPr lang="en-GB" sz="1000" b="1">
                <a:solidFill>
                  <a:srgbClr val="9AA83A"/>
                </a:solidFill>
                <a:latin typeface="Courier New"/>
                <a:ea typeface="Courier New"/>
                <a:cs typeface="Courier New"/>
                <a:sym typeface="Courier New"/>
              </a:rPr>
              <a:t>"rtl"</a:t>
            </a:r>
            <a:r>
              <a:rPr lang="en-GB" sz="9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900" b="1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This is a paragraph text, intended to be displayed right to left.</a:t>
            </a:r>
            <a:endParaRPr sz="900"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0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&lt;/bdo&gt;</a:t>
            </a:r>
            <a:r>
              <a:rPr lang="en-GB" sz="10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    &lt;/p&gt;</a:t>
            </a:r>
            <a:endParaRPr sz="10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8" name="Google Shape;168;p24"/>
          <p:cNvSpPr/>
          <p:nvPr/>
        </p:nvSpPr>
        <p:spPr>
          <a:xfrm>
            <a:off x="1222075" y="2283450"/>
            <a:ext cx="2449800" cy="288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4"/>
          <p:cNvSpPr/>
          <p:nvPr/>
        </p:nvSpPr>
        <p:spPr>
          <a:xfrm>
            <a:off x="1222075" y="2969700"/>
            <a:ext cx="2449800" cy="821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>
            <a:spLocks noGrp="1"/>
          </p:cNvSpPr>
          <p:nvPr>
            <p:ph type="title"/>
          </p:nvPr>
        </p:nvSpPr>
        <p:spPr>
          <a:xfrm>
            <a:off x="727800" y="565625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</a:t>
            </a:r>
            <a:endParaRPr/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800" y="1436624"/>
            <a:ext cx="5372100" cy="227025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>
            <a:spLocks noGrp="1"/>
          </p:cNvSpPr>
          <p:nvPr>
            <p:ph type="title"/>
          </p:nvPr>
        </p:nvSpPr>
        <p:spPr>
          <a:xfrm>
            <a:off x="727650" y="562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Styling: </a:t>
            </a:r>
            <a:r>
              <a:rPr lang="en-GB">
                <a:solidFill>
                  <a:srgbClr val="9A9B99"/>
                </a:solidFill>
              </a:rPr>
              <a:t>Links</a:t>
            </a:r>
            <a:endParaRPr>
              <a:solidFill>
                <a:srgbClr val="9A9B99"/>
              </a:solidFill>
            </a:endParaRPr>
          </a:p>
        </p:txBody>
      </p:sp>
      <p:sp>
        <p:nvSpPr>
          <p:cNvPr id="181" name="Google Shape;181;p26"/>
          <p:cNvSpPr txBox="1">
            <a:spLocks noGrp="1"/>
          </p:cNvSpPr>
          <p:nvPr>
            <p:ph type="body" idx="1"/>
          </p:nvPr>
        </p:nvSpPr>
        <p:spPr>
          <a:xfrm>
            <a:off x="503713" y="1379300"/>
            <a:ext cx="3886500" cy="3608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9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GB" sz="9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 b="1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 b="1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aliceblue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9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GB" sz="1200" b="1">
                <a:solidFill>
                  <a:srgbClr val="D0B344"/>
                </a:solidFill>
                <a:latin typeface="Courier New"/>
                <a:ea typeface="Courier New"/>
                <a:cs typeface="Courier New"/>
                <a:sym typeface="Courier New"/>
              </a:rPr>
              <a:t>:link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GB" sz="1200" b="1">
                <a:solidFill>
                  <a:srgbClr val="D0B344"/>
                </a:solidFill>
                <a:latin typeface="Courier New"/>
                <a:ea typeface="Courier New"/>
                <a:cs typeface="Courier New"/>
                <a:sym typeface="Courier New"/>
              </a:rPr>
              <a:t>:active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 b="1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background-color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 b="1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chocolate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2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GB" sz="1200" b="1">
                <a:solidFill>
                  <a:srgbClr val="D0B344"/>
                </a:solidFill>
                <a:latin typeface="Courier New"/>
                <a:ea typeface="Courier New"/>
                <a:cs typeface="Courier New"/>
                <a:sym typeface="Courier New"/>
              </a:rPr>
              <a:t>:visited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 b="1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background-color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 b="1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chocolate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2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GB" sz="1200" b="1">
                <a:solidFill>
                  <a:srgbClr val="D0B344"/>
                </a:solidFill>
                <a:latin typeface="Courier New"/>
                <a:ea typeface="Courier New"/>
                <a:cs typeface="Courier New"/>
                <a:sym typeface="Courier New"/>
              </a:rPr>
              <a:t>:hover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 b="1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background-color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200" b="1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darkslategrey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2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2" name="Google Shape;182;p26"/>
          <p:cNvSpPr txBox="1">
            <a:spLocks noGrp="1"/>
          </p:cNvSpPr>
          <p:nvPr>
            <p:ph type="body" idx="1"/>
          </p:nvPr>
        </p:nvSpPr>
        <p:spPr>
          <a:xfrm>
            <a:off x="4753788" y="1379300"/>
            <a:ext cx="3886500" cy="3608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r>
              <a:rPr lang="en-GB" sz="900" b="1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Styling Links</a:t>
            </a:r>
            <a:r>
              <a:rPr lang="en-GB" sz="9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 sz="9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9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endParaRPr sz="9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  &lt;a</a:t>
            </a:r>
            <a:r>
              <a:rPr lang="en-GB" sz="900" b="1">
                <a:solidFill>
                  <a:srgbClr val="D0B344"/>
                </a:solidFill>
                <a:latin typeface="Courier New"/>
                <a:ea typeface="Courier New"/>
                <a:cs typeface="Courier New"/>
                <a:sym typeface="Courier New"/>
              </a:rPr>
              <a:t> href=</a:t>
            </a:r>
            <a:r>
              <a:rPr lang="en-GB" sz="900" b="1">
                <a:solidFill>
                  <a:srgbClr val="9AA83A"/>
                </a:solidFill>
                <a:latin typeface="Courier New"/>
                <a:ea typeface="Courier New"/>
                <a:cs typeface="Courier New"/>
                <a:sym typeface="Courier New"/>
              </a:rPr>
              <a:t>"https://www.google.com"</a:t>
            </a:r>
            <a:r>
              <a:rPr lang="en-GB" sz="9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900" b="1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visit google</a:t>
            </a:r>
            <a:r>
              <a:rPr lang="en-GB" sz="9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&lt;/a&gt;</a:t>
            </a:r>
            <a:endParaRPr sz="9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9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 sz="9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3" name="Google Shape;183;p26"/>
          <p:cNvSpPr/>
          <p:nvPr/>
        </p:nvSpPr>
        <p:spPr>
          <a:xfrm>
            <a:off x="1555850" y="2343350"/>
            <a:ext cx="2620500" cy="288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6"/>
          <p:cNvSpPr/>
          <p:nvPr/>
        </p:nvSpPr>
        <p:spPr>
          <a:xfrm>
            <a:off x="1555850" y="3203400"/>
            <a:ext cx="2620500" cy="288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6"/>
          <p:cNvSpPr/>
          <p:nvPr/>
        </p:nvSpPr>
        <p:spPr>
          <a:xfrm>
            <a:off x="1266625" y="3817950"/>
            <a:ext cx="2910000" cy="288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727800" y="565625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</a:t>
            </a:r>
            <a:endParaRPr/>
          </a:p>
        </p:txBody>
      </p:sp>
      <p:pic>
        <p:nvPicPr>
          <p:cNvPr id="191" name="Google Shape;19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800" y="1722650"/>
            <a:ext cx="2657475" cy="1104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92" name="Google Shape;19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3125" y="1717888"/>
            <a:ext cx="2400300" cy="11144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>
            <a:spLocks noGrp="1"/>
          </p:cNvSpPr>
          <p:nvPr>
            <p:ph type="title"/>
          </p:nvPr>
        </p:nvSpPr>
        <p:spPr>
          <a:xfrm>
            <a:off x="727650" y="562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Styling: </a:t>
            </a:r>
            <a:r>
              <a:rPr lang="en-GB">
                <a:solidFill>
                  <a:srgbClr val="9A9B99"/>
                </a:solidFill>
              </a:rPr>
              <a:t>Links as Button</a:t>
            </a:r>
            <a:endParaRPr>
              <a:solidFill>
                <a:srgbClr val="9A9B99"/>
              </a:solidFill>
            </a:endParaRPr>
          </a:p>
        </p:txBody>
      </p:sp>
      <p:sp>
        <p:nvSpPr>
          <p:cNvPr id="198" name="Google Shape;198;p28"/>
          <p:cNvSpPr txBox="1">
            <a:spLocks noGrp="1"/>
          </p:cNvSpPr>
          <p:nvPr>
            <p:ph type="body" idx="1"/>
          </p:nvPr>
        </p:nvSpPr>
        <p:spPr>
          <a:xfrm>
            <a:off x="503713" y="1379300"/>
            <a:ext cx="3886500" cy="3608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9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GB" sz="900" b="1">
                <a:solidFill>
                  <a:srgbClr val="D0B344"/>
                </a:solidFill>
                <a:latin typeface="Courier New"/>
                <a:ea typeface="Courier New"/>
                <a:cs typeface="Courier New"/>
                <a:sym typeface="Courier New"/>
              </a:rPr>
              <a:t>:link</a:t>
            </a:r>
            <a:r>
              <a:rPr lang="en-GB" sz="9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9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GB" sz="900" b="1">
                <a:solidFill>
                  <a:srgbClr val="D0B344"/>
                </a:solidFill>
                <a:latin typeface="Courier New"/>
                <a:ea typeface="Courier New"/>
                <a:cs typeface="Courier New"/>
                <a:sym typeface="Courier New"/>
              </a:rPr>
              <a:t>:visited</a:t>
            </a:r>
            <a:r>
              <a:rPr lang="en-GB" sz="9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1100" b="1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background-color</a:t>
            </a:r>
            <a:r>
              <a:rPr lang="en-GB" sz="11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100" b="1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white</a:t>
            </a:r>
            <a:r>
              <a:rPr lang="en-GB" sz="11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GB" sz="1100" b="1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-GB" sz="11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100" b="1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black</a:t>
            </a:r>
            <a:r>
              <a:rPr lang="en-GB" sz="11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GB" sz="1100" b="1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border</a:t>
            </a:r>
            <a:r>
              <a:rPr lang="en-GB" sz="11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1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sz="1100" b="1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en-GB" sz="11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 b="1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solid</a:t>
            </a:r>
            <a:r>
              <a:rPr lang="en-GB" sz="11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 b="1">
                <a:solidFill>
                  <a:srgbClr val="9872A2"/>
                </a:solidFill>
                <a:latin typeface="Courier New"/>
                <a:ea typeface="Courier New"/>
                <a:cs typeface="Courier New"/>
                <a:sym typeface="Courier New"/>
              </a:rPr>
              <a:t>rgb</a:t>
            </a:r>
            <a:r>
              <a:rPr lang="en-GB" sz="11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1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sz="11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1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41</a:t>
            </a:r>
            <a:r>
              <a:rPr lang="en-GB" sz="11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1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-GB" sz="11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GB" sz="1100" b="1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lang="en-GB" sz="11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1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GB" sz="1100" b="1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en-GB" sz="11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GB" sz="1100" b="1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en-GB" sz="11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GB" sz="1100" b="1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text-align</a:t>
            </a:r>
            <a:r>
              <a:rPr lang="en-GB" sz="11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100" b="1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center</a:t>
            </a:r>
            <a:r>
              <a:rPr lang="en-GB" sz="11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GB" sz="1100" b="1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text-decoration</a:t>
            </a:r>
            <a:r>
              <a:rPr lang="en-GB" sz="11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100" b="1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-GB" sz="11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GB" sz="1100" b="1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lang="en-GB" sz="11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100" b="1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inline-block</a:t>
            </a:r>
            <a:r>
              <a:rPr lang="en-GB" sz="11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9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9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GB" sz="900" b="1">
                <a:solidFill>
                  <a:srgbClr val="D0B344"/>
                </a:solidFill>
                <a:latin typeface="Courier New"/>
                <a:ea typeface="Courier New"/>
                <a:cs typeface="Courier New"/>
                <a:sym typeface="Courier New"/>
              </a:rPr>
              <a:t>:hover</a:t>
            </a:r>
            <a:r>
              <a:rPr lang="en-GB" sz="9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9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GB" sz="900" b="1">
                <a:solidFill>
                  <a:srgbClr val="D0B344"/>
                </a:solidFill>
                <a:latin typeface="Courier New"/>
                <a:ea typeface="Courier New"/>
                <a:cs typeface="Courier New"/>
                <a:sym typeface="Courier New"/>
              </a:rPr>
              <a:t>:active</a:t>
            </a:r>
            <a:r>
              <a:rPr lang="en-GB" sz="9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GB" sz="11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 b="1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background-color</a:t>
            </a:r>
            <a:r>
              <a:rPr lang="en-GB" sz="11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100" b="1">
                <a:solidFill>
                  <a:srgbClr val="9872A2"/>
                </a:solidFill>
                <a:latin typeface="Courier New"/>
                <a:ea typeface="Courier New"/>
                <a:cs typeface="Courier New"/>
                <a:sym typeface="Courier New"/>
              </a:rPr>
              <a:t>rgb</a:t>
            </a:r>
            <a:r>
              <a:rPr lang="en-GB" sz="11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1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sz="11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1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41</a:t>
            </a:r>
            <a:r>
              <a:rPr lang="en-GB" sz="11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1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-GB" sz="11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GB" sz="1100" b="1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-GB" sz="11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100" b="1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white</a:t>
            </a:r>
            <a:r>
              <a:rPr lang="en-GB" sz="11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9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9" name="Google Shape;199;p28"/>
          <p:cNvSpPr txBox="1">
            <a:spLocks noGrp="1"/>
          </p:cNvSpPr>
          <p:nvPr>
            <p:ph type="body" idx="1"/>
          </p:nvPr>
        </p:nvSpPr>
        <p:spPr>
          <a:xfrm>
            <a:off x="4753788" y="1379300"/>
            <a:ext cx="3886500" cy="3608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r>
              <a:rPr lang="en-GB" sz="900" b="1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Styling Links</a:t>
            </a:r>
            <a:r>
              <a:rPr lang="en-GB" sz="9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 sz="9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9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endParaRPr sz="9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  &lt;a</a:t>
            </a:r>
            <a:r>
              <a:rPr lang="en-GB" sz="900" b="1">
                <a:solidFill>
                  <a:srgbClr val="D0B344"/>
                </a:solidFill>
                <a:latin typeface="Courier New"/>
                <a:ea typeface="Courier New"/>
                <a:cs typeface="Courier New"/>
                <a:sym typeface="Courier New"/>
              </a:rPr>
              <a:t> href=</a:t>
            </a:r>
            <a:r>
              <a:rPr lang="en-GB" sz="900" b="1">
                <a:solidFill>
                  <a:srgbClr val="9AA83A"/>
                </a:solidFill>
                <a:latin typeface="Courier New"/>
                <a:ea typeface="Courier New"/>
                <a:cs typeface="Courier New"/>
                <a:sym typeface="Courier New"/>
              </a:rPr>
              <a:t>"https://www.google.com"</a:t>
            </a:r>
            <a:r>
              <a:rPr lang="en-GB" sz="9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900" b="1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visit google</a:t>
            </a:r>
            <a:r>
              <a:rPr lang="en-GB" sz="9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&lt;/a&gt;</a:t>
            </a:r>
            <a:endParaRPr sz="9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9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 sz="9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" name="Google Shape;200;p28"/>
          <p:cNvSpPr/>
          <p:nvPr/>
        </p:nvSpPr>
        <p:spPr>
          <a:xfrm>
            <a:off x="608875" y="1678350"/>
            <a:ext cx="3676200" cy="1686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8"/>
          <p:cNvSpPr/>
          <p:nvPr/>
        </p:nvSpPr>
        <p:spPr>
          <a:xfrm>
            <a:off x="608875" y="3808325"/>
            <a:ext cx="3676200" cy="923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>
            <a:spLocks noGrp="1"/>
          </p:cNvSpPr>
          <p:nvPr>
            <p:ph type="title"/>
          </p:nvPr>
        </p:nvSpPr>
        <p:spPr>
          <a:xfrm>
            <a:off x="727800" y="565625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</a:t>
            </a:r>
            <a:endParaRPr/>
          </a:p>
        </p:txBody>
      </p:sp>
      <p:pic>
        <p:nvPicPr>
          <p:cNvPr id="207" name="Google Shape;20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800" y="1617500"/>
            <a:ext cx="3898350" cy="13265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8" name="Google Shape;20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625" y="3296513"/>
            <a:ext cx="3876675" cy="1257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>
            <a:spLocks noGrp="1"/>
          </p:cNvSpPr>
          <p:nvPr>
            <p:ph type="title"/>
          </p:nvPr>
        </p:nvSpPr>
        <p:spPr>
          <a:xfrm>
            <a:off x="727650" y="562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Styling: </a:t>
            </a:r>
            <a:r>
              <a:rPr lang="en-GB">
                <a:solidFill>
                  <a:srgbClr val="9A9B99"/>
                </a:solidFill>
              </a:rPr>
              <a:t>Lists</a:t>
            </a:r>
            <a:endParaRPr>
              <a:solidFill>
                <a:srgbClr val="9A9B99"/>
              </a:solidFill>
            </a:endParaRPr>
          </a:p>
        </p:txBody>
      </p:sp>
      <p:sp>
        <p:nvSpPr>
          <p:cNvPr id="214" name="Google Shape;214;p30"/>
          <p:cNvSpPr txBox="1">
            <a:spLocks noGrp="1"/>
          </p:cNvSpPr>
          <p:nvPr>
            <p:ph type="body" idx="1"/>
          </p:nvPr>
        </p:nvSpPr>
        <p:spPr>
          <a:xfrm>
            <a:off x="503713" y="1379300"/>
            <a:ext cx="3886500" cy="3608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GB" sz="1200" b="1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border-left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-GB" sz="1200" b="1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b="1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solid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b="1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slategray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background-color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 b="1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antiquewhite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GB" sz="1200" b="1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list-style-type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 b="1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GB" sz="1200" b="1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GB" sz="1200" b="1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GB" sz="1200" b="1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sz="12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1200" b="1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GB" sz="1200" b="1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GB" sz="1200" b="1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sz="12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5" name="Google Shape;215;p30"/>
          <p:cNvSpPr txBox="1">
            <a:spLocks noGrp="1"/>
          </p:cNvSpPr>
          <p:nvPr>
            <p:ph type="body" idx="1"/>
          </p:nvPr>
        </p:nvSpPr>
        <p:spPr>
          <a:xfrm>
            <a:off x="4753788" y="1379300"/>
            <a:ext cx="3886500" cy="3608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&lt;ul&gt;</a:t>
            </a:r>
            <a:endParaRPr sz="12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&lt;li&gt;</a:t>
            </a:r>
            <a:r>
              <a:rPr lang="en-GB" sz="1200" b="1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Lorem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 sz="12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&lt;li&gt;</a:t>
            </a:r>
            <a:r>
              <a:rPr lang="en-GB" sz="1200" b="1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Ipsum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 sz="12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&lt;li&gt;</a:t>
            </a:r>
            <a:r>
              <a:rPr lang="en-GB" sz="1200" b="1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Dolor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 sz="12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&lt;li&gt;</a:t>
            </a:r>
            <a:r>
              <a:rPr lang="en-GB" sz="1200" b="1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Odor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 sz="12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&lt;li&gt;</a:t>
            </a:r>
            <a:r>
              <a:rPr lang="en-GB" sz="1200" b="1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Dim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 sz="12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&lt;/ul&gt;</a:t>
            </a:r>
            <a:endParaRPr sz="12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Google Shape;216;p30"/>
          <p:cNvSpPr/>
          <p:nvPr/>
        </p:nvSpPr>
        <p:spPr>
          <a:xfrm>
            <a:off x="967075" y="1678350"/>
            <a:ext cx="3226500" cy="1146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0"/>
          <p:cNvSpPr/>
          <p:nvPr/>
        </p:nvSpPr>
        <p:spPr>
          <a:xfrm>
            <a:off x="1051975" y="3611475"/>
            <a:ext cx="2790000" cy="342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>
            <a:spLocks noGrp="1"/>
          </p:cNvSpPr>
          <p:nvPr>
            <p:ph type="title"/>
          </p:nvPr>
        </p:nvSpPr>
        <p:spPr>
          <a:xfrm>
            <a:off x="727800" y="565625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</a:t>
            </a:r>
            <a:endParaRPr/>
          </a:p>
        </p:txBody>
      </p:sp>
      <p:pic>
        <p:nvPicPr>
          <p:cNvPr id="223" name="Google Shape;22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800" y="1595550"/>
            <a:ext cx="6162675" cy="21812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7650" y="562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a web site/web application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1379300"/>
            <a:ext cx="7688700" cy="29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-GB"/>
              <a:t>A website is a collection of static styled pages which are hosted at a server.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-GB"/>
              <a:t>A web application is fully dynamic group of functionalities hosted at the server.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-GB"/>
              <a:t>Client Side: HTML, CSS, Javascript, JQuery etc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-GB"/>
              <a:t>Server Side: Java, PHP, ASP etc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5544"/>
          <a:stretch/>
        </p:blipFill>
        <p:spPr>
          <a:xfrm>
            <a:off x="1737450" y="2376450"/>
            <a:ext cx="4730299" cy="239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>
            <a:spLocks noGrp="1"/>
          </p:cNvSpPr>
          <p:nvPr>
            <p:ph type="title"/>
          </p:nvPr>
        </p:nvSpPr>
        <p:spPr>
          <a:xfrm>
            <a:off x="727650" y="562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Styling: </a:t>
            </a:r>
            <a:r>
              <a:rPr lang="en-GB">
                <a:solidFill>
                  <a:srgbClr val="9A9B99"/>
                </a:solidFill>
              </a:rPr>
              <a:t>Lists- Box Type</a:t>
            </a:r>
            <a:endParaRPr>
              <a:solidFill>
                <a:srgbClr val="9A9B99"/>
              </a:solidFill>
            </a:endParaRPr>
          </a:p>
        </p:txBody>
      </p:sp>
      <p:sp>
        <p:nvSpPr>
          <p:cNvPr id="229" name="Google Shape;229;p32"/>
          <p:cNvSpPr txBox="1">
            <a:spLocks noGrp="1"/>
          </p:cNvSpPr>
          <p:nvPr>
            <p:ph type="body" idx="1"/>
          </p:nvPr>
        </p:nvSpPr>
        <p:spPr>
          <a:xfrm>
            <a:off x="503713" y="1379300"/>
            <a:ext cx="3886500" cy="3608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 b="1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list-style-type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 b="1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 b="1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 b="1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border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200" b="1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b="1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solid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					 </a:t>
            </a:r>
            <a:r>
              <a:rPr lang="en-GB" sz="1200" b="1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lightslategray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2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 b="1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GB" sz="1200" b="1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GB" sz="1200" b="1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 b="1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border-bottom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200" b="1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b="1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solid			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b="1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lightgray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2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-GB" sz="1200" b="1">
                <a:solidFill>
                  <a:srgbClr val="D0B344"/>
                </a:solidFill>
                <a:latin typeface="Courier New"/>
                <a:ea typeface="Courier New"/>
                <a:cs typeface="Courier New"/>
                <a:sym typeface="Courier New"/>
              </a:rPr>
              <a:t>:last-child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 b="1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border-bottom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 b="1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endParaRPr sz="1200" b="1">
              <a:solidFill>
                <a:srgbClr val="C7444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2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0" name="Google Shape;230;p32"/>
          <p:cNvSpPr txBox="1">
            <a:spLocks noGrp="1"/>
          </p:cNvSpPr>
          <p:nvPr>
            <p:ph type="body" idx="1"/>
          </p:nvPr>
        </p:nvSpPr>
        <p:spPr>
          <a:xfrm>
            <a:off x="4753788" y="1379300"/>
            <a:ext cx="3886500" cy="3608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&lt;ul&gt;</a:t>
            </a:r>
            <a:endParaRPr sz="12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&lt;li&gt;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Lorem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 sz="12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&lt;li&gt;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Ipsum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 sz="12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&lt;li&gt;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Dolor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 sz="12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&lt;li&gt;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Odor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 sz="12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&lt;li&gt;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Dim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 sz="12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&lt;/ul&gt;</a:t>
            </a:r>
            <a:endParaRPr sz="12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1" name="Google Shape;231;p32"/>
          <p:cNvSpPr/>
          <p:nvPr/>
        </p:nvSpPr>
        <p:spPr>
          <a:xfrm>
            <a:off x="967075" y="1678350"/>
            <a:ext cx="3226500" cy="931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2"/>
          <p:cNvSpPr/>
          <p:nvPr/>
        </p:nvSpPr>
        <p:spPr>
          <a:xfrm>
            <a:off x="967075" y="3089425"/>
            <a:ext cx="3226500" cy="855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2"/>
          <p:cNvSpPr/>
          <p:nvPr/>
        </p:nvSpPr>
        <p:spPr>
          <a:xfrm>
            <a:off x="967075" y="4424600"/>
            <a:ext cx="3226500" cy="426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>
            <a:spLocks noGrp="1"/>
          </p:cNvSpPr>
          <p:nvPr>
            <p:ph type="title"/>
          </p:nvPr>
        </p:nvSpPr>
        <p:spPr>
          <a:xfrm>
            <a:off x="727800" y="565625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</a:t>
            </a:r>
            <a:endParaRPr/>
          </a:p>
        </p:txBody>
      </p:sp>
      <p:pic>
        <p:nvPicPr>
          <p:cNvPr id="239" name="Google Shape;23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800" y="1598492"/>
            <a:ext cx="6162675" cy="263979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 txBox="1">
            <a:spLocks noGrp="1"/>
          </p:cNvSpPr>
          <p:nvPr>
            <p:ph type="title"/>
          </p:nvPr>
        </p:nvSpPr>
        <p:spPr>
          <a:xfrm>
            <a:off x="727650" y="562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Styling: </a:t>
            </a:r>
            <a:r>
              <a:rPr lang="en-GB">
                <a:solidFill>
                  <a:srgbClr val="9A9B99"/>
                </a:solidFill>
              </a:rPr>
              <a:t>Table- basic borders</a:t>
            </a:r>
            <a:endParaRPr>
              <a:solidFill>
                <a:srgbClr val="9A9B99"/>
              </a:solidFill>
            </a:endParaRPr>
          </a:p>
        </p:txBody>
      </p:sp>
      <p:sp>
        <p:nvSpPr>
          <p:cNvPr id="245" name="Google Shape;245;p34"/>
          <p:cNvSpPr txBox="1">
            <a:spLocks noGrp="1"/>
          </p:cNvSpPr>
          <p:nvPr>
            <p:ph type="body" idx="1"/>
          </p:nvPr>
        </p:nvSpPr>
        <p:spPr>
          <a:xfrm>
            <a:off x="503713" y="1379300"/>
            <a:ext cx="3886500" cy="3608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&lt;style&gt;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border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20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solid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black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&lt;/style&gt;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6" name="Google Shape;246;p34"/>
          <p:cNvSpPr txBox="1">
            <a:spLocks noGrp="1"/>
          </p:cNvSpPr>
          <p:nvPr>
            <p:ph type="body" idx="1"/>
          </p:nvPr>
        </p:nvSpPr>
        <p:spPr>
          <a:xfrm>
            <a:off x="4753788" y="1379300"/>
            <a:ext cx="3886500" cy="3608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&lt;h2&gt;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Basic Border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&lt;/h2&gt;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&lt;table&gt;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&lt;th&gt;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&lt;/th&gt;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&lt;th&gt;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&lt;/th&gt;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&lt;td&gt;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Tea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&lt;td&gt;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&lt;td&gt;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Coffee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&lt;td&gt;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&lt;/table&gt;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7" name="Google Shape;247;p34"/>
          <p:cNvSpPr/>
          <p:nvPr/>
        </p:nvSpPr>
        <p:spPr>
          <a:xfrm>
            <a:off x="1266625" y="2464775"/>
            <a:ext cx="2909700" cy="426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"/>
          <p:cNvSpPr txBox="1">
            <a:spLocks noGrp="1"/>
          </p:cNvSpPr>
          <p:nvPr>
            <p:ph type="title"/>
          </p:nvPr>
        </p:nvSpPr>
        <p:spPr>
          <a:xfrm>
            <a:off x="727800" y="565625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</a:t>
            </a:r>
            <a:endParaRPr/>
          </a:p>
        </p:txBody>
      </p:sp>
      <p:pic>
        <p:nvPicPr>
          <p:cNvPr id="253" name="Google Shape;2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800" y="1663950"/>
            <a:ext cx="1571625" cy="13620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>
            <a:spLocks noGrp="1"/>
          </p:cNvSpPr>
          <p:nvPr>
            <p:ph type="title"/>
          </p:nvPr>
        </p:nvSpPr>
        <p:spPr>
          <a:xfrm>
            <a:off x="727650" y="562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Styling: </a:t>
            </a:r>
            <a:r>
              <a:rPr lang="en-GB">
                <a:solidFill>
                  <a:srgbClr val="9A9B99"/>
                </a:solidFill>
              </a:rPr>
              <a:t>Table- border collapse</a:t>
            </a:r>
            <a:endParaRPr>
              <a:solidFill>
                <a:srgbClr val="9A9B99"/>
              </a:solidFill>
            </a:endParaRPr>
          </a:p>
        </p:txBody>
      </p:sp>
      <p:sp>
        <p:nvSpPr>
          <p:cNvPr id="259" name="Google Shape;259;p36"/>
          <p:cNvSpPr txBox="1">
            <a:spLocks noGrp="1"/>
          </p:cNvSpPr>
          <p:nvPr>
            <p:ph type="body" idx="1"/>
          </p:nvPr>
        </p:nvSpPr>
        <p:spPr>
          <a:xfrm>
            <a:off x="503713" y="1379300"/>
            <a:ext cx="3886500" cy="3608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&lt;style&gt;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border-collapse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collapse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&lt;/style&gt;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0" name="Google Shape;260;p36"/>
          <p:cNvSpPr txBox="1">
            <a:spLocks noGrp="1"/>
          </p:cNvSpPr>
          <p:nvPr>
            <p:ph type="body" idx="1"/>
          </p:nvPr>
        </p:nvSpPr>
        <p:spPr>
          <a:xfrm>
            <a:off x="4753788" y="1379300"/>
            <a:ext cx="3886500" cy="3608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&lt;h2&gt;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Border Collapse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&lt;/h2&gt;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&lt;table&gt;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&lt;th&gt;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&lt;/th&gt;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&lt;th&gt;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&lt;/th&gt;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&lt;td&gt;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Tea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&lt;td&gt;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&lt;td&gt;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Coffee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&lt;td&gt;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&lt;/table&gt;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1" name="Google Shape;261;p36"/>
          <p:cNvSpPr/>
          <p:nvPr/>
        </p:nvSpPr>
        <p:spPr>
          <a:xfrm>
            <a:off x="1300850" y="1925600"/>
            <a:ext cx="2909700" cy="426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 txBox="1">
            <a:spLocks noGrp="1"/>
          </p:cNvSpPr>
          <p:nvPr>
            <p:ph type="title"/>
          </p:nvPr>
        </p:nvSpPr>
        <p:spPr>
          <a:xfrm>
            <a:off x="727800" y="565625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</a:t>
            </a:r>
            <a:endParaRPr/>
          </a:p>
        </p:txBody>
      </p:sp>
      <p:pic>
        <p:nvPicPr>
          <p:cNvPr id="267" name="Google Shape;26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800" y="1997121"/>
            <a:ext cx="3448050" cy="214338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8"/>
          <p:cNvSpPr txBox="1">
            <a:spLocks noGrp="1"/>
          </p:cNvSpPr>
          <p:nvPr>
            <p:ph type="title"/>
          </p:nvPr>
        </p:nvSpPr>
        <p:spPr>
          <a:xfrm>
            <a:off x="727650" y="562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Styling: </a:t>
            </a:r>
            <a:r>
              <a:rPr lang="en-GB">
                <a:solidFill>
                  <a:srgbClr val="9A9B99"/>
                </a:solidFill>
              </a:rPr>
              <a:t>Table- border outline</a:t>
            </a:r>
            <a:endParaRPr>
              <a:solidFill>
                <a:srgbClr val="9A9B99"/>
              </a:solidFill>
            </a:endParaRPr>
          </a:p>
        </p:txBody>
      </p:sp>
      <p:sp>
        <p:nvSpPr>
          <p:cNvPr id="273" name="Google Shape;273;p38"/>
          <p:cNvSpPr txBox="1">
            <a:spLocks noGrp="1"/>
          </p:cNvSpPr>
          <p:nvPr>
            <p:ph type="body" idx="1"/>
          </p:nvPr>
        </p:nvSpPr>
        <p:spPr>
          <a:xfrm>
            <a:off x="503713" y="1379300"/>
            <a:ext cx="3886500" cy="3608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&lt;style&gt;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border-collapse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collapse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border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20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solid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black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&lt;/style&gt;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4" name="Google Shape;274;p38"/>
          <p:cNvSpPr txBox="1">
            <a:spLocks noGrp="1"/>
          </p:cNvSpPr>
          <p:nvPr>
            <p:ph type="body" idx="1"/>
          </p:nvPr>
        </p:nvSpPr>
        <p:spPr>
          <a:xfrm>
            <a:off x="4753788" y="1379300"/>
            <a:ext cx="3886500" cy="3608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&lt;h2&gt;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Border Outline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&lt;/h2&gt;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&lt;table&gt;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&lt;th&gt;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&lt;/th&gt;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&lt;th&gt;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&lt;/th&gt;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&lt;td&gt;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Tea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&lt;td&gt;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&lt;td&gt;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Coffee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&lt;td&gt;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&lt;/table&gt;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5" name="Google Shape;275;p38"/>
          <p:cNvSpPr/>
          <p:nvPr/>
        </p:nvSpPr>
        <p:spPr>
          <a:xfrm>
            <a:off x="1300850" y="1925600"/>
            <a:ext cx="2909700" cy="607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 txBox="1">
            <a:spLocks noGrp="1"/>
          </p:cNvSpPr>
          <p:nvPr>
            <p:ph type="title"/>
          </p:nvPr>
        </p:nvSpPr>
        <p:spPr>
          <a:xfrm>
            <a:off x="727800" y="565625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</a:t>
            </a:r>
            <a:endParaRPr/>
          </a:p>
        </p:txBody>
      </p:sp>
      <p:pic>
        <p:nvPicPr>
          <p:cNvPr id="281" name="Google Shape;28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800" y="2012098"/>
            <a:ext cx="2926575" cy="19478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0"/>
          <p:cNvSpPr txBox="1">
            <a:spLocks noGrp="1"/>
          </p:cNvSpPr>
          <p:nvPr>
            <p:ph type="title"/>
          </p:nvPr>
        </p:nvSpPr>
        <p:spPr>
          <a:xfrm>
            <a:off x="727650" y="562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Styling: </a:t>
            </a:r>
            <a:r>
              <a:rPr lang="en-GB">
                <a:solidFill>
                  <a:srgbClr val="9A9B99"/>
                </a:solidFill>
              </a:rPr>
              <a:t>Table- sizing</a:t>
            </a:r>
            <a:endParaRPr>
              <a:solidFill>
                <a:srgbClr val="9A9B99"/>
              </a:solidFill>
            </a:endParaRPr>
          </a:p>
        </p:txBody>
      </p:sp>
      <p:sp>
        <p:nvSpPr>
          <p:cNvPr id="287" name="Google Shape;287;p40"/>
          <p:cNvSpPr txBox="1">
            <a:spLocks noGrp="1"/>
          </p:cNvSpPr>
          <p:nvPr>
            <p:ph type="body" idx="1"/>
          </p:nvPr>
        </p:nvSpPr>
        <p:spPr>
          <a:xfrm>
            <a:off x="503713" y="1379300"/>
            <a:ext cx="3886500" cy="3608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border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20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solid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black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text-align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center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en-GB" sz="120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border-collapse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collapse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GB" sz="120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60</a:t>
            </a:r>
            <a:r>
              <a:rPr lang="en-GB" sz="120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 vertical-align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8" name="Google Shape;288;p40"/>
          <p:cNvSpPr txBox="1">
            <a:spLocks noGrp="1"/>
          </p:cNvSpPr>
          <p:nvPr>
            <p:ph type="body" idx="1"/>
          </p:nvPr>
        </p:nvSpPr>
        <p:spPr>
          <a:xfrm>
            <a:off x="4753788" y="1379300"/>
            <a:ext cx="3886500" cy="3608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&lt;h2&gt;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Table Sizing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&lt;/h2&gt;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&lt;table&gt;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&lt;th&gt;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&lt;/th&gt;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&lt;th&gt;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&lt;/th&gt;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&lt;td&gt;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Tea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&lt;td&gt;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&lt;td&gt;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Coffee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&lt;td&gt;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&lt;/table&gt;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9" name="Google Shape;289;p40"/>
          <p:cNvSpPr/>
          <p:nvPr/>
        </p:nvSpPr>
        <p:spPr>
          <a:xfrm>
            <a:off x="1300850" y="2105325"/>
            <a:ext cx="2909700" cy="607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40"/>
          <p:cNvSpPr/>
          <p:nvPr/>
        </p:nvSpPr>
        <p:spPr>
          <a:xfrm>
            <a:off x="1300850" y="3348775"/>
            <a:ext cx="2909700" cy="416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40"/>
          <p:cNvSpPr/>
          <p:nvPr/>
        </p:nvSpPr>
        <p:spPr>
          <a:xfrm>
            <a:off x="1300850" y="4356150"/>
            <a:ext cx="2909700" cy="47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1"/>
          <p:cNvSpPr txBox="1">
            <a:spLocks noGrp="1"/>
          </p:cNvSpPr>
          <p:nvPr>
            <p:ph type="title"/>
          </p:nvPr>
        </p:nvSpPr>
        <p:spPr>
          <a:xfrm>
            <a:off x="727800" y="565625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</a:t>
            </a:r>
            <a:endParaRPr/>
          </a:p>
        </p:txBody>
      </p:sp>
      <p:pic>
        <p:nvPicPr>
          <p:cNvPr id="297" name="Google Shape;29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800" y="1918250"/>
            <a:ext cx="6076950" cy="25812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7650" y="562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Sample html page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729450" y="1379300"/>
            <a:ext cx="7688700" cy="29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!DOCTYPE</a:t>
            </a:r>
            <a:r>
              <a:rPr lang="en-GB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html</a:t>
            </a:r>
            <a:r>
              <a:rPr lang="en-GB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-GB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-GB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-GB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Page Title</a:t>
            </a:r>
            <a:r>
              <a:rPr lang="en-GB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/title</a:t>
            </a:r>
            <a:r>
              <a:rPr lang="en-GB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&lt;!-- Links to external elements --&gt;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/head</a:t>
            </a:r>
            <a:r>
              <a:rPr lang="en-GB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-GB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 content of the document......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/body</a:t>
            </a:r>
            <a:r>
              <a:rPr lang="en-GB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/html</a:t>
            </a:r>
            <a:r>
              <a:rPr lang="en-GB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2"/>
          <p:cNvSpPr txBox="1">
            <a:spLocks noGrp="1"/>
          </p:cNvSpPr>
          <p:nvPr>
            <p:ph type="title"/>
          </p:nvPr>
        </p:nvSpPr>
        <p:spPr>
          <a:xfrm>
            <a:off x="727650" y="562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Styling: </a:t>
            </a:r>
            <a:r>
              <a:rPr lang="en-GB">
                <a:solidFill>
                  <a:srgbClr val="9A9B99"/>
                </a:solidFill>
              </a:rPr>
              <a:t>Table- padding</a:t>
            </a:r>
            <a:endParaRPr>
              <a:solidFill>
                <a:srgbClr val="9A9B99"/>
              </a:solidFill>
            </a:endParaRPr>
          </a:p>
        </p:txBody>
      </p:sp>
      <p:sp>
        <p:nvSpPr>
          <p:cNvPr id="303" name="Google Shape;303;p42"/>
          <p:cNvSpPr txBox="1">
            <a:spLocks noGrp="1"/>
          </p:cNvSpPr>
          <p:nvPr>
            <p:ph type="body" idx="1"/>
          </p:nvPr>
        </p:nvSpPr>
        <p:spPr>
          <a:xfrm>
            <a:off x="503713" y="1379300"/>
            <a:ext cx="3886500" cy="3608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border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20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solid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lightgray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text-align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border-collapse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collapse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en-GB" sz="120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-GB" sz="120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4" name="Google Shape;304;p42"/>
          <p:cNvSpPr txBox="1">
            <a:spLocks noGrp="1"/>
          </p:cNvSpPr>
          <p:nvPr>
            <p:ph type="body" idx="1"/>
          </p:nvPr>
        </p:nvSpPr>
        <p:spPr>
          <a:xfrm>
            <a:off x="4753788" y="1379300"/>
            <a:ext cx="3886500" cy="3608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&lt;h2&gt;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Table Padding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&lt;/h2&gt;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&lt;table&gt;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&lt;th&gt;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&lt;/th&gt;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&lt;th&gt;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&lt;/th&gt;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&lt;td&gt;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Tea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&lt;td&gt;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&lt;td&gt;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Coffee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&lt;td&gt;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&lt;/table&gt;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5" name="Google Shape;305;p42"/>
          <p:cNvSpPr/>
          <p:nvPr/>
        </p:nvSpPr>
        <p:spPr>
          <a:xfrm>
            <a:off x="1300850" y="1716175"/>
            <a:ext cx="2909700" cy="607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42"/>
          <p:cNvSpPr/>
          <p:nvPr/>
        </p:nvSpPr>
        <p:spPr>
          <a:xfrm>
            <a:off x="1300850" y="3120175"/>
            <a:ext cx="2909700" cy="47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42"/>
          <p:cNvSpPr/>
          <p:nvPr/>
        </p:nvSpPr>
        <p:spPr>
          <a:xfrm>
            <a:off x="1300850" y="4459525"/>
            <a:ext cx="2909700" cy="322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3"/>
          <p:cNvSpPr txBox="1">
            <a:spLocks noGrp="1"/>
          </p:cNvSpPr>
          <p:nvPr>
            <p:ph type="title"/>
          </p:nvPr>
        </p:nvSpPr>
        <p:spPr>
          <a:xfrm>
            <a:off x="727800" y="565625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</a:t>
            </a:r>
            <a:endParaRPr/>
          </a:p>
        </p:txBody>
      </p:sp>
      <p:pic>
        <p:nvPicPr>
          <p:cNvPr id="313" name="Google Shape;31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800" y="1742200"/>
            <a:ext cx="5248275" cy="24479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/>
          </p:nvPr>
        </p:nvSpPr>
        <p:spPr>
          <a:xfrm>
            <a:off x="727650" y="562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Styling: </a:t>
            </a:r>
            <a:r>
              <a:rPr lang="en-GB">
                <a:solidFill>
                  <a:srgbClr val="9A9B99"/>
                </a:solidFill>
              </a:rPr>
              <a:t>Table- hover</a:t>
            </a:r>
            <a:endParaRPr>
              <a:solidFill>
                <a:srgbClr val="9A9B99"/>
              </a:solidFill>
            </a:endParaRPr>
          </a:p>
        </p:txBody>
      </p:sp>
      <p:sp>
        <p:nvSpPr>
          <p:cNvPr id="319" name="Google Shape;319;p44"/>
          <p:cNvSpPr txBox="1">
            <a:spLocks noGrp="1"/>
          </p:cNvSpPr>
          <p:nvPr>
            <p:ph type="body" idx="1"/>
          </p:nvPr>
        </p:nvSpPr>
        <p:spPr>
          <a:xfrm>
            <a:off x="503713" y="1379300"/>
            <a:ext cx="3886500" cy="3608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en-GB" sz="1200">
                <a:solidFill>
                  <a:srgbClr val="D0B344"/>
                </a:solidFill>
                <a:latin typeface="Courier New"/>
                <a:ea typeface="Courier New"/>
                <a:cs typeface="Courier New"/>
                <a:sym typeface="Courier New"/>
              </a:rPr>
              <a:t>:hover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{ 						</a:t>
            </a:r>
            <a:r>
              <a:rPr lang="en-GB" sz="120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background-color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200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whitesmoke </a:t>
            </a:r>
            <a:endParaRPr sz="1200">
              <a:solidFill>
                <a:srgbClr val="C7444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0" name="Google Shape;320;p44"/>
          <p:cNvSpPr txBox="1">
            <a:spLocks noGrp="1"/>
          </p:cNvSpPr>
          <p:nvPr>
            <p:ph type="body" idx="1"/>
          </p:nvPr>
        </p:nvSpPr>
        <p:spPr>
          <a:xfrm>
            <a:off x="4753788" y="1379300"/>
            <a:ext cx="3886500" cy="3608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&lt;h2&gt;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Table Padding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&lt;/h2&gt;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&lt;table&gt;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&lt;th&gt;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&lt;/th&gt;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&lt;th&gt;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&lt;/th&gt;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&lt;td&gt;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Tea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&lt;td&gt;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&lt;td&gt;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Coffee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&lt;td&gt;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&lt;/table&gt;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1" name="Google Shape;321;p44"/>
          <p:cNvSpPr/>
          <p:nvPr/>
        </p:nvSpPr>
        <p:spPr>
          <a:xfrm>
            <a:off x="1300850" y="1716175"/>
            <a:ext cx="2909700" cy="303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5"/>
          <p:cNvSpPr txBox="1">
            <a:spLocks noGrp="1"/>
          </p:cNvSpPr>
          <p:nvPr>
            <p:ph type="title"/>
          </p:nvPr>
        </p:nvSpPr>
        <p:spPr>
          <a:xfrm>
            <a:off x="727800" y="565625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</a:t>
            </a:r>
            <a:endParaRPr/>
          </a:p>
        </p:txBody>
      </p:sp>
      <p:pic>
        <p:nvPicPr>
          <p:cNvPr id="327" name="Google Shape;32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800" y="1879625"/>
            <a:ext cx="5172075" cy="24193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6"/>
          <p:cNvSpPr txBox="1">
            <a:spLocks noGrp="1"/>
          </p:cNvSpPr>
          <p:nvPr>
            <p:ph type="title"/>
          </p:nvPr>
        </p:nvSpPr>
        <p:spPr>
          <a:xfrm>
            <a:off x="727650" y="562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Styling: </a:t>
            </a:r>
            <a:r>
              <a:rPr lang="en-GB">
                <a:solidFill>
                  <a:srgbClr val="9A9B99"/>
                </a:solidFill>
              </a:rPr>
              <a:t>Table- striped rows</a:t>
            </a:r>
            <a:endParaRPr>
              <a:solidFill>
                <a:srgbClr val="9A9B99"/>
              </a:solidFill>
            </a:endParaRPr>
          </a:p>
        </p:txBody>
      </p:sp>
      <p:sp>
        <p:nvSpPr>
          <p:cNvPr id="333" name="Google Shape;333;p46"/>
          <p:cNvSpPr txBox="1">
            <a:spLocks noGrp="1"/>
          </p:cNvSpPr>
          <p:nvPr>
            <p:ph type="body" idx="1"/>
          </p:nvPr>
        </p:nvSpPr>
        <p:spPr>
          <a:xfrm>
            <a:off x="503713" y="1379300"/>
            <a:ext cx="3886500" cy="3608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border-collapse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collapse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GB" sz="120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text-align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GB" sz="120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en-GB" sz="1200">
                <a:solidFill>
                  <a:srgbClr val="D0B344"/>
                </a:solidFill>
                <a:latin typeface="Courier New"/>
                <a:ea typeface="Courier New"/>
                <a:cs typeface="Courier New"/>
                <a:sym typeface="Courier New"/>
              </a:rPr>
              <a:t>:nth-child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even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background-color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200" b="1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gainsboro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4" name="Google Shape;334;p46"/>
          <p:cNvSpPr txBox="1">
            <a:spLocks noGrp="1"/>
          </p:cNvSpPr>
          <p:nvPr>
            <p:ph type="body" idx="1"/>
          </p:nvPr>
        </p:nvSpPr>
        <p:spPr>
          <a:xfrm>
            <a:off x="4753788" y="1379300"/>
            <a:ext cx="3886500" cy="3608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&lt;h2&gt;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Table Striped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&lt;/h2&gt;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9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9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&lt;table&gt;</a:t>
            </a:r>
            <a:endParaRPr sz="9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9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 sz="9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9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&lt;th&gt;</a:t>
            </a:r>
            <a:r>
              <a:rPr lang="en-GB" sz="9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n-GB" sz="9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&lt;/th&gt;</a:t>
            </a:r>
            <a:endParaRPr sz="9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9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&lt;th&gt;</a:t>
            </a:r>
            <a:r>
              <a:rPr lang="en-GB" sz="9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lang="en-GB" sz="9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&lt;/th&gt;</a:t>
            </a:r>
            <a:endParaRPr sz="9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9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sz="9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9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 sz="9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9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&lt;td&gt;</a:t>
            </a:r>
            <a:r>
              <a:rPr lang="en-GB" sz="9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Tea</a:t>
            </a:r>
            <a:r>
              <a:rPr lang="en-GB" sz="9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  <a:endParaRPr sz="9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9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&lt;td&gt;</a:t>
            </a:r>
            <a:r>
              <a:rPr lang="en-GB" sz="9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GB" sz="9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  <a:endParaRPr sz="9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9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sz="9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9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 sz="9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9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&lt;td&gt;</a:t>
            </a:r>
            <a:r>
              <a:rPr lang="en-GB" sz="9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Coffee</a:t>
            </a:r>
            <a:r>
              <a:rPr lang="en-GB" sz="9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  <a:endParaRPr sz="9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9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&lt;td&gt;</a:t>
            </a:r>
            <a:r>
              <a:rPr lang="en-GB" sz="9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GB" sz="9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  <a:endParaRPr sz="9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9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sz="9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9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 sz="9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9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&lt;td&gt;</a:t>
            </a:r>
            <a:r>
              <a:rPr lang="en-GB" sz="9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Hot Chocolate</a:t>
            </a:r>
            <a:r>
              <a:rPr lang="en-GB" sz="9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  <a:endParaRPr sz="9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9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&lt;td&gt;</a:t>
            </a:r>
            <a:r>
              <a:rPr lang="en-GB" sz="9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en-GB" sz="9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  <a:endParaRPr sz="9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9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sz="9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9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&lt;/table&gt;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5" name="Google Shape;335;p46"/>
          <p:cNvSpPr/>
          <p:nvPr/>
        </p:nvSpPr>
        <p:spPr>
          <a:xfrm>
            <a:off x="1300850" y="1716175"/>
            <a:ext cx="2909700" cy="607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46"/>
          <p:cNvSpPr/>
          <p:nvPr/>
        </p:nvSpPr>
        <p:spPr>
          <a:xfrm>
            <a:off x="1300850" y="3120175"/>
            <a:ext cx="2909700" cy="47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46"/>
          <p:cNvSpPr/>
          <p:nvPr/>
        </p:nvSpPr>
        <p:spPr>
          <a:xfrm>
            <a:off x="1300850" y="4459525"/>
            <a:ext cx="2909700" cy="322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7"/>
          <p:cNvSpPr txBox="1">
            <a:spLocks noGrp="1"/>
          </p:cNvSpPr>
          <p:nvPr>
            <p:ph type="title"/>
          </p:nvPr>
        </p:nvSpPr>
        <p:spPr>
          <a:xfrm>
            <a:off x="727800" y="565625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</a:t>
            </a:r>
            <a:endParaRPr/>
          </a:p>
        </p:txBody>
      </p:sp>
      <p:pic>
        <p:nvPicPr>
          <p:cNvPr id="343" name="Google Shape;34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800" y="1655450"/>
            <a:ext cx="6477000" cy="2819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8"/>
          <p:cNvSpPr txBox="1">
            <a:spLocks noGrp="1"/>
          </p:cNvSpPr>
          <p:nvPr>
            <p:ph type="title"/>
          </p:nvPr>
        </p:nvSpPr>
        <p:spPr>
          <a:xfrm>
            <a:off x="727650" y="562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Styling: </a:t>
            </a:r>
            <a:r>
              <a:rPr lang="en-GB">
                <a:solidFill>
                  <a:srgbClr val="9A9B99"/>
                </a:solidFill>
              </a:rPr>
              <a:t>Image</a:t>
            </a:r>
            <a:endParaRPr>
              <a:solidFill>
                <a:srgbClr val="9A9B99"/>
              </a:solidFill>
            </a:endParaRPr>
          </a:p>
        </p:txBody>
      </p:sp>
      <p:sp>
        <p:nvSpPr>
          <p:cNvPr id="349" name="Google Shape;349;p48"/>
          <p:cNvSpPr txBox="1">
            <a:spLocks noGrp="1"/>
          </p:cNvSpPr>
          <p:nvPr>
            <p:ph type="body" idx="1"/>
          </p:nvPr>
        </p:nvSpPr>
        <p:spPr>
          <a:xfrm>
            <a:off x="503713" y="1379300"/>
            <a:ext cx="3886500" cy="3608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D0B344"/>
                </a:solidFill>
                <a:latin typeface="Courier New"/>
                <a:ea typeface="Courier New"/>
                <a:cs typeface="Courier New"/>
                <a:sym typeface="Courier New"/>
              </a:rPr>
              <a:t>.rounded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border-radius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-GB" sz="120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D0B344"/>
                </a:solidFill>
                <a:latin typeface="Courier New"/>
                <a:ea typeface="Courier New"/>
                <a:cs typeface="Courier New"/>
                <a:sym typeface="Courier New"/>
              </a:rPr>
              <a:t>.circle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border-radius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-GB" sz="120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0" name="Google Shape;350;p48"/>
          <p:cNvSpPr txBox="1">
            <a:spLocks noGrp="1"/>
          </p:cNvSpPr>
          <p:nvPr>
            <p:ph type="body" idx="1"/>
          </p:nvPr>
        </p:nvSpPr>
        <p:spPr>
          <a:xfrm>
            <a:off x="4753788" y="1379300"/>
            <a:ext cx="3886500" cy="3608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Styling Images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&lt;img</a:t>
            </a:r>
            <a:r>
              <a:rPr lang="en-GB" sz="1200">
                <a:solidFill>
                  <a:srgbClr val="D0B344"/>
                </a:solidFill>
                <a:latin typeface="Courier New"/>
                <a:ea typeface="Courier New"/>
                <a:cs typeface="Courier New"/>
                <a:sym typeface="Courier New"/>
              </a:rPr>
              <a:t> class=</a:t>
            </a:r>
            <a:r>
              <a:rPr lang="en-GB" sz="1200">
                <a:solidFill>
                  <a:srgbClr val="9AA83A"/>
                </a:solidFill>
                <a:latin typeface="Courier New"/>
                <a:ea typeface="Courier New"/>
                <a:cs typeface="Courier New"/>
                <a:sym typeface="Courier New"/>
              </a:rPr>
              <a:t>"rounded"</a:t>
            </a:r>
            <a:r>
              <a:rPr lang="en-GB" sz="1200">
                <a:solidFill>
                  <a:srgbClr val="D0B344"/>
                </a:solidFill>
                <a:latin typeface="Courier New"/>
                <a:ea typeface="Courier New"/>
                <a:cs typeface="Courier New"/>
                <a:sym typeface="Courier New"/>
              </a:rPr>
              <a:t> src=</a:t>
            </a:r>
            <a:r>
              <a:rPr lang="en-GB" sz="1200">
                <a:solidFill>
                  <a:srgbClr val="9AA83A"/>
                </a:solidFill>
                <a:latin typeface="Courier New"/>
                <a:ea typeface="Courier New"/>
                <a:cs typeface="Courier New"/>
                <a:sym typeface="Courier New"/>
              </a:rPr>
              <a:t>"images/image.jpg"</a:t>
            </a:r>
            <a:r>
              <a:rPr lang="en-GB" sz="1200">
                <a:solidFill>
                  <a:srgbClr val="D0B344"/>
                </a:solidFill>
                <a:latin typeface="Courier New"/>
                <a:ea typeface="Courier New"/>
                <a:cs typeface="Courier New"/>
                <a:sym typeface="Courier New"/>
              </a:rPr>
              <a:t> alt=</a:t>
            </a:r>
            <a:r>
              <a:rPr lang="en-GB" sz="1200">
                <a:solidFill>
                  <a:srgbClr val="9AA83A"/>
                </a:solidFill>
                <a:latin typeface="Courier New"/>
                <a:ea typeface="Courier New"/>
                <a:cs typeface="Courier New"/>
                <a:sym typeface="Courier New"/>
              </a:rPr>
              <a:t>"image"</a:t>
            </a:r>
            <a:r>
              <a:rPr lang="en-GB" sz="1200">
                <a:solidFill>
                  <a:srgbClr val="D0B344"/>
                </a:solidFill>
                <a:latin typeface="Courier New"/>
                <a:ea typeface="Courier New"/>
                <a:cs typeface="Courier New"/>
                <a:sym typeface="Courier New"/>
              </a:rPr>
              <a:t> width=</a:t>
            </a:r>
            <a:r>
              <a:rPr lang="en-GB" sz="1200">
                <a:solidFill>
                  <a:srgbClr val="9AA83A"/>
                </a:solidFill>
                <a:latin typeface="Courier New"/>
                <a:ea typeface="Courier New"/>
                <a:cs typeface="Courier New"/>
                <a:sym typeface="Courier New"/>
              </a:rPr>
              <a:t>"300"</a:t>
            </a:r>
            <a:r>
              <a:rPr lang="en-GB" sz="1200">
                <a:solidFill>
                  <a:srgbClr val="D0B344"/>
                </a:solidFill>
                <a:latin typeface="Courier New"/>
                <a:ea typeface="Courier New"/>
                <a:cs typeface="Courier New"/>
                <a:sym typeface="Courier New"/>
              </a:rPr>
              <a:t> height=</a:t>
            </a:r>
            <a:r>
              <a:rPr lang="en-GB" sz="1200">
                <a:solidFill>
                  <a:srgbClr val="9AA83A"/>
                </a:solidFill>
                <a:latin typeface="Courier New"/>
                <a:ea typeface="Courier New"/>
                <a:cs typeface="Courier New"/>
                <a:sym typeface="Courier New"/>
              </a:rPr>
              <a:t>"190"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&lt;img</a:t>
            </a:r>
            <a:r>
              <a:rPr lang="en-GB" sz="1200">
                <a:solidFill>
                  <a:srgbClr val="D0B344"/>
                </a:solidFill>
                <a:latin typeface="Courier New"/>
                <a:ea typeface="Courier New"/>
                <a:cs typeface="Courier New"/>
                <a:sym typeface="Courier New"/>
              </a:rPr>
              <a:t> class=</a:t>
            </a:r>
            <a:r>
              <a:rPr lang="en-GB" sz="1200">
                <a:solidFill>
                  <a:srgbClr val="9AA83A"/>
                </a:solidFill>
                <a:latin typeface="Courier New"/>
                <a:ea typeface="Courier New"/>
                <a:cs typeface="Courier New"/>
                <a:sym typeface="Courier New"/>
              </a:rPr>
              <a:t>"circle"</a:t>
            </a:r>
            <a:r>
              <a:rPr lang="en-GB" sz="1200">
                <a:solidFill>
                  <a:srgbClr val="D0B344"/>
                </a:solidFill>
                <a:latin typeface="Courier New"/>
                <a:ea typeface="Courier New"/>
                <a:cs typeface="Courier New"/>
                <a:sym typeface="Courier New"/>
              </a:rPr>
              <a:t> src=</a:t>
            </a:r>
            <a:r>
              <a:rPr lang="en-GB" sz="1200">
                <a:solidFill>
                  <a:srgbClr val="9AA83A"/>
                </a:solidFill>
                <a:latin typeface="Courier New"/>
                <a:ea typeface="Courier New"/>
                <a:cs typeface="Courier New"/>
                <a:sym typeface="Courier New"/>
              </a:rPr>
              <a:t>"images/image.jpg"</a:t>
            </a:r>
            <a:r>
              <a:rPr lang="en-GB" sz="1200">
                <a:solidFill>
                  <a:srgbClr val="D0B344"/>
                </a:solidFill>
                <a:latin typeface="Courier New"/>
                <a:ea typeface="Courier New"/>
                <a:cs typeface="Courier New"/>
                <a:sym typeface="Courier New"/>
              </a:rPr>
              <a:t> alt=</a:t>
            </a:r>
            <a:r>
              <a:rPr lang="en-GB" sz="1200">
                <a:solidFill>
                  <a:srgbClr val="9AA83A"/>
                </a:solidFill>
                <a:latin typeface="Courier New"/>
                <a:ea typeface="Courier New"/>
                <a:cs typeface="Courier New"/>
                <a:sym typeface="Courier New"/>
              </a:rPr>
              <a:t>"image"</a:t>
            </a:r>
            <a:r>
              <a:rPr lang="en-GB" sz="1200">
                <a:solidFill>
                  <a:srgbClr val="D0B344"/>
                </a:solidFill>
                <a:latin typeface="Courier New"/>
                <a:ea typeface="Courier New"/>
                <a:cs typeface="Courier New"/>
                <a:sym typeface="Courier New"/>
              </a:rPr>
              <a:t> width=</a:t>
            </a:r>
            <a:r>
              <a:rPr lang="en-GB" sz="1200">
                <a:solidFill>
                  <a:srgbClr val="9AA83A"/>
                </a:solidFill>
                <a:latin typeface="Courier New"/>
                <a:ea typeface="Courier New"/>
                <a:cs typeface="Courier New"/>
                <a:sym typeface="Courier New"/>
              </a:rPr>
              <a:t>"250"</a:t>
            </a:r>
            <a:r>
              <a:rPr lang="en-GB" sz="1200">
                <a:solidFill>
                  <a:srgbClr val="D0B344"/>
                </a:solidFill>
                <a:latin typeface="Courier New"/>
                <a:ea typeface="Courier New"/>
                <a:cs typeface="Courier New"/>
                <a:sym typeface="Courier New"/>
              </a:rPr>
              <a:t> height=</a:t>
            </a:r>
            <a:r>
              <a:rPr lang="en-GB" sz="1200">
                <a:solidFill>
                  <a:srgbClr val="9AA83A"/>
                </a:solidFill>
                <a:latin typeface="Courier New"/>
                <a:ea typeface="Courier New"/>
                <a:cs typeface="Courier New"/>
                <a:sym typeface="Courier New"/>
              </a:rPr>
              <a:t>"200"</a:t>
            </a:r>
            <a:r>
              <a:rPr lang="en-GB" sz="120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1" name="Google Shape;351;p48"/>
          <p:cNvSpPr/>
          <p:nvPr/>
        </p:nvSpPr>
        <p:spPr>
          <a:xfrm>
            <a:off x="1300850" y="1716175"/>
            <a:ext cx="2909700" cy="294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48"/>
          <p:cNvSpPr/>
          <p:nvPr/>
        </p:nvSpPr>
        <p:spPr>
          <a:xfrm>
            <a:off x="1300850" y="2794950"/>
            <a:ext cx="2909700" cy="294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9"/>
          <p:cNvSpPr txBox="1">
            <a:spLocks noGrp="1"/>
          </p:cNvSpPr>
          <p:nvPr>
            <p:ph type="title"/>
          </p:nvPr>
        </p:nvSpPr>
        <p:spPr>
          <a:xfrm>
            <a:off x="727800" y="565625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</a:t>
            </a:r>
            <a:endParaRPr/>
          </a:p>
        </p:txBody>
      </p:sp>
      <p:pic>
        <p:nvPicPr>
          <p:cNvPr id="358" name="Google Shape;35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800" y="1390150"/>
            <a:ext cx="7324725" cy="34861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7650" y="562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Styling: </a:t>
            </a:r>
            <a:r>
              <a:rPr lang="en-GB">
                <a:solidFill>
                  <a:srgbClr val="9A9B99"/>
                </a:solidFill>
              </a:rPr>
              <a:t>font and colors</a:t>
            </a:r>
            <a:endParaRPr>
              <a:solidFill>
                <a:srgbClr val="9A9B99"/>
              </a:solidFill>
            </a:endParaRPr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503713" y="1379300"/>
            <a:ext cx="3886500" cy="3608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&lt;!</a:t>
            </a:r>
            <a:r>
              <a:rPr lang="en-GB" sz="1200" b="1">
                <a:solidFill>
                  <a:srgbClr val="9AA83A"/>
                </a:solidFill>
                <a:latin typeface="Courier New"/>
                <a:ea typeface="Courier New"/>
                <a:cs typeface="Courier New"/>
                <a:sym typeface="Courier New"/>
              </a:rPr>
              <a:t>DOCTYPE html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sz="12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sz="12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&lt;style&gt;</a:t>
            </a:r>
            <a:endParaRPr sz="12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 b="1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font-family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 b="1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Arial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200" b="1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Helvetica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,		  </a:t>
            </a:r>
            <a:r>
              <a:rPr lang="en-GB" sz="1200" b="1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sans-serif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       </a:t>
            </a:r>
            <a:endParaRPr sz="12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 b="1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background-color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200" b="1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whitesmoke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   </a:t>
            </a:r>
            <a:endParaRPr sz="12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 b="1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 b="1">
                <a:solidFill>
                  <a:srgbClr val="8080FF"/>
                </a:solidFill>
                <a:latin typeface="Courier New"/>
                <a:ea typeface="Courier New"/>
                <a:cs typeface="Courier New"/>
                <a:sym typeface="Courier New"/>
              </a:rPr>
              <a:t>#000080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 b="1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text-align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 b="1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center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sz="12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 b="1"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4753788" y="1379300"/>
            <a:ext cx="3886500" cy="3608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 b="1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font-size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GB" sz="1200" b="1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rgbClr val="9A9B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00" b="1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&lt;/style&gt;</a:t>
            </a:r>
            <a:endParaRPr sz="12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sz="12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sz="12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r>
              <a:rPr lang="en-GB" sz="1200" b="1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Welcome to Internet Programming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 sz="12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r>
              <a:rPr lang="en-GB" sz="1200" b="1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This is a paragraph text.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sz="12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sz="12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12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727800" y="565625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413" y="1575950"/>
            <a:ext cx="5819775" cy="30384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27650" y="562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Styling: </a:t>
            </a:r>
            <a:r>
              <a:rPr lang="en-GB">
                <a:solidFill>
                  <a:srgbClr val="9A9B99"/>
                </a:solidFill>
              </a:rPr>
              <a:t>margin and padding</a:t>
            </a:r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503713" y="1379300"/>
            <a:ext cx="3886500" cy="3608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 b="1" dirty="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 b="1" dirty="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000" b="1" dirty="0" err="1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background-color</a:t>
            </a:r>
            <a:r>
              <a:rPr lang="en-GB" sz="1000" b="1" dirty="0" err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000" b="1" dirty="0" err="1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whitesmoke</a:t>
            </a:r>
            <a:r>
              <a:rPr lang="en-GB" sz="10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   </a:t>
            </a:r>
            <a:endParaRPr sz="1000" b="1" dirty="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000" b="1" dirty="0" err="1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-GB" sz="10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000" b="1" dirty="0">
                <a:solidFill>
                  <a:srgbClr val="8080FF"/>
                </a:solidFill>
                <a:latin typeface="Courier New"/>
                <a:ea typeface="Courier New"/>
                <a:cs typeface="Courier New"/>
                <a:sym typeface="Courier New"/>
              </a:rPr>
              <a:t>#000080</a:t>
            </a:r>
            <a:r>
              <a:rPr lang="en-GB" sz="10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 b="1" dirty="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000" b="1" dirty="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text-align</a:t>
            </a:r>
            <a:r>
              <a:rPr lang="en-GB" sz="10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000" b="1" dirty="0" err="1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center</a:t>
            </a:r>
            <a:r>
              <a:rPr lang="en-GB" sz="10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 b="1" dirty="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1200" b="1" dirty="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padding-top</a:t>
            </a: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 b="1" dirty="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GB" sz="1200" b="1" dirty="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 dirty="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1200" b="1" dirty="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padding-bottom</a:t>
            </a: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 b="1" dirty="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GB" sz="1200" b="1" dirty="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 dirty="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sz="1200" b="1" dirty="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 b="1" dirty="0"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4753788" y="1379300"/>
            <a:ext cx="3886500" cy="3608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 b="1" dirty="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10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 b="1" dirty="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font-size</a:t>
            </a:r>
            <a:r>
              <a:rPr lang="en-GB" sz="10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000" b="1" dirty="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GB" sz="1000" b="1" dirty="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en-GB" sz="10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lang="en-IN" sz="1000" b="1" dirty="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IN" sz="1200" b="1" dirty="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margin-top</a:t>
            </a:r>
            <a:r>
              <a:rPr lang="en-IN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IN" sz="1200" b="1" dirty="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40</a:t>
            </a:r>
            <a:r>
              <a:rPr lang="en-IN" sz="1200" b="1" dirty="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en-IN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 b="1" dirty="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margin-left</a:t>
            </a: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 b="1" dirty="0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40</a:t>
            </a:r>
            <a:r>
              <a:rPr lang="en-GB" sz="1200" b="1" dirty="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 dirty="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00" b="1" dirty="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" name="Google Shape;121;p18"/>
          <p:cNvSpPr/>
          <p:nvPr/>
        </p:nvSpPr>
        <p:spPr>
          <a:xfrm>
            <a:off x="948650" y="2671875"/>
            <a:ext cx="2268900" cy="575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5149850" y="1996650"/>
            <a:ext cx="2268900" cy="575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727800" y="565625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</a:t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625" y="1419475"/>
            <a:ext cx="7391400" cy="3124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727650" y="562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Styling: </a:t>
            </a:r>
            <a:r>
              <a:rPr lang="en-GB">
                <a:solidFill>
                  <a:srgbClr val="9A9B99"/>
                </a:solidFill>
              </a:rPr>
              <a:t>text-decoration</a:t>
            </a:r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503713" y="1379300"/>
            <a:ext cx="3886500" cy="3608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 b="1" dirty="0">
                <a:solidFill>
                  <a:srgbClr val="D0B344"/>
                </a:solidFill>
                <a:latin typeface="Courier New"/>
                <a:ea typeface="Courier New"/>
                <a:cs typeface="Courier New"/>
                <a:sym typeface="Courier New"/>
              </a:rPr>
              <a:t>.under</a:t>
            </a: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 b="1" dirty="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 b="1" dirty="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text-decoration</a:t>
            </a: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 b="1" dirty="0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underline</a:t>
            </a:r>
            <a:endParaRPr sz="1200" b="1" dirty="0">
              <a:solidFill>
                <a:srgbClr val="C7444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200" b="1" dirty="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 b="1" dirty="0">
                <a:solidFill>
                  <a:srgbClr val="D0B344"/>
                </a:solidFill>
                <a:latin typeface="Courier New"/>
                <a:ea typeface="Courier New"/>
                <a:cs typeface="Courier New"/>
                <a:sym typeface="Courier New"/>
              </a:rPr>
              <a:t>.over</a:t>
            </a: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 b="1" dirty="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 b="1" dirty="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text-decoration</a:t>
            </a: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 b="1" dirty="0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overline</a:t>
            </a:r>
            <a:endParaRPr sz="1200" b="1" dirty="0">
              <a:solidFill>
                <a:srgbClr val="C7444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200" b="1" dirty="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 b="1" dirty="0">
                <a:solidFill>
                  <a:srgbClr val="D0B344"/>
                </a:solidFill>
                <a:latin typeface="Courier New"/>
                <a:ea typeface="Courier New"/>
                <a:cs typeface="Courier New"/>
                <a:sym typeface="Courier New"/>
              </a:rPr>
              <a:t>.through</a:t>
            </a: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 b="1" dirty="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 b="1" dirty="0">
                <a:solidFill>
                  <a:srgbClr val="676867"/>
                </a:solidFill>
                <a:latin typeface="Courier New"/>
                <a:ea typeface="Courier New"/>
                <a:cs typeface="Courier New"/>
                <a:sym typeface="Courier New"/>
              </a:rPr>
              <a:t>text-decoration</a:t>
            </a: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 b="1" dirty="0">
                <a:solidFill>
                  <a:srgbClr val="C7444A"/>
                </a:solidFill>
                <a:latin typeface="Courier New"/>
                <a:ea typeface="Courier New"/>
                <a:cs typeface="Courier New"/>
                <a:sym typeface="Courier New"/>
              </a:rPr>
              <a:t>line-through</a:t>
            </a:r>
            <a:endParaRPr sz="1200" b="1" dirty="0">
              <a:solidFill>
                <a:srgbClr val="C7444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200" b="1" dirty="0">
              <a:solidFill>
                <a:srgbClr val="C5C8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1"/>
          </p:nvPr>
        </p:nvSpPr>
        <p:spPr>
          <a:xfrm>
            <a:off x="4753788" y="1379300"/>
            <a:ext cx="3886500" cy="3608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sz="12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&lt;div</a:t>
            </a:r>
            <a:r>
              <a:rPr lang="en-GB" sz="1200" b="1">
                <a:solidFill>
                  <a:srgbClr val="D0B344"/>
                </a:solidFill>
                <a:latin typeface="Courier New"/>
                <a:ea typeface="Courier New"/>
                <a:cs typeface="Courier New"/>
                <a:sym typeface="Courier New"/>
              </a:rPr>
              <a:t> style=</a:t>
            </a:r>
            <a:r>
              <a:rPr lang="en-GB" sz="1200" b="1">
                <a:solidFill>
                  <a:srgbClr val="9AA83A"/>
                </a:solidFill>
                <a:latin typeface="Courier New"/>
                <a:ea typeface="Courier New"/>
                <a:cs typeface="Courier New"/>
                <a:sym typeface="Courier New"/>
              </a:rPr>
              <a:t>"text-align: center"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r>
              <a:rPr lang="en-GB" sz="1200" b="1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Welcome to Internet Programming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 sz="12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&lt;p</a:t>
            </a:r>
            <a:r>
              <a:rPr lang="en-GB" sz="1200" b="1">
                <a:solidFill>
                  <a:srgbClr val="D0B344"/>
                </a:solidFill>
                <a:latin typeface="Courier New"/>
                <a:ea typeface="Courier New"/>
                <a:cs typeface="Courier New"/>
                <a:sym typeface="Courier New"/>
              </a:rPr>
              <a:t> class=</a:t>
            </a:r>
            <a:r>
              <a:rPr lang="en-GB" sz="1200" b="1">
                <a:solidFill>
                  <a:srgbClr val="9AA83A"/>
                </a:solidFill>
                <a:latin typeface="Courier New"/>
                <a:ea typeface="Courier New"/>
                <a:cs typeface="Courier New"/>
                <a:sym typeface="Courier New"/>
              </a:rPr>
              <a:t>"under"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1200" b="1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This is a underlined text.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sz="12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&lt;p</a:t>
            </a:r>
            <a:r>
              <a:rPr lang="en-GB" sz="1200" b="1">
                <a:solidFill>
                  <a:srgbClr val="D0B344"/>
                </a:solidFill>
                <a:latin typeface="Courier New"/>
                <a:ea typeface="Courier New"/>
                <a:cs typeface="Courier New"/>
                <a:sym typeface="Courier New"/>
              </a:rPr>
              <a:t> class=</a:t>
            </a:r>
            <a:r>
              <a:rPr lang="en-GB" sz="1200" b="1">
                <a:solidFill>
                  <a:srgbClr val="9AA83A"/>
                </a:solidFill>
                <a:latin typeface="Courier New"/>
                <a:ea typeface="Courier New"/>
                <a:cs typeface="Courier New"/>
                <a:sym typeface="Courier New"/>
              </a:rPr>
              <a:t>"over"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1200" b="1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This is a overlined text.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sz="12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&lt;p</a:t>
            </a:r>
            <a:r>
              <a:rPr lang="en-GB" sz="1200" b="1">
                <a:solidFill>
                  <a:srgbClr val="D0B344"/>
                </a:solidFill>
                <a:latin typeface="Courier New"/>
                <a:ea typeface="Courier New"/>
                <a:cs typeface="Courier New"/>
                <a:sym typeface="Courier New"/>
              </a:rPr>
              <a:t> class=</a:t>
            </a:r>
            <a:r>
              <a:rPr lang="en-GB" sz="1200" b="1">
                <a:solidFill>
                  <a:srgbClr val="9AA83A"/>
                </a:solidFill>
                <a:latin typeface="Courier New"/>
                <a:ea typeface="Courier New"/>
                <a:cs typeface="Courier New"/>
                <a:sym typeface="Courier New"/>
              </a:rPr>
              <a:t>"through"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1200" b="1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This is a line through text.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sz="12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C5C8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sz="12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6089B4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sz="1200" b="1">
              <a:solidFill>
                <a:srgbClr val="6089B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6" name="Google Shape;136;p20"/>
          <p:cNvSpPr/>
          <p:nvPr/>
        </p:nvSpPr>
        <p:spPr>
          <a:xfrm>
            <a:off x="1560275" y="1708350"/>
            <a:ext cx="2449800" cy="288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1517475" y="2793625"/>
            <a:ext cx="2449800" cy="288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0"/>
          <p:cNvSpPr/>
          <p:nvPr/>
        </p:nvSpPr>
        <p:spPr>
          <a:xfrm>
            <a:off x="1560275" y="3921700"/>
            <a:ext cx="2718900" cy="288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727800" y="565625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</a:t>
            </a: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788" y="1824074"/>
            <a:ext cx="7876725" cy="21807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1961</Words>
  <Application>Microsoft Macintosh PowerPoint</Application>
  <PresentationFormat>On-screen Show (16:9)</PresentationFormat>
  <Paragraphs>406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Raleway</vt:lpstr>
      <vt:lpstr>Courier New</vt:lpstr>
      <vt:lpstr>Lato</vt:lpstr>
      <vt:lpstr>Streamline</vt:lpstr>
      <vt:lpstr>Introduction to Internet Programming</vt:lpstr>
      <vt:lpstr>What is a web site/web application</vt:lpstr>
      <vt:lpstr>A Sample html page</vt:lpstr>
      <vt:lpstr>Basic Styling: font and colors</vt:lpstr>
      <vt:lpstr>Output</vt:lpstr>
      <vt:lpstr>Basic Styling: margin and padding</vt:lpstr>
      <vt:lpstr>Output</vt:lpstr>
      <vt:lpstr>Basic Styling: text-decoration</vt:lpstr>
      <vt:lpstr>Output</vt:lpstr>
      <vt:lpstr>Basic Styling: text-transformation</vt:lpstr>
      <vt:lpstr>Output</vt:lpstr>
      <vt:lpstr>Basic Styling: Indentation, Spacing, Direction and Line Height</vt:lpstr>
      <vt:lpstr>Output</vt:lpstr>
      <vt:lpstr>Basic Styling: Links</vt:lpstr>
      <vt:lpstr>Output</vt:lpstr>
      <vt:lpstr>Basic Styling: Links as Button</vt:lpstr>
      <vt:lpstr>Output</vt:lpstr>
      <vt:lpstr>Basic Styling: Lists</vt:lpstr>
      <vt:lpstr>Output</vt:lpstr>
      <vt:lpstr>Basic Styling: Lists- Box Type</vt:lpstr>
      <vt:lpstr>Output</vt:lpstr>
      <vt:lpstr>Basic Styling: Table- basic borders</vt:lpstr>
      <vt:lpstr>Output</vt:lpstr>
      <vt:lpstr>Basic Styling: Table- border collapse</vt:lpstr>
      <vt:lpstr>Output</vt:lpstr>
      <vt:lpstr>Basic Styling: Table- border outline</vt:lpstr>
      <vt:lpstr>Output</vt:lpstr>
      <vt:lpstr>Basic Styling: Table- sizing</vt:lpstr>
      <vt:lpstr>Output</vt:lpstr>
      <vt:lpstr>Basic Styling: Table- padding</vt:lpstr>
      <vt:lpstr>Output</vt:lpstr>
      <vt:lpstr>Basic Styling: Table- hover</vt:lpstr>
      <vt:lpstr>Output</vt:lpstr>
      <vt:lpstr>Basic Styling: Table- striped rows</vt:lpstr>
      <vt:lpstr>Output</vt:lpstr>
      <vt:lpstr>Basic Styling: Image</vt:lpstr>
      <vt:lpstr>Output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Internet Programming</dc:title>
  <cp:lastModifiedBy>Microsoft Office User</cp:lastModifiedBy>
  <cp:revision>1</cp:revision>
  <dcterms:modified xsi:type="dcterms:W3CDTF">2018-12-17T08:01:26Z</dcterms:modified>
</cp:coreProperties>
</file>