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1.jpeg" ContentType="image/jpeg"/>
  <Override PartName="/ppt/media/image10.png" ContentType="image/png"/>
  <Override PartName="/ppt/media/image4.png" ContentType="image/png"/>
  <Override PartName="/ppt/media/image8.jpeg" ContentType="image/jpeg"/>
  <Override PartName="/ppt/media/image3.png" ContentType="image/png"/>
  <Override PartName="/ppt/media/image7.png" ContentType="image/png"/>
  <Override PartName="/ppt/media/image12.png" ContentType="image/png"/>
  <Override PartName="/ppt/media/image9.jpeg" ContentType="image/jpeg"/>
  <Override PartName="/ppt/media/image2.png" ContentType="image/png"/>
  <Override PartName="/ppt/media/image6.png" ContentType="image/png"/>
  <Override PartName="/ppt/media/image1.png" ContentType="image/png"/>
  <Override PartName="/ppt/media/image5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5.xml.rels" ContentType="application/vnd.openxmlformats-package.relationships+xml"/>
  <Override PartName="/ppt/slides/_rels/slide15.xml.rels" ContentType="application/vnd.openxmlformats-package.relationships+xml"/>
  <Override PartName="/ppt/slides/_rels/slide4.xml.rels" ContentType="application/vnd.openxmlformats-package.relationships+xml"/>
  <Override PartName="/ppt/slides/_rels/slide14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1640" cy="104004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1" name="CustomShape 2"/>
          <p:cNvSpPr/>
          <p:nvPr/>
        </p:nvSpPr>
        <p:spPr>
          <a:xfrm>
            <a:off x="4381560" y="-7200"/>
            <a:ext cx="4761000" cy="636840"/>
          </a:xfrm>
          <a:prstGeom prst="rect">
            <a:avLst/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2" name="CustomShape 3"/>
          <p:cNvSpPr/>
          <p:nvPr/>
        </p:nvSpPr>
        <p:spPr>
          <a:xfrm>
            <a:off x="-29160" y="421560"/>
            <a:ext cx="9161640" cy="647640"/>
          </a:xfrm>
          <a:prstGeom prst="rect">
            <a:avLst/>
          </a:prstGeom>
          <a:ln w="10800">
            <a:solidFill>
              <a:srgbClr val="008abf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-21600" y="495360"/>
            <a:ext cx="9174240" cy="528840"/>
          </a:xfrm>
          <a:prstGeom prst="rect">
            <a:avLst/>
          </a:prstGeom>
          <a:ln w="9360">
            <a:solidFill>
              <a:srgbClr val="009dd9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33520" y="1371600"/>
            <a:ext cx="7850160" cy="1827360"/>
          </a:xfrm>
          <a:prstGeom prst="rect">
            <a:avLst/>
          </a:prstGeom>
        </p:spPr>
        <p:txBody>
          <a:bodyPr anchor="b" bIns="0" lIns="0" rIns="18360" tIns="0"/>
          <a:p>
            <a:pPr>
              <a:lnSpc>
                <a:spcPct val="100000"/>
              </a:lnSpc>
            </a:pPr>
            <a:r>
              <a:rPr b="1" lang="en-IN" sz="5600">
                <a:solidFill>
                  <a:srgbClr val="50e0ea"/>
                </a:solidFill>
                <a:latin typeface="Calibri"/>
              </a:rPr>
              <a:t>Android</a:t>
            </a:r>
            <a:r>
              <a:rPr b="1" lang="en-IN" sz="5600">
                <a:solidFill>
                  <a:srgbClr val="50e0ea"/>
                </a:solidFill>
                <a:latin typeface="Calibri"/>
              </a:rPr>
              <a:t>	</a:t>
            </a: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533520" y="3228480"/>
            <a:ext cx="7853400" cy="1751040"/>
          </a:xfrm>
          <a:prstGeom prst="rect">
            <a:avLst/>
          </a:prstGeom>
        </p:spPr>
        <p:txBody>
          <a:bodyPr bIns="45000" lIns="0" rIns="18360" tIns="45000"/>
          <a:p>
            <a:pPr algn="r">
              <a:lnSpc>
                <a:spcPct val="100000"/>
              </a:lnSpc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A brief Introduction</a:t>
            </a:r>
            <a:endParaRPr/>
          </a:p>
        </p:txBody>
      </p:sp>
      <p:pic>
        <p:nvPicPr>
          <p:cNvPr descr="" id="40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395640" y="1989000"/>
            <a:ext cx="4456080" cy="203256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648000" y="630720"/>
            <a:ext cx="7919640" cy="952920"/>
          </a:xfrm>
          <a:prstGeom prst="rect">
            <a:avLst/>
          </a:prstGeom>
        </p:spPr>
        <p:txBody>
          <a:bodyPr anchor="b" bIns="0" lIns="0" rIns="0" tIns="45000"/>
          <a:p>
            <a:pPr algn="ctr"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Android Architecture</a:t>
            </a:r>
            <a:endParaRPr/>
          </a:p>
        </p:txBody>
      </p:sp>
      <p:pic>
        <p:nvPicPr>
          <p:cNvPr descr="" id="5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116000" y="1584000"/>
            <a:ext cx="7055640" cy="5003640"/>
          </a:xfrm>
          <a:prstGeom prst="rect">
            <a:avLst/>
          </a:prstGeom>
        </p:spPr>
      </p:pic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457560" y="704520"/>
            <a:ext cx="8228160" cy="114156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Basic Components</a:t>
            </a:r>
            <a:endParaRPr/>
          </a:p>
        </p:txBody>
      </p:sp>
      <p:sp>
        <p:nvSpPr>
          <p:cNvPr id="61" name="CustomShape 2"/>
          <p:cNvSpPr/>
          <p:nvPr/>
        </p:nvSpPr>
        <p:spPr>
          <a:xfrm>
            <a:off x="457560" y="1935720"/>
            <a:ext cx="8228160" cy="3967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b="1" lang="en-IN" sz="2600">
                <a:solidFill>
                  <a:srgbClr val="000000"/>
                </a:solidFill>
                <a:latin typeface="Constantia"/>
              </a:rPr>
              <a:t>Activities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b="1" lang="en-IN" sz="2600">
                <a:solidFill>
                  <a:srgbClr val="000000"/>
                </a:solidFill>
                <a:latin typeface="Constantia"/>
              </a:rPr>
              <a:t>Services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b="1" lang="en-IN" sz="2600">
                <a:solidFill>
                  <a:srgbClr val="000000"/>
                </a:solidFill>
                <a:latin typeface="Constantia"/>
              </a:rPr>
              <a:t>Content providers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b="1" lang="en-IN" sz="2600">
                <a:solidFill>
                  <a:srgbClr val="000000"/>
                </a:solidFill>
                <a:latin typeface="Constantia"/>
              </a:rPr>
              <a:t>Broadcast receivers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76000" y="1236960"/>
            <a:ext cx="8228160" cy="56196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4617b"/>
                </a:solidFill>
                <a:latin typeface="Calibri"/>
              </a:rPr>
              <a:t> </a:t>
            </a:r>
            <a:r>
              <a:rPr b="1" lang="en-IN" sz="3200">
                <a:solidFill>
                  <a:srgbClr val="04617b"/>
                </a:solidFill>
                <a:latin typeface="Calibri"/>
              </a:rPr>
              <a:t>Programming Languages support </a:t>
            </a:r>
            <a:endParaRPr/>
          </a:p>
        </p:txBody>
      </p:sp>
      <p:sp>
        <p:nvSpPr>
          <p:cNvPr id="63" name="CustomShape 2"/>
          <p:cNvSpPr/>
          <p:nvPr/>
        </p:nvSpPr>
        <p:spPr>
          <a:xfrm>
            <a:off x="432000" y="2367000"/>
            <a:ext cx="8228160" cy="2023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000">
                <a:solidFill>
                  <a:srgbClr val="000000"/>
                </a:solidFill>
                <a:latin typeface="Constantia"/>
              </a:rPr>
              <a:t>Java – officially supported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000">
                <a:solidFill>
                  <a:srgbClr val="000000"/>
                </a:solidFill>
                <a:latin typeface="Constantia"/>
              </a:rPr>
              <a:t>C/C++ – also possible but not supported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4" name="CustomShape 3"/>
          <p:cNvSpPr/>
          <p:nvPr/>
        </p:nvSpPr>
        <p:spPr>
          <a:xfrm>
            <a:off x="6553440" y="6416640"/>
            <a:ext cx="2132280" cy="363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00E121-11D1-4121-B1C1-B1E1A1D1C1B1}" type="slidenum">
              <a:rPr lang="en-IN">
                <a:solidFill>
                  <a:srgbClr val="000000"/>
                </a:solidFill>
                <a:latin typeface="Constantia"/>
              </a:rPr>
              <a:t>&lt;number&gt;</a:t>
            </a:fld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282600" y="938880"/>
            <a:ext cx="8228160" cy="6145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4617b"/>
                </a:solidFill>
                <a:latin typeface="Calibri"/>
              </a:rPr>
              <a:t>Development requirements </a:t>
            </a:r>
            <a:endParaRPr/>
          </a:p>
        </p:txBody>
      </p:sp>
      <p:sp>
        <p:nvSpPr>
          <p:cNvPr id="66" name="CustomShape 2"/>
          <p:cNvSpPr/>
          <p:nvPr/>
        </p:nvSpPr>
        <p:spPr>
          <a:xfrm>
            <a:off x="457560" y="1922040"/>
            <a:ext cx="8228160" cy="3692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000">
                <a:solidFill>
                  <a:srgbClr val="000000"/>
                </a:solidFill>
                <a:latin typeface="Constantia"/>
              </a:rPr>
              <a:t>Java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000">
                <a:solidFill>
                  <a:srgbClr val="000000"/>
                </a:solidFill>
                <a:latin typeface="Constantia"/>
              </a:rPr>
              <a:t>Android SDK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000">
                <a:solidFill>
                  <a:srgbClr val="000000"/>
                </a:solidFill>
                <a:latin typeface="Constantia"/>
              </a:rPr>
              <a:t>Eclipse IDE (optional)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7" name="CustomShape 3"/>
          <p:cNvSpPr/>
          <p:nvPr/>
        </p:nvSpPr>
        <p:spPr>
          <a:xfrm>
            <a:off x="7200000" y="6443280"/>
            <a:ext cx="1726920" cy="251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B1C1B1-4121-4141-9171-3131E1212151}" type="slidenum">
              <a:rPr lang="en-IN">
                <a:solidFill>
                  <a:srgbClr val="000000"/>
                </a:solidFill>
                <a:latin typeface="Constantia"/>
              </a:rPr>
              <a:t>&lt;number&gt;</a:t>
            </a:fld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432000" y="720000"/>
            <a:ext cx="8228160" cy="7909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4617b"/>
                </a:solidFill>
                <a:latin typeface="Calibri"/>
              </a:rPr>
              <a:t>IDE and Tools </a:t>
            </a:r>
            <a:endParaRPr/>
          </a:p>
        </p:txBody>
      </p:sp>
      <p:sp>
        <p:nvSpPr>
          <p:cNvPr id="69" name="CustomShape 2"/>
          <p:cNvSpPr/>
          <p:nvPr/>
        </p:nvSpPr>
        <p:spPr>
          <a:xfrm>
            <a:off x="457560" y="1863000"/>
            <a:ext cx="8228160" cy="3823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000">
                <a:solidFill>
                  <a:srgbClr val="000000"/>
                </a:solidFill>
                <a:latin typeface="Constantia"/>
              </a:rPr>
              <a:t>Android SDK 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000">
                <a:solidFill>
                  <a:srgbClr val="000000"/>
                </a:solidFill>
                <a:latin typeface="Constantia"/>
              </a:rPr>
              <a:t>Eclipse IDE + Android Development Tools (ADT) plug in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000">
                <a:solidFill>
                  <a:srgbClr val="000000"/>
                </a:solidFill>
                <a:latin typeface="Constantia"/>
              </a:rPr>
              <a:t>Other IDEs</a:t>
            </a: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000">
                <a:solidFill>
                  <a:srgbClr val="000000"/>
                </a:solidFill>
                <a:latin typeface="Constantia"/>
              </a:rPr>
              <a:t>Tools for debugging, compiling and packaging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0" name="CustomShape 3"/>
          <p:cNvSpPr/>
          <p:nvPr/>
        </p:nvSpPr>
        <p:spPr>
          <a:xfrm>
            <a:off x="6553440" y="6416640"/>
            <a:ext cx="2132280" cy="363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0181A1-91E1-41F1-8111-5141A101E111}" type="slidenum">
              <a:rPr lang="en-IN">
                <a:solidFill>
                  <a:srgbClr val="000000"/>
                </a:solidFill>
                <a:latin typeface="Constantia"/>
              </a:rPr>
              <a:t>&lt;number&gt;</a:t>
            </a:fld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596560" y="2410560"/>
            <a:ext cx="3402360" cy="4301640"/>
          </a:xfrm>
          <a:prstGeom prst="rect">
            <a:avLst/>
          </a:prstGeom>
        </p:spPr>
      </p:pic>
      <p:sp>
        <p:nvSpPr>
          <p:cNvPr id="72" name="CustomShape 1"/>
          <p:cNvSpPr/>
          <p:nvPr/>
        </p:nvSpPr>
        <p:spPr>
          <a:xfrm>
            <a:off x="608400" y="881280"/>
            <a:ext cx="5295240" cy="33854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N" sz="7200">
                <a:solidFill>
                  <a:srgbClr val="000000"/>
                </a:solidFill>
                <a:latin typeface="Constantia"/>
              </a:rPr>
              <a:t>Summary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onstantia"/>
              </a:rPr>
              <a:t>Android powerful and well-designed development platform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onstantia"/>
              </a:rPr>
              <a:t>Marketleader for Smartphones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onstantia"/>
              </a:rPr>
              <a:t>Power to the developer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447480" y="1872000"/>
            <a:ext cx="8228160" cy="1141560"/>
          </a:xfrm>
          <a:prstGeom prst="rect">
            <a:avLst/>
          </a:prstGeom>
        </p:spPr>
        <p:txBody>
          <a:bodyPr anchor="b" bIns="0" lIns="0" rIns="0" tIns="45000"/>
          <a:p>
            <a:pPr algn="ctr"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Questions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57560" y="704520"/>
            <a:ext cx="8228160" cy="114156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b="1" lang="en-IN" sz="5000">
                <a:solidFill>
                  <a:srgbClr val="004586"/>
                </a:solidFill>
                <a:latin typeface="Calibri"/>
              </a:rPr>
              <a:t>Main Topics</a:t>
            </a: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457560" y="1935720"/>
            <a:ext cx="8228160" cy="4387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95000"/>
              <a:buFont typeface="Calibri"/>
              <a:buAutoNum type="arabicPeriod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Introduction</a:t>
            </a:r>
            <a:endParaRPr/>
          </a:p>
          <a:p>
            <a:pPr>
              <a:lnSpc>
                <a:spcPct val="100000"/>
              </a:lnSpc>
              <a:buSzPct val="95000"/>
              <a:buFont typeface="Calibri"/>
              <a:buAutoNum type="arabicPeriod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Platform</a:t>
            </a:r>
            <a:endParaRPr/>
          </a:p>
          <a:p>
            <a:pPr>
              <a:lnSpc>
                <a:spcPct val="100000"/>
              </a:lnSpc>
              <a:buSzPct val="95000"/>
              <a:buFont typeface="Calibri"/>
              <a:buAutoNum type="arabicPeriod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IDE and Tools</a:t>
            </a:r>
            <a:endParaRPr/>
          </a:p>
          <a:p>
            <a:pPr>
              <a:lnSpc>
                <a:spcPct val="100000"/>
              </a:lnSpc>
              <a:buSzPct val="95000"/>
              <a:buFont typeface="Calibri"/>
              <a:buAutoNum type="arabicPeriod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Applications Development Walkthrough</a:t>
            </a:r>
            <a:endParaRPr/>
          </a:p>
          <a:p>
            <a:pPr>
              <a:lnSpc>
                <a:spcPct val="100000"/>
              </a:lnSpc>
              <a:buSzPct val="95000"/>
              <a:buFont typeface="Calibri"/>
              <a:buAutoNum type="arabicPeriod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Overall evaluation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7560" y="704520"/>
            <a:ext cx="8228160" cy="114156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What is Android ?</a:t>
            </a: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457560" y="1935720"/>
            <a:ext cx="8228160" cy="4387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A software platform and operating system for mobile devices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Based on the Linux kernel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Developed by Google and later the Open Handset Alliance (OHA)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charset="2" typeface="Wingdings 2"/>
              <a:buChar char=""/>
            </a:pPr>
            <a:r>
              <a:rPr lang="en-IN" sz="2600">
                <a:solidFill>
                  <a:srgbClr val="000000"/>
                </a:solidFill>
                <a:latin typeface="Constantia"/>
              </a:rPr>
              <a:t>Unveiling of the Android platform was announced on 5 November 2007 with the founding of OHA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5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11640" y="980640"/>
            <a:ext cx="972000" cy="1756800"/>
          </a:xfrm>
          <a:prstGeom prst="rect">
            <a:avLst/>
          </a:prstGeom>
        </p:spPr>
      </p:pic>
      <p:pic>
        <p:nvPicPr>
          <p:cNvPr descr="" id="46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39640" y="908640"/>
            <a:ext cx="1134360" cy="1874520"/>
          </a:xfrm>
          <a:prstGeom prst="rect">
            <a:avLst/>
          </a:prstGeom>
        </p:spPr>
      </p:pic>
      <p:pic>
        <p:nvPicPr>
          <p:cNvPr descr="" id="47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996000" y="836640"/>
            <a:ext cx="1078560" cy="1882440"/>
          </a:xfrm>
          <a:prstGeom prst="rect">
            <a:avLst/>
          </a:prstGeom>
        </p:spPr>
      </p:pic>
      <p:pic>
        <p:nvPicPr>
          <p:cNvPr descr="" id="48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467640" y="3717000"/>
            <a:ext cx="2680560" cy="1942920"/>
          </a:xfrm>
          <a:prstGeom prst="rect">
            <a:avLst/>
          </a:prstGeom>
        </p:spPr>
      </p:pic>
      <p:pic>
        <p:nvPicPr>
          <p:cNvPr descr="" id="49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3420000" y="3645000"/>
            <a:ext cx="2548080" cy="2055600"/>
          </a:xfrm>
          <a:prstGeom prst="rect">
            <a:avLst/>
          </a:prstGeom>
        </p:spPr>
      </p:pic>
      <p:pic>
        <p:nvPicPr>
          <p:cNvPr descr="" id="50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6516360" y="3789000"/>
            <a:ext cx="2315520" cy="193572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27640" y="2853000"/>
            <a:ext cx="3753360" cy="114156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Why Android ?</a:t>
            </a:r>
            <a:endParaRPr/>
          </a:p>
        </p:txBody>
      </p:sp>
      <p:pic>
        <p:nvPicPr>
          <p:cNvPr descr="" id="5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860000" y="908640"/>
            <a:ext cx="4083120" cy="494496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76000" y="1296000"/>
            <a:ext cx="7990920" cy="42998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300 million Android devices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9,50,000 daily activations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Open Source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360000" y="4320000"/>
            <a:ext cx="8228160" cy="114156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IN" sz="5000">
                <a:solidFill>
                  <a:srgbClr val="04617b"/>
                </a:solidFill>
                <a:latin typeface="Calibri"/>
              </a:rPr>
              <a:t>Android’s market share has doubled from 25.3% to the current 52.5% share of the total market. 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720360" y="414720"/>
            <a:ext cx="7379280" cy="6136560"/>
          </a:xfrm>
          <a:prstGeom prst="rect">
            <a:avLst/>
          </a:prstGeom>
        </p:spPr>
      </p:pic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457560" y="273600"/>
            <a:ext cx="8228160" cy="11437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IN" sz="3600"/>
              <a:t>Android Emulator</a:t>
            </a:r>
            <a:endParaRPr/>
          </a:p>
        </p:txBody>
      </p:sp>
      <p:pic>
        <p:nvPicPr>
          <p:cNvPr descr="" id="5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63880" y="1548000"/>
            <a:ext cx="6899400" cy="5218920"/>
          </a:xfrm>
          <a:prstGeom prst="rect">
            <a:avLst/>
          </a:prstGeom>
        </p:spPr>
      </p:pic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