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4.png" ContentType="image/png"/>
  <Override PartName="/ppt/media/image8.jpeg" ContentType="image/jpeg"/>
  <Override PartName="/ppt/media/image3.png" ContentType="image/png"/>
  <Override PartName="/ppt/media/image7.png" ContentType="image/png"/>
  <Override PartName="/ppt/media/image12.png" ContentType="image/png"/>
  <Override PartName="/ppt/media/image9.jpeg" ContentType="image/jpeg"/>
  <Override PartName="/ppt/media/image2.png" ContentType="image/png"/>
  <Override PartName="/ppt/media/image6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1640" cy="10400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1000" cy="6368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1640" cy="647640"/>
          </a:xfrm>
          <a:prstGeom prst="rect">
            <a:avLst/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4240" cy="528840"/>
          </a:xfrm>
          <a:prstGeom prst="rect">
            <a:avLst/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33520" y="1371600"/>
            <a:ext cx="7850160" cy="182736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en-IN" sz="5600">
                <a:solidFill>
                  <a:srgbClr val="50e0ea"/>
                </a:solidFill>
                <a:latin typeface="Calibri"/>
              </a:rPr>
              <a:t>Android</a:t>
            </a:r>
            <a:r>
              <a:rPr b="1" lang="en-IN" sz="5600">
                <a:solidFill>
                  <a:srgbClr val="50e0ea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33520" y="3228480"/>
            <a:ext cx="7853400" cy="175104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 brief Introduction</a:t>
            </a:r>
            <a:endParaRPr/>
          </a:p>
        </p:txBody>
      </p:sp>
      <p:pic>
        <p:nvPicPr>
          <p:cNvPr descr="" id="40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1989000"/>
            <a:ext cx="4456080" cy="20325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48000" y="630720"/>
            <a:ext cx="7919640" cy="95292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Android Architecture</a:t>
            </a:r>
            <a:endParaRPr/>
          </a:p>
        </p:txBody>
      </p:sp>
      <p:pic>
        <p:nvPicPr>
          <p:cNvPr descr="" id="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6000" y="1584000"/>
            <a:ext cx="7055640" cy="500364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560" y="70452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Basic Components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457560" y="1935720"/>
            <a:ext cx="8228160" cy="396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Activities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Services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Content providers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Broadcast receivers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6000" y="1236960"/>
            <a:ext cx="8228160" cy="5619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 </a:t>
            </a:r>
            <a:r>
              <a:rPr b="1" lang="en-IN" sz="3200">
                <a:solidFill>
                  <a:srgbClr val="04617b"/>
                </a:solidFill>
                <a:latin typeface="Calibri"/>
              </a:rPr>
              <a:t>Programming Languages support 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32000" y="2367000"/>
            <a:ext cx="8228160" cy="20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Java – officially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C/C++ – also possible but not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6553440" y="6416640"/>
            <a:ext cx="2132280" cy="363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A151E1-5191-41D1-8171-61B10101411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82600" y="938880"/>
            <a:ext cx="8228160" cy="6145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Development requirements 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457560" y="1922040"/>
            <a:ext cx="8228160" cy="3692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Android SDK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Eclipse IDE (optional)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7200000" y="6443280"/>
            <a:ext cx="1726920" cy="25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119151-B1C1-41E1-B131-2151D191E1A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32000" y="720000"/>
            <a:ext cx="8228160" cy="790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IDE and Tools 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57560" y="1863000"/>
            <a:ext cx="8228160" cy="38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Android SDK 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Eclipse IDE + Android Development Tools (ADT) plug in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Other IDEs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Tools for debugging, compiling and packaging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6553440" y="6416640"/>
            <a:ext cx="2132280" cy="363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11D1C1-F1B1-4181-B131-21A18191D14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96560" y="2410560"/>
            <a:ext cx="3402360" cy="4301640"/>
          </a:xfrm>
          <a:prstGeom prst="rect">
            <a:avLst/>
          </a:prstGeom>
        </p:spPr>
      </p:pic>
      <p:sp>
        <p:nvSpPr>
          <p:cNvPr id="72" name="CustomShape 1"/>
          <p:cNvSpPr/>
          <p:nvPr/>
        </p:nvSpPr>
        <p:spPr>
          <a:xfrm>
            <a:off x="608400" y="881280"/>
            <a:ext cx="5295240" cy="33854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7200">
                <a:solidFill>
                  <a:srgbClr val="000000"/>
                </a:solidFill>
                <a:latin typeface="Constantia"/>
              </a:rPr>
              <a:t>Summary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Android powerful and well-designed development platform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Marketleader for Smartphones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Power to the developer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47480" y="187200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Questions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560" y="70452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5000">
                <a:solidFill>
                  <a:srgbClr val="004586"/>
                </a:solidFill>
                <a:latin typeface="Calibri"/>
              </a:rPr>
              <a:t>Main Topics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57560" y="1935720"/>
            <a:ext cx="8228160" cy="4387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Platform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IDE and Tools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Applications Development Walkthrough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Overall evaluation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560" y="70452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What is Android ?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57560" y="1935720"/>
            <a:ext cx="8228160" cy="4387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 software platform and operating system for mobile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Based on the Linux 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Developed by Google and later the Open Handset Alliance (OHA)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Unveiling of the Android platform was announced on 5 November 2007 with the founding of OHA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980640"/>
            <a:ext cx="972000" cy="1756800"/>
          </a:xfrm>
          <a:prstGeom prst="rect">
            <a:avLst/>
          </a:prstGeom>
        </p:spPr>
      </p:pic>
      <p:pic>
        <p:nvPicPr>
          <p:cNvPr descr="" id="4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640" y="908640"/>
            <a:ext cx="1134360" cy="1874520"/>
          </a:xfrm>
          <a:prstGeom prst="rect">
            <a:avLst/>
          </a:prstGeom>
        </p:spPr>
      </p:pic>
      <p:pic>
        <p:nvPicPr>
          <p:cNvPr descr="" id="4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96000" y="836640"/>
            <a:ext cx="1078560" cy="1882440"/>
          </a:xfrm>
          <a:prstGeom prst="rect">
            <a:avLst/>
          </a:prstGeom>
        </p:spPr>
      </p:pic>
      <p:pic>
        <p:nvPicPr>
          <p:cNvPr descr="" id="48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7640" y="3717000"/>
            <a:ext cx="2680560" cy="1942920"/>
          </a:xfrm>
          <a:prstGeom prst="rect">
            <a:avLst/>
          </a:prstGeom>
        </p:spPr>
      </p:pic>
      <p:pic>
        <p:nvPicPr>
          <p:cNvPr descr="" id="49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20000" y="3645000"/>
            <a:ext cx="2548080" cy="2055600"/>
          </a:xfrm>
          <a:prstGeom prst="rect">
            <a:avLst/>
          </a:prstGeom>
        </p:spPr>
      </p:pic>
      <p:pic>
        <p:nvPicPr>
          <p:cNvPr descr="" id="50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516360" y="3789000"/>
            <a:ext cx="2315520" cy="19357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27640" y="2853000"/>
            <a:ext cx="37533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Why Android ?</a:t>
            </a:r>
            <a:endParaRPr/>
          </a:p>
        </p:txBody>
      </p:sp>
      <p:pic>
        <p:nvPicPr>
          <p:cNvPr descr="" id="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60000" y="908640"/>
            <a:ext cx="4083120" cy="49449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76000" y="1296000"/>
            <a:ext cx="7990920" cy="42998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300 million Android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9,50,000 daily activations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60000" y="432000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Android’s market share has doubled from 25.3% to the current 52.5% share of the total market. 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20360" y="414720"/>
            <a:ext cx="7379280" cy="61365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560" y="273600"/>
            <a:ext cx="8228160" cy="1143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600"/>
              <a:t>Android Emulator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3880" y="1548000"/>
            <a:ext cx="6899400" cy="521892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