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jpeg" ContentType="image/jpeg"/>
  <Override PartName="/ppt/media/image10.png" ContentType="image/png"/>
  <Override PartName="/ppt/media/image4.png" ContentType="image/png"/>
  <Override PartName="/ppt/media/image8.jpeg" ContentType="image/jpeg"/>
  <Override PartName="/ppt/media/image3.png" ContentType="image/png"/>
  <Override PartName="/ppt/media/image7.png" ContentType="image/png"/>
  <Override PartName="/ppt/media/image12.png" ContentType="image/png"/>
  <Override PartName="/ppt/media/image9.jpeg" ContentType="image/jpeg"/>
  <Override PartName="/ppt/media/image2.png" ContentType="image/png"/>
  <Override PartName="/ppt/media/image6.png" ContentType="image/png"/>
  <Override PartName="/ppt/media/image1.png" ContentType="image/png"/>
  <Override PartName="/ppt/media/image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0520" cy="18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0520" cy="18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0520" cy="18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0520" cy="18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0520" cy="18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0520" cy="18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0520" cy="18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33520" y="1371600"/>
            <a:ext cx="7850520" cy="4209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0520" cy="18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0520" cy="18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0520" cy="18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000" cy="104040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1360" cy="637200"/>
          </a:xfrm>
          <a:prstGeom prst="rect">
            <a:avLst/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>
            <a:off x="-29160" y="421560"/>
            <a:ext cx="9162000" cy="648000"/>
          </a:xfrm>
          <a:prstGeom prst="rect">
            <a:avLst/>
          </a:prstGeom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-21600" y="495360"/>
            <a:ext cx="9174600" cy="529200"/>
          </a:xfrm>
          <a:prstGeom prst="rect">
            <a:avLst/>
          </a:prstGeom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0520" cy="1828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/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33520" y="1371600"/>
            <a:ext cx="7850520" cy="1827720"/>
          </a:xfrm>
          <a:prstGeom prst="rect">
            <a:avLst/>
          </a:prstGeom>
        </p:spPr>
        <p:txBody>
          <a:bodyPr anchor="b" bIns="0" lIns="0" rIns="18360" tIns="0"/>
          <a:p>
            <a:pPr>
              <a:lnSpc>
                <a:spcPct val="100000"/>
              </a:lnSpc>
            </a:pPr>
            <a:r>
              <a:rPr b="1" lang="en-IN" sz="5600">
                <a:solidFill>
                  <a:srgbClr val="50e0ea"/>
                </a:solidFill>
                <a:latin typeface="Calibri"/>
              </a:rPr>
              <a:t>Android</a:t>
            </a:r>
            <a:r>
              <a:rPr b="1" lang="en-IN" sz="5600">
                <a:solidFill>
                  <a:srgbClr val="50e0ea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33520" y="3228480"/>
            <a:ext cx="7853760" cy="1751400"/>
          </a:xfrm>
          <a:prstGeom prst="rect">
            <a:avLst/>
          </a:prstGeom>
        </p:spPr>
        <p:txBody>
          <a:bodyPr bIns="45000" lIns="0" rIns="18360" tIns="45000"/>
          <a:p>
            <a:pPr algn="r"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A brief Introduction</a:t>
            </a:r>
            <a:endParaRPr/>
          </a:p>
        </p:txBody>
      </p:sp>
      <p:pic>
        <p:nvPicPr>
          <p:cNvPr descr="" id="40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395640" y="1989000"/>
            <a:ext cx="4456440" cy="203292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648000" y="630720"/>
            <a:ext cx="7920000" cy="95328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Android Architecture</a:t>
            </a:r>
            <a:endParaRPr/>
          </a:p>
        </p:txBody>
      </p:sp>
      <p:pic>
        <p:nvPicPr>
          <p:cNvPr descr="" id="5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16000" y="1584000"/>
            <a:ext cx="7056000" cy="500400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57560" y="704520"/>
            <a:ext cx="8228520" cy="11419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Basic Components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457560" y="1935720"/>
            <a:ext cx="8228520" cy="3967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IN" sz="2600">
                <a:solidFill>
                  <a:srgbClr val="000000"/>
                </a:solidFill>
                <a:latin typeface="Constantia"/>
              </a:rPr>
              <a:t>Activities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IN" sz="2600">
                <a:solidFill>
                  <a:srgbClr val="000000"/>
                </a:solidFill>
                <a:latin typeface="Constantia"/>
              </a:rPr>
              <a:t>Services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IN" sz="2600">
                <a:solidFill>
                  <a:srgbClr val="000000"/>
                </a:solidFill>
                <a:latin typeface="Constantia"/>
              </a:rPr>
              <a:t>Content providers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IN" sz="2600">
                <a:solidFill>
                  <a:srgbClr val="000000"/>
                </a:solidFill>
                <a:latin typeface="Constantia"/>
              </a:rPr>
              <a:t>Broadcast receivers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76000" y="1236960"/>
            <a:ext cx="8228520" cy="5623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4617b"/>
                </a:solidFill>
                <a:latin typeface="Calibri"/>
              </a:rPr>
              <a:t> </a:t>
            </a:r>
            <a:r>
              <a:rPr b="1" lang="en-IN" sz="3200">
                <a:solidFill>
                  <a:srgbClr val="04617b"/>
                </a:solidFill>
                <a:latin typeface="Calibri"/>
              </a:rPr>
              <a:t>Programming Languages support 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432000" y="2367000"/>
            <a:ext cx="8228520" cy="2024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Java – officially supported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C/C++ – also possible but not supported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4" name="CustomShape 3"/>
          <p:cNvSpPr/>
          <p:nvPr/>
        </p:nvSpPr>
        <p:spPr>
          <a:xfrm>
            <a:off x="6553440" y="6416640"/>
            <a:ext cx="2132640" cy="363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3141C1-7191-41C1-A1D1-615131517131}" type="slidenum">
              <a:rPr lang="en-IN">
                <a:solidFill>
                  <a:srgbClr val="000000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282600" y="938880"/>
            <a:ext cx="8228520" cy="6148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4617b"/>
                </a:solidFill>
                <a:latin typeface="Calibri"/>
              </a:rPr>
              <a:t>Development requirements 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457560" y="1922040"/>
            <a:ext cx="8228520" cy="3693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Java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Android SDK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Eclipse IDE (optional)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7" name="CustomShape 3"/>
          <p:cNvSpPr/>
          <p:nvPr/>
        </p:nvSpPr>
        <p:spPr>
          <a:xfrm>
            <a:off x="7200000" y="6443280"/>
            <a:ext cx="1727280" cy="252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B13151-F1F1-4151-81E1-81113141A141}" type="slidenum">
              <a:rPr lang="en-IN">
                <a:solidFill>
                  <a:srgbClr val="000000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32000" y="720000"/>
            <a:ext cx="8228520" cy="7912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4617b"/>
                </a:solidFill>
                <a:latin typeface="Calibri"/>
              </a:rPr>
              <a:t>IDE and Tools 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457560" y="1863000"/>
            <a:ext cx="8228520" cy="3824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Android SDK 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Eclipse IDE + Android Development Tools (ADT) plug in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Other IDEs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Tools for debugging, compiling and packaging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6553440" y="6416640"/>
            <a:ext cx="2132640" cy="363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61C101-E171-4131-91E1-010111316161}" type="slidenum">
              <a:rPr lang="en-IN">
                <a:solidFill>
                  <a:srgbClr val="000000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596560" y="2410560"/>
            <a:ext cx="3402720" cy="4302000"/>
          </a:xfrm>
          <a:prstGeom prst="rect">
            <a:avLst/>
          </a:prstGeom>
        </p:spPr>
      </p:pic>
      <p:sp>
        <p:nvSpPr>
          <p:cNvPr id="72" name="CustomShape 1"/>
          <p:cNvSpPr/>
          <p:nvPr/>
        </p:nvSpPr>
        <p:spPr>
          <a:xfrm>
            <a:off x="608400" y="881280"/>
            <a:ext cx="5295600" cy="33858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7200">
                <a:solidFill>
                  <a:srgbClr val="000000"/>
                </a:solidFill>
                <a:latin typeface="Constantia"/>
              </a:rPr>
              <a:t>Summary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onstantia"/>
              </a:rPr>
              <a:t>Android powerful and well-designed development platform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onstantia"/>
              </a:rPr>
              <a:t>Marketleader for Smartphones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onstantia"/>
              </a:rPr>
              <a:t>Power to the developer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47480" y="1872000"/>
            <a:ext cx="8228520" cy="114192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Questions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7560" y="704520"/>
            <a:ext cx="8228520" cy="11419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b="1" lang="en-IN" sz="5000">
                <a:solidFill>
                  <a:srgbClr val="004586"/>
                </a:solidFill>
                <a:latin typeface="Calibri"/>
              </a:rPr>
              <a:t>Main Topics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457560" y="1935720"/>
            <a:ext cx="8228520" cy="4388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Introduction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Platform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IDE and Tools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Applications Development Walkthrough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Overall evaluation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560" y="704520"/>
            <a:ext cx="8228520" cy="11419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What is Android ?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457560" y="1935720"/>
            <a:ext cx="8228520" cy="4388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A software platform and operating system for mobile devices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Based on the Linux kernel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Developed by Google and later the Open Handset Alliance (OHA)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Unveiling of the Android platform was announced on 5 November 2007 with the founding of OHA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40" y="980640"/>
            <a:ext cx="972360" cy="1757160"/>
          </a:xfrm>
          <a:prstGeom prst="rect">
            <a:avLst/>
          </a:prstGeom>
        </p:spPr>
      </p:pic>
      <p:pic>
        <p:nvPicPr>
          <p:cNvPr descr="" id="4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39640" y="908640"/>
            <a:ext cx="1134720" cy="1874880"/>
          </a:xfrm>
          <a:prstGeom prst="rect">
            <a:avLst/>
          </a:prstGeom>
        </p:spPr>
      </p:pic>
      <p:pic>
        <p:nvPicPr>
          <p:cNvPr descr="" id="47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96000" y="836640"/>
            <a:ext cx="1078920" cy="1882800"/>
          </a:xfrm>
          <a:prstGeom prst="rect">
            <a:avLst/>
          </a:prstGeom>
        </p:spPr>
      </p:pic>
      <p:pic>
        <p:nvPicPr>
          <p:cNvPr descr="" id="48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67640" y="3717000"/>
            <a:ext cx="2680920" cy="1943280"/>
          </a:xfrm>
          <a:prstGeom prst="rect">
            <a:avLst/>
          </a:prstGeom>
        </p:spPr>
      </p:pic>
      <p:pic>
        <p:nvPicPr>
          <p:cNvPr descr="" id="49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420000" y="3645000"/>
            <a:ext cx="2548440" cy="2055960"/>
          </a:xfrm>
          <a:prstGeom prst="rect">
            <a:avLst/>
          </a:prstGeom>
        </p:spPr>
      </p:pic>
      <p:pic>
        <p:nvPicPr>
          <p:cNvPr descr="" id="50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6516360" y="3789000"/>
            <a:ext cx="2315880" cy="193608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27640" y="2853000"/>
            <a:ext cx="3753720" cy="11419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Why Android ?</a:t>
            </a:r>
            <a:endParaRPr/>
          </a:p>
        </p:txBody>
      </p:sp>
      <p:pic>
        <p:nvPicPr>
          <p:cNvPr descr="" id="5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860000" y="908640"/>
            <a:ext cx="4083480" cy="494532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76000" y="1296000"/>
            <a:ext cx="7991280" cy="430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300 million Android devices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9,50,000 daily activations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60000" y="4320000"/>
            <a:ext cx="8228520" cy="11419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Android’s market share has doubled from 25.3% to the current 52.5% share of the total market. 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20360" y="414720"/>
            <a:ext cx="7379640" cy="613692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57560" y="273600"/>
            <a:ext cx="8228520" cy="1144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 sz="3600"/>
              <a:t>Android Emulator</a:t>
            </a:r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63880" y="1548000"/>
            <a:ext cx="6899760" cy="521928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