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2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27EB-0F59-4E75-AB11-32F212C06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56D09-3DA7-44C8-BEED-ED37894C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D8CFC-8228-42BB-AA0F-43BCCA8A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EB8A-5089-471C-AC18-1E9A7AE76636}" type="datetimeFigureOut">
              <a:rPr lang="en-SG" smtClean="0"/>
              <a:t>21/12/2022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EA14E-8EE4-47E8-A1E0-0F209869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A1FBB-D662-4A39-A3AF-AE1E4157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BAA2-F98D-4FD9-A3DB-92015DDD9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504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5B03-17DD-4C43-8E0D-43777041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E7174-55DB-47E5-8712-E2AAB5E63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77C76-67FE-4FB5-A679-B59B4D50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EB8A-5089-471C-AC18-1E9A7AE76636}" type="datetimeFigureOut">
              <a:rPr lang="en-SG" smtClean="0"/>
              <a:t>21/12/2022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8AA7-EE73-478D-B329-E01626B9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E9D12-4821-4C3A-AA63-1ED29398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BAA2-F98D-4FD9-A3DB-92015DDD9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438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8163D-ADD0-4030-AE73-19C1103B8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738B7-CA5C-4095-86C3-5AA199AAD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5EE44-4711-4D09-BEE2-4C265C01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EB8A-5089-471C-AC18-1E9A7AE76636}" type="datetimeFigureOut">
              <a:rPr lang="en-SG" smtClean="0"/>
              <a:t>21/12/2022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CF8B2-FEA6-49B4-81E4-28924986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F7DE9-74C0-4DDE-8203-029DC3EF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BAA2-F98D-4FD9-A3DB-92015DDD9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086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FD15-0A11-4652-A06E-D01FC608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7845-4A9C-473B-B0D2-48B6D7557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CF518-A08B-435D-8146-BA6885B8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EB8A-5089-471C-AC18-1E9A7AE76636}" type="datetimeFigureOut">
              <a:rPr lang="en-SG" smtClean="0"/>
              <a:t>21/12/2022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7CFF4-0497-417D-9801-411B4403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3B466-049F-4035-9A42-F9113F9E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BAA2-F98D-4FD9-A3DB-92015DDD9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222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54FA-2D52-4EBE-83F1-197B87AE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9F5F1-1D36-47E6-AE12-EC10CE899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8B45E-87C5-478D-84AC-EEC53A04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EB8A-5089-471C-AC18-1E9A7AE76636}" type="datetimeFigureOut">
              <a:rPr lang="en-SG" smtClean="0"/>
              <a:t>21/12/2022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8B150-D650-49E6-9C68-3911A4A5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6210F-496F-4477-BDFC-9CE6B180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BAA2-F98D-4FD9-A3DB-92015DDD9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903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305E-15D5-4C9F-8892-6BE39F61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E04B5-5D95-4ED2-80B3-EA1837D8D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9AE65-6AEE-4479-8810-5ABCB83E3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738A3-35C6-4CE1-9923-5CE75E9B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EB8A-5089-471C-AC18-1E9A7AE76636}" type="datetimeFigureOut">
              <a:rPr lang="en-SG" smtClean="0"/>
              <a:t>21/12/2022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8FBD8-A304-4B29-A550-BDDEA419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B2BA5-FCB3-48EC-9881-7A1AAAF2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BAA2-F98D-4FD9-A3DB-92015DDD9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044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6417-021F-4B25-82A1-981BDCD4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C43B6-E59C-40C9-B486-F7F1CEDB6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FFB43-B88D-4D9B-B9CD-E2085D137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616B6-A5E0-4767-9ABF-2F8784B1E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E37BC-A3CD-4E02-A0C3-5DEF81645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D53F7-1013-4BAB-8D35-1B4336E7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EB8A-5089-471C-AC18-1E9A7AE76636}" type="datetimeFigureOut">
              <a:rPr lang="en-SG" smtClean="0"/>
              <a:t>21/12/2022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EC3BAD-10FE-4829-A074-A7D624AC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FA0531-A869-4643-B448-08E4C7B1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BAA2-F98D-4FD9-A3DB-92015DDD9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224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5390-DB97-4F2A-AE12-FF61D861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614E2-D8FA-4539-A304-783668EC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EB8A-5089-471C-AC18-1E9A7AE76636}" type="datetimeFigureOut">
              <a:rPr lang="en-SG" smtClean="0"/>
              <a:t>21/12/2022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5B7E3-D275-4EEE-865B-78F66608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CBF35-509D-41F7-8539-75C6708C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BAA2-F98D-4FD9-A3DB-92015DDD9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576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04262-2454-4F21-88F4-0C43F9D8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EB8A-5089-471C-AC18-1E9A7AE76636}" type="datetimeFigureOut">
              <a:rPr lang="en-SG" smtClean="0"/>
              <a:t>21/12/2022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87A33-24A9-48BF-AE9D-6928C4C1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4C5D3-38A5-4F2E-BEC4-ACD9F57F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BAA2-F98D-4FD9-A3DB-92015DDD9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779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3234-CEDE-42A8-B16C-5F4DB2052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98F8-66EF-44FB-AA43-F8441CE8A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DD14B-FCDF-4912-80E2-1CB43A21A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FC937-41F2-4CE4-A7E0-BF4BF4EE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EB8A-5089-471C-AC18-1E9A7AE76636}" type="datetimeFigureOut">
              <a:rPr lang="en-SG" smtClean="0"/>
              <a:t>21/12/2022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49BC5-962D-42E9-B713-C5598970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69D20-1C55-4544-A1F1-CEAACB51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BAA2-F98D-4FD9-A3DB-92015DDD9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83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F72C-7FC5-4BFE-80C2-0A6DFD16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E90D8-598A-4BB3-BB01-E9002DCE1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7B883-D0E1-494C-B115-C9F91B4A3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FF6A7-774B-409A-BDCF-E45EF052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EB8A-5089-471C-AC18-1E9A7AE76636}" type="datetimeFigureOut">
              <a:rPr lang="en-SG" smtClean="0"/>
              <a:t>21/12/2022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4C3E6-476E-4C9A-BA99-3A8D7DDC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2493D-DF31-4A1B-A344-9DB83B74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BAA2-F98D-4FD9-A3DB-92015DDD9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55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39D55-BC67-4C68-B9B7-60A42BB0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15C69-73C9-4E39-ABD8-47681C505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AFD38-B97F-41D6-B578-C22D7C17A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FEB8A-5089-471C-AC18-1E9A7AE76636}" type="datetimeFigureOut">
              <a:rPr lang="en-SG" smtClean="0"/>
              <a:t>21/12/2022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195CA-063F-4DEA-BE4E-2BF9E1424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CB86-6458-40B1-ABAD-6D9EA437F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EBAA2-F98D-4FD9-A3DB-92015DDD9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857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30 Free Web Browser Frame PSD Templates - Hongkiat">
            <a:extLst>
              <a:ext uri="{FF2B5EF4-FFF2-40B4-BE49-F238E27FC236}">
                <a16:creationId xmlns:a16="http://schemas.microsoft.com/office/drawing/2014/main" id="{8C4B1EF1-A97F-4C34-9193-17B1502190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0" t="8559" r="11093" b="8372"/>
          <a:stretch/>
        </p:blipFill>
        <p:spPr bwMode="auto">
          <a:xfrm>
            <a:off x="1017547" y="71240"/>
            <a:ext cx="10257177" cy="670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EE1D65-557D-4A4F-B62C-C643DABDC992}"/>
              </a:ext>
            </a:extLst>
          </p:cNvPr>
          <p:cNvSpPr/>
          <p:nvPr/>
        </p:nvSpPr>
        <p:spPr>
          <a:xfrm>
            <a:off x="1016978" y="724401"/>
            <a:ext cx="10257177" cy="673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38" name="Picture 14" descr="Schroders - Schroders">
            <a:extLst>
              <a:ext uri="{FF2B5EF4-FFF2-40B4-BE49-F238E27FC236}">
                <a16:creationId xmlns:a16="http://schemas.microsoft.com/office/drawing/2014/main" id="{1B91DD74-5DEE-4FD9-B750-64740D70D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873" y="599057"/>
            <a:ext cx="2752251" cy="92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207172-71D4-4D36-B685-AF69925F7724}"/>
              </a:ext>
            </a:extLst>
          </p:cNvPr>
          <p:cNvCxnSpPr/>
          <p:nvPr/>
        </p:nvCxnSpPr>
        <p:spPr>
          <a:xfrm>
            <a:off x="3759197" y="1397000"/>
            <a:ext cx="0" cy="53824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C40723B-6700-41C6-B8AD-24199A5E0AC2}"/>
              </a:ext>
            </a:extLst>
          </p:cNvPr>
          <p:cNvSpPr/>
          <p:nvPr/>
        </p:nvSpPr>
        <p:spPr>
          <a:xfrm>
            <a:off x="1028144" y="1397000"/>
            <a:ext cx="2729289" cy="482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CEB0C2-0B88-4282-B87B-CC9080C5B1FB}"/>
              </a:ext>
            </a:extLst>
          </p:cNvPr>
          <p:cNvSpPr txBox="1"/>
          <p:nvPr/>
        </p:nvSpPr>
        <p:spPr>
          <a:xfrm>
            <a:off x="1073431" y="1469023"/>
            <a:ext cx="103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Stocks 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D6D449-5469-4648-AFFB-EF99FA5636E0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673B77-1CFD-446B-A20F-2CC784ACCE21}"/>
              </a:ext>
            </a:extLst>
          </p:cNvPr>
          <p:cNvGrpSpPr/>
          <p:nvPr/>
        </p:nvGrpSpPr>
        <p:grpSpPr>
          <a:xfrm>
            <a:off x="1079500" y="2054136"/>
            <a:ext cx="2753697" cy="338554"/>
            <a:chOff x="1079500" y="2054136"/>
            <a:chExt cx="2753697" cy="3385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91DF8E-7767-42AF-8FDD-2EC6C799FF1A}"/>
                </a:ext>
              </a:extLst>
            </p:cNvPr>
            <p:cNvSpPr txBox="1"/>
            <p:nvPr/>
          </p:nvSpPr>
          <p:spPr>
            <a:xfrm>
              <a:off x="1282700" y="2054136"/>
              <a:ext cx="2550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SFTCF</a:t>
              </a:r>
              <a:r>
                <a:rPr lang="en-US" sz="1600" dirty="0"/>
                <a:t> -  SOFTCHOICE CORP</a:t>
              </a:r>
            </a:p>
          </p:txBody>
        </p:sp>
        <p:pic>
          <p:nvPicPr>
            <p:cNvPr id="1040" name="Picture 16" descr="Empty checkbox - Free interface icons">
              <a:extLst>
                <a:ext uri="{FF2B5EF4-FFF2-40B4-BE49-F238E27FC236}">
                  <a16:creationId xmlns:a16="http://schemas.microsoft.com/office/drawing/2014/main" id="{19AF6C24-BCE4-497B-A7AD-0BF58B0E7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079500" y="2117467"/>
              <a:ext cx="203200" cy="20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7DA02E-AC55-4E97-898A-8CFAA869D7EE}"/>
              </a:ext>
            </a:extLst>
          </p:cNvPr>
          <p:cNvGrpSpPr/>
          <p:nvPr/>
        </p:nvGrpSpPr>
        <p:grpSpPr>
          <a:xfrm>
            <a:off x="1079500" y="2434798"/>
            <a:ext cx="2753697" cy="584775"/>
            <a:chOff x="1079500" y="2054136"/>
            <a:chExt cx="2753697" cy="58477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6A224E-8B7C-4A4A-89BB-344405BD702E}"/>
                </a:ext>
              </a:extLst>
            </p:cNvPr>
            <p:cNvSpPr txBox="1"/>
            <p:nvPr/>
          </p:nvSpPr>
          <p:spPr>
            <a:xfrm>
              <a:off x="1282700" y="2054136"/>
              <a:ext cx="25504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ASAD</a:t>
              </a:r>
              <a:r>
                <a:rPr lang="en-US" sz="1600" dirty="0"/>
                <a:t> -  </a:t>
              </a:r>
              <a:r>
                <a:rPr lang="en-SG" sz="1600" dirty="0"/>
                <a:t>VIRTUS SEIX SENIOR LOAN ETF</a:t>
              </a:r>
              <a:endParaRPr lang="en-US" sz="1600" dirty="0"/>
            </a:p>
          </p:txBody>
        </p:sp>
        <p:pic>
          <p:nvPicPr>
            <p:cNvPr id="27" name="Picture 16" descr="Empty checkbox - Free interface icons">
              <a:extLst>
                <a:ext uri="{FF2B5EF4-FFF2-40B4-BE49-F238E27FC236}">
                  <a16:creationId xmlns:a16="http://schemas.microsoft.com/office/drawing/2014/main" id="{96809A53-8181-4ED3-B3F0-548A6E851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079500" y="2117467"/>
              <a:ext cx="203200" cy="20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D69309-BA88-4A73-ADC6-0580C2730360}"/>
              </a:ext>
            </a:extLst>
          </p:cNvPr>
          <p:cNvGrpSpPr/>
          <p:nvPr/>
        </p:nvGrpSpPr>
        <p:grpSpPr>
          <a:xfrm>
            <a:off x="1079500" y="2997200"/>
            <a:ext cx="2753697" cy="338554"/>
            <a:chOff x="1079500" y="2054136"/>
            <a:chExt cx="2753697" cy="33855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29DB5C-562B-43AF-9DE3-F0B23CAAD3F6}"/>
                </a:ext>
              </a:extLst>
            </p:cNvPr>
            <p:cNvSpPr txBox="1"/>
            <p:nvPr/>
          </p:nvSpPr>
          <p:spPr>
            <a:xfrm>
              <a:off x="1282700" y="2054136"/>
              <a:ext cx="2550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DDSE</a:t>
              </a:r>
              <a:r>
                <a:rPr lang="en-US" sz="1600" dirty="0"/>
                <a:t> -  HARDCHOICE CORP</a:t>
              </a:r>
            </a:p>
          </p:txBody>
        </p:sp>
        <p:pic>
          <p:nvPicPr>
            <p:cNvPr id="30" name="Picture 16" descr="Empty checkbox - Free interface icons">
              <a:extLst>
                <a:ext uri="{FF2B5EF4-FFF2-40B4-BE49-F238E27FC236}">
                  <a16:creationId xmlns:a16="http://schemas.microsoft.com/office/drawing/2014/main" id="{303BC66C-A1A7-4638-904C-805CC04BE6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079500" y="2117467"/>
              <a:ext cx="203200" cy="20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8F0E846-1F78-4148-9129-C601D990B7EB}"/>
              </a:ext>
            </a:extLst>
          </p:cNvPr>
          <p:cNvGrpSpPr/>
          <p:nvPr/>
        </p:nvGrpSpPr>
        <p:grpSpPr>
          <a:xfrm>
            <a:off x="1079500" y="3377862"/>
            <a:ext cx="2753697" cy="584775"/>
            <a:chOff x="1079500" y="2054136"/>
            <a:chExt cx="2753697" cy="58477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1128CF-B14C-4064-A36D-BCDA64C27BEE}"/>
                </a:ext>
              </a:extLst>
            </p:cNvPr>
            <p:cNvSpPr txBox="1"/>
            <p:nvPr/>
          </p:nvSpPr>
          <p:spPr>
            <a:xfrm>
              <a:off x="1282700" y="2054136"/>
              <a:ext cx="25504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SEIX</a:t>
              </a:r>
              <a:r>
                <a:rPr lang="en-US" sz="1600" dirty="0"/>
                <a:t> -  </a:t>
              </a:r>
              <a:r>
                <a:rPr lang="en-SG" sz="1600" dirty="0"/>
                <a:t>VIRTUS SEIX SENIOR LOAN ETF</a:t>
              </a:r>
              <a:endParaRPr lang="en-US" sz="1600" dirty="0"/>
            </a:p>
          </p:txBody>
        </p:sp>
        <p:pic>
          <p:nvPicPr>
            <p:cNvPr id="33" name="Picture 16" descr="Empty checkbox - Free interface icons">
              <a:extLst>
                <a:ext uri="{FF2B5EF4-FFF2-40B4-BE49-F238E27FC236}">
                  <a16:creationId xmlns:a16="http://schemas.microsoft.com/office/drawing/2014/main" id="{A7D26120-E9A4-419A-AAF6-86AFC60DFE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079500" y="2117467"/>
              <a:ext cx="203200" cy="20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4602AFF7-DDBB-4322-A301-9F4F8D21461C}"/>
              </a:ext>
            </a:extLst>
          </p:cNvPr>
          <p:cNvSpPr/>
          <p:nvPr/>
        </p:nvSpPr>
        <p:spPr>
          <a:xfrm>
            <a:off x="967404" y="6289477"/>
            <a:ext cx="2791786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29CDEF-B4B4-4455-97CA-F1FEDBFB645A}"/>
              </a:ext>
            </a:extLst>
          </p:cNvPr>
          <p:cNvSpPr txBox="1"/>
          <p:nvPr/>
        </p:nvSpPr>
        <p:spPr>
          <a:xfrm>
            <a:off x="1324112" y="6366987"/>
            <a:ext cx="103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Search…</a:t>
            </a:r>
          </a:p>
        </p:txBody>
      </p:sp>
      <p:pic>
        <p:nvPicPr>
          <p:cNvPr id="1046" name="Picture 22" descr="Search icon font - Free user interface icon fonts">
            <a:extLst>
              <a:ext uri="{FF2B5EF4-FFF2-40B4-BE49-F238E27FC236}">
                <a16:creationId xmlns:a16="http://schemas.microsoft.com/office/drawing/2014/main" id="{1A55CFD4-7FB5-4632-B65F-911C591A6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6427729"/>
            <a:ext cx="206095" cy="20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BC7A014-E80C-4C92-93A8-3E0343376374}"/>
              </a:ext>
            </a:extLst>
          </p:cNvPr>
          <p:cNvSpPr/>
          <p:nvPr/>
        </p:nvSpPr>
        <p:spPr>
          <a:xfrm>
            <a:off x="3819930" y="1858641"/>
            <a:ext cx="3652194" cy="28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SFTCF</a:t>
            </a:r>
            <a:endParaRPr lang="en-SG"/>
          </a:p>
        </p:txBody>
      </p:sp>
      <p:pic>
        <p:nvPicPr>
          <p:cNvPr id="43" name="Picture 20" descr="Arrow right - Free arrows icons">
            <a:extLst>
              <a:ext uri="{FF2B5EF4-FFF2-40B4-BE49-F238E27FC236}">
                <a16:creationId xmlns:a16="http://schemas.microsoft.com/office/drawing/2014/main" id="{EEB6DA89-526F-47F4-8641-2342E99C4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64014" y="4209875"/>
            <a:ext cx="190352" cy="19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47CF5F8-169D-4143-80D8-068AEE7A0F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1635" y="2177161"/>
            <a:ext cx="3006185" cy="242064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25DA00E-5E04-4EB0-A910-BE8EE5EF01FD}"/>
              </a:ext>
            </a:extLst>
          </p:cNvPr>
          <p:cNvSpPr/>
          <p:nvPr/>
        </p:nvSpPr>
        <p:spPr>
          <a:xfrm>
            <a:off x="8815096" y="1504495"/>
            <a:ext cx="747538" cy="208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DE166E-79A7-41E9-B9FB-4E60B56BDA2A}"/>
              </a:ext>
            </a:extLst>
          </p:cNvPr>
          <p:cNvSpPr txBox="1"/>
          <p:nvPr/>
        </p:nvSpPr>
        <p:spPr>
          <a:xfrm>
            <a:off x="8223679" y="1438482"/>
            <a:ext cx="6498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From:</a:t>
            </a:r>
            <a:endParaRPr lang="en-SG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172925-7FB3-4080-A6A8-87580BD3093B}"/>
              </a:ext>
            </a:extLst>
          </p:cNvPr>
          <p:cNvSpPr/>
          <p:nvPr/>
        </p:nvSpPr>
        <p:spPr>
          <a:xfrm>
            <a:off x="10229711" y="1504495"/>
            <a:ext cx="747538" cy="208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CE502E-6D18-42E6-AE0F-A394FD4ACC37}"/>
              </a:ext>
            </a:extLst>
          </p:cNvPr>
          <p:cNvSpPr txBox="1"/>
          <p:nvPr/>
        </p:nvSpPr>
        <p:spPr>
          <a:xfrm>
            <a:off x="9638294" y="1438482"/>
            <a:ext cx="6498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    To:</a:t>
            </a:r>
            <a:endParaRPr lang="en-SG" sz="1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3137ACF-07D9-46C2-8ACC-9AF7446A5F19}"/>
              </a:ext>
            </a:extLst>
          </p:cNvPr>
          <p:cNvSpPr/>
          <p:nvPr/>
        </p:nvSpPr>
        <p:spPr>
          <a:xfrm>
            <a:off x="7522259" y="1834069"/>
            <a:ext cx="3652194" cy="28554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ED61E8E6-824C-43FD-9E90-53B8737F3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89" y="2012028"/>
            <a:ext cx="261151" cy="25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4">
            <a:extLst>
              <a:ext uri="{FF2B5EF4-FFF2-40B4-BE49-F238E27FC236}">
                <a16:creationId xmlns:a16="http://schemas.microsoft.com/office/drawing/2014/main" id="{1ABC8213-DD39-42CE-ABB4-9D435EA32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14" y="3327062"/>
            <a:ext cx="261151" cy="25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5EF8CAD-5ED8-49AF-9794-0DA862765DB9}"/>
              </a:ext>
            </a:extLst>
          </p:cNvPr>
          <p:cNvSpPr/>
          <p:nvPr/>
        </p:nvSpPr>
        <p:spPr>
          <a:xfrm>
            <a:off x="3833197" y="4774236"/>
            <a:ext cx="3638927" cy="19534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B62ADFB-A90D-4E71-A9D2-D47A87A7A673}"/>
              </a:ext>
            </a:extLst>
          </p:cNvPr>
          <p:cNvSpPr/>
          <p:nvPr/>
        </p:nvSpPr>
        <p:spPr>
          <a:xfrm>
            <a:off x="7535526" y="4774236"/>
            <a:ext cx="3638927" cy="19534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AE4F88-4B2E-4144-B35B-ACC12D0E45EF}"/>
              </a:ext>
            </a:extLst>
          </p:cNvPr>
          <p:cNvSpPr txBox="1"/>
          <p:nvPr/>
        </p:nvSpPr>
        <p:spPr>
          <a:xfrm>
            <a:off x="9625131" y="1432648"/>
            <a:ext cx="1916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-</a:t>
            </a:r>
            <a:endParaRPr lang="en-SG" sz="1400" dirty="0"/>
          </a:p>
        </p:txBody>
      </p:sp>
      <p:graphicFrame>
        <p:nvGraphicFramePr>
          <p:cNvPr id="20" name="Table 22">
            <a:extLst>
              <a:ext uri="{FF2B5EF4-FFF2-40B4-BE49-F238E27FC236}">
                <a16:creationId xmlns:a16="http://schemas.microsoft.com/office/drawing/2014/main" id="{81E15D63-C3C8-4293-B25E-7D497AE2D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82398"/>
              </p:ext>
            </p:extLst>
          </p:nvPr>
        </p:nvGraphicFramePr>
        <p:xfrm>
          <a:off x="7690803" y="5131628"/>
          <a:ext cx="3384356" cy="150246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46089">
                  <a:extLst>
                    <a:ext uri="{9D8B030D-6E8A-4147-A177-3AD203B41FA5}">
                      <a16:colId xmlns:a16="http://schemas.microsoft.com/office/drawing/2014/main" val="807023112"/>
                    </a:ext>
                  </a:extLst>
                </a:gridCol>
                <a:gridCol w="846089">
                  <a:extLst>
                    <a:ext uri="{9D8B030D-6E8A-4147-A177-3AD203B41FA5}">
                      <a16:colId xmlns:a16="http://schemas.microsoft.com/office/drawing/2014/main" val="2026728032"/>
                    </a:ext>
                  </a:extLst>
                </a:gridCol>
                <a:gridCol w="846089">
                  <a:extLst>
                    <a:ext uri="{9D8B030D-6E8A-4147-A177-3AD203B41FA5}">
                      <a16:colId xmlns:a16="http://schemas.microsoft.com/office/drawing/2014/main" val="2177779776"/>
                    </a:ext>
                  </a:extLst>
                </a:gridCol>
                <a:gridCol w="846089">
                  <a:extLst>
                    <a:ext uri="{9D8B030D-6E8A-4147-A177-3AD203B41FA5}">
                      <a16:colId xmlns:a16="http://schemas.microsoft.com/office/drawing/2014/main" val="2009490374"/>
                    </a:ext>
                  </a:extLst>
                </a:gridCol>
              </a:tblGrid>
              <a:tr h="348422">
                <a:tc>
                  <a:txBody>
                    <a:bodyPr/>
                    <a:lstStyle/>
                    <a:p>
                      <a:r>
                        <a:rPr lang="en-US" sz="1200" dirty="0"/>
                        <a:t>Company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Current Ratio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Sales Per Share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Nett</a:t>
                      </a:r>
                      <a:r>
                        <a:rPr lang="en-US" sz="1200" dirty="0"/>
                        <a:t> Margin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446828"/>
                  </a:ext>
                </a:extLst>
              </a:tr>
              <a:tr h="348422">
                <a:tc>
                  <a:txBody>
                    <a:bodyPr/>
                    <a:lstStyle/>
                    <a:p>
                      <a:r>
                        <a:rPr lang="en-US" sz="1200" dirty="0"/>
                        <a:t>STCF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1.599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2.221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323.1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536087"/>
                  </a:ext>
                </a:extLst>
              </a:tr>
              <a:tr h="348422">
                <a:tc>
                  <a:txBody>
                    <a:bodyPr/>
                    <a:lstStyle/>
                    <a:p>
                      <a:r>
                        <a:rPr lang="en-US" sz="1200" dirty="0"/>
                        <a:t>ASDR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1.599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2.221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323.1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6120"/>
                  </a:ext>
                </a:extLst>
              </a:tr>
              <a:tr h="348422">
                <a:tc>
                  <a:txBody>
                    <a:bodyPr/>
                    <a:lstStyle/>
                    <a:p>
                      <a:r>
                        <a:rPr lang="en-US" sz="1200" dirty="0"/>
                        <a:t>FFFE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1.599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2.221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323.1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691726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333AEC09-BDA6-4795-BB0E-CB2CB0AA8CC5}"/>
              </a:ext>
            </a:extLst>
          </p:cNvPr>
          <p:cNvSpPr txBox="1"/>
          <p:nvPr/>
        </p:nvSpPr>
        <p:spPr>
          <a:xfrm>
            <a:off x="4609241" y="5638617"/>
            <a:ext cx="2086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Select stock on the left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57DB12-3D3A-4BDA-A753-571052166CF2}"/>
              </a:ext>
            </a:extLst>
          </p:cNvPr>
          <p:cNvSpPr txBox="1"/>
          <p:nvPr/>
        </p:nvSpPr>
        <p:spPr>
          <a:xfrm>
            <a:off x="4149863" y="1825175"/>
            <a:ext cx="1209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SFTCF</a:t>
            </a:r>
            <a:endParaRPr lang="en-SG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4DE47F-9704-47BE-AA7E-3E4F137BE4E9}"/>
              </a:ext>
            </a:extLst>
          </p:cNvPr>
          <p:cNvSpPr txBox="1"/>
          <p:nvPr/>
        </p:nvSpPr>
        <p:spPr>
          <a:xfrm>
            <a:off x="7788790" y="1836086"/>
            <a:ext cx="1209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SEIX</a:t>
            </a:r>
            <a:endParaRPr lang="en-SG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842EF637-9B20-4721-AB97-E2B9FFA64F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9889" y="2167540"/>
            <a:ext cx="3006185" cy="2420643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FC395B25-6DE7-4647-93D0-AF8C0287538E}"/>
              </a:ext>
            </a:extLst>
          </p:cNvPr>
          <p:cNvSpPr txBox="1"/>
          <p:nvPr/>
        </p:nvSpPr>
        <p:spPr>
          <a:xfrm>
            <a:off x="7879889" y="4754955"/>
            <a:ext cx="1672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Financial Ratios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5488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62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Ho, Jayden</dc:creator>
  <cp:lastModifiedBy>Ho, Jayden</cp:lastModifiedBy>
  <cp:revision>3</cp:revision>
  <dcterms:created xsi:type="dcterms:W3CDTF">2022-12-21T02:10:20Z</dcterms:created>
  <dcterms:modified xsi:type="dcterms:W3CDTF">2022-12-21T05:35:56Z</dcterms:modified>
</cp:coreProperties>
</file>