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8" r:id="rId2"/>
    <p:sldId id="280" r:id="rId3"/>
    <p:sldId id="285" r:id="rId4"/>
    <p:sldId id="281" r:id="rId5"/>
    <p:sldId id="282" r:id="rId6"/>
    <p:sldId id="286" r:id="rId7"/>
    <p:sldId id="283" r:id="rId8"/>
    <p:sldId id="287" r:id="rId9"/>
    <p:sldId id="284" r:id="rId10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2" d="100"/>
          <a:sy n="102" d="100"/>
        </p:scale>
        <p:origin x="870" y="102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B1633-7B08-4AC3-8D96-127B965CB1D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39838"/>
            <a:ext cx="5954712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5"/>
            <a:ext cx="533527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4"/>
            <a:ext cx="2889938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8F8E4-78CA-4D57-B2A2-2353A8650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911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1D31F-365C-7C19-2C26-39D835CA7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71ECE0-05DD-65C1-1F0F-C9DF15E40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321DF0-6ECA-925D-0B8B-BFF36998D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5E3F5-8C53-A1DD-4853-22408502C0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5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466F3-FBE6-F0B3-4074-D420C5EF9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995F2C-813C-8012-D75A-774675CA46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225CF2-B10B-096B-F233-F91B475231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7CC046-2920-8F76-FFFD-6780B9200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04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F1AA2-59E4-979C-AA42-02E5EC3C0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19821D-DEF6-B63F-A388-38BE51B942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A38C9-67DA-98C4-FC54-47175E629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Research and logic/thought process and how to tackle different issues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EF514-6F04-825E-765A-9DE5AA164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854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F653D-7975-7255-9AC9-F98B99ED7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76BBC-3B55-CEBD-2A2E-93522FCCF6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2FED25-EDAB-CEA0-A675-DF458B805B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Research and logic/thought process and how to tackle different issues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698D8-CAB6-B505-0FAD-0FC3268A72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377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FE252-9ACE-61AD-05F5-657537BB6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A3E52B-7DC5-1D88-80C8-4FCE4E5282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1184F-9006-D7E5-0026-6E23D70384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35470-B3B7-5C09-70F5-6E353B3A5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161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B045D-7C8E-536A-4D48-52F2C4BDA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88D13F-62C2-D9C5-46AB-F0C947AE70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628AC6-4FCD-44E3-D2B8-A5182D2378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6C47C0-A798-6FCC-8EF6-8F1FF62E3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11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F86E-7E85-D474-3660-A277720F4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57509-2B7A-BD8D-8514-5B960AD99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C7E987-3221-F2C0-254A-769F13AA3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A99C5-4894-36D6-6525-7E90BA44F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7D259-F885-F05C-31BF-7C0269C83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14BD1C-E615-6D46-6925-FE63E61C2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F45B87-7F54-0D62-0E58-8746F8A6E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BEA7-2E18-0289-C045-0F3C896A85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3428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B4340-421A-D9DD-10C0-3F556199D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680048-9B89-4D4D-6177-E0341CAA4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BE0095-F951-2B85-7E6A-98E485A0C1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B6A6D-3D9B-DDF5-E2D6-4F7E0F866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DC7DB2-4C52-41A5-8EF4-78EAF2AC74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1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5C31F-C329-F4AC-CFF6-8363D7317F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3DBFF1-7053-2D65-A5D3-5194A6DF9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A0EC5-3A7E-ECF2-7371-EC84A128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C2ED4-075A-C73E-9211-2A671D84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55E66-CB43-6C54-6967-7F024313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44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1D24D-59EA-36A6-F70B-335BD4938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5FAE7-90F5-9CE0-1D3D-D312A2A08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7D396-FF56-CD0A-0641-8C6974D43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9EEAE-29CC-3992-B119-DC157B11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19944-09F5-40FC-2DE7-AC78C1B97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3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E6E6D7-A05F-E587-3CE8-F78F061E29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D2B01-96DA-4A4A-058B-5FF93076E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8626-2971-BC55-A1CC-5BB30E701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A4FA7-75C6-E6F2-C632-CBEFE5D36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23EE3-2522-C931-B898-BE507DEED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73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633F-2D93-52CF-A7F9-5D8DA5FA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4175F-1FC4-2FD8-25E8-F8A960E7F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FFB13-B54E-9BD6-00F7-EA9D99A17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956AF-CF61-842E-5AC1-D5B425468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E2108-4B20-3537-8FCB-B247F2A40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55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D1F2C-7CA4-77B0-ABA3-998A6A19D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591DE-1CF5-2194-C734-6F8ECA4DC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C3EB3-A55D-2A1D-3F7D-4B28339A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58F13A-7EA4-2A62-3553-EC7161376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265AB-BA5E-F10D-BDCB-441ED5F1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0BA0-3DA9-0315-8861-B18750ED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E706B-BD76-D376-091F-70BA6E4A6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D39B-A9F2-4FCE-5C09-EB0E571D0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3DF7C-11E6-5780-5E95-AE405FEC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E1E881-5F35-B477-9243-6CD8DCDBB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CBB72-3FFD-579D-1EFC-720634E02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15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AECF-0DC5-D2DD-685D-42CB5CA77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38C08-30A6-4D8F-9130-1E313562C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54946-0262-61B0-0183-661C1BDA3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AC327-CDDA-BF95-3BBA-E7C40A60D1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DE9CAB-93B4-D380-8C84-907B4B1870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7A521B-D9B7-BB89-EC8F-C90B7F3C5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D8B5CD-2E79-D502-29B0-53A47417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44D38-F6A8-7F6E-6254-47B392822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175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2BF09-048E-B9ED-C822-9A558D2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75576-4B09-D8CC-5C47-E8FC9F116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6F7A4B-5050-6CAB-7D78-3C410702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16B8E0-0C7E-90D8-7734-D6ED64109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388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9BF3A2-8803-EFEB-5471-D81EFC4A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C2ABE-B880-AD63-2789-C72FA847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86CC3F-CAD3-9A8C-1560-08655E2D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351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0820-3FB3-AC62-F2B7-F432395FD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74D89-DA39-0AA8-7827-03BDDCDC5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14D964-29A6-615E-0665-772676EAF2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AE659-B410-B862-20B6-8930607A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5AF44-B34A-4748-1C98-5C81BBDC8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70B6E-3C9E-EA44-D1F7-F5AEB118E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69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25E3-2FC6-EA95-CC24-980D8E0CF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496FF-9B0D-1A79-9870-AC698A1C8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392CE4-8ACB-8DE8-22C8-262C350B5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D401B-6AEA-E6C8-B1E8-4EF75D9B4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C5CD72-3970-D07E-FEBD-5649027A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F5747-624B-B872-C064-CD8417B6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80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FE855-827F-104F-D280-317EE3C0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C76D6C-12C7-CAAA-2423-5DCF26BBB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AB64-5035-D323-2B09-21B1200A02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2C55EE-5DE9-4F37-B8BD-38F3D514F93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A383D-A5AC-08F3-0AF5-A0C2961571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7482E-C870-EE15-CD88-5020BB3DEF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F9967-D6A7-49E7-861D-150C160CEC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756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C0033-61A5-C3B2-0D0E-33CC0F090D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3E17AE40-E4A9-6C11-6254-232A10387A9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A3B89D92-D6A1-C27C-81AA-068AAA1807B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A075222-4DF2-4E0A-31A9-CB0E08716C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310" y="5646835"/>
            <a:ext cx="1567379" cy="85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A2F42C-6081-25CB-5FEE-56A4EC17F94B}"/>
              </a:ext>
            </a:extLst>
          </p:cNvPr>
          <p:cNvSpPr txBox="1"/>
          <p:nvPr/>
        </p:nvSpPr>
        <p:spPr>
          <a:xfrm>
            <a:off x="3345325" y="2818404"/>
            <a:ext cx="5450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Case Study Walkthrough</a:t>
            </a:r>
          </a:p>
        </p:txBody>
      </p:sp>
    </p:spTree>
    <p:extLst>
      <p:ext uri="{BB962C8B-B14F-4D97-AF65-F5344CB8AC3E}">
        <p14:creationId xmlns:p14="http://schemas.microsoft.com/office/powerpoint/2010/main" val="1332665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E542A-3B89-CD25-DE9E-2EB11B71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F55C237E-338D-1BD8-060A-8880D994F6A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78C6E44C-E4A9-497C-DB01-19E7324FE61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FA4291F-4A15-5B9B-6FBB-AD968488AE82}"/>
              </a:ext>
            </a:extLst>
          </p:cNvPr>
          <p:cNvSpPr txBox="1"/>
          <p:nvPr/>
        </p:nvSpPr>
        <p:spPr>
          <a:xfrm>
            <a:off x="460841" y="467244"/>
            <a:ext cx="1158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Introduction to a Case Study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3C67F3-D965-7437-A4E8-81B842ED2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75867"/>
              </p:ext>
            </p:extLst>
          </p:nvPr>
        </p:nvGraphicFramePr>
        <p:xfrm>
          <a:off x="3728986" y="1808230"/>
          <a:ext cx="4734028" cy="316533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734028">
                  <a:extLst>
                    <a:ext uri="{9D8B030D-6E8A-4147-A177-3AD203B41FA5}">
                      <a16:colId xmlns:a16="http://schemas.microsoft.com/office/drawing/2014/main" val="3647842934"/>
                    </a:ext>
                  </a:extLst>
                </a:gridCol>
              </a:tblGrid>
              <a:tr h="5608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Steps of a Case Study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9686115"/>
                  </a:ext>
                </a:extLst>
              </a:tr>
              <a:tr h="8296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Background research of the company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47216538"/>
                  </a:ext>
                </a:extLst>
              </a:tr>
              <a:tr h="5684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Financial modelling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2787963"/>
                  </a:ext>
                </a:extLst>
              </a:tr>
              <a:tr h="5608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Write up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2604381"/>
                  </a:ext>
                </a:extLst>
              </a:tr>
              <a:tr h="5608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000" dirty="0">
                          <a:effectLst/>
                          <a:latin typeface="Roboto Light" panose="02000000000000000000" pitchFamily="2" charset="0"/>
                          <a:ea typeface="Roboto Light" panose="02000000000000000000" pitchFamily="2" charset="0"/>
                          <a:cs typeface="Roboto Light" panose="02000000000000000000" pitchFamily="2" charset="0"/>
                        </a:rPr>
                        <a:t>Presentation 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2576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46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0637-671A-67F5-BD82-B7FD563B9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C13E7C91-5C52-159A-BCB1-C4956422AFB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94B94F28-7EF2-76C5-1C52-E222EEDAF59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56752E-B053-422D-D2AF-2F1DE426F65C}"/>
              </a:ext>
            </a:extLst>
          </p:cNvPr>
          <p:cNvSpPr txBox="1"/>
          <p:nvPr/>
        </p:nvSpPr>
        <p:spPr>
          <a:xfrm>
            <a:off x="460841" y="467244"/>
            <a:ext cx="1158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Background Research of the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F912B-0298-9445-81D6-DEA52E7E9E85}"/>
              </a:ext>
            </a:extLst>
          </p:cNvPr>
          <p:cNvSpPr txBox="1"/>
          <p:nvPr/>
        </p:nvSpPr>
        <p:spPr>
          <a:xfrm>
            <a:off x="460841" y="1298670"/>
            <a:ext cx="114191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Purpose: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build a foundational understanding of the company, its industry, and competitive positioning.</a:t>
            </a: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Key Components: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Company Overview: Business model, history, mission, and vision.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Industry Analysis: Market size, growth trends, key players, and regulatory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Competitive Positioning: SWOT analysis, Porter’s Five Forces, and key differentiators.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Recent Developments: News, strategic initiatives, M&amp;A activity, and leadership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Key Metrics: Revenue streams, customer segments, and geographic exposure.</a:t>
            </a: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714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E9F1-C4CA-8A34-F5F4-156AD4916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9A5C19FA-14A6-816C-E5D5-C20642468D6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6500693A-13F7-292A-69E2-8D3624A8AED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1613033-6E9E-B0DA-6189-D4149E60A946}"/>
              </a:ext>
            </a:extLst>
          </p:cNvPr>
          <p:cNvSpPr txBox="1"/>
          <p:nvPr/>
        </p:nvSpPr>
        <p:spPr>
          <a:xfrm>
            <a:off x="460841" y="467244"/>
            <a:ext cx="1158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Background Research of the Company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1DA9DE-6280-D782-D265-64B5A31FA589}"/>
              </a:ext>
            </a:extLst>
          </p:cNvPr>
          <p:cNvSpPr txBox="1"/>
          <p:nvPr/>
        </p:nvSpPr>
        <p:spPr>
          <a:xfrm>
            <a:off x="460841" y="1298670"/>
            <a:ext cx="90968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Forming an initial view on the company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What are the advantages/ disadvantages?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What needs to be verified?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What are the key thesis?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Catch-up to see your logic and thoughts on if you are on the right direction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Feedback, research directions and methodologies </a:t>
            </a:r>
            <a:r>
              <a:rPr lang="en-US" sz="2400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etc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 will be given </a:t>
            </a:r>
          </a:p>
        </p:txBody>
      </p:sp>
    </p:spTree>
    <p:extLst>
      <p:ext uri="{BB962C8B-B14F-4D97-AF65-F5344CB8AC3E}">
        <p14:creationId xmlns:p14="http://schemas.microsoft.com/office/powerpoint/2010/main" val="47286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C6571-4D48-D7DE-0ED5-B5CBB419E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A6A5B229-B020-DA81-49A6-C7663ED2C8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2662D22B-00C4-E8EF-4A90-EFF4C41A7EE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1589F6-BFBD-BE0D-2604-EE2904B2D435}"/>
              </a:ext>
            </a:extLst>
          </p:cNvPr>
          <p:cNvSpPr txBox="1"/>
          <p:nvPr/>
        </p:nvSpPr>
        <p:spPr>
          <a:xfrm>
            <a:off x="460841" y="467244"/>
            <a:ext cx="1158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Financial 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59D42-D782-ADFD-A4BE-E93A4F42E51E}"/>
              </a:ext>
            </a:extLst>
          </p:cNvPr>
          <p:cNvSpPr txBox="1"/>
          <p:nvPr/>
        </p:nvSpPr>
        <p:spPr>
          <a:xfrm>
            <a:off x="460841" y="1298670"/>
            <a:ext cx="112449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Purpose: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quantify the company’s financial performance and estimate its intrinsic value.</a:t>
            </a: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Key Components: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Historical Financials: Income statement, balance sheet, and cash flow analysis (3–5 years).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Forecasting: Revenue growth, margins, capex, working capital assumptions.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Valuation Models: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Discounted Cash Flow (DCF)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Comparable Company Analysis (Comps)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Precedent Transactions (if applicable)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Scenario Analysis: Base, bull, and bear cases.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Sensitivity Analysis: Impact of key variables (e.g., WACC, growth rate).</a:t>
            </a:r>
          </a:p>
          <a:p>
            <a:endParaRPr lang="en-US" sz="20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Tools: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Excel or financial modeling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Public filings and financial databases (e.g., Bloomberg, Capital IQ)</a:t>
            </a:r>
          </a:p>
        </p:txBody>
      </p:sp>
    </p:spTree>
    <p:extLst>
      <p:ext uri="{BB962C8B-B14F-4D97-AF65-F5344CB8AC3E}">
        <p14:creationId xmlns:p14="http://schemas.microsoft.com/office/powerpoint/2010/main" val="4824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4186F-00FC-1A5C-7602-FFCBB790D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3F4DE6D8-0D18-2B3A-DC22-64071AB0760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D8839E48-BD0A-D243-29FF-F4EB4CDE07C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2C4B82-1B69-6505-0FF3-C02D8088801D}"/>
              </a:ext>
            </a:extLst>
          </p:cNvPr>
          <p:cNvSpPr txBox="1"/>
          <p:nvPr/>
        </p:nvSpPr>
        <p:spPr>
          <a:xfrm>
            <a:off x="460841" y="467244"/>
            <a:ext cx="1158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Financial Modelling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3D25F4-B3BE-3C70-6ECE-C319264ECF7F}"/>
              </a:ext>
            </a:extLst>
          </p:cNvPr>
          <p:cNvSpPr txBox="1"/>
          <p:nvPr/>
        </p:nvSpPr>
        <p:spPr>
          <a:xfrm>
            <a:off x="460841" y="1298670"/>
            <a:ext cx="9096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Following expectations for our investment interns: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Expected to build full financials (working models, not hard coded one) with expectations and forecasts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You can make assumptions as long as you justify it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We want you to see if you can think outside the box </a:t>
            </a:r>
          </a:p>
        </p:txBody>
      </p:sp>
    </p:spTree>
    <p:extLst>
      <p:ext uri="{BB962C8B-B14F-4D97-AF65-F5344CB8AC3E}">
        <p14:creationId xmlns:p14="http://schemas.microsoft.com/office/powerpoint/2010/main" val="65935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35B55-0CBE-F6BD-FDBD-26C1E8C88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FF23CEF0-C17C-E04A-9F05-9BA141454F1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F56F9AD0-1ECF-5549-1A77-1B45BC3421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0C51395-E699-575A-7A46-2182D35F719F}"/>
              </a:ext>
            </a:extLst>
          </p:cNvPr>
          <p:cNvSpPr txBox="1"/>
          <p:nvPr/>
        </p:nvSpPr>
        <p:spPr>
          <a:xfrm>
            <a:off x="460841" y="467244"/>
            <a:ext cx="1158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Write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FE4450-A95C-52EC-1CE1-BD8D92F86070}"/>
              </a:ext>
            </a:extLst>
          </p:cNvPr>
          <p:cNvSpPr txBox="1"/>
          <p:nvPr/>
        </p:nvSpPr>
        <p:spPr>
          <a:xfrm>
            <a:off x="460841" y="1298670"/>
            <a:ext cx="90968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Purpose: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synthesize research and analysis into a clear, concise investment thesis.</a:t>
            </a: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What does this include?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Executive Summary: One-paragraph overview of the investment case.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Business Description: What the company does and how it makes money.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Investment Thesis: 2–3 key reasons to invest (or not invest).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Valuation Summary: Key assumptions and valuation range.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Risks &amp; Mitigants: Major risks and how they can be addressed.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Recommendation: Buy, hold, or sell with rationale.</a:t>
            </a:r>
          </a:p>
          <a:p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Tips: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Be concise and structured.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 charts and tables to support arguments.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Tailor tone and depth to the target audience (e.g., investment committee).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5C6EFD-B72E-2249-B5B0-A937F884EBE6}"/>
              </a:ext>
            </a:extLst>
          </p:cNvPr>
          <p:cNvSpPr txBox="1"/>
          <p:nvPr/>
        </p:nvSpPr>
        <p:spPr>
          <a:xfrm>
            <a:off x="2530985" y="534527"/>
            <a:ext cx="83438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Structuring an idea pitch and format etc. </a:t>
            </a:r>
          </a:p>
          <a:p>
            <a:r>
              <a:rPr lang="en-US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to effectively convey your idea in a presentation</a:t>
            </a:r>
          </a:p>
          <a:p>
            <a:endParaRPr lang="en-US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57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1D8DC-A562-C869-751C-7EA565EA8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D43FB2DB-2E8D-FF91-0132-7885DA0E008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8D4851EF-7295-D30C-9DBA-FF23055166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6F77969-7F65-7186-B252-71E2324533C8}"/>
              </a:ext>
            </a:extLst>
          </p:cNvPr>
          <p:cNvSpPr txBox="1"/>
          <p:nvPr/>
        </p:nvSpPr>
        <p:spPr>
          <a:xfrm>
            <a:off x="460841" y="467244"/>
            <a:ext cx="1158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Write Up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F141B0-0D7F-1E4A-8318-AFB16745294E}"/>
              </a:ext>
            </a:extLst>
          </p:cNvPr>
          <p:cNvSpPr txBox="1"/>
          <p:nvPr/>
        </p:nvSpPr>
        <p:spPr>
          <a:xfrm>
            <a:off x="456436" y="1252218"/>
            <a:ext cx="8343843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Structuring an idea pitch and format etc. </a:t>
            </a:r>
          </a:p>
          <a:p>
            <a:r>
              <a:rPr lang="en-US" sz="27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How to effectively convey your idea in a presentation</a:t>
            </a:r>
          </a:p>
          <a:p>
            <a:endParaRPr lang="en-US" sz="27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33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8C893-FDD0-DCF2-B607-65BB8937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red and black logo&#10;&#10;Description automatically generated">
            <a:extLst>
              <a:ext uri="{FF2B5EF4-FFF2-40B4-BE49-F238E27FC236}">
                <a16:creationId xmlns:a16="http://schemas.microsoft.com/office/drawing/2014/main" id="{75BF10EA-3840-C0EE-EF70-F3A05D9F0D8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044" b="17485"/>
          <a:stretch/>
        </p:blipFill>
        <p:spPr>
          <a:xfrm>
            <a:off x="0" y="3441765"/>
            <a:ext cx="3370727" cy="3416235"/>
          </a:xfrm>
          <a:prstGeom prst="rect">
            <a:avLst/>
          </a:prstGeom>
        </p:spPr>
      </p:pic>
      <p:pic>
        <p:nvPicPr>
          <p:cNvPr id="9" name="Picture 8" descr="A red and black logo&#10;&#10;Description automatically generated">
            <a:extLst>
              <a:ext uri="{FF2B5EF4-FFF2-40B4-BE49-F238E27FC236}">
                <a16:creationId xmlns:a16="http://schemas.microsoft.com/office/drawing/2014/main" id="{EDBF0267-7CFD-18CF-59BA-9847E721ED2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14404"/>
          <a:stretch/>
        </p:blipFill>
        <p:spPr>
          <a:xfrm>
            <a:off x="8795873" y="0"/>
            <a:ext cx="3396127" cy="3172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62DD5A-F8F7-F63B-CA04-1C2DE390836D}"/>
              </a:ext>
            </a:extLst>
          </p:cNvPr>
          <p:cNvSpPr txBox="1"/>
          <p:nvPr/>
        </p:nvSpPr>
        <p:spPr>
          <a:xfrm>
            <a:off x="460841" y="467244"/>
            <a:ext cx="11582400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Presentation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740719-60B7-BB9D-E0CF-299ABE2F54E6}"/>
              </a:ext>
            </a:extLst>
          </p:cNvPr>
          <p:cNvSpPr txBox="1"/>
          <p:nvPr/>
        </p:nvSpPr>
        <p:spPr>
          <a:xfrm>
            <a:off x="460841" y="1098186"/>
            <a:ext cx="1115783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Making stock recommendations</a:t>
            </a: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Purpose: </a:t>
            </a: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To communicate findings persuasively and professionally.</a:t>
            </a: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Structure of the </a:t>
            </a:r>
            <a:r>
              <a:rPr lang="en-US" sz="2400" b="1" dirty="0" err="1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Presentaion</a:t>
            </a:r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:</a:t>
            </a:r>
          </a:p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Slide Deck: 10–15 slides summarizing the case study.</a:t>
            </a:r>
          </a:p>
          <a:p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Structure: Executive Summary, Company Overview, Industry &amp; Competitive Landscape, Financial Highlights, Valuation, Investment Thesis, Risks, Conclusion &amp; Recommendation</a:t>
            </a:r>
          </a:p>
          <a:p>
            <a:endParaRPr lang="en-US" sz="2400" b="1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  <a:p>
            <a:r>
              <a:rPr lang="en-US" sz="2400" b="1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Delivery Tips: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Practice clarity and confidence.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Anticipate questions and prepare answers.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rPr>
              <a:t>Use visuals to enhance storytelling.</a:t>
            </a:r>
          </a:p>
          <a:p>
            <a:endParaRPr lang="en-US" sz="2400" dirty="0">
              <a:latin typeface="Roboto Light" panose="02000000000000000000" pitchFamily="2" charset="0"/>
              <a:ea typeface="Roboto Light" panose="02000000000000000000" pitchFamily="2" charset="0"/>
              <a:cs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59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612</Words>
  <Application>Microsoft Office PowerPoint</Application>
  <PresentationFormat>Widescreen</PresentationFormat>
  <Paragraphs>88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Franklin Gothic Book</vt:lpstr>
      <vt:lpstr>Roboto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Jaime Au</dc:creator>
  <cp:lastModifiedBy>Jaime Au</cp:lastModifiedBy>
  <cp:revision>27</cp:revision>
  <cp:lastPrinted>2025-05-20T06:50:44Z</cp:lastPrinted>
  <dcterms:created xsi:type="dcterms:W3CDTF">2025-04-01T07:16:52Z</dcterms:created>
  <dcterms:modified xsi:type="dcterms:W3CDTF">2025-05-20T06:50:45Z</dcterms:modified>
</cp:coreProperties>
</file>