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9" r:id="rId6"/>
    <p:sldId id="258" r:id="rId7"/>
    <p:sldId id="260" r:id="rId8"/>
    <p:sldId id="257" r:id="rId9"/>
    <p:sldId id="275" r:id="rId10"/>
    <p:sldId id="261" r:id="rId11"/>
    <p:sldId id="276"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54B8E-5FB6-4F35-8436-88C44619F3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98495F-E9BC-462C-8A61-49772571D8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0D74F7-5F48-415D-9BEF-D4BB21C1B6FF}"/>
              </a:ext>
            </a:extLst>
          </p:cNvPr>
          <p:cNvSpPr>
            <a:spLocks noGrp="1"/>
          </p:cNvSpPr>
          <p:nvPr>
            <p:ph type="dt" sz="half" idx="10"/>
          </p:nvPr>
        </p:nvSpPr>
        <p:spPr/>
        <p:txBody>
          <a:bodyPr/>
          <a:lstStyle/>
          <a:p>
            <a:fld id="{20AC948B-BCF7-41D0-87D6-179F707086DF}" type="datetimeFigureOut">
              <a:rPr lang="en-US" smtClean="0"/>
              <a:t>5/10/2023</a:t>
            </a:fld>
            <a:endParaRPr lang="en-US"/>
          </a:p>
        </p:txBody>
      </p:sp>
      <p:sp>
        <p:nvSpPr>
          <p:cNvPr id="5" name="Footer Placeholder 4">
            <a:extLst>
              <a:ext uri="{FF2B5EF4-FFF2-40B4-BE49-F238E27FC236}">
                <a16:creationId xmlns:a16="http://schemas.microsoft.com/office/drawing/2014/main" id="{AC90DF65-E961-4FC5-8AD4-A221B3E9D3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6DE3F-681C-4BAE-91D1-110D50A166B9}"/>
              </a:ext>
            </a:extLst>
          </p:cNvPr>
          <p:cNvSpPr>
            <a:spLocks noGrp="1"/>
          </p:cNvSpPr>
          <p:nvPr>
            <p:ph type="sldNum" sz="quarter" idx="12"/>
          </p:nvPr>
        </p:nvSpPr>
        <p:spPr/>
        <p:txBody>
          <a:bodyPr/>
          <a:lstStyle/>
          <a:p>
            <a:fld id="{C6E9FD1C-44C3-4A46-BAD7-12C0B7E6E7DF}" type="slidenum">
              <a:rPr lang="en-US" smtClean="0"/>
              <a:t>‹#›</a:t>
            </a:fld>
            <a:endParaRPr lang="en-US"/>
          </a:p>
        </p:txBody>
      </p:sp>
    </p:spTree>
    <p:extLst>
      <p:ext uri="{BB962C8B-B14F-4D97-AF65-F5344CB8AC3E}">
        <p14:creationId xmlns:p14="http://schemas.microsoft.com/office/powerpoint/2010/main" val="3510572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F3357-0EC1-4D90-896D-4C6364BBDB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74C851-22EE-4428-A656-9D60DB7DB6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AD46D-37F9-4FA6-8805-310BFFC1BEBB}"/>
              </a:ext>
            </a:extLst>
          </p:cNvPr>
          <p:cNvSpPr>
            <a:spLocks noGrp="1"/>
          </p:cNvSpPr>
          <p:nvPr>
            <p:ph type="dt" sz="half" idx="10"/>
          </p:nvPr>
        </p:nvSpPr>
        <p:spPr/>
        <p:txBody>
          <a:bodyPr/>
          <a:lstStyle/>
          <a:p>
            <a:fld id="{20AC948B-BCF7-41D0-87D6-179F707086DF}" type="datetimeFigureOut">
              <a:rPr lang="en-US" smtClean="0"/>
              <a:t>5/10/2023</a:t>
            </a:fld>
            <a:endParaRPr lang="en-US"/>
          </a:p>
        </p:txBody>
      </p:sp>
      <p:sp>
        <p:nvSpPr>
          <p:cNvPr id="5" name="Footer Placeholder 4">
            <a:extLst>
              <a:ext uri="{FF2B5EF4-FFF2-40B4-BE49-F238E27FC236}">
                <a16:creationId xmlns:a16="http://schemas.microsoft.com/office/drawing/2014/main" id="{4D750051-E514-4885-AB1A-14F59AEDF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E99410-891E-4A7F-97D6-37FA00D105EC}"/>
              </a:ext>
            </a:extLst>
          </p:cNvPr>
          <p:cNvSpPr>
            <a:spLocks noGrp="1"/>
          </p:cNvSpPr>
          <p:nvPr>
            <p:ph type="sldNum" sz="quarter" idx="12"/>
          </p:nvPr>
        </p:nvSpPr>
        <p:spPr/>
        <p:txBody>
          <a:bodyPr/>
          <a:lstStyle/>
          <a:p>
            <a:fld id="{C6E9FD1C-44C3-4A46-BAD7-12C0B7E6E7DF}" type="slidenum">
              <a:rPr lang="en-US" smtClean="0"/>
              <a:t>‹#›</a:t>
            </a:fld>
            <a:endParaRPr lang="en-US"/>
          </a:p>
        </p:txBody>
      </p:sp>
    </p:spTree>
    <p:extLst>
      <p:ext uri="{BB962C8B-B14F-4D97-AF65-F5344CB8AC3E}">
        <p14:creationId xmlns:p14="http://schemas.microsoft.com/office/powerpoint/2010/main" val="826498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E1FCBF-5BFB-431D-A49B-1022E10065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42D085-B45F-4956-9B22-2CCD245F45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6E3B1-BFE1-44C0-94A3-6654453B0AE9}"/>
              </a:ext>
            </a:extLst>
          </p:cNvPr>
          <p:cNvSpPr>
            <a:spLocks noGrp="1"/>
          </p:cNvSpPr>
          <p:nvPr>
            <p:ph type="dt" sz="half" idx="10"/>
          </p:nvPr>
        </p:nvSpPr>
        <p:spPr/>
        <p:txBody>
          <a:bodyPr/>
          <a:lstStyle/>
          <a:p>
            <a:fld id="{20AC948B-BCF7-41D0-87D6-179F707086DF}" type="datetimeFigureOut">
              <a:rPr lang="en-US" smtClean="0"/>
              <a:t>5/10/2023</a:t>
            </a:fld>
            <a:endParaRPr lang="en-US"/>
          </a:p>
        </p:txBody>
      </p:sp>
      <p:sp>
        <p:nvSpPr>
          <p:cNvPr id="5" name="Footer Placeholder 4">
            <a:extLst>
              <a:ext uri="{FF2B5EF4-FFF2-40B4-BE49-F238E27FC236}">
                <a16:creationId xmlns:a16="http://schemas.microsoft.com/office/drawing/2014/main" id="{3E0073C4-BAFB-42F9-BC9A-9611DA2F6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96C2B-CEC3-491B-AB66-75EB8C126253}"/>
              </a:ext>
            </a:extLst>
          </p:cNvPr>
          <p:cNvSpPr>
            <a:spLocks noGrp="1"/>
          </p:cNvSpPr>
          <p:nvPr>
            <p:ph type="sldNum" sz="quarter" idx="12"/>
          </p:nvPr>
        </p:nvSpPr>
        <p:spPr/>
        <p:txBody>
          <a:bodyPr/>
          <a:lstStyle/>
          <a:p>
            <a:fld id="{C6E9FD1C-44C3-4A46-BAD7-12C0B7E6E7DF}" type="slidenum">
              <a:rPr lang="en-US" smtClean="0"/>
              <a:t>‹#›</a:t>
            </a:fld>
            <a:endParaRPr lang="en-US"/>
          </a:p>
        </p:txBody>
      </p:sp>
    </p:spTree>
    <p:extLst>
      <p:ext uri="{BB962C8B-B14F-4D97-AF65-F5344CB8AC3E}">
        <p14:creationId xmlns:p14="http://schemas.microsoft.com/office/powerpoint/2010/main" val="283556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59F5-2F86-472A-A586-AE8C26F39F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1F5F4F-00DD-401A-AF3D-658431BD51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D4F15-15D0-474F-AE56-2267C29CB859}"/>
              </a:ext>
            </a:extLst>
          </p:cNvPr>
          <p:cNvSpPr>
            <a:spLocks noGrp="1"/>
          </p:cNvSpPr>
          <p:nvPr>
            <p:ph type="dt" sz="half" idx="10"/>
          </p:nvPr>
        </p:nvSpPr>
        <p:spPr/>
        <p:txBody>
          <a:bodyPr/>
          <a:lstStyle/>
          <a:p>
            <a:fld id="{20AC948B-BCF7-41D0-87D6-179F707086DF}" type="datetimeFigureOut">
              <a:rPr lang="en-US" smtClean="0"/>
              <a:t>5/10/2023</a:t>
            </a:fld>
            <a:endParaRPr lang="en-US"/>
          </a:p>
        </p:txBody>
      </p:sp>
      <p:sp>
        <p:nvSpPr>
          <p:cNvPr id="5" name="Footer Placeholder 4">
            <a:extLst>
              <a:ext uri="{FF2B5EF4-FFF2-40B4-BE49-F238E27FC236}">
                <a16:creationId xmlns:a16="http://schemas.microsoft.com/office/drawing/2014/main" id="{F7C0B341-29FE-48DF-8C4A-89BAFEF976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C9B7F4-20C3-4527-A29D-CB609914DCD3}"/>
              </a:ext>
            </a:extLst>
          </p:cNvPr>
          <p:cNvSpPr>
            <a:spLocks noGrp="1"/>
          </p:cNvSpPr>
          <p:nvPr>
            <p:ph type="sldNum" sz="quarter" idx="12"/>
          </p:nvPr>
        </p:nvSpPr>
        <p:spPr/>
        <p:txBody>
          <a:bodyPr/>
          <a:lstStyle/>
          <a:p>
            <a:fld id="{C6E9FD1C-44C3-4A46-BAD7-12C0B7E6E7DF}" type="slidenum">
              <a:rPr lang="en-US" smtClean="0"/>
              <a:t>‹#›</a:t>
            </a:fld>
            <a:endParaRPr lang="en-US"/>
          </a:p>
        </p:txBody>
      </p:sp>
    </p:spTree>
    <p:extLst>
      <p:ext uri="{BB962C8B-B14F-4D97-AF65-F5344CB8AC3E}">
        <p14:creationId xmlns:p14="http://schemas.microsoft.com/office/powerpoint/2010/main" val="254020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9686C-B767-4240-8631-251DD04097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C52295-05B6-40B6-9F2B-A213E9DCD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1D77D9-1BA1-455C-9679-A91EA9103C88}"/>
              </a:ext>
            </a:extLst>
          </p:cNvPr>
          <p:cNvSpPr>
            <a:spLocks noGrp="1"/>
          </p:cNvSpPr>
          <p:nvPr>
            <p:ph type="dt" sz="half" idx="10"/>
          </p:nvPr>
        </p:nvSpPr>
        <p:spPr/>
        <p:txBody>
          <a:bodyPr/>
          <a:lstStyle/>
          <a:p>
            <a:fld id="{20AC948B-BCF7-41D0-87D6-179F707086DF}" type="datetimeFigureOut">
              <a:rPr lang="en-US" smtClean="0"/>
              <a:t>5/10/2023</a:t>
            </a:fld>
            <a:endParaRPr lang="en-US"/>
          </a:p>
        </p:txBody>
      </p:sp>
      <p:sp>
        <p:nvSpPr>
          <p:cNvPr id="5" name="Footer Placeholder 4">
            <a:extLst>
              <a:ext uri="{FF2B5EF4-FFF2-40B4-BE49-F238E27FC236}">
                <a16:creationId xmlns:a16="http://schemas.microsoft.com/office/drawing/2014/main" id="{7DF58BF2-2B9E-4DCE-A211-A427E0EA1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469B7-A4AD-49D3-80CF-0D535B21FE09}"/>
              </a:ext>
            </a:extLst>
          </p:cNvPr>
          <p:cNvSpPr>
            <a:spLocks noGrp="1"/>
          </p:cNvSpPr>
          <p:nvPr>
            <p:ph type="sldNum" sz="quarter" idx="12"/>
          </p:nvPr>
        </p:nvSpPr>
        <p:spPr/>
        <p:txBody>
          <a:bodyPr/>
          <a:lstStyle/>
          <a:p>
            <a:fld id="{C6E9FD1C-44C3-4A46-BAD7-12C0B7E6E7DF}" type="slidenum">
              <a:rPr lang="en-US" smtClean="0"/>
              <a:t>‹#›</a:t>
            </a:fld>
            <a:endParaRPr lang="en-US"/>
          </a:p>
        </p:txBody>
      </p:sp>
    </p:spTree>
    <p:extLst>
      <p:ext uri="{BB962C8B-B14F-4D97-AF65-F5344CB8AC3E}">
        <p14:creationId xmlns:p14="http://schemas.microsoft.com/office/powerpoint/2010/main" val="3012131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0105-D647-44B1-9A4D-A6F98DDE7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1FBB6C-2C27-46D4-A4EF-215CA3BBEA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047560-15AA-4435-8039-2145D2EE36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1C29E9-5FAA-4800-9731-827CFADFBFC1}"/>
              </a:ext>
            </a:extLst>
          </p:cNvPr>
          <p:cNvSpPr>
            <a:spLocks noGrp="1"/>
          </p:cNvSpPr>
          <p:nvPr>
            <p:ph type="dt" sz="half" idx="10"/>
          </p:nvPr>
        </p:nvSpPr>
        <p:spPr/>
        <p:txBody>
          <a:bodyPr/>
          <a:lstStyle/>
          <a:p>
            <a:fld id="{20AC948B-BCF7-41D0-87D6-179F707086DF}" type="datetimeFigureOut">
              <a:rPr lang="en-US" smtClean="0"/>
              <a:t>5/10/2023</a:t>
            </a:fld>
            <a:endParaRPr lang="en-US"/>
          </a:p>
        </p:txBody>
      </p:sp>
      <p:sp>
        <p:nvSpPr>
          <p:cNvPr id="6" name="Footer Placeholder 5">
            <a:extLst>
              <a:ext uri="{FF2B5EF4-FFF2-40B4-BE49-F238E27FC236}">
                <a16:creationId xmlns:a16="http://schemas.microsoft.com/office/drawing/2014/main" id="{64CEE0B8-CF88-4587-B232-89E92670B0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CB4DA8-0399-4CA3-BDE5-37F7A0BB06F7}"/>
              </a:ext>
            </a:extLst>
          </p:cNvPr>
          <p:cNvSpPr>
            <a:spLocks noGrp="1"/>
          </p:cNvSpPr>
          <p:nvPr>
            <p:ph type="sldNum" sz="quarter" idx="12"/>
          </p:nvPr>
        </p:nvSpPr>
        <p:spPr/>
        <p:txBody>
          <a:bodyPr/>
          <a:lstStyle/>
          <a:p>
            <a:fld id="{C6E9FD1C-44C3-4A46-BAD7-12C0B7E6E7DF}" type="slidenum">
              <a:rPr lang="en-US" smtClean="0"/>
              <a:t>‹#›</a:t>
            </a:fld>
            <a:endParaRPr lang="en-US"/>
          </a:p>
        </p:txBody>
      </p:sp>
    </p:spTree>
    <p:extLst>
      <p:ext uri="{BB962C8B-B14F-4D97-AF65-F5344CB8AC3E}">
        <p14:creationId xmlns:p14="http://schemas.microsoft.com/office/powerpoint/2010/main" val="3261526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54676-F1D2-44A1-B016-7E6AAEDC82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7730A8-7398-4B93-BB8D-5067EFBFF0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3BEEE8-25EE-4DA0-A32D-9B138BD54A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586CC6-3EBF-4F1B-AFF4-2FC5940D7F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12CBB5-9D10-4A4D-8EE7-D81BAB1E0B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55BAB6-571A-495D-9CDB-E0963655E9ED}"/>
              </a:ext>
            </a:extLst>
          </p:cNvPr>
          <p:cNvSpPr>
            <a:spLocks noGrp="1"/>
          </p:cNvSpPr>
          <p:nvPr>
            <p:ph type="dt" sz="half" idx="10"/>
          </p:nvPr>
        </p:nvSpPr>
        <p:spPr/>
        <p:txBody>
          <a:bodyPr/>
          <a:lstStyle/>
          <a:p>
            <a:fld id="{20AC948B-BCF7-41D0-87D6-179F707086DF}" type="datetimeFigureOut">
              <a:rPr lang="en-US" smtClean="0"/>
              <a:t>5/10/2023</a:t>
            </a:fld>
            <a:endParaRPr lang="en-US"/>
          </a:p>
        </p:txBody>
      </p:sp>
      <p:sp>
        <p:nvSpPr>
          <p:cNvPr id="8" name="Footer Placeholder 7">
            <a:extLst>
              <a:ext uri="{FF2B5EF4-FFF2-40B4-BE49-F238E27FC236}">
                <a16:creationId xmlns:a16="http://schemas.microsoft.com/office/drawing/2014/main" id="{A8C423DE-603B-4A77-8144-3B23BE4926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D4E739-561C-460C-9335-483DEEFC7F0F}"/>
              </a:ext>
            </a:extLst>
          </p:cNvPr>
          <p:cNvSpPr>
            <a:spLocks noGrp="1"/>
          </p:cNvSpPr>
          <p:nvPr>
            <p:ph type="sldNum" sz="quarter" idx="12"/>
          </p:nvPr>
        </p:nvSpPr>
        <p:spPr/>
        <p:txBody>
          <a:bodyPr/>
          <a:lstStyle/>
          <a:p>
            <a:fld id="{C6E9FD1C-44C3-4A46-BAD7-12C0B7E6E7DF}" type="slidenum">
              <a:rPr lang="en-US" smtClean="0"/>
              <a:t>‹#›</a:t>
            </a:fld>
            <a:endParaRPr lang="en-US"/>
          </a:p>
        </p:txBody>
      </p:sp>
    </p:spTree>
    <p:extLst>
      <p:ext uri="{BB962C8B-B14F-4D97-AF65-F5344CB8AC3E}">
        <p14:creationId xmlns:p14="http://schemas.microsoft.com/office/powerpoint/2010/main" val="37242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B969-9832-4F6D-8ADC-5EE9B0F40E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B9C170-4FC9-48B0-9B53-EFA2D8D26CC4}"/>
              </a:ext>
            </a:extLst>
          </p:cNvPr>
          <p:cNvSpPr>
            <a:spLocks noGrp="1"/>
          </p:cNvSpPr>
          <p:nvPr>
            <p:ph type="dt" sz="half" idx="10"/>
          </p:nvPr>
        </p:nvSpPr>
        <p:spPr/>
        <p:txBody>
          <a:bodyPr/>
          <a:lstStyle/>
          <a:p>
            <a:fld id="{20AC948B-BCF7-41D0-87D6-179F707086DF}" type="datetimeFigureOut">
              <a:rPr lang="en-US" smtClean="0"/>
              <a:t>5/10/2023</a:t>
            </a:fld>
            <a:endParaRPr lang="en-US"/>
          </a:p>
        </p:txBody>
      </p:sp>
      <p:sp>
        <p:nvSpPr>
          <p:cNvPr id="4" name="Footer Placeholder 3">
            <a:extLst>
              <a:ext uri="{FF2B5EF4-FFF2-40B4-BE49-F238E27FC236}">
                <a16:creationId xmlns:a16="http://schemas.microsoft.com/office/drawing/2014/main" id="{5D109542-4C04-48DF-BF9B-685DAED0F2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D682FB-BC7D-48AA-A826-E1D4FB04551E}"/>
              </a:ext>
            </a:extLst>
          </p:cNvPr>
          <p:cNvSpPr>
            <a:spLocks noGrp="1"/>
          </p:cNvSpPr>
          <p:nvPr>
            <p:ph type="sldNum" sz="quarter" idx="12"/>
          </p:nvPr>
        </p:nvSpPr>
        <p:spPr/>
        <p:txBody>
          <a:bodyPr/>
          <a:lstStyle/>
          <a:p>
            <a:fld id="{C6E9FD1C-44C3-4A46-BAD7-12C0B7E6E7DF}" type="slidenum">
              <a:rPr lang="en-US" smtClean="0"/>
              <a:t>‹#›</a:t>
            </a:fld>
            <a:endParaRPr lang="en-US"/>
          </a:p>
        </p:txBody>
      </p:sp>
    </p:spTree>
    <p:extLst>
      <p:ext uri="{BB962C8B-B14F-4D97-AF65-F5344CB8AC3E}">
        <p14:creationId xmlns:p14="http://schemas.microsoft.com/office/powerpoint/2010/main" val="426106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FA0F52-30B3-4D27-BB04-EC7B4F2D3C5A}"/>
              </a:ext>
            </a:extLst>
          </p:cNvPr>
          <p:cNvSpPr>
            <a:spLocks noGrp="1"/>
          </p:cNvSpPr>
          <p:nvPr>
            <p:ph type="dt" sz="half" idx="10"/>
          </p:nvPr>
        </p:nvSpPr>
        <p:spPr/>
        <p:txBody>
          <a:bodyPr/>
          <a:lstStyle/>
          <a:p>
            <a:fld id="{20AC948B-BCF7-41D0-87D6-179F707086DF}" type="datetimeFigureOut">
              <a:rPr lang="en-US" smtClean="0"/>
              <a:t>5/10/2023</a:t>
            </a:fld>
            <a:endParaRPr lang="en-US"/>
          </a:p>
        </p:txBody>
      </p:sp>
      <p:sp>
        <p:nvSpPr>
          <p:cNvPr id="3" name="Footer Placeholder 2">
            <a:extLst>
              <a:ext uri="{FF2B5EF4-FFF2-40B4-BE49-F238E27FC236}">
                <a16:creationId xmlns:a16="http://schemas.microsoft.com/office/drawing/2014/main" id="{980C7340-21B3-422E-AB66-71C6C20877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E03F58-2E64-40DF-8744-EA3225E43BBE}"/>
              </a:ext>
            </a:extLst>
          </p:cNvPr>
          <p:cNvSpPr>
            <a:spLocks noGrp="1"/>
          </p:cNvSpPr>
          <p:nvPr>
            <p:ph type="sldNum" sz="quarter" idx="12"/>
          </p:nvPr>
        </p:nvSpPr>
        <p:spPr/>
        <p:txBody>
          <a:bodyPr/>
          <a:lstStyle/>
          <a:p>
            <a:fld id="{C6E9FD1C-44C3-4A46-BAD7-12C0B7E6E7DF}" type="slidenum">
              <a:rPr lang="en-US" smtClean="0"/>
              <a:t>‹#›</a:t>
            </a:fld>
            <a:endParaRPr lang="en-US"/>
          </a:p>
        </p:txBody>
      </p:sp>
    </p:spTree>
    <p:extLst>
      <p:ext uri="{BB962C8B-B14F-4D97-AF65-F5344CB8AC3E}">
        <p14:creationId xmlns:p14="http://schemas.microsoft.com/office/powerpoint/2010/main" val="765332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3C9D-1EC6-42EE-A5E7-3A56445622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E208F1-EABE-4D9A-815B-E534999806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1ABD0D-854B-4FEE-B1A6-A5A9D2C48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46F830-6B85-4634-95C3-14A42E785E1D}"/>
              </a:ext>
            </a:extLst>
          </p:cNvPr>
          <p:cNvSpPr>
            <a:spLocks noGrp="1"/>
          </p:cNvSpPr>
          <p:nvPr>
            <p:ph type="dt" sz="half" idx="10"/>
          </p:nvPr>
        </p:nvSpPr>
        <p:spPr/>
        <p:txBody>
          <a:bodyPr/>
          <a:lstStyle/>
          <a:p>
            <a:fld id="{20AC948B-BCF7-41D0-87D6-179F707086DF}" type="datetimeFigureOut">
              <a:rPr lang="en-US" smtClean="0"/>
              <a:t>5/10/2023</a:t>
            </a:fld>
            <a:endParaRPr lang="en-US"/>
          </a:p>
        </p:txBody>
      </p:sp>
      <p:sp>
        <p:nvSpPr>
          <p:cNvPr id="6" name="Footer Placeholder 5">
            <a:extLst>
              <a:ext uri="{FF2B5EF4-FFF2-40B4-BE49-F238E27FC236}">
                <a16:creationId xmlns:a16="http://schemas.microsoft.com/office/drawing/2014/main" id="{D84818A3-AE35-447A-9986-F32160F85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FA7958-3A8B-40D7-A328-031625CCAB10}"/>
              </a:ext>
            </a:extLst>
          </p:cNvPr>
          <p:cNvSpPr>
            <a:spLocks noGrp="1"/>
          </p:cNvSpPr>
          <p:nvPr>
            <p:ph type="sldNum" sz="quarter" idx="12"/>
          </p:nvPr>
        </p:nvSpPr>
        <p:spPr/>
        <p:txBody>
          <a:bodyPr/>
          <a:lstStyle/>
          <a:p>
            <a:fld id="{C6E9FD1C-44C3-4A46-BAD7-12C0B7E6E7DF}" type="slidenum">
              <a:rPr lang="en-US" smtClean="0"/>
              <a:t>‹#›</a:t>
            </a:fld>
            <a:endParaRPr lang="en-US"/>
          </a:p>
        </p:txBody>
      </p:sp>
    </p:spTree>
    <p:extLst>
      <p:ext uri="{BB962C8B-B14F-4D97-AF65-F5344CB8AC3E}">
        <p14:creationId xmlns:p14="http://schemas.microsoft.com/office/powerpoint/2010/main" val="153106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7909-62C2-41D4-A735-131F2912A3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EFD8E2-A37F-4634-8385-2284D0053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3E19E3-804E-4E2A-826A-739B420CA2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699302-9DEA-488C-93CD-21B723ADED66}"/>
              </a:ext>
            </a:extLst>
          </p:cNvPr>
          <p:cNvSpPr>
            <a:spLocks noGrp="1"/>
          </p:cNvSpPr>
          <p:nvPr>
            <p:ph type="dt" sz="half" idx="10"/>
          </p:nvPr>
        </p:nvSpPr>
        <p:spPr/>
        <p:txBody>
          <a:bodyPr/>
          <a:lstStyle/>
          <a:p>
            <a:fld id="{20AC948B-BCF7-41D0-87D6-179F707086DF}" type="datetimeFigureOut">
              <a:rPr lang="en-US" smtClean="0"/>
              <a:t>5/10/2023</a:t>
            </a:fld>
            <a:endParaRPr lang="en-US"/>
          </a:p>
        </p:txBody>
      </p:sp>
      <p:sp>
        <p:nvSpPr>
          <p:cNvPr id="6" name="Footer Placeholder 5">
            <a:extLst>
              <a:ext uri="{FF2B5EF4-FFF2-40B4-BE49-F238E27FC236}">
                <a16:creationId xmlns:a16="http://schemas.microsoft.com/office/drawing/2014/main" id="{EE7CA020-8AA3-4D83-9B3F-64F2FAC7A3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FF3BC-76A6-42C2-98A7-881AA3639226}"/>
              </a:ext>
            </a:extLst>
          </p:cNvPr>
          <p:cNvSpPr>
            <a:spLocks noGrp="1"/>
          </p:cNvSpPr>
          <p:nvPr>
            <p:ph type="sldNum" sz="quarter" idx="12"/>
          </p:nvPr>
        </p:nvSpPr>
        <p:spPr/>
        <p:txBody>
          <a:bodyPr/>
          <a:lstStyle/>
          <a:p>
            <a:fld id="{C6E9FD1C-44C3-4A46-BAD7-12C0B7E6E7DF}" type="slidenum">
              <a:rPr lang="en-US" smtClean="0"/>
              <a:t>‹#›</a:t>
            </a:fld>
            <a:endParaRPr lang="en-US"/>
          </a:p>
        </p:txBody>
      </p:sp>
    </p:spTree>
    <p:extLst>
      <p:ext uri="{BB962C8B-B14F-4D97-AF65-F5344CB8AC3E}">
        <p14:creationId xmlns:p14="http://schemas.microsoft.com/office/powerpoint/2010/main" val="40201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8F27D1-5263-4F24-9AA0-69AF4D391B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41DC95-DEF4-4C1F-87D0-17FDCAA97C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9EBD04-5DB1-4AFA-AF06-EF6537A96B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C948B-BCF7-41D0-87D6-179F707086DF}" type="datetimeFigureOut">
              <a:rPr lang="en-US" smtClean="0"/>
              <a:t>5/10/2023</a:t>
            </a:fld>
            <a:endParaRPr lang="en-US"/>
          </a:p>
        </p:txBody>
      </p:sp>
      <p:sp>
        <p:nvSpPr>
          <p:cNvPr id="5" name="Footer Placeholder 4">
            <a:extLst>
              <a:ext uri="{FF2B5EF4-FFF2-40B4-BE49-F238E27FC236}">
                <a16:creationId xmlns:a16="http://schemas.microsoft.com/office/drawing/2014/main" id="{BDD2550B-22D8-4012-B3C9-E031FEBB82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BB15C6-9101-4E90-B208-1278178C09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E9FD1C-44C3-4A46-BAD7-12C0B7E6E7DF}" type="slidenum">
              <a:rPr lang="en-US" smtClean="0"/>
              <a:t>‹#›</a:t>
            </a:fld>
            <a:endParaRPr lang="en-US"/>
          </a:p>
        </p:txBody>
      </p:sp>
    </p:spTree>
    <p:extLst>
      <p:ext uri="{BB962C8B-B14F-4D97-AF65-F5344CB8AC3E}">
        <p14:creationId xmlns:p14="http://schemas.microsoft.com/office/powerpoint/2010/main" val="1091437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9472-6E40-425E-9438-7687CB5A4C63}"/>
              </a:ext>
            </a:extLst>
          </p:cNvPr>
          <p:cNvSpPr>
            <a:spLocks noGrp="1"/>
          </p:cNvSpPr>
          <p:nvPr>
            <p:ph type="ctrTitle"/>
          </p:nvPr>
        </p:nvSpPr>
        <p:spPr/>
        <p:txBody>
          <a:bodyPr/>
          <a:lstStyle/>
          <a:p>
            <a:r>
              <a:rPr lang="en-US" dirty="0"/>
              <a:t>Literary Analysis Essay</a:t>
            </a:r>
          </a:p>
        </p:txBody>
      </p:sp>
      <p:sp>
        <p:nvSpPr>
          <p:cNvPr id="3" name="Subtitle 2">
            <a:extLst>
              <a:ext uri="{FF2B5EF4-FFF2-40B4-BE49-F238E27FC236}">
                <a16:creationId xmlns:a16="http://schemas.microsoft.com/office/drawing/2014/main" id="{1C4E0E8C-0B80-4A51-AC54-0E6E3010243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3714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BC16-3B28-4653-AAAD-F651F5D3855A}"/>
              </a:ext>
            </a:extLst>
          </p:cNvPr>
          <p:cNvSpPr>
            <a:spLocks noGrp="1"/>
          </p:cNvSpPr>
          <p:nvPr>
            <p:ph type="title"/>
          </p:nvPr>
        </p:nvSpPr>
        <p:spPr/>
        <p:txBody>
          <a:bodyPr/>
          <a:lstStyle/>
          <a:p>
            <a:r>
              <a:rPr lang="en-US" dirty="0"/>
              <a:t>The Body of the Essay</a:t>
            </a:r>
          </a:p>
        </p:txBody>
      </p:sp>
      <p:sp>
        <p:nvSpPr>
          <p:cNvPr id="3" name="Content Placeholder 2">
            <a:extLst>
              <a:ext uri="{FF2B5EF4-FFF2-40B4-BE49-F238E27FC236}">
                <a16:creationId xmlns:a16="http://schemas.microsoft.com/office/drawing/2014/main" id="{F00D9A67-EA7D-4B09-BC93-E0BBFF9FD064}"/>
              </a:ext>
            </a:extLst>
          </p:cNvPr>
          <p:cNvSpPr>
            <a:spLocks noGrp="1"/>
          </p:cNvSpPr>
          <p:nvPr>
            <p:ph idx="1"/>
          </p:nvPr>
        </p:nvSpPr>
        <p:spPr/>
        <p:txBody>
          <a:bodyPr>
            <a:normAutofit/>
          </a:bodyPr>
          <a:lstStyle/>
          <a:p>
            <a:pPr marL="0" indent="0">
              <a:buNone/>
            </a:pPr>
            <a:r>
              <a:rPr lang="en-US" dirty="0"/>
              <a:t>The body develops of the central idea of a literary analysis.</a:t>
            </a:r>
          </a:p>
          <a:p>
            <a:pPr marL="0" indent="0">
              <a:buNone/>
            </a:pPr>
            <a:r>
              <a:rPr lang="en-US" dirty="0"/>
              <a:t>Present the paragraphs (at least 3 body paragraphs for a 500-750 word essay) that support your thesis statement. </a:t>
            </a:r>
          </a:p>
          <a:p>
            <a:pPr marL="0" indent="0">
              <a:buNone/>
            </a:pPr>
            <a:r>
              <a:rPr lang="en-US" dirty="0"/>
              <a:t>Good literary analysis essays contain an explanation of your ideas and evidence from the text that supports them. </a:t>
            </a:r>
          </a:p>
          <a:p>
            <a:pPr marL="0" indent="0">
              <a:buNone/>
            </a:pPr>
            <a:r>
              <a:rPr lang="en-US" dirty="0"/>
              <a:t>Textual evidence consists </a:t>
            </a:r>
            <a:r>
              <a:rPr lang="en-US" b="1" dirty="0"/>
              <a:t>of summary, paraphrase, specific details, and direct quotations.</a:t>
            </a:r>
          </a:p>
          <a:p>
            <a:pPr marL="0" indent="0">
              <a:buNone/>
            </a:pPr>
            <a:endParaRPr lang="en-US" dirty="0"/>
          </a:p>
        </p:txBody>
      </p:sp>
    </p:spTree>
    <p:extLst>
      <p:ext uri="{BB962C8B-B14F-4D97-AF65-F5344CB8AC3E}">
        <p14:creationId xmlns:p14="http://schemas.microsoft.com/office/powerpoint/2010/main" val="4237742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D7AC1-C5AF-4CC1-AF21-5E90DD1BEEF8}"/>
              </a:ext>
            </a:extLst>
          </p:cNvPr>
          <p:cNvSpPr>
            <a:spLocks noGrp="1"/>
          </p:cNvSpPr>
          <p:nvPr>
            <p:ph type="title"/>
          </p:nvPr>
        </p:nvSpPr>
        <p:spPr/>
        <p:txBody>
          <a:bodyPr/>
          <a:lstStyle/>
          <a:p>
            <a:r>
              <a:rPr lang="en-US" dirty="0"/>
              <a:t>Topic Sentences</a:t>
            </a:r>
          </a:p>
        </p:txBody>
      </p:sp>
      <p:sp>
        <p:nvSpPr>
          <p:cNvPr id="3" name="Content Placeholder 2">
            <a:extLst>
              <a:ext uri="{FF2B5EF4-FFF2-40B4-BE49-F238E27FC236}">
                <a16:creationId xmlns:a16="http://schemas.microsoft.com/office/drawing/2014/main" id="{89E6C596-9E75-4CCB-B45E-D7F8FB2BE2A1}"/>
              </a:ext>
            </a:extLst>
          </p:cNvPr>
          <p:cNvSpPr>
            <a:spLocks noGrp="1"/>
          </p:cNvSpPr>
          <p:nvPr>
            <p:ph idx="1"/>
          </p:nvPr>
        </p:nvSpPr>
        <p:spPr/>
        <p:txBody>
          <a:bodyPr/>
          <a:lstStyle/>
          <a:p>
            <a:pPr marL="0" indent="0">
              <a:buNone/>
            </a:pPr>
            <a:r>
              <a:rPr lang="en-US" dirty="0"/>
              <a:t>Each paragraph MUST contain a topic sentence (usually the first sentence of the paragraph) which states one of the topics associated with your thesis, combined with some assertion about how the topic will support the central idea.</a:t>
            </a:r>
          </a:p>
          <a:p>
            <a:pPr marL="0" indent="0">
              <a:buNone/>
            </a:pPr>
            <a:endParaRPr lang="en-US" dirty="0"/>
          </a:p>
          <a:p>
            <a:pPr marL="0" indent="0">
              <a:buNone/>
            </a:pPr>
            <a:r>
              <a:rPr lang="en-US" dirty="0"/>
              <a:t>The purposes of the topic sentence are:</a:t>
            </a:r>
          </a:p>
          <a:p>
            <a:pPr marL="514350" indent="-514350">
              <a:buAutoNum type="arabicPeriod"/>
            </a:pPr>
            <a:r>
              <a:rPr lang="en-US" dirty="0"/>
              <a:t>To relate the details of your paragraph to the thesis statement</a:t>
            </a:r>
          </a:p>
          <a:p>
            <a:pPr marL="514350" indent="-514350">
              <a:buAutoNum type="arabicPeriod"/>
            </a:pPr>
            <a:r>
              <a:rPr lang="en-US" dirty="0"/>
              <a:t>To tie the details of the paragraph together</a:t>
            </a:r>
          </a:p>
          <a:p>
            <a:pPr marL="0" indent="0">
              <a:buNone/>
            </a:pPr>
            <a:endParaRPr lang="en-US" dirty="0"/>
          </a:p>
        </p:txBody>
      </p:sp>
    </p:spTree>
    <p:extLst>
      <p:ext uri="{BB962C8B-B14F-4D97-AF65-F5344CB8AC3E}">
        <p14:creationId xmlns:p14="http://schemas.microsoft.com/office/powerpoint/2010/main" val="471336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4ED8-7F62-4DF9-8910-4253049492CC}"/>
              </a:ext>
            </a:extLst>
          </p:cNvPr>
          <p:cNvSpPr>
            <a:spLocks noGrp="1"/>
          </p:cNvSpPr>
          <p:nvPr>
            <p:ph type="title"/>
          </p:nvPr>
        </p:nvSpPr>
        <p:spPr/>
        <p:txBody>
          <a:bodyPr/>
          <a:lstStyle/>
          <a:p>
            <a:r>
              <a:rPr lang="en-US" dirty="0"/>
              <a:t>Textual Evidence and Explanations</a:t>
            </a:r>
          </a:p>
        </p:txBody>
      </p:sp>
      <p:sp>
        <p:nvSpPr>
          <p:cNvPr id="3" name="Content Placeholder 2">
            <a:extLst>
              <a:ext uri="{FF2B5EF4-FFF2-40B4-BE49-F238E27FC236}">
                <a16:creationId xmlns:a16="http://schemas.microsoft.com/office/drawing/2014/main" id="{E8616859-AED7-4A23-90AF-975BE3164100}"/>
              </a:ext>
            </a:extLst>
          </p:cNvPr>
          <p:cNvSpPr>
            <a:spLocks noGrp="1"/>
          </p:cNvSpPr>
          <p:nvPr>
            <p:ph idx="1"/>
          </p:nvPr>
        </p:nvSpPr>
        <p:spPr/>
        <p:txBody>
          <a:bodyPr/>
          <a:lstStyle/>
          <a:p>
            <a:pPr marL="0" indent="0">
              <a:buNone/>
            </a:pPr>
            <a:r>
              <a:rPr lang="en-US" dirty="0"/>
              <a:t>The substance of each developmental paragraph (the body of your essay) will be the explanations, summaries, paraphrases, specific details, and direct quotations you need to support and develop the more general statement you have made in your topic sentence.</a:t>
            </a:r>
          </a:p>
          <a:p>
            <a:pPr marL="0" indent="0">
              <a:buNone/>
            </a:pPr>
            <a:endParaRPr lang="en-US" dirty="0"/>
          </a:p>
          <a:p>
            <a:pPr marL="0" indent="0">
              <a:buNone/>
            </a:pPr>
            <a:r>
              <a:rPr lang="en-US" dirty="0"/>
              <a:t>It’s like a nesting doll: each paragraph supports its topic sentence, which in turn supports the thesis of the essay. It’s the same basic structure on macro and micro levels.</a:t>
            </a:r>
          </a:p>
        </p:txBody>
      </p:sp>
    </p:spTree>
    <p:extLst>
      <p:ext uri="{BB962C8B-B14F-4D97-AF65-F5344CB8AC3E}">
        <p14:creationId xmlns:p14="http://schemas.microsoft.com/office/powerpoint/2010/main" val="188891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FB0A-4CF5-4F09-B60B-6C5FAB6F970F}"/>
              </a:ext>
            </a:extLst>
          </p:cNvPr>
          <p:cNvSpPr>
            <a:spLocks noGrp="1"/>
          </p:cNvSpPr>
          <p:nvPr>
            <p:ph type="title"/>
          </p:nvPr>
        </p:nvSpPr>
        <p:spPr/>
        <p:txBody>
          <a:bodyPr/>
          <a:lstStyle/>
          <a:p>
            <a:r>
              <a:rPr lang="en-US" dirty="0"/>
              <a:t>Body Paragraph Example</a:t>
            </a:r>
          </a:p>
        </p:txBody>
      </p:sp>
      <p:sp>
        <p:nvSpPr>
          <p:cNvPr id="3" name="Content Placeholder 2">
            <a:extLst>
              <a:ext uri="{FF2B5EF4-FFF2-40B4-BE49-F238E27FC236}">
                <a16:creationId xmlns:a16="http://schemas.microsoft.com/office/drawing/2014/main" id="{C7D992AF-F817-40B6-ADFE-17E550395B2B}"/>
              </a:ext>
            </a:extLst>
          </p:cNvPr>
          <p:cNvSpPr>
            <a:spLocks noGrp="1"/>
          </p:cNvSpPr>
          <p:nvPr>
            <p:ph idx="1"/>
          </p:nvPr>
        </p:nvSpPr>
        <p:spPr>
          <a:xfrm>
            <a:off x="838199" y="1825624"/>
            <a:ext cx="10797209" cy="5032375"/>
          </a:xfrm>
        </p:spPr>
        <p:txBody>
          <a:bodyPr>
            <a:normAutofit fontScale="92500" lnSpcReduction="10000"/>
          </a:bodyPr>
          <a:lstStyle/>
          <a:p>
            <a:pPr marL="0" indent="0">
              <a:buNone/>
            </a:pPr>
            <a:r>
              <a:rPr lang="en-US" dirty="0"/>
              <a:t>Sammy's descriptions of the A &amp; P present a setting that is ugly, monotonous, and rigidly regulated. The chain store is a common fixture in modern society, so the reader can identify with the uniformity Sammy describes. The fluorescent light is as blandly cool as the "checkerboard green-and-cream rubber tile floor" (486). The "usual traffic in the store moves in one direction” (except for the swim suited girls, who move against it), and everything is neatly organized and categorized in tidy aisles. The dehumanizing routine of this environment is suggested by Sammy's offhand references to the typical shoppers as "sheep," "house slaves," and "pigs” (486). These regular customers seem to walk through the store in a stupor; as Sammy indicates, not even dynamite could move them out of their routine (485).  </a:t>
            </a:r>
          </a:p>
          <a:p>
            <a:pPr marL="0" indent="0">
              <a:buNone/>
            </a:pPr>
            <a:r>
              <a:rPr lang="en-US" i="1" dirty="0"/>
              <a:t>This paragraph is a strong one because it is developed through the use of quotations, summary, details, and explanation to support the topic sentence. Notice how it relates back to the thesis statement.</a:t>
            </a:r>
          </a:p>
        </p:txBody>
      </p:sp>
    </p:spTree>
    <p:extLst>
      <p:ext uri="{BB962C8B-B14F-4D97-AF65-F5344CB8AC3E}">
        <p14:creationId xmlns:p14="http://schemas.microsoft.com/office/powerpoint/2010/main" val="2592805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5F08-9C58-4F43-9975-8DE82F3A4F6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A0CECBA-CC5D-4191-9466-BC656707830A}"/>
              </a:ext>
            </a:extLst>
          </p:cNvPr>
          <p:cNvSpPr>
            <a:spLocks noGrp="1"/>
          </p:cNvSpPr>
          <p:nvPr>
            <p:ph idx="1"/>
          </p:nvPr>
        </p:nvSpPr>
        <p:spPr/>
        <p:txBody>
          <a:bodyPr/>
          <a:lstStyle/>
          <a:p>
            <a:pPr marL="0" indent="0">
              <a:buNone/>
            </a:pPr>
            <a:r>
              <a:rPr lang="en-US" dirty="0"/>
              <a:t>A concluding paragraph gives your essay a sense of completeness and lets your readers know that they have come to the end of your paper. </a:t>
            </a:r>
          </a:p>
          <a:p>
            <a:pPr marL="0" indent="0">
              <a:buNone/>
            </a:pPr>
            <a:r>
              <a:rPr lang="en-US" dirty="0"/>
              <a:t>You might restate the thesis in different words, summarize the main points you have made, or make a relevant comment about the literary work you are analyzing, but from a different perspective. </a:t>
            </a:r>
          </a:p>
          <a:p>
            <a:pPr marL="0" indent="0">
              <a:buNone/>
            </a:pPr>
            <a:endParaRPr lang="en-US" dirty="0"/>
          </a:p>
          <a:p>
            <a:pPr marL="0" indent="0">
              <a:buNone/>
            </a:pPr>
            <a:r>
              <a:rPr lang="en-US" dirty="0"/>
              <a:t>Do not introduce a new topic in your conclusion. </a:t>
            </a:r>
          </a:p>
        </p:txBody>
      </p:sp>
    </p:spTree>
    <p:extLst>
      <p:ext uri="{BB962C8B-B14F-4D97-AF65-F5344CB8AC3E}">
        <p14:creationId xmlns:p14="http://schemas.microsoft.com/office/powerpoint/2010/main" val="3097931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C8A0F-A90D-418E-A874-27853478D51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71195E8-DE20-4D1B-A4CC-27D5D419577F}"/>
              </a:ext>
            </a:extLst>
          </p:cNvPr>
          <p:cNvSpPr>
            <a:spLocks noGrp="1"/>
          </p:cNvSpPr>
          <p:nvPr>
            <p:ph idx="1"/>
          </p:nvPr>
        </p:nvSpPr>
        <p:spPr>
          <a:xfrm>
            <a:off x="838200" y="1285461"/>
            <a:ext cx="10515600" cy="4891502"/>
          </a:xfrm>
        </p:spPr>
        <p:txBody>
          <a:bodyPr/>
          <a:lstStyle/>
          <a:p>
            <a:pPr marL="0" indent="0">
              <a:buNone/>
            </a:pPr>
            <a:r>
              <a:rPr lang="en-US" dirty="0"/>
              <a:t>Below is the concluding paragraph from an essay about Robert Browning's poem "My Last Duchess": </a:t>
            </a:r>
          </a:p>
          <a:p>
            <a:pPr marL="0" indent="0">
              <a:buNone/>
            </a:pPr>
            <a:endParaRPr lang="en-US" dirty="0"/>
          </a:p>
          <a:p>
            <a:pPr marL="0" indent="0">
              <a:buNone/>
            </a:pPr>
            <a:r>
              <a:rPr lang="en-US" dirty="0"/>
              <a:t>If the Duke has any redeeming qualities, they fail to appear in the poem. Browning's emphasis on the Duke's traits of arrogance, jealousy, and materialism make it apparent that anyone who might have known the Duke personally would have based his opinion of him on these three personality "flaws." Ultimately, the reader’s opinion of the Duke is not a favorable one, and it is clear that Browning intended that the reader feel this way. </a:t>
            </a:r>
          </a:p>
        </p:txBody>
      </p:sp>
    </p:spTree>
    <p:extLst>
      <p:ext uri="{BB962C8B-B14F-4D97-AF65-F5344CB8AC3E}">
        <p14:creationId xmlns:p14="http://schemas.microsoft.com/office/powerpoint/2010/main" val="3414175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7012-2E0F-45C5-93D6-C41579ED5A2F}"/>
              </a:ext>
            </a:extLst>
          </p:cNvPr>
          <p:cNvSpPr>
            <a:spLocks noGrp="1"/>
          </p:cNvSpPr>
          <p:nvPr>
            <p:ph type="title"/>
          </p:nvPr>
        </p:nvSpPr>
        <p:spPr/>
        <p:txBody>
          <a:bodyPr/>
          <a:lstStyle/>
          <a:p>
            <a:r>
              <a:rPr lang="en-US" dirty="0"/>
              <a:t>Title</a:t>
            </a:r>
          </a:p>
        </p:txBody>
      </p:sp>
      <p:sp>
        <p:nvSpPr>
          <p:cNvPr id="3" name="Content Placeholder 2">
            <a:extLst>
              <a:ext uri="{FF2B5EF4-FFF2-40B4-BE49-F238E27FC236}">
                <a16:creationId xmlns:a16="http://schemas.microsoft.com/office/drawing/2014/main" id="{130FB56A-31E2-409D-80E2-AFBE05388BF2}"/>
              </a:ext>
            </a:extLst>
          </p:cNvPr>
          <p:cNvSpPr>
            <a:spLocks noGrp="1"/>
          </p:cNvSpPr>
          <p:nvPr>
            <p:ph idx="1"/>
          </p:nvPr>
        </p:nvSpPr>
        <p:spPr>
          <a:xfrm>
            <a:off x="838200" y="1825625"/>
            <a:ext cx="10515600" cy="4826966"/>
          </a:xfrm>
        </p:spPr>
        <p:txBody>
          <a:bodyPr/>
          <a:lstStyle/>
          <a:p>
            <a:pPr marL="0" indent="0">
              <a:buNone/>
            </a:pPr>
            <a:r>
              <a:rPr lang="en-US" dirty="0"/>
              <a:t>It is essential that you give your essay a title that is descriptive of the approach you are taking in your paper. </a:t>
            </a:r>
          </a:p>
          <a:p>
            <a:pPr marL="0" indent="0">
              <a:buNone/>
            </a:pPr>
            <a:r>
              <a:rPr lang="en-US" dirty="0"/>
              <a:t>Just as you did in your introductory paragraph, try to get the reader's attention. </a:t>
            </a:r>
          </a:p>
          <a:p>
            <a:pPr marL="0" indent="0">
              <a:buNone/>
            </a:pPr>
            <a:r>
              <a:rPr lang="en-US" dirty="0"/>
              <a:t>Using only the title of the literary work you are examining is unsatisfactory. </a:t>
            </a:r>
          </a:p>
          <a:p>
            <a:pPr marL="0" indent="0">
              <a:buNone/>
            </a:pPr>
            <a:endParaRPr lang="en-US" dirty="0"/>
          </a:p>
          <a:p>
            <a:pPr marL="0" indent="0">
              <a:buNone/>
            </a:pPr>
            <a:r>
              <a:rPr lang="en-US" dirty="0"/>
              <a:t>The titles that follow are appropriate for the examples: </a:t>
            </a:r>
          </a:p>
          <a:p>
            <a:pPr marL="0" indent="0">
              <a:buNone/>
            </a:pPr>
            <a:r>
              <a:rPr lang="en-US" dirty="0"/>
              <a:t>Robert Browning's Duke: A Portrayal of a Sinister Man </a:t>
            </a:r>
          </a:p>
          <a:p>
            <a:pPr marL="0" indent="0">
              <a:buNone/>
            </a:pPr>
            <a:r>
              <a:rPr lang="en-US" dirty="0"/>
              <a:t>The A &amp; P as a State of Mind</a:t>
            </a:r>
          </a:p>
        </p:txBody>
      </p:sp>
    </p:spTree>
    <p:extLst>
      <p:ext uri="{BB962C8B-B14F-4D97-AF65-F5344CB8AC3E}">
        <p14:creationId xmlns:p14="http://schemas.microsoft.com/office/powerpoint/2010/main" val="3288239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A02B8-F326-4CBC-B61A-272C5FB2FA7E}"/>
              </a:ext>
            </a:extLst>
          </p:cNvPr>
          <p:cNvSpPr>
            <a:spLocks noGrp="1"/>
          </p:cNvSpPr>
          <p:nvPr>
            <p:ph type="title"/>
          </p:nvPr>
        </p:nvSpPr>
        <p:spPr/>
        <p:txBody>
          <a:bodyPr/>
          <a:lstStyle/>
          <a:p>
            <a:r>
              <a:rPr lang="en-US" dirty="0"/>
              <a:t>Audience</a:t>
            </a:r>
          </a:p>
        </p:txBody>
      </p:sp>
      <p:sp>
        <p:nvSpPr>
          <p:cNvPr id="3" name="Content Placeholder 2">
            <a:extLst>
              <a:ext uri="{FF2B5EF4-FFF2-40B4-BE49-F238E27FC236}">
                <a16:creationId xmlns:a16="http://schemas.microsoft.com/office/drawing/2014/main" id="{ABFCFF16-C398-4B3E-BB9E-A4E9BFCB16E6}"/>
              </a:ext>
            </a:extLst>
          </p:cNvPr>
          <p:cNvSpPr>
            <a:spLocks noGrp="1"/>
          </p:cNvSpPr>
          <p:nvPr>
            <p:ph idx="1"/>
          </p:nvPr>
        </p:nvSpPr>
        <p:spPr/>
        <p:txBody>
          <a:bodyPr>
            <a:normAutofit fontScale="92500" lnSpcReduction="10000"/>
          </a:bodyPr>
          <a:lstStyle/>
          <a:p>
            <a:pPr marL="0" indent="0">
              <a:buNone/>
            </a:pPr>
            <a:r>
              <a:rPr lang="en-US" dirty="0"/>
              <a:t>Consider the reader for whom you are writing your essay. </a:t>
            </a:r>
          </a:p>
          <a:p>
            <a:pPr marL="0" indent="0">
              <a:buNone/>
            </a:pPr>
            <a:r>
              <a:rPr lang="en-US" dirty="0"/>
              <a:t>Imagine you are writing for not only your teacher but also the other students in your class who have about as much education as you do. They have read the assigned work just as you have, but perhaps they have not thought about it in exactly the same way. </a:t>
            </a:r>
          </a:p>
          <a:p>
            <a:pPr marL="0" indent="0">
              <a:buNone/>
            </a:pPr>
            <a:r>
              <a:rPr lang="en-US" dirty="0"/>
              <a:t>It is not necessary to "retell" the work of literature in any way. Rather, it is your role to be the explainer or interpreter of the work—to tell what certain elements of the work mean in relation to your central idea (thesis). </a:t>
            </a:r>
          </a:p>
          <a:p>
            <a:pPr marL="0" indent="0">
              <a:buNone/>
            </a:pPr>
            <a:r>
              <a:rPr lang="en-US" dirty="0"/>
              <a:t>When you make references to the text, you are doing so to remind your audience of something they already know. The principle emphasis of your essay is to draw conclusions and develop arguments. </a:t>
            </a:r>
          </a:p>
        </p:txBody>
      </p:sp>
    </p:spTree>
    <p:extLst>
      <p:ext uri="{BB962C8B-B14F-4D97-AF65-F5344CB8AC3E}">
        <p14:creationId xmlns:p14="http://schemas.microsoft.com/office/powerpoint/2010/main" val="579107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C9C9-3D0E-4E23-B53C-982D442775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B9AD99-7481-42DE-AD7B-10471107AC69}"/>
              </a:ext>
            </a:extLst>
          </p:cNvPr>
          <p:cNvSpPr>
            <a:spLocks noGrp="1"/>
          </p:cNvSpPr>
          <p:nvPr>
            <p:ph idx="1"/>
          </p:nvPr>
        </p:nvSpPr>
        <p:spPr/>
        <p:txBody>
          <a:bodyPr>
            <a:normAutofit/>
          </a:bodyPr>
          <a:lstStyle/>
          <a:p>
            <a:pPr marL="0" indent="0">
              <a:buNone/>
            </a:pPr>
            <a:endParaRPr lang="en-US" sz="5400" dirty="0"/>
          </a:p>
          <a:p>
            <a:pPr marL="0" indent="0">
              <a:buNone/>
            </a:pPr>
            <a:endParaRPr lang="en-US" sz="5400" dirty="0"/>
          </a:p>
          <a:p>
            <a:pPr marL="0" indent="0">
              <a:buNone/>
            </a:pPr>
            <a:r>
              <a:rPr lang="en-US" sz="5400" dirty="0"/>
              <a:t>NO PLOT SUMMARY</a:t>
            </a:r>
          </a:p>
        </p:txBody>
      </p:sp>
    </p:spTree>
    <p:extLst>
      <p:ext uri="{BB962C8B-B14F-4D97-AF65-F5344CB8AC3E}">
        <p14:creationId xmlns:p14="http://schemas.microsoft.com/office/powerpoint/2010/main" val="1114309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76D68-175B-430A-9A82-27889F1E5A1B}"/>
              </a:ext>
            </a:extLst>
          </p:cNvPr>
          <p:cNvSpPr>
            <a:spLocks noGrp="1"/>
          </p:cNvSpPr>
          <p:nvPr>
            <p:ph type="title"/>
          </p:nvPr>
        </p:nvSpPr>
        <p:spPr/>
        <p:txBody>
          <a:bodyPr/>
          <a:lstStyle/>
          <a:p>
            <a:r>
              <a:rPr lang="en-US" dirty="0"/>
              <a:t>Incorporating Evidence</a:t>
            </a:r>
          </a:p>
        </p:txBody>
      </p:sp>
      <p:sp>
        <p:nvSpPr>
          <p:cNvPr id="3" name="Content Placeholder 2">
            <a:extLst>
              <a:ext uri="{FF2B5EF4-FFF2-40B4-BE49-F238E27FC236}">
                <a16:creationId xmlns:a16="http://schemas.microsoft.com/office/drawing/2014/main" id="{EBD17F99-80F2-4DDD-8081-43A64EBE345A}"/>
              </a:ext>
            </a:extLst>
          </p:cNvPr>
          <p:cNvSpPr>
            <a:spLocks noGrp="1"/>
          </p:cNvSpPr>
          <p:nvPr>
            <p:ph idx="1"/>
          </p:nvPr>
        </p:nvSpPr>
        <p:spPr/>
        <p:txBody>
          <a:bodyPr/>
          <a:lstStyle/>
          <a:p>
            <a:pPr marL="0" indent="0">
              <a:buNone/>
            </a:pPr>
            <a:r>
              <a:rPr lang="en-US" dirty="0"/>
              <a:t>Evidence = paraphrases, brief summaries, direct quotations</a:t>
            </a:r>
          </a:p>
          <a:p>
            <a:pPr marL="0" indent="0">
              <a:buNone/>
            </a:pPr>
            <a:endParaRPr lang="en-US" dirty="0"/>
          </a:p>
          <a:p>
            <a:pPr marL="0" indent="0">
              <a:buNone/>
            </a:pPr>
            <a:r>
              <a:rPr lang="en-US" dirty="0"/>
              <a:t>Remember to integrate quotations into your prose using the method we have worked on in class.</a:t>
            </a:r>
          </a:p>
          <a:p>
            <a:pPr marL="0" indent="0">
              <a:buNone/>
            </a:pPr>
            <a:endParaRPr lang="en-US" dirty="0"/>
          </a:p>
          <a:p>
            <a:pPr marL="0" indent="0">
              <a:buNone/>
            </a:pPr>
            <a:r>
              <a:rPr lang="en-US" dirty="0"/>
              <a:t>Each development paragraph should have MINIMUM ONE specific proof from the text and a thorough explanation of how it proves the point made in the topic sentence, which proves the thesis.</a:t>
            </a:r>
          </a:p>
        </p:txBody>
      </p:sp>
    </p:spTree>
    <p:extLst>
      <p:ext uri="{BB962C8B-B14F-4D97-AF65-F5344CB8AC3E}">
        <p14:creationId xmlns:p14="http://schemas.microsoft.com/office/powerpoint/2010/main" val="1304878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27DE-EC94-4DA9-8C15-5A980A7FAB2B}"/>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43DDAF85-D65C-4B78-9D16-CABB3C086B7E}"/>
              </a:ext>
            </a:extLst>
          </p:cNvPr>
          <p:cNvSpPr>
            <a:spLocks noGrp="1"/>
          </p:cNvSpPr>
          <p:nvPr>
            <p:ph idx="1"/>
          </p:nvPr>
        </p:nvSpPr>
        <p:spPr>
          <a:xfrm>
            <a:off x="838200" y="1825624"/>
            <a:ext cx="10515600" cy="4853471"/>
          </a:xfrm>
        </p:spPr>
        <p:txBody>
          <a:bodyPr>
            <a:normAutofit fontScale="92500" lnSpcReduction="10000"/>
          </a:bodyPr>
          <a:lstStyle/>
          <a:p>
            <a:r>
              <a:rPr lang="en-US" dirty="0"/>
              <a:t>To carefully examine or evaluate a work of literature or an aspect of a work of literature</a:t>
            </a:r>
          </a:p>
          <a:p>
            <a:r>
              <a:rPr lang="en-US" dirty="0"/>
              <a:t>You must break the work down into its component parts</a:t>
            </a:r>
          </a:p>
          <a:p>
            <a:r>
              <a:rPr lang="en-US" dirty="0"/>
              <a:t>For example:</a:t>
            </a:r>
          </a:p>
          <a:p>
            <a:pPr lvl="1"/>
            <a:r>
              <a:rPr lang="en-US" dirty="0"/>
              <a:t>an analysis of a poem might deal with the different types of images in a poem or with the relationship between the form and content of the work. </a:t>
            </a:r>
          </a:p>
          <a:p>
            <a:pPr lvl="1"/>
            <a:r>
              <a:rPr lang="en-US" dirty="0"/>
              <a:t>An analysis of a play might analyze the relationship between a subplot and the main plot</a:t>
            </a:r>
          </a:p>
          <a:p>
            <a:pPr lvl="1"/>
            <a:r>
              <a:rPr lang="en-US" dirty="0"/>
              <a:t>you might analyze the character flaw of the tragic hero by tracing how it is revealed through the acts of the play. </a:t>
            </a:r>
          </a:p>
          <a:p>
            <a:pPr lvl="1"/>
            <a:r>
              <a:rPr lang="en-US" dirty="0"/>
              <a:t>Analyzing a short story might include identifying a particular theme (like the difficulty of making the transition from adolescence to adulthood) and showing how the writer suggests that theme through the point of view from which the story is told; or you might also explain how the main character’s attitude toward women is revealed through his dialogue and/or actions</a:t>
            </a:r>
          </a:p>
          <a:p>
            <a:endParaRPr lang="en-US" dirty="0"/>
          </a:p>
        </p:txBody>
      </p:sp>
    </p:spTree>
    <p:extLst>
      <p:ext uri="{BB962C8B-B14F-4D97-AF65-F5344CB8AC3E}">
        <p14:creationId xmlns:p14="http://schemas.microsoft.com/office/powerpoint/2010/main" val="2672902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207D-B52E-4940-B78D-58E0F846BC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F7355E-6790-451E-B0B8-2BDFACB98694}"/>
              </a:ext>
            </a:extLst>
          </p:cNvPr>
          <p:cNvSpPr>
            <a:spLocks noGrp="1"/>
          </p:cNvSpPr>
          <p:nvPr>
            <p:ph idx="1"/>
          </p:nvPr>
        </p:nvSpPr>
        <p:spPr/>
        <p:txBody>
          <a:bodyPr/>
          <a:lstStyle/>
          <a:p>
            <a:pPr marL="0" indent="0">
              <a:buNone/>
            </a:pPr>
            <a:r>
              <a:rPr lang="en-US" dirty="0"/>
              <a:t>ONCE AGAIN, ASK YOURSELF:</a:t>
            </a:r>
          </a:p>
          <a:p>
            <a:pPr marL="0" indent="0">
              <a:buNone/>
            </a:pPr>
            <a:endParaRPr lang="en-US" dirty="0"/>
          </a:p>
          <a:p>
            <a:pPr marL="0" indent="0">
              <a:buNone/>
            </a:pPr>
            <a:r>
              <a:rPr lang="en-US" dirty="0"/>
              <a:t>DOES THIS HELP PROVE MY THESIS?</a:t>
            </a:r>
          </a:p>
          <a:p>
            <a:pPr marL="0" indent="0">
              <a:buNone/>
            </a:pPr>
            <a:endParaRPr lang="en-US" dirty="0"/>
          </a:p>
          <a:p>
            <a:pPr marL="0" indent="0">
              <a:buNone/>
            </a:pPr>
            <a:r>
              <a:rPr lang="en-US" dirty="0"/>
              <a:t>IF IT DOESN’T, DO NOT INCLUDE IT! </a:t>
            </a:r>
          </a:p>
          <a:p>
            <a:pPr marL="0" indent="0">
              <a:buNone/>
            </a:pPr>
            <a:r>
              <a:rPr lang="en-US" dirty="0"/>
              <a:t>KEEP LOOING FOR A BETTER EXAMPLE.</a:t>
            </a:r>
          </a:p>
        </p:txBody>
      </p:sp>
    </p:spTree>
    <p:extLst>
      <p:ext uri="{BB962C8B-B14F-4D97-AF65-F5344CB8AC3E}">
        <p14:creationId xmlns:p14="http://schemas.microsoft.com/office/powerpoint/2010/main" val="991270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3F33-0FEA-4224-9C57-F7F4569A1203}"/>
              </a:ext>
            </a:extLst>
          </p:cNvPr>
          <p:cNvSpPr>
            <a:spLocks noGrp="1"/>
          </p:cNvSpPr>
          <p:nvPr>
            <p:ph type="title"/>
          </p:nvPr>
        </p:nvSpPr>
        <p:spPr/>
        <p:txBody>
          <a:bodyPr/>
          <a:lstStyle/>
          <a:p>
            <a:r>
              <a:rPr lang="en-US" dirty="0"/>
              <a:t>Assessment</a:t>
            </a:r>
          </a:p>
        </p:txBody>
      </p:sp>
      <p:sp>
        <p:nvSpPr>
          <p:cNvPr id="3" name="Content Placeholder 2">
            <a:extLst>
              <a:ext uri="{FF2B5EF4-FFF2-40B4-BE49-F238E27FC236}">
                <a16:creationId xmlns:a16="http://schemas.microsoft.com/office/drawing/2014/main" id="{82996BCC-FBAB-49DD-A627-1B36CC4323BC}"/>
              </a:ext>
            </a:extLst>
          </p:cNvPr>
          <p:cNvSpPr>
            <a:spLocks noGrp="1"/>
          </p:cNvSpPr>
          <p:nvPr>
            <p:ph idx="1"/>
          </p:nvPr>
        </p:nvSpPr>
        <p:spPr/>
        <p:txBody>
          <a:bodyPr>
            <a:normAutofit fontScale="85000" lnSpcReduction="10000"/>
          </a:bodyPr>
          <a:lstStyle/>
          <a:p>
            <a:pPr marL="0" indent="0">
              <a:buNone/>
            </a:pPr>
            <a:r>
              <a:rPr lang="en-US" dirty="0"/>
              <a:t>Thesis – One thesis that strongly and clearly states an arguable claim.</a:t>
            </a:r>
          </a:p>
          <a:p>
            <a:pPr marL="0" indent="0">
              <a:buNone/>
            </a:pPr>
            <a:endParaRPr lang="en-US" dirty="0"/>
          </a:p>
          <a:p>
            <a:pPr marL="0" indent="0">
              <a:buNone/>
            </a:pPr>
            <a:r>
              <a:rPr lang="en-US" dirty="0"/>
              <a:t>Evidence and Reasoning/Analysis – well chosen and strongly supports thesis, reasoning connects evidence to claim in a clear, logical, and highly effective way.</a:t>
            </a:r>
          </a:p>
          <a:p>
            <a:pPr marL="0" indent="0">
              <a:buNone/>
            </a:pPr>
            <a:endParaRPr lang="en-US" dirty="0"/>
          </a:p>
          <a:p>
            <a:pPr marL="0" indent="0">
              <a:buNone/>
            </a:pPr>
            <a:r>
              <a:rPr lang="en-US" dirty="0"/>
              <a:t>Organization – well-organized, thoughtful, and planned response. Uses transitions appropriately, introduces the topic in an interesting way, has a solid conclusion.</a:t>
            </a:r>
          </a:p>
          <a:p>
            <a:pPr marL="0" indent="0">
              <a:buNone/>
            </a:pPr>
            <a:endParaRPr lang="en-US" dirty="0"/>
          </a:p>
          <a:p>
            <a:pPr marL="0" indent="0">
              <a:buNone/>
            </a:pPr>
            <a:r>
              <a:rPr lang="en-US" dirty="0"/>
              <a:t>Writing Conventions – almost no errors, sentences are well-constructed and show variety, sentences flow together clearly, connecting ideas. Paragraph structure is followed, including clear topic sentences. </a:t>
            </a:r>
          </a:p>
        </p:txBody>
      </p:sp>
    </p:spTree>
    <p:extLst>
      <p:ext uri="{BB962C8B-B14F-4D97-AF65-F5344CB8AC3E}">
        <p14:creationId xmlns:p14="http://schemas.microsoft.com/office/powerpoint/2010/main" val="413512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BAEA-C2D3-42D6-B93C-5A6986276B70}"/>
              </a:ext>
            </a:extLst>
          </p:cNvPr>
          <p:cNvSpPr>
            <a:spLocks noGrp="1"/>
          </p:cNvSpPr>
          <p:nvPr>
            <p:ph type="title"/>
          </p:nvPr>
        </p:nvSpPr>
        <p:spPr/>
        <p:txBody>
          <a:bodyPr/>
          <a:lstStyle/>
          <a:p>
            <a:r>
              <a:rPr lang="en-US" dirty="0"/>
              <a:t>Have a narrow focus and be specific!</a:t>
            </a:r>
            <a:br>
              <a:rPr lang="en-US" dirty="0"/>
            </a:br>
            <a:endParaRPr lang="en-US" dirty="0"/>
          </a:p>
        </p:txBody>
      </p:sp>
      <p:sp>
        <p:nvSpPr>
          <p:cNvPr id="3" name="Content Placeholder 2">
            <a:extLst>
              <a:ext uri="{FF2B5EF4-FFF2-40B4-BE49-F238E27FC236}">
                <a16:creationId xmlns:a16="http://schemas.microsoft.com/office/drawing/2014/main" id="{004B902E-6172-4F8D-976F-4C0A1DE158CB}"/>
              </a:ext>
            </a:extLst>
          </p:cNvPr>
          <p:cNvSpPr>
            <a:spLocks noGrp="1"/>
          </p:cNvSpPr>
          <p:nvPr>
            <p:ph idx="1"/>
          </p:nvPr>
        </p:nvSpPr>
        <p:spPr>
          <a:xfrm>
            <a:off x="838200" y="1232452"/>
            <a:ext cx="10717696" cy="5446643"/>
          </a:xfrm>
        </p:spPr>
        <p:txBody>
          <a:bodyPr>
            <a:normAutofit/>
          </a:bodyPr>
          <a:lstStyle/>
          <a:p>
            <a:pPr marL="0" indent="0">
              <a:buNone/>
            </a:pPr>
            <a:r>
              <a:rPr lang="en-US" sz="2400" dirty="0"/>
              <a:t>An essay is the focused expression of thought and study. </a:t>
            </a:r>
          </a:p>
          <a:p>
            <a:pPr marL="0" indent="0">
              <a:buNone/>
            </a:pPr>
            <a:r>
              <a:rPr lang="en-US" sz="2400" dirty="0"/>
              <a:t>- ultimately boils down to the </a:t>
            </a:r>
            <a:r>
              <a:rPr lang="en-US" sz="2400" b="1" dirty="0"/>
              <a:t>development of an idea</a:t>
            </a:r>
            <a:r>
              <a:rPr lang="en-US" sz="2400" dirty="0"/>
              <a:t>. </a:t>
            </a:r>
          </a:p>
          <a:p>
            <a:pPr marL="0" indent="0">
              <a:buNone/>
            </a:pPr>
            <a:r>
              <a:rPr lang="en-US" sz="2400" dirty="0"/>
              <a:t>Your objective in a literary analysis essay is to convince the reader that you have supported the idea you are developing.</a:t>
            </a:r>
          </a:p>
          <a:p>
            <a:pPr marL="0" indent="0">
              <a:buNone/>
            </a:pPr>
            <a:r>
              <a:rPr lang="en-US" sz="2400" dirty="0"/>
              <a:t>Writing must </a:t>
            </a:r>
            <a:r>
              <a:rPr lang="en-US" sz="2400" b="1" dirty="0"/>
              <a:t>stick to the specific point </a:t>
            </a:r>
            <a:r>
              <a:rPr lang="en-US" sz="2400" dirty="0"/>
              <a:t>of development. </a:t>
            </a:r>
          </a:p>
          <a:p>
            <a:pPr marL="0" indent="0">
              <a:buNone/>
            </a:pPr>
            <a:r>
              <a:rPr lang="en-US" sz="2400" dirty="0"/>
              <a:t>This kind of writing demands tight organization and control. </a:t>
            </a:r>
          </a:p>
          <a:p>
            <a:pPr marL="0" indent="0">
              <a:buNone/>
            </a:pPr>
            <a:r>
              <a:rPr lang="en-US" sz="2400" dirty="0"/>
              <a:t>You must have </a:t>
            </a:r>
          </a:p>
          <a:p>
            <a:pPr>
              <a:buFontTx/>
              <a:buChar char="-"/>
            </a:pPr>
            <a:r>
              <a:rPr lang="en-US" sz="2400" dirty="0"/>
              <a:t>a central idea (thesis)</a:t>
            </a:r>
          </a:p>
          <a:p>
            <a:pPr>
              <a:buFontTx/>
              <a:buChar char="-"/>
            </a:pPr>
            <a:r>
              <a:rPr lang="en-US" sz="2400" dirty="0"/>
              <a:t>several paragraphs that grow systematically out of the central idea</a:t>
            </a:r>
          </a:p>
          <a:p>
            <a:pPr lvl="1">
              <a:buFontTx/>
              <a:buChar char="-"/>
            </a:pPr>
            <a:r>
              <a:rPr lang="en-US" sz="2000" dirty="0"/>
              <a:t>and everything in it must be directly related to the central idea and must contribute to the reader’s understanding of that central idea. </a:t>
            </a:r>
          </a:p>
        </p:txBody>
      </p:sp>
    </p:spTree>
    <p:extLst>
      <p:ext uri="{BB962C8B-B14F-4D97-AF65-F5344CB8AC3E}">
        <p14:creationId xmlns:p14="http://schemas.microsoft.com/office/powerpoint/2010/main" val="1946713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698D-3DEE-4AB1-AA94-AF8C95FDFA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2E3440-29B4-4C87-9F9D-9DE7297CBE58}"/>
              </a:ext>
            </a:extLst>
          </p:cNvPr>
          <p:cNvSpPr>
            <a:spLocks noGrp="1"/>
          </p:cNvSpPr>
          <p:nvPr>
            <p:ph idx="1"/>
          </p:nvPr>
        </p:nvSpPr>
        <p:spPr/>
        <p:txBody>
          <a:bodyPr/>
          <a:lstStyle/>
          <a:p>
            <a:pPr marL="0" indent="0">
              <a:buNone/>
            </a:pPr>
            <a:r>
              <a:rPr lang="en-US" dirty="0"/>
              <a:t>Ask yourself this question every time you add something to your essay:</a:t>
            </a:r>
          </a:p>
          <a:p>
            <a:pPr marL="0" indent="0">
              <a:buNone/>
            </a:pPr>
            <a:endParaRPr lang="en-US" dirty="0"/>
          </a:p>
          <a:p>
            <a:pPr marL="0" indent="0">
              <a:buNone/>
            </a:pPr>
            <a:r>
              <a:rPr lang="en-US" dirty="0"/>
              <a:t>DOES THIS HELP PROVE MY THESIS?</a:t>
            </a:r>
          </a:p>
          <a:p>
            <a:pPr marL="0" indent="0">
              <a:buNone/>
            </a:pPr>
            <a:endParaRPr lang="en-US" dirty="0"/>
          </a:p>
          <a:p>
            <a:pPr marL="0" indent="0">
              <a:buNone/>
            </a:pPr>
            <a:r>
              <a:rPr lang="en-US" dirty="0"/>
              <a:t>If the answer is not YES, ABSOLUTELY…</a:t>
            </a:r>
          </a:p>
          <a:p>
            <a:pPr marL="0" indent="0">
              <a:buNone/>
            </a:pPr>
            <a:endParaRPr lang="en-US" dirty="0"/>
          </a:p>
          <a:p>
            <a:pPr marL="0" indent="0">
              <a:buNone/>
            </a:pPr>
            <a:r>
              <a:rPr lang="en-US" dirty="0"/>
              <a:t>DO NOT include that information.</a:t>
            </a:r>
          </a:p>
        </p:txBody>
      </p:sp>
    </p:spTree>
    <p:extLst>
      <p:ext uri="{BB962C8B-B14F-4D97-AF65-F5344CB8AC3E}">
        <p14:creationId xmlns:p14="http://schemas.microsoft.com/office/powerpoint/2010/main" val="2203166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4114-2B63-47DE-8DE3-6C65C5FE1ADB}"/>
              </a:ext>
            </a:extLst>
          </p:cNvPr>
          <p:cNvSpPr>
            <a:spLocks noGrp="1"/>
          </p:cNvSpPr>
          <p:nvPr>
            <p:ph type="title"/>
          </p:nvPr>
        </p:nvSpPr>
        <p:spPr/>
        <p:txBody>
          <a:bodyPr/>
          <a:lstStyle/>
          <a:p>
            <a:r>
              <a:rPr lang="en-US" dirty="0"/>
              <a:t>Thesis Statement</a:t>
            </a:r>
          </a:p>
        </p:txBody>
      </p:sp>
      <p:sp>
        <p:nvSpPr>
          <p:cNvPr id="3" name="Content Placeholder 2">
            <a:extLst>
              <a:ext uri="{FF2B5EF4-FFF2-40B4-BE49-F238E27FC236}">
                <a16:creationId xmlns:a16="http://schemas.microsoft.com/office/drawing/2014/main" id="{F5C89942-E475-4CA0-AAE5-8D78034F7213}"/>
              </a:ext>
            </a:extLst>
          </p:cNvPr>
          <p:cNvSpPr>
            <a:spLocks noGrp="1"/>
          </p:cNvSpPr>
          <p:nvPr>
            <p:ph idx="1"/>
          </p:nvPr>
        </p:nvSpPr>
        <p:spPr>
          <a:xfrm>
            <a:off x="838200" y="1825625"/>
            <a:ext cx="10515600" cy="4667250"/>
          </a:xfrm>
        </p:spPr>
        <p:txBody>
          <a:bodyPr>
            <a:normAutofit fontScale="85000" lnSpcReduction="20000"/>
          </a:bodyPr>
          <a:lstStyle/>
          <a:p>
            <a:pPr marL="0" indent="0">
              <a:buNone/>
            </a:pPr>
            <a:r>
              <a:rPr lang="en-US" dirty="0"/>
              <a:t>Tells your reader what to expect: it is a restricted, precisely worded declarative sentence that states the purpose of your essay -- the point you are trying to make. </a:t>
            </a:r>
          </a:p>
          <a:p>
            <a:pPr marL="0" indent="0">
              <a:buNone/>
            </a:pPr>
            <a:r>
              <a:rPr lang="en-US" dirty="0"/>
              <a:t>The following are thesis statements which would work for a literary analysis essay:</a:t>
            </a:r>
          </a:p>
          <a:p>
            <a:endParaRPr lang="en-US" dirty="0"/>
          </a:p>
          <a:p>
            <a:r>
              <a:rPr lang="en-US" dirty="0"/>
              <a:t>Gwendolyn Brooks’ 1960 poem “The Ballad of Rudolph Reed” demonstrates how the poet uses the conventional poetic form of the ballad to treat the unconventional poetic subject of racial intolerance.</a:t>
            </a:r>
          </a:p>
          <a:p>
            <a:r>
              <a:rPr lang="en-US" dirty="0"/>
              <a:t>The fate of the main characters in Antigone illustrates the danger of excessive pride.</a:t>
            </a:r>
          </a:p>
          <a:p>
            <a:r>
              <a:rPr lang="en-US" dirty="0"/>
              <a:t>The imagery in Dylan Thomas’s poem “Fern Hill” reveals the ambiguity of humans’ relationship with nature.</a:t>
            </a:r>
          </a:p>
          <a:p>
            <a:pPr marL="0" indent="0">
              <a:buNone/>
            </a:pPr>
            <a:endParaRPr lang="en-US" dirty="0"/>
          </a:p>
          <a:p>
            <a:pPr marL="0" indent="0">
              <a:buNone/>
            </a:pPr>
            <a:r>
              <a:rPr lang="en-US" dirty="0"/>
              <a:t>Typically, the thesis statement falls at the end of your introductory paragraph</a:t>
            </a:r>
          </a:p>
        </p:txBody>
      </p:sp>
    </p:spTree>
    <p:extLst>
      <p:ext uri="{BB962C8B-B14F-4D97-AF65-F5344CB8AC3E}">
        <p14:creationId xmlns:p14="http://schemas.microsoft.com/office/powerpoint/2010/main" val="243391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8EF9-DB7E-4F44-9F5B-4E50C6F3729F}"/>
              </a:ext>
            </a:extLst>
          </p:cNvPr>
          <p:cNvSpPr>
            <a:spLocks noGrp="1"/>
          </p:cNvSpPr>
          <p:nvPr>
            <p:ph type="title"/>
          </p:nvPr>
        </p:nvSpPr>
        <p:spPr/>
        <p:txBody>
          <a:bodyPr/>
          <a:lstStyle/>
          <a:p>
            <a:r>
              <a:rPr lang="en-US" i="1" dirty="0"/>
              <a:t>The Break </a:t>
            </a:r>
            <a:r>
              <a:rPr lang="en-US" dirty="0"/>
              <a:t>Topics</a:t>
            </a:r>
          </a:p>
        </p:txBody>
      </p:sp>
      <p:sp>
        <p:nvSpPr>
          <p:cNvPr id="3" name="Content Placeholder 2">
            <a:extLst>
              <a:ext uri="{FF2B5EF4-FFF2-40B4-BE49-F238E27FC236}">
                <a16:creationId xmlns:a16="http://schemas.microsoft.com/office/drawing/2014/main" id="{80CF9424-5AC1-4EA3-93B4-0A10AB52AD37}"/>
              </a:ext>
            </a:extLst>
          </p:cNvPr>
          <p:cNvSpPr>
            <a:spLocks noGrp="1"/>
          </p:cNvSpPr>
          <p:nvPr>
            <p:ph idx="1"/>
          </p:nvPr>
        </p:nvSpPr>
        <p:spPr/>
        <p:txBody>
          <a:bodyPr>
            <a:normAutofit/>
          </a:bodyPr>
          <a:lstStyle/>
          <a:p>
            <a:pPr marL="0" indent="0">
              <a:buNone/>
            </a:pPr>
            <a:r>
              <a:rPr lang="en-US" dirty="0"/>
              <a:t>You have several options to chose from on the handout.</a:t>
            </a:r>
          </a:p>
        </p:txBody>
      </p:sp>
    </p:spTree>
    <p:extLst>
      <p:ext uri="{BB962C8B-B14F-4D97-AF65-F5344CB8AC3E}">
        <p14:creationId xmlns:p14="http://schemas.microsoft.com/office/powerpoint/2010/main" val="1041035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25E3-BF7D-4C3F-80F5-4AA04A35CC29}"/>
              </a:ext>
            </a:extLst>
          </p:cNvPr>
          <p:cNvSpPr>
            <a:spLocks noGrp="1"/>
          </p:cNvSpPr>
          <p:nvPr>
            <p:ph type="title"/>
          </p:nvPr>
        </p:nvSpPr>
        <p:spPr/>
        <p:txBody>
          <a:bodyPr/>
          <a:lstStyle/>
          <a:p>
            <a:r>
              <a:rPr lang="en-US" dirty="0"/>
              <a:t>The Introductory Paragraph</a:t>
            </a:r>
          </a:p>
        </p:txBody>
      </p:sp>
      <p:sp>
        <p:nvSpPr>
          <p:cNvPr id="3" name="Content Placeholder 2">
            <a:extLst>
              <a:ext uri="{FF2B5EF4-FFF2-40B4-BE49-F238E27FC236}">
                <a16:creationId xmlns:a16="http://schemas.microsoft.com/office/drawing/2014/main" id="{1AC3C81B-66FC-4A15-9F17-DD45D0DD8F7D}"/>
              </a:ext>
            </a:extLst>
          </p:cNvPr>
          <p:cNvSpPr>
            <a:spLocks noGrp="1"/>
          </p:cNvSpPr>
          <p:nvPr>
            <p:ph idx="1"/>
          </p:nvPr>
        </p:nvSpPr>
        <p:spPr/>
        <p:txBody>
          <a:bodyPr>
            <a:normAutofit/>
          </a:bodyPr>
          <a:lstStyle/>
          <a:p>
            <a:pPr marL="0" indent="0">
              <a:buNone/>
            </a:pPr>
            <a:r>
              <a:rPr lang="en-US" dirty="0"/>
              <a:t>Try to capture your reader’s interest. </a:t>
            </a:r>
          </a:p>
          <a:p>
            <a:pPr marL="0" indent="0">
              <a:buNone/>
            </a:pPr>
            <a:r>
              <a:rPr lang="en-US" dirty="0"/>
              <a:t>To bring immediate focus to your subject, you may use a quotation, a brief anecdote, a startling statement, or a combination of these.</a:t>
            </a:r>
          </a:p>
          <a:p>
            <a:pPr marL="0" indent="0">
              <a:buNone/>
            </a:pPr>
            <a:r>
              <a:rPr lang="en-US" dirty="0"/>
              <a:t>You should also include background information relevant to your thesis and necessary for the reader to understand the position you are taking. </a:t>
            </a:r>
          </a:p>
          <a:p>
            <a:pPr marL="0" indent="0">
              <a:buNone/>
            </a:pPr>
            <a:r>
              <a:rPr lang="en-US" dirty="0"/>
              <a:t>You must include the title of the work of literature and name of the author. </a:t>
            </a:r>
          </a:p>
          <a:p>
            <a:pPr marL="0" indent="0">
              <a:buNone/>
            </a:pPr>
            <a:endParaRPr lang="en-US" dirty="0"/>
          </a:p>
          <a:p>
            <a:pPr marL="0" indent="0">
              <a:buNone/>
            </a:pPr>
            <a:endParaRPr lang="en-US" u="sng" dirty="0"/>
          </a:p>
        </p:txBody>
      </p:sp>
    </p:spTree>
    <p:extLst>
      <p:ext uri="{BB962C8B-B14F-4D97-AF65-F5344CB8AC3E}">
        <p14:creationId xmlns:p14="http://schemas.microsoft.com/office/powerpoint/2010/main" val="1581888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02D0A-C98D-4067-9B05-C70DCC4D2696}"/>
              </a:ext>
            </a:extLst>
          </p:cNvPr>
          <p:cNvSpPr>
            <a:spLocks noGrp="1"/>
          </p:cNvSpPr>
          <p:nvPr>
            <p:ph type="title"/>
          </p:nvPr>
        </p:nvSpPr>
        <p:spPr/>
        <p:txBody>
          <a:bodyPr/>
          <a:lstStyle/>
          <a:p>
            <a:r>
              <a:rPr lang="en-US" dirty="0"/>
              <a:t>Formal Essay Conventions</a:t>
            </a:r>
          </a:p>
        </p:txBody>
      </p:sp>
      <p:sp>
        <p:nvSpPr>
          <p:cNvPr id="3" name="Content Placeholder 2">
            <a:extLst>
              <a:ext uri="{FF2B5EF4-FFF2-40B4-BE49-F238E27FC236}">
                <a16:creationId xmlns:a16="http://schemas.microsoft.com/office/drawing/2014/main" id="{145FC641-F89F-4139-8BA6-9EDE05B742AE}"/>
              </a:ext>
            </a:extLst>
          </p:cNvPr>
          <p:cNvSpPr>
            <a:spLocks noGrp="1"/>
          </p:cNvSpPr>
          <p:nvPr>
            <p:ph idx="1"/>
          </p:nvPr>
        </p:nvSpPr>
        <p:spPr/>
        <p:txBody>
          <a:bodyPr/>
          <a:lstStyle/>
          <a:p>
            <a:r>
              <a:rPr lang="en-US" dirty="0"/>
              <a:t>Write in the third person</a:t>
            </a:r>
          </a:p>
          <a:p>
            <a:r>
              <a:rPr lang="en-US" dirty="0"/>
              <a:t>Refer to literature in the present tense</a:t>
            </a:r>
          </a:p>
          <a:p>
            <a:r>
              <a:rPr lang="en-US" dirty="0"/>
              <a:t>Refer to authors by their full name the first time you mention them, and by their last names thereafter. (Never refer to an author by just their first name.)</a:t>
            </a:r>
          </a:p>
          <a:p>
            <a:r>
              <a:rPr lang="en-US" dirty="0"/>
              <a:t>Never use rhetorical questions.</a:t>
            </a:r>
          </a:p>
          <a:p>
            <a:r>
              <a:rPr lang="en-US" dirty="0"/>
              <a:t>Do not summarize large portions of the plot. Use only very short summaries of single scenes or ideas as pieces of evidence</a:t>
            </a:r>
          </a:p>
          <a:p>
            <a:r>
              <a:rPr lang="en-US" dirty="0"/>
              <a:t>Cite all quotations and textual references</a:t>
            </a:r>
          </a:p>
          <a:p>
            <a:pPr marL="0" indent="0">
              <a:buNone/>
            </a:pPr>
            <a:endParaRPr lang="en-US" dirty="0"/>
          </a:p>
        </p:txBody>
      </p:sp>
    </p:spTree>
    <p:extLst>
      <p:ext uri="{BB962C8B-B14F-4D97-AF65-F5344CB8AC3E}">
        <p14:creationId xmlns:p14="http://schemas.microsoft.com/office/powerpoint/2010/main" val="871506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6E4C3-3E06-45B9-A120-81841DF1468F}"/>
              </a:ext>
            </a:extLst>
          </p:cNvPr>
          <p:cNvSpPr>
            <a:spLocks noGrp="1"/>
          </p:cNvSpPr>
          <p:nvPr>
            <p:ph type="title"/>
          </p:nvPr>
        </p:nvSpPr>
        <p:spPr/>
        <p:txBody>
          <a:bodyPr/>
          <a:lstStyle/>
          <a:p>
            <a:r>
              <a:rPr lang="en-US" dirty="0"/>
              <a:t>Example of an Introductory Paragraph</a:t>
            </a:r>
          </a:p>
        </p:txBody>
      </p:sp>
      <p:sp>
        <p:nvSpPr>
          <p:cNvPr id="3" name="Content Placeholder 2">
            <a:extLst>
              <a:ext uri="{FF2B5EF4-FFF2-40B4-BE49-F238E27FC236}">
                <a16:creationId xmlns:a16="http://schemas.microsoft.com/office/drawing/2014/main" id="{C84E45ED-1249-4A5A-9E20-3E0D175DA417}"/>
              </a:ext>
            </a:extLst>
          </p:cNvPr>
          <p:cNvSpPr>
            <a:spLocks noGrp="1"/>
          </p:cNvSpPr>
          <p:nvPr>
            <p:ph idx="1"/>
          </p:nvPr>
        </p:nvSpPr>
        <p:spPr/>
        <p:txBody>
          <a:bodyPr>
            <a:normAutofit fontScale="85000" lnSpcReduction="10000"/>
          </a:bodyPr>
          <a:lstStyle/>
          <a:p>
            <a:pPr marL="0" indent="0">
              <a:buNone/>
            </a:pPr>
            <a:r>
              <a:rPr lang="en-US" dirty="0"/>
              <a:t>The setting of John Updike’s story “A &amp; P” is crucial to the reader’s</a:t>
            </a:r>
          </a:p>
          <a:p>
            <a:pPr marL="0" indent="0">
              <a:buNone/>
            </a:pPr>
            <a:r>
              <a:rPr lang="en-US" dirty="0"/>
              <a:t>understanding of Sammy’s decision to quit his job. Even though Sammy knows</a:t>
            </a:r>
          </a:p>
          <a:p>
            <a:pPr marL="0" indent="0">
              <a:buNone/>
            </a:pPr>
            <a:r>
              <a:rPr lang="en-US" dirty="0"/>
              <a:t>that his quitting will make life more difficult for him, he instinctively insists upon</a:t>
            </a:r>
          </a:p>
          <a:p>
            <a:pPr marL="0" indent="0">
              <a:buNone/>
            </a:pPr>
            <a:r>
              <a:rPr lang="en-US" dirty="0"/>
              <a:t>rejecting what the A &amp; P represents in the story. When he rings up a “No Sale”</a:t>
            </a:r>
          </a:p>
          <a:p>
            <a:pPr marL="0" indent="0">
              <a:buNone/>
            </a:pPr>
            <a:r>
              <a:rPr lang="en-US" dirty="0"/>
              <a:t>and “saunter[s]” out of the store, Sammy leaves behind not only a job but the</a:t>
            </a:r>
          </a:p>
          <a:p>
            <a:pPr marL="0" indent="0">
              <a:buNone/>
            </a:pPr>
            <a:r>
              <a:rPr lang="en-US" dirty="0"/>
              <a:t>rigid state of mind associated with the A &amp; P. Although Sammy is the central</a:t>
            </a:r>
          </a:p>
          <a:p>
            <a:pPr marL="0" indent="0">
              <a:buNone/>
            </a:pPr>
            <a:r>
              <a:rPr lang="en-US" dirty="0"/>
              <a:t>character in the story, Updike seems to invest as much effort in describing the</a:t>
            </a:r>
          </a:p>
          <a:p>
            <a:pPr marL="0" indent="0">
              <a:buNone/>
            </a:pPr>
            <a:r>
              <a:rPr lang="en-US" dirty="0"/>
              <a:t>setting as he does Sammy. The title, after all, is not “Youthful Rebellion” or</a:t>
            </a:r>
          </a:p>
          <a:p>
            <a:pPr marL="0" indent="0">
              <a:buNone/>
            </a:pPr>
            <a:r>
              <a:rPr lang="en-US" dirty="0"/>
              <a:t>“Sammy Quits” but “A &amp; P.” The setting is the antagonist of the story and plays a</a:t>
            </a:r>
          </a:p>
          <a:p>
            <a:pPr marL="0" indent="0">
              <a:buNone/>
            </a:pPr>
            <a:r>
              <a:rPr lang="en-US" dirty="0"/>
              <a:t>role that is as important as Sammy’s.</a:t>
            </a:r>
          </a:p>
        </p:txBody>
      </p:sp>
    </p:spTree>
    <p:extLst>
      <p:ext uri="{BB962C8B-B14F-4D97-AF65-F5344CB8AC3E}">
        <p14:creationId xmlns:p14="http://schemas.microsoft.com/office/powerpoint/2010/main" val="4046144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7166D7647F4F1409918F34248F46529" ma:contentTypeVersion="12" ma:contentTypeDescription="Create a new document." ma:contentTypeScope="" ma:versionID="2546a8cc0a54e87ab5afb60485a49e2e">
  <xsd:schema xmlns:xsd="http://www.w3.org/2001/XMLSchema" xmlns:xs="http://www.w3.org/2001/XMLSchema" xmlns:p="http://schemas.microsoft.com/office/2006/metadata/properties" xmlns:ns3="61bef11c-768f-4c93-8d1e-c8057f34bb9b" xmlns:ns4="d50204e7-1e0f-432b-9123-f09a3e8287eb" targetNamespace="http://schemas.microsoft.com/office/2006/metadata/properties" ma:root="true" ma:fieldsID="6686d083de640fd19d1cf6ccd22f00de" ns3:_="" ns4:_="">
    <xsd:import namespace="61bef11c-768f-4c93-8d1e-c8057f34bb9b"/>
    <xsd:import namespace="d50204e7-1e0f-432b-9123-f09a3e8287e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bef11c-768f-4c93-8d1e-c8057f34bb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0204e7-1e0f-432b-9123-f09a3e8287eb"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896B499-D3C4-4425-B1A8-221B8397B4BA}">
  <ds:schemaRefs>
    <ds:schemaRef ds:uri="http://schemas.microsoft.com/sharepoint/v3/contenttype/forms"/>
  </ds:schemaRefs>
</ds:datastoreItem>
</file>

<file path=customXml/itemProps2.xml><?xml version="1.0" encoding="utf-8"?>
<ds:datastoreItem xmlns:ds="http://schemas.openxmlformats.org/officeDocument/2006/customXml" ds:itemID="{054869EC-8310-45AF-A2F6-F96D7E97CC3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0A05F95-C196-4D63-924E-6FC250C60E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bef11c-768f-4c93-8d1e-c8057f34bb9b"/>
    <ds:schemaRef ds:uri="d50204e7-1e0f-432b-9123-f09a3e8287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1073</TotalTime>
  <Words>1814</Words>
  <Application>Microsoft Office PowerPoint</Application>
  <PresentationFormat>Widescreen</PresentationFormat>
  <Paragraphs>122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Literary Analysis Essay</vt:lpstr>
      <vt:lpstr>Purpose</vt:lpstr>
      <vt:lpstr>Have a narrow focus and be specific! </vt:lpstr>
      <vt:lpstr>PowerPoint Presentation</vt:lpstr>
      <vt:lpstr>Thesis Statement</vt:lpstr>
      <vt:lpstr>The Break Topics</vt:lpstr>
      <vt:lpstr>The Introductory Paragraph</vt:lpstr>
      <vt:lpstr>Formal Essay Conventions</vt:lpstr>
      <vt:lpstr>Example of an Introductory Paragraph</vt:lpstr>
      <vt:lpstr>The Body of the Essay</vt:lpstr>
      <vt:lpstr>Topic Sentences</vt:lpstr>
      <vt:lpstr>Textual Evidence and Explanations</vt:lpstr>
      <vt:lpstr>Body Paragraph Example</vt:lpstr>
      <vt:lpstr>Conclusion</vt:lpstr>
      <vt:lpstr>PowerPoint Presentation</vt:lpstr>
      <vt:lpstr>Title</vt:lpstr>
      <vt:lpstr>Audience</vt:lpstr>
      <vt:lpstr>PowerPoint Presentation</vt:lpstr>
      <vt:lpstr>Incorporating Evidence</vt:lpstr>
      <vt:lpstr>PowerPoint Presentation</vt:lpstr>
      <vt:lpstr>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Analytical Essay</dc:title>
  <dc:creator>David Trudell</dc:creator>
  <cp:lastModifiedBy>David Trudell</cp:lastModifiedBy>
  <cp:revision>9</cp:revision>
  <dcterms:created xsi:type="dcterms:W3CDTF">2021-01-15T01:17:07Z</dcterms:created>
  <dcterms:modified xsi:type="dcterms:W3CDTF">2023-05-10T18:03:32Z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0x01010047166D7647F4F1409918F34248F46529</vt:lpwstr>
  </property>
</Properties>
</file>