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10" r:id="rId5"/>
    <p:sldId id="350" r:id="rId6"/>
    <p:sldId id="351" r:id="rId7"/>
    <p:sldId id="352" r:id="rId8"/>
    <p:sldId id="353" r:id="rId9"/>
    <p:sldId id="354" r:id="rId10"/>
    <p:sldId id="3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BF698F-388A-43C1-9EBA-C3B7C9ECC103}">
          <p14:sldIdLst>
            <p14:sldId id="256"/>
            <p14:sldId id="310"/>
            <p14:sldId id="350"/>
            <p14:sldId id="351"/>
            <p14:sldId id="352"/>
            <p14:sldId id="353"/>
            <p14:sldId id="354"/>
            <p14:sldId id="33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392B"/>
    <a:srgbClr val="0D0D0D"/>
    <a:srgbClr val="404040"/>
    <a:srgbClr val="DF2527"/>
    <a:srgbClr val="DE1F27"/>
    <a:srgbClr val="E83828"/>
    <a:srgbClr val="D53C4E"/>
    <a:srgbClr val="7F1B3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DD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PR-27"/>
          <p:cNvPicPr>
            <a:picLocks noChangeAspect="1"/>
          </p:cNvPicPr>
          <p:nvPr userDrawn="1"/>
        </p:nvPicPr>
        <p:blipFill>
          <a:blip r:embed="rId2"/>
          <a:srcRect t="22697" r="68483" b="29323"/>
          <a:stretch>
            <a:fillRect/>
          </a:stretch>
        </p:blipFill>
        <p:spPr>
          <a:xfrm>
            <a:off x="-12700" y="-6350"/>
            <a:ext cx="4761230" cy="4109085"/>
          </a:xfrm>
          <a:prstGeom prst="rect">
            <a:avLst/>
          </a:prstGeom>
        </p:spPr>
      </p:pic>
      <p:pic>
        <p:nvPicPr>
          <p:cNvPr id="8" name="图片 7" descr="ePRO豹子白-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4516755"/>
            <a:ext cx="6069330" cy="1789430"/>
          </a:xfrm>
          <a:prstGeom prst="rect">
            <a:avLst/>
          </a:prstGeom>
        </p:spPr>
      </p:pic>
      <p:sp>
        <p:nvSpPr>
          <p:cNvPr id="9" name="矩形 5"/>
          <p:cNvSpPr txBox="1"/>
          <p:nvPr userDrawn="1"/>
        </p:nvSpPr>
        <p:spPr>
          <a:xfrm>
            <a:off x="6128385" y="6163945"/>
            <a:ext cx="5562600" cy="573405"/>
          </a:xfrm>
          <a:prstGeom prst="rect">
            <a:avLst/>
          </a:prstGeom>
          <a:ln w="12700">
            <a:miter lim="400000"/>
          </a:ln>
        </p:spPr>
        <p:txBody>
          <a:bodyPr wrap="square" lIns="91437" tIns="91437" rIns="91437" bIns="91437">
            <a:spAutoFit/>
          </a:bodyPr>
          <a:lstStyle/>
          <a:p>
            <a:pPr algn="r" defTabSz="1828800" eaLnBrk="1">
              <a:lnSpc>
                <a:spcPct val="150000"/>
              </a:lnSpc>
              <a:defRPr sz="3200" b="1">
                <a:solidFill>
                  <a:srgbClr val="A6A6A6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微软雅黑" panose="020B0703020204020201" pitchFamily="34" charset="-122"/>
              </a:defRPr>
            </a:pPr>
            <a:r>
              <a:rPr sz="1000" b="0" dirty="0" err="1">
                <a:solidFill>
                  <a:schemeClr val="bg1">
                    <a:lumMod val="9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</a:rPr>
              <a:t>坦诚做人 </a:t>
            </a:r>
            <a:r>
              <a:rPr lang="en-US" altLang="zh-CN" sz="1000" b="0" dirty="0" err="1">
                <a:solidFill>
                  <a:schemeClr val="bg1">
                    <a:lumMod val="9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</a:rPr>
              <a:t>· </a:t>
            </a:r>
            <a:r>
              <a:rPr sz="1000" b="0" dirty="0" err="1">
                <a:solidFill>
                  <a:schemeClr val="bg1">
                    <a:lumMod val="9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</a:rPr>
              <a:t>用心做事</a:t>
            </a:r>
            <a:endParaRPr sz="1000" b="0" dirty="0">
              <a:solidFill>
                <a:schemeClr val="bg1">
                  <a:lumMod val="95000"/>
                </a:schemeClr>
              </a:solidFill>
              <a:latin typeface="Microsoft YaHei" panose="020B0703020204020201" charset="-122"/>
              <a:ea typeface="Microsoft YaHei" panose="020B0703020204020201" charset="-122"/>
              <a:cs typeface="Microsoft YaHei" panose="020B0703020204020201" charset="-122"/>
            </a:endParaRPr>
          </a:p>
          <a:p>
            <a:pPr algn="r" defTabSz="1828800" eaLnBrk="1">
              <a:lnSpc>
                <a:spcPct val="150000"/>
              </a:lnSpc>
              <a:defRPr sz="2000" b="1">
                <a:solidFill>
                  <a:srgbClr val="A6A6A6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Microsoft YaHei UI" panose="020B0703020204020201" pitchFamily="34" charset="-122"/>
                <a:sym typeface="Microsoft YaHei UI" panose="020B0703020204020201" pitchFamily="34" charset="-122"/>
              </a:defRPr>
            </a:pPr>
            <a:r>
              <a:rPr sz="700" b="0">
                <a:solidFill>
                  <a:schemeClr val="bg1">
                    <a:lumMod val="9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  <a:sym typeface="+mn-ea"/>
              </a:rPr>
              <a:t>用创新科技提升企业能力，以卓越服务成就客户价值   </a:t>
            </a:r>
            <a:r>
              <a:rPr lang="en-US" sz="700" b="0">
                <a:solidFill>
                  <a:schemeClr val="bg1">
                    <a:lumMod val="9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  <a:sym typeface="+mn-ea"/>
              </a:rPr>
              <a:t>|   </a:t>
            </a:r>
            <a:r>
              <a:rPr sz="700" b="0">
                <a:solidFill>
                  <a:schemeClr val="bg1">
                    <a:lumMod val="9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  <a:sym typeface="+mn-ea"/>
              </a:rPr>
              <a:t>成为全球领先的软件服务及行业解决方案提供商</a:t>
            </a:r>
            <a:endParaRPr sz="700" b="0">
              <a:solidFill>
                <a:schemeClr val="bg1">
                  <a:lumMod val="95000"/>
                </a:schemeClr>
              </a:solidFill>
              <a:latin typeface="Microsoft YaHei" panose="020B0703020204020201" charset="-122"/>
              <a:ea typeface="Microsoft YaHei" panose="020B0703020204020201" charset="-122"/>
              <a:cs typeface="Microsoft YaHei" panose="020B0703020204020201" charset="-122"/>
              <a:sym typeface="+mn-ea"/>
            </a:endParaRPr>
          </a:p>
        </p:txBody>
      </p:sp>
      <p:pic>
        <p:nvPicPr>
          <p:cNvPr id="13" name="图片 12" descr="易宝LOGO反白-0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95485" y="508000"/>
            <a:ext cx="1998980" cy="40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/Users/epro0085/Desktop/ePRO12-34.pngePRO12-3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flipV="1">
            <a:off x="-5715" y="6456045"/>
            <a:ext cx="12204000" cy="409967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587375" y="6554470"/>
            <a:ext cx="2401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i="1">
                <a:solidFill>
                  <a:schemeClr val="bg1">
                    <a:lumMod val="8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  <a:sym typeface="Helvetica Neue" panose="02000503000000020004"/>
              </a:rPr>
              <a:t>敏   捷   服   务  </a:t>
            </a:r>
            <a:r>
              <a:rPr lang="en-US" altLang="zh-CN" sz="800" i="1">
                <a:solidFill>
                  <a:schemeClr val="bg1">
                    <a:lumMod val="8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  <a:sym typeface="Helvetica Neue" panose="02000503000000020004"/>
              </a:rPr>
              <a:t>·   </a:t>
            </a:r>
            <a:r>
              <a:rPr lang="zh-CN" altLang="en-US" sz="800" i="1">
                <a:solidFill>
                  <a:schemeClr val="bg1">
                    <a:lumMod val="8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  <a:sym typeface="Helvetica Neue" panose="02000503000000020004"/>
              </a:rPr>
              <a:t>精   准   交   付</a:t>
            </a:r>
            <a:endParaRPr lang="zh-CN" altLang="en-US" sz="800" i="1">
              <a:solidFill>
                <a:schemeClr val="bg1">
                  <a:lumMod val="85000"/>
                </a:schemeClr>
              </a:solidFill>
              <a:latin typeface="Microsoft YaHei" panose="020B0703020204020201" charset="-122"/>
              <a:ea typeface="Microsoft YaHei" panose="020B0703020204020201" charset="-122"/>
              <a:cs typeface="Microsoft YaHei" panose="020B0703020204020201" charset="-122"/>
              <a:sym typeface="Helvetica Neue" panose="02000503000000020004"/>
            </a:endParaRPr>
          </a:p>
        </p:txBody>
      </p:sp>
      <p:pic>
        <p:nvPicPr>
          <p:cNvPr id="4" name="图片 3" descr="/Users/epro0085/Desktop/ePRO1112-28.pngePRO1112-2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5715" y="63500"/>
            <a:ext cx="1249680" cy="100076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831215" y="640715"/>
            <a:ext cx="1114806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/Users/epro0085/Desktop/ePRO12-34.pngePRO12-3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flipV="1">
            <a:off x="-5715" y="6456045"/>
            <a:ext cx="12204000" cy="409967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87375" y="6554470"/>
            <a:ext cx="2401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i="1">
                <a:solidFill>
                  <a:schemeClr val="bg1">
                    <a:lumMod val="8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  <a:sym typeface="Helvetica Neue" panose="02000503000000020004"/>
              </a:rPr>
              <a:t>敏   捷   服   务  </a:t>
            </a:r>
            <a:r>
              <a:rPr lang="en-US" altLang="zh-CN" sz="800" i="1">
                <a:solidFill>
                  <a:schemeClr val="bg1">
                    <a:lumMod val="8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  <a:sym typeface="Helvetica Neue" panose="02000503000000020004"/>
              </a:rPr>
              <a:t>·   </a:t>
            </a:r>
            <a:r>
              <a:rPr lang="zh-CN" altLang="en-US" sz="800" i="1">
                <a:solidFill>
                  <a:schemeClr val="bg1">
                    <a:lumMod val="85000"/>
                  </a:schemeClr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  <a:sym typeface="Helvetica Neue" panose="02000503000000020004"/>
              </a:rPr>
              <a:t>精   准   交   付</a:t>
            </a:r>
            <a:endParaRPr lang="zh-CN" altLang="en-US" sz="800" i="1">
              <a:solidFill>
                <a:schemeClr val="bg1">
                  <a:lumMod val="85000"/>
                </a:schemeClr>
              </a:solidFill>
              <a:latin typeface="Microsoft YaHei" panose="020B0703020204020201" charset="-122"/>
              <a:ea typeface="Microsoft YaHei" panose="020B0703020204020201" charset="-122"/>
              <a:cs typeface="Microsoft YaHei" panose="020B0703020204020201" charset="-122"/>
              <a:sym typeface="Helvetica Neue" panose="02000503000000020004"/>
            </a:endParaRPr>
          </a:p>
        </p:txBody>
      </p:sp>
      <p:pic>
        <p:nvPicPr>
          <p:cNvPr id="8" name="图片 7" descr="/Users/epro0085/Desktop/ePRO1112-28.pngePRO1112-2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5715" y="63500"/>
            <a:ext cx="1249680" cy="1000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12192000" cy="6860268"/>
          </a:xfrm>
          <a:prstGeom prst="rect">
            <a:avLst/>
          </a:prstGeom>
          <a:solidFill>
            <a:srgbClr val="DD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60268"/>
          </a:xfrm>
          <a:prstGeom prst="rect">
            <a:avLst/>
          </a:prstGeom>
          <a:solidFill>
            <a:srgbClr val="DD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7907" y="6495143"/>
            <a:ext cx="3276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227BE12-9F68-4116-B419-3DF0B0B4EC0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495143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/>
              <a:t>深度挖掘视频价值</a:t>
            </a:r>
            <a:endParaRPr lang="zh-CN" altLang="en-US" dirty="0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87493" y="6495143"/>
            <a:ext cx="3276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703020204020201" pitchFamily="34" charset="-122"/>
          <a:ea typeface="Microsoft YaHei UI" panose="020B0703020204020201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lang="zh-CN" sz="2800" kern="1200">
          <a:solidFill>
            <a:schemeClr val="tx1"/>
          </a:solidFill>
          <a:latin typeface="Microsoft YaHei UI" panose="020B0703020204020201" pitchFamily="34" charset="-122"/>
          <a:ea typeface="Microsoft YaHei UI" panose="020B0703020204020201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lang="zh-CN" sz="2400" kern="1200">
          <a:solidFill>
            <a:schemeClr val="tx1"/>
          </a:solidFill>
          <a:latin typeface="Microsoft YaHei UI" panose="020B0703020204020201" pitchFamily="34" charset="-122"/>
          <a:ea typeface="Microsoft YaHei UI" panose="020B0703020204020201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lang="zh-CN" sz="2000" kern="1200">
          <a:solidFill>
            <a:schemeClr val="tx1"/>
          </a:solidFill>
          <a:latin typeface="Microsoft YaHei UI" panose="020B0703020204020201" pitchFamily="34" charset="-122"/>
          <a:ea typeface="Microsoft YaHei UI" panose="020B0703020204020201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lang="zh-CN" sz="1800" kern="1200">
          <a:solidFill>
            <a:schemeClr val="tx1"/>
          </a:solidFill>
          <a:latin typeface="Microsoft YaHei UI" panose="020B0703020204020201" pitchFamily="34" charset="-122"/>
          <a:ea typeface="Microsoft YaHei UI" panose="020B0703020204020201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lang="zh-CN" sz="1800" kern="1200">
          <a:solidFill>
            <a:schemeClr val="tx1"/>
          </a:solidFill>
          <a:latin typeface="Microsoft YaHei UI" panose="020B0703020204020201" pitchFamily="34" charset="-122"/>
          <a:ea typeface="Microsoft YaHei UI" panose="020B0703020204020201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3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85131" y="2358773"/>
            <a:ext cx="8802410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</a:rPr>
              <a:t>研发人员转正答辩流程（易宝）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Bold" panose="020B0703020204020201" charset="-122"/>
              <a:ea typeface="Microsoft YaHei Bold" panose="020B0703020204020201" charset="-122"/>
              <a:cs typeface="Microsoft YaHei Bold" panose="020B07030202040202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540" y="3879487"/>
            <a:ext cx="15582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姓名：丁正杰</a:t>
            </a:r>
            <a:endParaRPr lang="zh-CN" altLang="en-US" b="1" dirty="0" smtClean="0">
              <a:solidFill>
                <a:schemeClr val="bg1"/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1540" y="4452265"/>
            <a:ext cx="2251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Microsoft YaHei Regular" panose="020B0703020204020201" charset="-122"/>
                <a:ea typeface="Microsoft YaHei Regular" panose="020B0703020204020201" charset="-122"/>
                <a:sym typeface="+mn-ea"/>
              </a:rPr>
              <a:t>时间：</a:t>
            </a:r>
            <a:r>
              <a:rPr lang="en-US" altLang="zh-CN" b="1" dirty="0" smtClean="0">
                <a:solidFill>
                  <a:schemeClr val="bg1"/>
                </a:solidFill>
                <a:latin typeface="Microsoft YaHei Regular" panose="020B0703020204020201" charset="-122"/>
                <a:ea typeface="Microsoft YaHei Regular" panose="020B0703020204020201" charset="-122"/>
                <a:sym typeface="+mn-ea"/>
              </a:rPr>
              <a:t>2022-06-08</a:t>
            </a:r>
            <a:endParaRPr lang="en-US" altLang="zh-CN" b="1" dirty="0" smtClean="0">
              <a:solidFill>
                <a:schemeClr val="bg1"/>
              </a:solidFill>
              <a:latin typeface="Microsoft YaHei Regular" panose="020B0703020204020201" charset="-122"/>
              <a:ea typeface="Microsoft YaHei Regular" panose="020B07030202040202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0928350" y="6550025"/>
            <a:ext cx="1050925" cy="229870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sym typeface="+mn-ea"/>
              </a:rPr>
              <a:t>PAGE   |   002</a:t>
            </a:r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1303" y="15269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试用期工作学习情况概况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23" name="Rectangle 85"/>
          <p:cNvSpPr>
            <a:spLocks noChangeArrowheads="1"/>
          </p:cNvSpPr>
          <p:nvPr/>
        </p:nvSpPr>
        <p:spPr bwMode="auto">
          <a:xfrm>
            <a:off x="595795" y="1166018"/>
            <a:ext cx="1146037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78309" tIns="39153" rIns="78309" bIns="39153"/>
          <a:lstStyle/>
          <a:p>
            <a:pPr marL="252730" indent="-252730" defTabSz="671195">
              <a:lnSpc>
                <a:spcPct val="140000"/>
              </a:lnSpc>
            </a:pP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说明：这部分胶片的格式不限，建议内容不要太细、太多，在编写胶片时应当注意以下几点（时间控制在</a:t>
            </a: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6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分钟左右）：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1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、应当明确三个月来的学习、工作和时间分配情况。</a:t>
            </a: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---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必选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、应该明确各个任务的输出，包括文档、代码、版本、处理的问题单数、测试报告等。</a:t>
            </a: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---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必选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3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、明确自己负责的模块在整个系统中的位置，作用，完成工作需要掌握的知识，技能等（图示说明）</a:t>
            </a: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---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必选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4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、可以对比较有成就感的工作，完成不理想的工作及原因进行重点说明。</a:t>
            </a: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---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可选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5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、完成任务过程中的感受</a:t>
            </a: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---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可选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6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、对工作中遇到的困难和自己采取得对策，解决方法应该有体现（包括工作安排上的问题，沟通中的问题等）</a:t>
            </a:r>
            <a:r>
              <a:rPr lang="en-US" altLang="zh-CN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----</a:t>
            </a: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可选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endParaRPr lang="en-US" altLang="zh-CN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93144" y="0"/>
            <a:ext cx="5934227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703020204020201" pitchFamily="34" charset="-122"/>
                <a:ea typeface="微软雅黑" panose="020B0703020204020201" pitchFamily="34" charset="-122"/>
              </a:rPr>
              <a:t>试用期关键事件一：</a:t>
            </a:r>
            <a:endParaRPr lang="zh-CN" altLang="en-US" sz="2800" b="1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608" y="1106255"/>
            <a:ext cx="11244469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730" indent="-252730" defTabSz="671195">
              <a:lnSpc>
                <a:spcPct val="140000"/>
              </a:lnSpc>
            </a:pP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选取试用期内比较有成就感的两三个关键事件进行详细讲述，对工作中遇到的困难和自己采取的对策，解决方</a:t>
            </a:r>
            <a:endParaRPr lang="en-US" altLang="zh-CN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法应该有体现（包括工作安排上的问题，沟通中的问题等），最终的结果以及完成任务过程后的感受。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93144" y="0"/>
            <a:ext cx="5934227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703020204020201" pitchFamily="34" charset="-122"/>
                <a:ea typeface="微软雅黑" panose="020B0703020204020201" pitchFamily="34" charset="-122"/>
              </a:rPr>
              <a:t>试用期关键事件</a:t>
            </a:r>
            <a:r>
              <a:rPr lang="zh-CN" altLang="en-US" sz="2800" b="1" dirty="0">
                <a:latin typeface="微软雅黑" panose="020B0703020204020201" pitchFamily="34" charset="-122"/>
                <a:ea typeface="微软雅黑" panose="020B0703020204020201" pitchFamily="34" charset="-122"/>
              </a:rPr>
              <a:t>二</a:t>
            </a:r>
            <a:r>
              <a:rPr lang="zh-CN" altLang="en-US" sz="2800" b="1" dirty="0" smtClean="0">
                <a:latin typeface="微软雅黑" panose="020B0703020204020201" pitchFamily="34" charset="-122"/>
                <a:ea typeface="微软雅黑" panose="020B0703020204020201" pitchFamily="34" charset="-122"/>
              </a:rPr>
              <a:t>：</a:t>
            </a:r>
            <a:endParaRPr lang="zh-CN" altLang="en-US" sz="2800" b="1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608" y="1106255"/>
            <a:ext cx="11244469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730" indent="-252730" defTabSz="671195">
              <a:lnSpc>
                <a:spcPct val="140000"/>
              </a:lnSpc>
            </a:pP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选取试用期内比较有成就感的两三个关键事件进行详细讲述，对工作中遇到的困难和自己采取的对策，解决方</a:t>
            </a:r>
            <a:endParaRPr lang="en-US" altLang="zh-CN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法应该有体现（包括工作安排上的问题，沟通中的问题等），最终的结果以及完成任务过程后的感受。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93144" y="0"/>
            <a:ext cx="5934227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703020204020201" pitchFamily="34" charset="-122"/>
                <a:ea typeface="微软雅黑" panose="020B0703020204020201" pitchFamily="34" charset="-122"/>
              </a:rPr>
              <a:t>试用期关键事件三：</a:t>
            </a:r>
            <a:endParaRPr lang="zh-CN" altLang="en-US" sz="2800" b="1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608" y="1106255"/>
            <a:ext cx="11244469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730" indent="-252730" defTabSz="671195">
              <a:lnSpc>
                <a:spcPct val="140000"/>
              </a:lnSpc>
            </a:pP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选取试用期内比较有成就感的两三个关键事件进行详细讲述，对工作中遇到的困难和自己采取的对策，解决方</a:t>
            </a:r>
            <a:endParaRPr lang="en-US" altLang="zh-CN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52730" indent="-252730" defTabSz="671195">
              <a:lnSpc>
                <a:spcPct val="140000"/>
              </a:lnSpc>
            </a:pPr>
            <a:r>
              <a:rPr lang="zh-CN" altLang="en-US" sz="1600" dirty="0">
                <a:latin typeface="微软雅黑" panose="020B0703020204020201" pitchFamily="34" charset="-122"/>
                <a:ea typeface="微软雅黑" panose="020B0703020204020201" pitchFamily="34" charset="-122"/>
              </a:rPr>
              <a:t>法应该有体现（包括工作安排上的问题，沟通中的问题等），最终的结果以及完成任务过程后的感受。</a:t>
            </a:r>
            <a:endParaRPr lang="zh-CN" altLang="en-US" sz="16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6841" y="0"/>
            <a:ext cx="5668464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+mj-cs"/>
              </a:defRPr>
            </a:lvl1pPr>
          </a:lstStyle>
          <a:p>
            <a:r>
              <a:rPr lang="zh-CN" altLang="en-US" sz="2800" b="1" smtClean="0">
                <a:latin typeface="微软雅黑" panose="020B0703020204020201" pitchFamily="34" charset="-122"/>
                <a:ea typeface="微软雅黑" panose="020B0703020204020201" pitchFamily="34" charset="-122"/>
              </a:rPr>
              <a:t>收获和体会</a:t>
            </a:r>
            <a:r>
              <a:rPr lang="en-US" altLang="zh-CN" sz="2800" b="1" smtClean="0">
                <a:latin typeface="微软雅黑" panose="020B0703020204020201" pitchFamily="34" charset="-122"/>
                <a:ea typeface="微软雅黑" panose="020B0703020204020201" pitchFamily="34" charset="-122"/>
              </a:rPr>
              <a:t>/</a:t>
            </a:r>
            <a:r>
              <a:rPr lang="zh-CN" altLang="en-US" sz="2800" b="1" smtClean="0">
                <a:latin typeface="微软雅黑" panose="020B0703020204020201" pitchFamily="34" charset="-122"/>
                <a:ea typeface="微软雅黑" panose="020B0703020204020201" pitchFamily="34" charset="-122"/>
              </a:rPr>
              <a:t>有待改进之处 </a:t>
            </a:r>
            <a:endParaRPr lang="zh-CN" altLang="en-US" sz="2800" b="1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75982" y="1004887"/>
            <a:ext cx="10277548" cy="313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  <a:defRPr sz="2400" b="0"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  <a:lvl2pPr marL="685800" indent="-22860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  <a:defRPr sz="1800" b="0">
                <a:latin typeface="微软雅黑" panose="020B0703020204020201" pitchFamily="34" charset="-122"/>
                <a:ea typeface="微软雅黑" panose="020B0703020204020201" pitchFamily="34" charset="-122"/>
              </a:defRPr>
            </a:lvl2pPr>
            <a:lvl3pPr marL="1143000" indent="-22860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  <a:defRPr sz="1600" b="0">
                <a:latin typeface="微软雅黑" panose="020B0703020204020201" pitchFamily="34" charset="-122"/>
                <a:ea typeface="微软雅黑" panose="020B0703020204020201" pitchFamily="34" charset="-122"/>
              </a:defRPr>
            </a:lvl3pPr>
            <a:lvl4pPr marL="1600200" indent="-22860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  <a:defRPr sz="1400" b="0">
                <a:latin typeface="微软雅黑" panose="020B0703020204020201" pitchFamily="34" charset="-122"/>
                <a:ea typeface="微软雅黑" panose="020B0703020204020201" pitchFamily="34" charset="-122"/>
              </a:defRPr>
            </a:lvl4pPr>
            <a:lvl5pPr marL="2057400" indent="-22860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  <a:defRPr sz="1400" b="0">
                <a:latin typeface="微软雅黑" panose="020B0703020204020201" pitchFamily="34" charset="-122"/>
                <a:ea typeface="微软雅黑" panose="020B0703020204020201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1800" dirty="0"/>
              <a:t>要求：时间控制在</a:t>
            </a:r>
            <a:r>
              <a:rPr lang="en-US" altLang="zh-CN" sz="1800" dirty="0"/>
              <a:t>2</a:t>
            </a:r>
            <a:r>
              <a:rPr lang="zh-CN" altLang="en-US" sz="1800" dirty="0"/>
              <a:t>分钟。</a:t>
            </a:r>
            <a:endParaRPr lang="zh-CN" altLang="en-US" sz="1800" dirty="0"/>
          </a:p>
          <a:p>
            <a:r>
              <a:rPr lang="zh-CN" altLang="en-US" sz="1800" dirty="0"/>
              <a:t>可以从以下几个方面思考，总结（可以补充）</a:t>
            </a:r>
            <a:endParaRPr lang="zh-CN" altLang="en-US" sz="1800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、分析一下自己工作中的优点、缺点。</a:t>
            </a:r>
            <a:endParaRPr lang="zh-CN" altLang="en-US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、对项目组、开发部工作中的不足和改进建议。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4578" y="1192696"/>
            <a:ext cx="111125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lang="zh-CN" sz="2800" kern="1200">
                <a:solidFill>
                  <a:schemeClr val="tx1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smtClean="0"/>
              <a:t>要求：时间控制在</a:t>
            </a:r>
            <a:r>
              <a:rPr lang="en-US" altLang="zh-CN" sz="1800" smtClean="0"/>
              <a:t>1</a:t>
            </a:r>
            <a:r>
              <a:rPr lang="zh-CN" altLang="en-US" sz="1800" smtClean="0"/>
              <a:t>分钟。</a:t>
            </a:r>
            <a:endParaRPr lang="zh-CN" altLang="en-US" sz="1800" smtClean="0"/>
          </a:p>
          <a:p>
            <a:r>
              <a:rPr lang="zh-CN" altLang="en-US" sz="1800" smtClean="0"/>
              <a:t>可以由以下几个方面考虑：（可以补充）</a:t>
            </a:r>
            <a:endParaRPr lang="zh-CN" altLang="en-US" sz="1800" smtClean="0"/>
          </a:p>
          <a:p>
            <a:r>
              <a:rPr lang="en-US" altLang="zh-CN" sz="1800" smtClean="0"/>
              <a:t>1</a:t>
            </a:r>
            <a:r>
              <a:rPr lang="zh-CN" altLang="en-US" sz="1800" smtClean="0"/>
              <a:t>、自身的兴趣和发展方向。</a:t>
            </a:r>
            <a:endParaRPr lang="zh-CN" altLang="en-US" sz="1800" smtClean="0"/>
          </a:p>
          <a:p>
            <a:r>
              <a:rPr lang="en-US" altLang="zh-CN" sz="1800" smtClean="0"/>
              <a:t>2</a:t>
            </a:r>
            <a:r>
              <a:rPr lang="zh-CN" altLang="en-US" sz="1800" smtClean="0"/>
              <a:t>、根据项目组情况说明自己下一步工作、学习的目标</a:t>
            </a:r>
            <a:endParaRPr lang="zh-CN" altLang="en-US" sz="1800" smtClean="0"/>
          </a:p>
          <a:p>
            <a:r>
              <a:rPr lang="en-US" altLang="zh-CN" sz="1800" smtClean="0"/>
              <a:t>3</a:t>
            </a:r>
            <a:r>
              <a:rPr lang="zh-CN" altLang="en-US" sz="1800" smtClean="0"/>
              <a:t>、对工作改进的想法。</a:t>
            </a:r>
            <a:endParaRPr lang="zh-CN" altLang="en-US" sz="1800" smtClean="0"/>
          </a:p>
          <a:p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794578" y="96185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下一步计划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95395" y="2048883"/>
            <a:ext cx="473710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THANKS</a:t>
            </a:r>
            <a:endParaRPr lang="en-US" sz="8800" dirty="0">
              <a:solidFill>
                <a:schemeClr val="bg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pic>
        <p:nvPicPr>
          <p:cNvPr id="12" name="图片 11" descr="易宝LOGO反白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4595" y="4998138"/>
            <a:ext cx="2162810" cy="436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825</Words>
  <Application>WPS 演示</Application>
  <PresentationFormat>宽屏</PresentationFormat>
  <Paragraphs>53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方正书宋_GBK</vt:lpstr>
      <vt:lpstr>Wingdings</vt:lpstr>
      <vt:lpstr>Microsoft YaHei UI</vt:lpstr>
      <vt:lpstr>苹方-简</vt:lpstr>
      <vt:lpstr>微软雅黑</vt:lpstr>
      <vt:lpstr>汉仪旗黑</vt:lpstr>
      <vt:lpstr>Microsoft YaHei</vt:lpstr>
      <vt:lpstr>Helvetica Neue</vt:lpstr>
      <vt:lpstr>Microsoft YaHei Bold</vt:lpstr>
      <vt:lpstr>Microsoft YaHei Regular</vt:lpstr>
      <vt:lpstr>宋体</vt:lpstr>
      <vt:lpstr>Arial Unicode MS</vt:lpstr>
      <vt:lpstr>Segoe UI</vt:lpstr>
      <vt:lpstr>Calibri</vt:lpstr>
      <vt:lpstr>Helvetica Neue</vt:lpstr>
      <vt:lpstr>汉仪书宋二KW</vt:lpstr>
      <vt:lpstr>WelcomeDoc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jayding</cp:lastModifiedBy>
  <cp:revision>15</cp:revision>
  <dcterms:created xsi:type="dcterms:W3CDTF">2022-06-06T12:17:03Z</dcterms:created>
  <dcterms:modified xsi:type="dcterms:W3CDTF">2022-06-06T12:17:03Z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2052-4.1.2.6545</vt:lpwstr>
  </property>
</Properties>
</file>