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81" r:id="rId3"/>
    <p:sldId id="282" r:id="rId4"/>
    <p:sldId id="260" r:id="rId5"/>
    <p:sldId id="279" r:id="rId6"/>
    <p:sldId id="280" r:id="rId7"/>
    <p:sldId id="264" r:id="rId8"/>
    <p:sldId id="275" r:id="rId9"/>
    <p:sldId id="276" r:id="rId10"/>
    <p:sldId id="277" r:id="rId11"/>
    <p:sldId id="278" r:id="rId12"/>
    <p:sldId id="265" r:id="rId13"/>
    <p:sldId id="272" r:id="rId14"/>
    <p:sldId id="273" r:id="rId15"/>
    <p:sldId id="2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778" autoAdjust="0"/>
  </p:normalViewPr>
  <p:slideViewPr>
    <p:cSldViewPr snapToGrid="0" snapToObjects="1">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DC450F-A4CA-D740-B776-A40C57C2E1FF}"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135119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C450F-A4CA-D740-B776-A40C57C2E1FF}"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288670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C450F-A4CA-D740-B776-A40C57C2E1FF}"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274319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C450F-A4CA-D740-B776-A40C57C2E1FF}"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320767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C450F-A4CA-D740-B776-A40C57C2E1FF}"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109804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DC450F-A4CA-D740-B776-A40C57C2E1FF}"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346177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DC450F-A4CA-D740-B776-A40C57C2E1FF}"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150834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DC450F-A4CA-D740-B776-A40C57C2E1FF}"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159566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C450F-A4CA-D740-B776-A40C57C2E1FF}"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130208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C450F-A4CA-D740-B776-A40C57C2E1FF}"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388131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C450F-A4CA-D740-B776-A40C57C2E1FF}"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0C5D6-3367-8346-B8AD-CE54D126CE44}" type="slidenum">
              <a:rPr lang="en-US" smtClean="0"/>
              <a:t>‹#›</a:t>
            </a:fld>
            <a:endParaRPr lang="en-US"/>
          </a:p>
        </p:txBody>
      </p:sp>
    </p:spTree>
    <p:extLst>
      <p:ext uri="{BB962C8B-B14F-4D97-AF65-F5344CB8AC3E}">
        <p14:creationId xmlns:p14="http://schemas.microsoft.com/office/powerpoint/2010/main" val="267249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C450F-A4CA-D740-B776-A40C57C2E1FF}" type="datetimeFigureOut">
              <a:rPr lang="en-US" smtClean="0"/>
              <a:t>6/27/2023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0C5D6-3367-8346-B8AD-CE54D126CE44}" type="slidenum">
              <a:rPr lang="en-US" smtClean="0"/>
              <a:t>‹#›</a:t>
            </a:fld>
            <a:endParaRPr lang="en-US"/>
          </a:p>
        </p:txBody>
      </p:sp>
    </p:spTree>
    <p:extLst>
      <p:ext uri="{BB962C8B-B14F-4D97-AF65-F5344CB8AC3E}">
        <p14:creationId xmlns:p14="http://schemas.microsoft.com/office/powerpoint/2010/main" val="109000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b="1" dirty="0"/>
              <a:t>Hypothesis Testing Exercise</a:t>
            </a:r>
          </a:p>
        </p:txBody>
      </p:sp>
      <p:sp>
        <p:nvSpPr>
          <p:cNvPr id="3" name="Content Placeholder 2"/>
          <p:cNvSpPr>
            <a:spLocks noGrp="1"/>
          </p:cNvSpPr>
          <p:nvPr>
            <p:ph idx="1"/>
          </p:nvPr>
        </p:nvSpPr>
        <p:spPr>
          <a:xfrm>
            <a:off x="228600" y="990600"/>
            <a:ext cx="8610600" cy="5867400"/>
          </a:xfrm>
        </p:spPr>
        <p:txBody>
          <a:bodyPr>
            <a:normAutofit/>
          </a:bodyPr>
          <a:lstStyle/>
          <a:p>
            <a:pPr algn="just">
              <a:buNone/>
            </a:pPr>
            <a:r>
              <a:rPr lang="en-US" sz="2400" dirty="0"/>
              <a:t>     A F&amp;B manager wants to determine whether there is any significant difference in the diameter of the cutlet between two units. A randomly selected sample of cutlets was collected from both units and measured? Analyze the data and draw inferences at 5% significance level. Please state the assumptions and tests that you carried out to check validity of the assumptions.</a:t>
            </a:r>
          </a:p>
          <a:p>
            <a:pPr>
              <a:buNone/>
            </a:pPr>
            <a:r>
              <a:rPr lang="en-US" sz="2400" dirty="0" smtClean="0"/>
              <a:t>Minitab </a:t>
            </a:r>
            <a:r>
              <a:rPr lang="en-US" sz="2400" dirty="0"/>
              <a:t>File : </a:t>
            </a:r>
            <a:r>
              <a:rPr lang="en-US" sz="2400" b="1" dirty="0" smtClean="0"/>
              <a:t>Cutlets.csv</a:t>
            </a:r>
            <a:endParaRPr lang="en-US" sz="1400" dirty="0"/>
          </a:p>
          <a:p>
            <a:pPr marL="0" indent="0">
              <a:buNone/>
            </a:pPr>
            <a:endParaRPr lang="en-US" sz="1400" dirty="0" smtClean="0"/>
          </a:p>
          <a:p>
            <a:endParaRPr lang="en-US" sz="1400" dirty="0"/>
          </a:p>
          <a:p>
            <a:pPr marL="0" indent="0">
              <a:buNone/>
            </a:pPr>
            <a:endParaRPr lang="en-US" sz="1400" dirty="0"/>
          </a:p>
          <a:p>
            <a:endParaRPr lang="en-US" sz="1400" dirty="0" smtClean="0"/>
          </a:p>
          <a:p>
            <a:pPr marL="0" indent="0">
              <a:buNone/>
            </a:pPr>
            <a:endParaRPr lang="en-US" sz="1400" dirty="0"/>
          </a:p>
          <a:p>
            <a:r>
              <a:rPr lang="en-US" sz="1800" dirty="0">
                <a:solidFill>
                  <a:srgbClr val="AF00DB"/>
                </a:solidFill>
                <a:latin typeface="Courier New" panose="02070309020205020404" pitchFamily="49" charset="0"/>
              </a:rPr>
              <a:t>import</a:t>
            </a:r>
            <a:r>
              <a:rPr lang="en-US" sz="1800" dirty="0">
                <a:solidFill>
                  <a:srgbClr val="000000"/>
                </a:solidFill>
                <a:latin typeface="Courier New" panose="02070309020205020404" pitchFamily="49" charset="0"/>
              </a:rPr>
              <a:t> pandas </a:t>
            </a:r>
            <a:r>
              <a:rPr lang="en-US" sz="1800" dirty="0">
                <a:solidFill>
                  <a:srgbClr val="AF00DB"/>
                </a:solidFill>
                <a:latin typeface="Courier New" panose="02070309020205020404" pitchFamily="49" charset="0"/>
              </a:rPr>
              <a:t>as</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pd</a:t>
            </a:r>
            <a:r>
              <a:rPr lang="en-US" sz="1800" dirty="0">
                <a:solidFill>
                  <a:srgbClr val="000000"/>
                </a:solidFill>
                <a:latin typeface="Courier New" panose="02070309020205020404" pitchFamily="49" charset="0"/>
              </a:rPr>
              <a:t> </a:t>
            </a:r>
          </a:p>
          <a:p>
            <a:r>
              <a:rPr lang="en-US" sz="1800" dirty="0">
                <a:solidFill>
                  <a:srgbClr val="AF00DB"/>
                </a:solidFill>
                <a:latin typeface="Courier New" panose="02070309020205020404" pitchFamily="49" charset="0"/>
              </a:rPr>
              <a:t>import</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numpy</a:t>
            </a:r>
            <a:r>
              <a:rPr lang="en-US" sz="1800" dirty="0">
                <a:solidFill>
                  <a:srgbClr val="000000"/>
                </a:solidFill>
                <a:latin typeface="Courier New" panose="02070309020205020404" pitchFamily="49" charset="0"/>
              </a:rPr>
              <a:t> </a:t>
            </a:r>
            <a:r>
              <a:rPr lang="en-US" sz="1800" dirty="0">
                <a:solidFill>
                  <a:srgbClr val="AF00DB"/>
                </a:solidFill>
                <a:latin typeface="Courier New" panose="02070309020205020404" pitchFamily="49" charset="0"/>
              </a:rPr>
              <a:t>as</a:t>
            </a:r>
            <a:r>
              <a:rPr lang="en-US" sz="1800" dirty="0">
                <a:solidFill>
                  <a:srgbClr val="000000"/>
                </a:solidFill>
                <a:latin typeface="Courier New" panose="02070309020205020404" pitchFamily="49" charset="0"/>
              </a:rPr>
              <a:t> np </a:t>
            </a:r>
          </a:p>
          <a:p>
            <a:r>
              <a:rPr lang="en-US" sz="1800" dirty="0">
                <a:solidFill>
                  <a:srgbClr val="AF00DB"/>
                </a:solidFill>
                <a:latin typeface="Courier New" panose="02070309020205020404" pitchFamily="49" charset="0"/>
              </a:rPr>
              <a:t>from</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scipy</a:t>
            </a:r>
            <a:r>
              <a:rPr lang="en-US" sz="1800" dirty="0">
                <a:solidFill>
                  <a:srgbClr val="000000"/>
                </a:solidFill>
                <a:latin typeface="Courier New" panose="02070309020205020404" pitchFamily="49" charset="0"/>
              </a:rPr>
              <a:t> </a:t>
            </a:r>
            <a:r>
              <a:rPr lang="en-US" sz="1800" dirty="0">
                <a:solidFill>
                  <a:srgbClr val="AF00DB"/>
                </a:solidFill>
                <a:latin typeface="Courier New" panose="02070309020205020404" pitchFamily="49" charset="0"/>
              </a:rPr>
              <a:t>import</a:t>
            </a:r>
            <a:r>
              <a:rPr lang="en-US" sz="1800" dirty="0">
                <a:solidFill>
                  <a:srgbClr val="000000"/>
                </a:solidFill>
                <a:latin typeface="Courier New" panose="02070309020205020404" pitchFamily="49" charset="0"/>
              </a:rPr>
              <a:t> stats</a:t>
            </a:r>
          </a:p>
          <a:p>
            <a:r>
              <a:rPr lang="en-US" sz="1800" dirty="0">
                <a:solidFill>
                  <a:srgbClr val="AF00DB"/>
                </a:solidFill>
                <a:latin typeface="Courier New" panose="02070309020205020404" pitchFamily="49" charset="0"/>
              </a:rPr>
              <a:t>from</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scipy.stats</a:t>
            </a:r>
            <a:r>
              <a:rPr lang="en-US" sz="1800" dirty="0">
                <a:solidFill>
                  <a:srgbClr val="000000"/>
                </a:solidFill>
                <a:latin typeface="Courier New" panose="02070309020205020404" pitchFamily="49" charset="0"/>
              </a:rPr>
              <a:t> </a:t>
            </a:r>
            <a:r>
              <a:rPr lang="en-US" sz="1800" dirty="0">
                <a:solidFill>
                  <a:srgbClr val="AF00DB"/>
                </a:solidFill>
                <a:latin typeface="Courier New" panose="02070309020205020404" pitchFamily="49" charset="0"/>
              </a:rPr>
              <a:t>import</a:t>
            </a:r>
            <a:r>
              <a:rPr lang="en-US" sz="1800" dirty="0">
                <a:solidFill>
                  <a:srgbClr val="000000"/>
                </a:solidFill>
                <a:latin typeface="Courier New" panose="02070309020205020404" pitchFamily="49" charset="0"/>
              </a:rPr>
              <a:t> norm</a:t>
            </a:r>
            <a:endParaRPr lang="en-US" sz="1800" dirty="0" smtClean="0"/>
          </a:p>
          <a:p>
            <a:endParaRPr lang="en-US" sz="18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0" indent="0">
              <a:buNone/>
            </a:pPr>
            <a:endParaRPr lang="en-IN" sz="1400" dirty="0"/>
          </a:p>
          <a:p>
            <a:endParaRPr lang="en-US" sz="1400" dirty="0"/>
          </a:p>
          <a:p>
            <a:pPr>
              <a:buNone/>
            </a:pPr>
            <a:endParaRPr lang="en-US" sz="1400" dirty="0" smtClean="0"/>
          </a:p>
          <a:p>
            <a:pPr>
              <a:buNone/>
            </a:pPr>
            <a:endParaRPr lang="en-US" sz="2400" dirty="0"/>
          </a:p>
        </p:txBody>
      </p:sp>
    </p:spTree>
    <p:extLst>
      <p:ext uri="{BB962C8B-B14F-4D97-AF65-F5344CB8AC3E}">
        <p14:creationId xmlns:p14="http://schemas.microsoft.com/office/powerpoint/2010/main" val="907412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477328"/>
          </a:xfrm>
          <a:prstGeom prst="rect">
            <a:avLst/>
          </a:prstGeom>
        </p:spPr>
        <p:txBody>
          <a:bodyPr wrap="square">
            <a:spAutoFit/>
          </a:bodyPr>
          <a:lstStyle/>
          <a:p>
            <a:r>
              <a:rPr lang="it-IT">
                <a:solidFill>
                  <a:srgbClr val="AF00DB"/>
                </a:solidFill>
                <a:latin typeface="Courier New" panose="02070309020205020404" pitchFamily="49" charset="0"/>
              </a:rPr>
              <a:t>from</a:t>
            </a:r>
            <a:r>
              <a:rPr lang="it-IT">
                <a:solidFill>
                  <a:srgbClr val="000000"/>
                </a:solidFill>
                <a:latin typeface="Courier New" panose="02070309020205020404" pitchFamily="49" charset="0"/>
              </a:rPr>
              <a:t> scipy.stats </a:t>
            </a:r>
            <a:r>
              <a:rPr lang="it-IT">
                <a:solidFill>
                  <a:srgbClr val="AF00DB"/>
                </a:solidFill>
                <a:latin typeface="Courier New" panose="02070309020205020404" pitchFamily="49" charset="0"/>
              </a:rPr>
              <a:t>import</a:t>
            </a:r>
            <a:r>
              <a:rPr lang="it-IT">
                <a:solidFill>
                  <a:srgbClr val="000000"/>
                </a:solidFill>
                <a:latin typeface="Courier New" panose="02070309020205020404" pitchFamily="49" charset="0"/>
              </a:rPr>
              <a:t> chi2</a:t>
            </a:r>
          </a:p>
          <a:p>
            <a:r>
              <a:rPr lang="it-IT" dirty="0">
                <a:solidFill>
                  <a:srgbClr val="000000"/>
                </a:solidFill>
                <a:latin typeface="Courier New" panose="02070309020205020404" pitchFamily="49" charset="0"/>
              </a:rPr>
              <a:t>chi_square=</a:t>
            </a:r>
            <a:r>
              <a:rPr lang="it-IT" dirty="0">
                <a:solidFill>
                  <a:srgbClr val="795E26"/>
                </a:solidFill>
                <a:latin typeface="Courier New" panose="02070309020205020404" pitchFamily="49" charset="0"/>
              </a:rPr>
              <a:t>sum</a:t>
            </a:r>
            <a:r>
              <a:rPr lang="it-IT" dirty="0">
                <a:solidFill>
                  <a:srgbClr val="000000"/>
                </a:solidFill>
                <a:latin typeface="Courier New" panose="02070309020205020404" pitchFamily="49" charset="0"/>
              </a:rPr>
              <a:t>([(o-e)**</a:t>
            </a:r>
            <a:r>
              <a:rPr lang="it-IT" dirty="0">
                <a:solidFill>
                  <a:srgbClr val="098156"/>
                </a:solidFill>
                <a:latin typeface="Courier New" panose="02070309020205020404" pitchFamily="49" charset="0"/>
              </a:rPr>
              <a:t>2</a:t>
            </a:r>
            <a:r>
              <a:rPr lang="it-IT" dirty="0">
                <a:solidFill>
                  <a:srgbClr val="000000"/>
                </a:solidFill>
                <a:latin typeface="Courier New" panose="02070309020205020404" pitchFamily="49" charset="0"/>
              </a:rPr>
              <a:t>/e </a:t>
            </a:r>
            <a:r>
              <a:rPr lang="it-IT" dirty="0">
                <a:solidFill>
                  <a:srgbClr val="AF00DB"/>
                </a:solidFill>
                <a:latin typeface="Courier New" panose="02070309020205020404" pitchFamily="49" charset="0"/>
              </a:rPr>
              <a:t>for</a:t>
            </a:r>
            <a:r>
              <a:rPr lang="it-IT" dirty="0">
                <a:solidFill>
                  <a:srgbClr val="000000"/>
                </a:solidFill>
                <a:latin typeface="Courier New" panose="02070309020205020404" pitchFamily="49" charset="0"/>
              </a:rPr>
              <a:t> o,e </a:t>
            </a:r>
            <a:r>
              <a:rPr lang="it-IT" dirty="0">
                <a:solidFill>
                  <a:srgbClr val="0000FF"/>
                </a:solidFill>
                <a:latin typeface="Courier New" panose="02070309020205020404" pitchFamily="49" charset="0"/>
              </a:rPr>
              <a:t>in</a:t>
            </a:r>
            <a:r>
              <a:rPr lang="it-IT" dirty="0">
                <a:solidFill>
                  <a:srgbClr val="000000"/>
                </a:solidFill>
                <a:latin typeface="Courier New" panose="02070309020205020404" pitchFamily="49" charset="0"/>
              </a:rPr>
              <a:t> </a:t>
            </a:r>
            <a:r>
              <a:rPr lang="it-IT" dirty="0">
                <a:solidFill>
                  <a:srgbClr val="795E26"/>
                </a:solidFill>
                <a:latin typeface="Courier New" panose="02070309020205020404" pitchFamily="49" charset="0"/>
              </a:rPr>
              <a:t>zip</a:t>
            </a:r>
            <a:r>
              <a:rPr lang="it-IT" dirty="0">
                <a:solidFill>
                  <a:srgbClr val="000000"/>
                </a:solidFill>
                <a:latin typeface="Courier New" panose="02070309020205020404" pitchFamily="49" charset="0"/>
              </a:rPr>
              <a:t>(df_table.values,Expected_value)])</a:t>
            </a:r>
          </a:p>
          <a:p>
            <a:r>
              <a:rPr lang="it-IT" dirty="0">
                <a:solidFill>
                  <a:srgbClr val="000000"/>
                </a:solidFill>
                <a:latin typeface="Courier New" panose="02070309020205020404" pitchFamily="49" charset="0"/>
              </a:rPr>
              <a:t>chi_square_statestic=chi_square[</a:t>
            </a:r>
            <a:r>
              <a:rPr lang="it-IT" dirty="0">
                <a:solidFill>
                  <a:srgbClr val="098156"/>
                </a:solidFill>
                <a:latin typeface="Courier New" panose="02070309020205020404" pitchFamily="49" charset="0"/>
              </a:rPr>
              <a:t>0</a:t>
            </a:r>
            <a:r>
              <a:rPr lang="it-IT" dirty="0">
                <a:solidFill>
                  <a:srgbClr val="000000"/>
                </a:solidFill>
                <a:latin typeface="Courier New" panose="02070309020205020404" pitchFamily="49" charset="0"/>
              </a:rPr>
              <a:t>]+chi_square[</a:t>
            </a:r>
            <a:r>
              <a:rPr lang="it-IT" dirty="0">
                <a:solidFill>
                  <a:srgbClr val="098156"/>
                </a:solidFill>
                <a:latin typeface="Courier New" panose="02070309020205020404" pitchFamily="49" charset="0"/>
              </a:rPr>
              <a:t>1</a:t>
            </a:r>
            <a:r>
              <a:rPr lang="it-IT" dirty="0">
                <a:solidFill>
                  <a:srgbClr val="000000"/>
                </a:solidFill>
                <a:latin typeface="Courier New" panose="02070309020205020404" pitchFamily="49" charset="0"/>
              </a:rPr>
              <a:t>]</a:t>
            </a:r>
          </a:p>
          <a:p>
            <a:r>
              <a:rPr lang="it-IT" dirty="0">
                <a:solidFill>
                  <a:srgbClr val="000000"/>
                </a:solidFill>
                <a:latin typeface="Courier New" panose="02070309020205020404" pitchFamily="49" charset="0"/>
              </a:rPr>
              <a:t>chi_square_statestic</a:t>
            </a:r>
            <a:endParaRPr lang="it-IT" b="0" dirty="0">
              <a:solidFill>
                <a:srgbClr val="000000"/>
              </a:solidFill>
              <a:effectLst/>
              <a:latin typeface="Courier New" panose="02070309020205020404" pitchFamily="49" charset="0"/>
            </a:endParaRPr>
          </a:p>
        </p:txBody>
      </p:sp>
      <p:sp>
        <p:nvSpPr>
          <p:cNvPr id="3" name="Rectangle 2"/>
          <p:cNvSpPr/>
          <p:nvPr/>
        </p:nvSpPr>
        <p:spPr>
          <a:xfrm>
            <a:off x="0" y="1489065"/>
            <a:ext cx="2666114" cy="369332"/>
          </a:xfrm>
          <a:prstGeom prst="rect">
            <a:avLst/>
          </a:prstGeom>
        </p:spPr>
        <p:txBody>
          <a:bodyPr wrap="none">
            <a:spAutoFit/>
          </a:bodyPr>
          <a:lstStyle/>
          <a:p>
            <a:r>
              <a:rPr lang="en-IN" dirty="0">
                <a:solidFill>
                  <a:srgbClr val="212121"/>
                </a:solidFill>
                <a:latin typeface="Courier New" panose="02070309020205020404" pitchFamily="49" charset="0"/>
              </a:rPr>
              <a:t>1.5152956451130446</a:t>
            </a:r>
            <a:endParaRPr lang="en-IN" dirty="0"/>
          </a:p>
        </p:txBody>
      </p:sp>
      <p:sp>
        <p:nvSpPr>
          <p:cNvPr id="4" name="Rectangle 3"/>
          <p:cNvSpPr/>
          <p:nvPr/>
        </p:nvSpPr>
        <p:spPr>
          <a:xfrm>
            <a:off x="0" y="2011130"/>
            <a:ext cx="4572000" cy="646331"/>
          </a:xfrm>
          <a:prstGeom prst="rect">
            <a:avLst/>
          </a:prstGeom>
        </p:spPr>
        <p:txBody>
          <a:bodyPr>
            <a:spAutoFit/>
          </a:bodyPr>
          <a:lstStyle/>
          <a:p>
            <a:r>
              <a:rPr lang="en-IN" dirty="0" err="1">
                <a:solidFill>
                  <a:srgbClr val="000000"/>
                </a:solidFill>
                <a:latin typeface="Courier New" panose="02070309020205020404" pitchFamily="49" charset="0"/>
              </a:rPr>
              <a:t>critical_value</a:t>
            </a:r>
            <a:r>
              <a:rPr lang="en-IN" dirty="0">
                <a:solidFill>
                  <a:srgbClr val="000000"/>
                </a:solidFill>
                <a:latin typeface="Courier New" panose="02070309020205020404" pitchFamily="49" charset="0"/>
              </a:rPr>
              <a:t>=chi2.ppf(</a:t>
            </a:r>
            <a:r>
              <a:rPr lang="en-IN" dirty="0">
                <a:solidFill>
                  <a:srgbClr val="098156"/>
                </a:solidFill>
                <a:latin typeface="Courier New" panose="02070309020205020404" pitchFamily="49" charset="0"/>
              </a:rPr>
              <a:t>0.95</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3</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critical_value</a:t>
            </a:r>
            <a:endParaRPr lang="en-IN" b="0" dirty="0">
              <a:solidFill>
                <a:srgbClr val="000000"/>
              </a:solidFill>
              <a:effectLst/>
              <a:latin typeface="Courier New" panose="02070309020205020404" pitchFamily="49" charset="0"/>
            </a:endParaRPr>
          </a:p>
        </p:txBody>
      </p:sp>
      <p:sp>
        <p:nvSpPr>
          <p:cNvPr id="5" name="Rectangle 4"/>
          <p:cNvSpPr/>
          <p:nvPr/>
        </p:nvSpPr>
        <p:spPr>
          <a:xfrm>
            <a:off x="0" y="2616081"/>
            <a:ext cx="2528256" cy="369332"/>
          </a:xfrm>
          <a:prstGeom prst="rect">
            <a:avLst/>
          </a:prstGeom>
        </p:spPr>
        <p:txBody>
          <a:bodyPr wrap="none">
            <a:spAutoFit/>
          </a:bodyPr>
          <a:lstStyle/>
          <a:p>
            <a:r>
              <a:rPr lang="en-IN" dirty="0">
                <a:solidFill>
                  <a:srgbClr val="212121"/>
                </a:solidFill>
                <a:latin typeface="Courier New" panose="02070309020205020404" pitchFamily="49" charset="0"/>
              </a:rPr>
              <a:t>7.814727903251179</a:t>
            </a:r>
            <a:endParaRPr lang="en-IN" dirty="0"/>
          </a:p>
        </p:txBody>
      </p:sp>
      <p:sp>
        <p:nvSpPr>
          <p:cNvPr id="6" name="Rectangle 5"/>
          <p:cNvSpPr/>
          <p:nvPr/>
        </p:nvSpPr>
        <p:spPr>
          <a:xfrm>
            <a:off x="0" y="3191263"/>
            <a:ext cx="6387921" cy="1200329"/>
          </a:xfrm>
          <a:prstGeom prst="rect">
            <a:avLst/>
          </a:prstGeom>
        </p:spPr>
        <p:txBody>
          <a:bodyPr wrap="square">
            <a:spAutoFit/>
          </a:bodyPr>
          <a:lstStyle/>
          <a:p>
            <a:r>
              <a:rPr lang="en-US" dirty="0">
                <a:solidFill>
                  <a:srgbClr val="AF00DB"/>
                </a:solidFill>
                <a:latin typeface="Courier New" panose="02070309020205020404" pitchFamily="49" charset="0"/>
              </a:rPr>
              <a:t>if</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chi_square_statestic</a:t>
            </a:r>
            <a:r>
              <a:rPr lang="en-US" dirty="0">
                <a:solidFill>
                  <a:srgbClr val="000000"/>
                </a:solidFill>
                <a:latin typeface="Courier New" panose="02070309020205020404" pitchFamily="49" charset="0"/>
              </a:rPr>
              <a:t> &gt;= </a:t>
            </a:r>
            <a:r>
              <a:rPr lang="en-US" dirty="0" err="1">
                <a:solidFill>
                  <a:srgbClr val="000000"/>
                </a:solidFill>
                <a:latin typeface="Courier New" panose="02070309020205020404" pitchFamily="49" charset="0"/>
              </a:rPr>
              <a:t>critical_value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'Dependent (reject H0)'</a:t>
            </a:r>
            <a:r>
              <a:rPr lang="en-US" dirty="0">
                <a:solidFill>
                  <a:srgbClr val="000000"/>
                </a:solidFill>
                <a:latin typeface="Courier New" panose="02070309020205020404" pitchFamily="49" charset="0"/>
              </a:rPr>
              <a:t>)</a:t>
            </a:r>
          </a:p>
          <a:p>
            <a:r>
              <a:rPr lang="en-US" dirty="0">
                <a:solidFill>
                  <a:srgbClr val="AF00DB"/>
                </a:solidFill>
                <a:latin typeface="Courier New" panose="02070309020205020404" pitchFamily="49" charset="0"/>
              </a:rPr>
              <a:t>else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'Independent (fail to reject H0)'</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7" name="Rectangle 6"/>
          <p:cNvSpPr/>
          <p:nvPr/>
        </p:nvSpPr>
        <p:spPr>
          <a:xfrm>
            <a:off x="0" y="4305979"/>
            <a:ext cx="4458272" cy="369332"/>
          </a:xfrm>
          <a:prstGeom prst="rect">
            <a:avLst/>
          </a:prstGeom>
        </p:spPr>
        <p:txBody>
          <a:bodyPr wrap="none">
            <a:spAutoFit/>
          </a:bodyPr>
          <a:lstStyle/>
          <a:p>
            <a:r>
              <a:rPr lang="en-US" dirty="0">
                <a:solidFill>
                  <a:srgbClr val="212121"/>
                </a:solidFill>
                <a:latin typeface="Courier New" panose="02070309020205020404" pitchFamily="49" charset="0"/>
              </a:rPr>
              <a:t>Independent (fail to reject H0)</a:t>
            </a:r>
            <a:endParaRPr lang="en-IN" dirty="0"/>
          </a:p>
        </p:txBody>
      </p:sp>
      <p:sp>
        <p:nvSpPr>
          <p:cNvPr id="8" name="Rectangle 7"/>
          <p:cNvSpPr/>
          <p:nvPr/>
        </p:nvSpPr>
        <p:spPr>
          <a:xfrm>
            <a:off x="0" y="5047496"/>
            <a:ext cx="8054644" cy="646331"/>
          </a:xfrm>
          <a:prstGeom prst="rect">
            <a:avLst/>
          </a:prstGeom>
        </p:spPr>
        <p:txBody>
          <a:bodyPr wrap="square">
            <a:spAutoFit/>
          </a:bodyPr>
          <a:lstStyle/>
          <a:p>
            <a:r>
              <a:rPr lang="en-IN" dirty="0" err="1">
                <a:solidFill>
                  <a:srgbClr val="000000"/>
                </a:solidFill>
                <a:latin typeface="Courier New" panose="02070309020205020404" pitchFamily="49" charset="0"/>
              </a:rPr>
              <a:t>pvalue</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1</a:t>
            </a:r>
            <a:r>
              <a:rPr lang="en-IN" dirty="0">
                <a:solidFill>
                  <a:srgbClr val="000000"/>
                </a:solidFill>
                <a:latin typeface="Courier New" panose="02070309020205020404" pitchFamily="49" charset="0"/>
              </a:rPr>
              <a:t>-chi2.cdf(chi_square_statestic,</a:t>
            </a:r>
            <a:r>
              <a:rPr lang="en-IN" dirty="0">
                <a:solidFill>
                  <a:srgbClr val="098156"/>
                </a:solidFill>
                <a:latin typeface="Courier New" panose="02070309020205020404" pitchFamily="49" charset="0"/>
              </a:rPr>
              <a:t>3</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pvalue</a:t>
            </a:r>
            <a:endParaRPr lang="en-IN" b="0" dirty="0">
              <a:solidFill>
                <a:srgbClr val="000000"/>
              </a:solidFill>
              <a:effectLst/>
              <a:latin typeface="Courier New" panose="02070309020205020404" pitchFamily="49" charset="0"/>
            </a:endParaRPr>
          </a:p>
        </p:txBody>
      </p:sp>
      <p:sp>
        <p:nvSpPr>
          <p:cNvPr id="9" name="Rectangle 8"/>
          <p:cNvSpPr/>
          <p:nvPr/>
        </p:nvSpPr>
        <p:spPr>
          <a:xfrm>
            <a:off x="0" y="5693827"/>
            <a:ext cx="2666114" cy="369332"/>
          </a:xfrm>
          <a:prstGeom prst="rect">
            <a:avLst/>
          </a:prstGeom>
        </p:spPr>
        <p:txBody>
          <a:bodyPr wrap="none">
            <a:spAutoFit/>
          </a:bodyPr>
          <a:lstStyle/>
          <a:p>
            <a:r>
              <a:rPr lang="en-IN" dirty="0">
                <a:solidFill>
                  <a:srgbClr val="212121"/>
                </a:solidFill>
                <a:latin typeface="Courier New" panose="02070309020205020404" pitchFamily="49" charset="0"/>
              </a:rPr>
              <a:t>0.6787446296467897</a:t>
            </a:r>
            <a:endParaRPr lang="en-IN" dirty="0"/>
          </a:p>
        </p:txBody>
      </p:sp>
    </p:spTree>
    <p:extLst>
      <p:ext uri="{BB962C8B-B14F-4D97-AF65-F5344CB8AC3E}">
        <p14:creationId xmlns:p14="http://schemas.microsoft.com/office/powerpoint/2010/main" val="340958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51394"/>
            <a:ext cx="6194738" cy="1200329"/>
          </a:xfrm>
          <a:prstGeom prst="rect">
            <a:avLst/>
          </a:prstGeom>
        </p:spPr>
        <p:txBody>
          <a:bodyPr wrap="square">
            <a:spAutoFit/>
          </a:bodyPr>
          <a:lstStyle/>
          <a:p>
            <a:r>
              <a:rPr lang="en-US" dirty="0">
                <a:solidFill>
                  <a:srgbClr val="AF00DB"/>
                </a:solidFill>
                <a:latin typeface="Courier New" panose="02070309020205020404" pitchFamily="49" charset="0"/>
              </a:rPr>
              <a:t>if</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pvalue</a:t>
            </a:r>
            <a:r>
              <a:rPr lang="en-US" dirty="0">
                <a:solidFill>
                  <a:srgbClr val="000000"/>
                </a:solidFill>
                <a:latin typeface="Courier New" panose="02070309020205020404" pitchFamily="49" charset="0"/>
              </a:rPr>
              <a:t> &lt;= </a:t>
            </a:r>
            <a:r>
              <a:rPr lang="en-US" dirty="0">
                <a:solidFill>
                  <a:srgbClr val="098156"/>
                </a:solidFill>
                <a:latin typeface="Courier New" panose="02070309020205020404" pitchFamily="49" charset="0"/>
              </a:rPr>
              <a:t>0.05</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'Dependent (reject H0)'</a:t>
            </a:r>
            <a:r>
              <a:rPr lang="en-US" dirty="0">
                <a:solidFill>
                  <a:srgbClr val="000000"/>
                </a:solidFill>
                <a:latin typeface="Courier New" panose="02070309020205020404" pitchFamily="49" charset="0"/>
              </a:rPr>
              <a:t>)</a:t>
            </a:r>
          </a:p>
          <a:p>
            <a:r>
              <a:rPr lang="en-US" dirty="0">
                <a:solidFill>
                  <a:srgbClr val="AF00DB"/>
                </a:solidFill>
                <a:latin typeface="Courier New" panose="02070309020205020404" pitchFamily="49" charset="0"/>
              </a:rPr>
              <a:t>else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'Independent (fail to reject H0)'</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3" name="Rectangle 2"/>
          <p:cNvSpPr/>
          <p:nvPr/>
        </p:nvSpPr>
        <p:spPr>
          <a:xfrm>
            <a:off x="154547" y="4004593"/>
            <a:ext cx="4458272" cy="369332"/>
          </a:xfrm>
          <a:prstGeom prst="rect">
            <a:avLst/>
          </a:prstGeom>
        </p:spPr>
        <p:txBody>
          <a:bodyPr wrap="none">
            <a:spAutoFit/>
          </a:bodyPr>
          <a:lstStyle/>
          <a:p>
            <a:r>
              <a:rPr lang="en-US" dirty="0">
                <a:solidFill>
                  <a:srgbClr val="212121"/>
                </a:solidFill>
                <a:latin typeface="Courier New" panose="02070309020205020404" pitchFamily="49" charset="0"/>
              </a:rPr>
              <a:t>Independent (fail to reject H0)</a:t>
            </a:r>
            <a:endParaRPr lang="en-IN" dirty="0"/>
          </a:p>
        </p:txBody>
      </p:sp>
      <p:sp>
        <p:nvSpPr>
          <p:cNvPr id="4" name="Rectangle 3"/>
          <p:cNvSpPr/>
          <p:nvPr/>
        </p:nvSpPr>
        <p:spPr>
          <a:xfrm>
            <a:off x="40818" y="0"/>
            <a:ext cx="9103181" cy="1200329"/>
          </a:xfrm>
          <a:prstGeom prst="rect">
            <a:avLst/>
          </a:prstGeom>
        </p:spPr>
        <p:txBody>
          <a:bodyPr wrap="square">
            <a:spAutoFit/>
          </a:bodyPr>
          <a:lstStyle/>
          <a:p>
            <a:r>
              <a:rPr lang="en-US" dirty="0">
                <a:solidFill>
                  <a:srgbClr val="AF00DB"/>
                </a:solidFill>
                <a:latin typeface="Courier New" panose="02070309020205020404" pitchFamily="49" charset="0"/>
              </a:rPr>
              <a:t>if</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pvalue</a:t>
            </a:r>
            <a:r>
              <a:rPr lang="en-US" dirty="0">
                <a:solidFill>
                  <a:srgbClr val="000000"/>
                </a:solidFill>
                <a:latin typeface="Courier New" panose="02070309020205020404" pitchFamily="49" charset="0"/>
              </a:rPr>
              <a:t> &lt;= </a:t>
            </a:r>
            <a:r>
              <a:rPr lang="en-US" dirty="0">
                <a:solidFill>
                  <a:srgbClr val="098156"/>
                </a:solidFill>
                <a:latin typeface="Courier New" panose="02070309020205020404" pitchFamily="49" charset="0"/>
              </a:rPr>
              <a:t>0.05</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'Dependent (reject H0)'</a:t>
            </a:r>
            <a:r>
              <a:rPr lang="en-US" dirty="0">
                <a:solidFill>
                  <a:srgbClr val="000000"/>
                </a:solidFill>
                <a:latin typeface="Courier New" panose="02070309020205020404" pitchFamily="49" charset="0"/>
              </a:rPr>
              <a:t>)</a:t>
            </a:r>
          </a:p>
          <a:p>
            <a:r>
              <a:rPr lang="en-US" dirty="0">
                <a:solidFill>
                  <a:srgbClr val="AF00DB"/>
                </a:solidFill>
                <a:latin typeface="Courier New" panose="02070309020205020404" pitchFamily="49" charset="0"/>
              </a:rPr>
              <a:t>else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'Independent (fail to reject H0)'</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5" name="Rectangle 4"/>
          <p:cNvSpPr/>
          <p:nvPr/>
        </p:nvSpPr>
        <p:spPr>
          <a:xfrm>
            <a:off x="154547" y="1200329"/>
            <a:ext cx="4458272" cy="369332"/>
          </a:xfrm>
          <a:prstGeom prst="rect">
            <a:avLst/>
          </a:prstGeom>
        </p:spPr>
        <p:txBody>
          <a:bodyPr wrap="none">
            <a:spAutoFit/>
          </a:bodyPr>
          <a:lstStyle/>
          <a:p>
            <a:r>
              <a:rPr lang="en-US" dirty="0">
                <a:solidFill>
                  <a:srgbClr val="212121"/>
                </a:solidFill>
                <a:latin typeface="Courier New" panose="02070309020205020404" pitchFamily="49" charset="0"/>
              </a:rPr>
              <a:t>Independent (fail to reject H0)</a:t>
            </a:r>
            <a:endParaRPr lang="en-IN" dirty="0"/>
          </a:p>
        </p:txBody>
      </p:sp>
      <p:sp>
        <p:nvSpPr>
          <p:cNvPr id="6" name="Rectangle 5"/>
          <p:cNvSpPr/>
          <p:nvPr/>
        </p:nvSpPr>
        <p:spPr>
          <a:xfrm>
            <a:off x="154546" y="1991863"/>
            <a:ext cx="7302321" cy="646331"/>
          </a:xfrm>
          <a:prstGeom prst="rect">
            <a:avLst/>
          </a:prstGeom>
        </p:spPr>
        <p:txBody>
          <a:bodyPr wrap="square">
            <a:spAutoFit/>
          </a:bodyPr>
          <a:lstStyle/>
          <a:p>
            <a:r>
              <a:rPr lang="en-IN" dirty="0" err="1">
                <a:solidFill>
                  <a:srgbClr val="000000"/>
                </a:solidFill>
                <a:latin typeface="Courier New" panose="02070309020205020404" pitchFamily="49" charset="0"/>
              </a:rPr>
              <a:t>pvalue</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1</a:t>
            </a:r>
            <a:r>
              <a:rPr lang="en-IN" dirty="0">
                <a:solidFill>
                  <a:srgbClr val="000000"/>
                </a:solidFill>
                <a:latin typeface="Courier New" panose="02070309020205020404" pitchFamily="49" charset="0"/>
              </a:rPr>
              <a:t>-chi2.cdf(chi_square_statestic,</a:t>
            </a:r>
            <a:r>
              <a:rPr lang="en-IN" dirty="0">
                <a:solidFill>
                  <a:srgbClr val="098156"/>
                </a:solidFill>
                <a:latin typeface="Courier New" panose="02070309020205020404" pitchFamily="49" charset="0"/>
              </a:rPr>
              <a:t>0.95</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pvalue</a:t>
            </a:r>
            <a:endParaRPr lang="en-IN"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87525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b="1" dirty="0"/>
              <a:t>Hypothesis Testing Exercise</a:t>
            </a:r>
            <a:endParaRPr lang="en-US" sz="3600" dirty="0"/>
          </a:p>
        </p:txBody>
      </p:sp>
      <p:sp>
        <p:nvSpPr>
          <p:cNvPr id="3" name="Content Placeholder 2"/>
          <p:cNvSpPr>
            <a:spLocks noGrp="1"/>
          </p:cNvSpPr>
          <p:nvPr>
            <p:ph idx="1"/>
          </p:nvPr>
        </p:nvSpPr>
        <p:spPr>
          <a:xfrm>
            <a:off x="228600" y="990599"/>
            <a:ext cx="8763000" cy="5448837"/>
          </a:xfrm>
        </p:spPr>
        <p:txBody>
          <a:bodyPr>
            <a:normAutofit/>
          </a:bodyPr>
          <a:lstStyle/>
          <a:p>
            <a:pPr>
              <a:buNone/>
            </a:pPr>
            <a:r>
              <a:rPr lang="en-US" dirty="0"/>
              <a:t>     </a:t>
            </a:r>
            <a:r>
              <a:rPr lang="en-US" dirty="0" err="1"/>
              <a:t>TeleCall</a:t>
            </a:r>
            <a:r>
              <a:rPr lang="en-US" dirty="0"/>
              <a:t> uses 4 centers around the globe to process customer order forms. They audit a certain %  of the customer order forms. Any error in order form renders it defective and has to be reworked before processing.  The manager wants to check whether the defective %  varies by centre. Please analyze the data at </a:t>
            </a:r>
            <a:r>
              <a:rPr lang="en-US" i="1" dirty="0"/>
              <a:t>5% </a:t>
            </a:r>
            <a:r>
              <a:rPr lang="en-US" dirty="0"/>
              <a:t>significance level and help the manager draw appropriate </a:t>
            </a:r>
            <a:r>
              <a:rPr lang="en-US" dirty="0" smtClean="0"/>
              <a:t>inferences</a:t>
            </a:r>
            <a:endParaRPr lang="en-US" dirty="0"/>
          </a:p>
          <a:p>
            <a:pPr>
              <a:buNone/>
            </a:pPr>
            <a:r>
              <a:rPr lang="en-US" dirty="0"/>
              <a:t>Minitab File: </a:t>
            </a:r>
            <a:r>
              <a:rPr lang="en-US" b="1" dirty="0"/>
              <a:t>CustomerOrderForm.mtw</a:t>
            </a:r>
            <a:endParaRPr lang="en-US" dirty="0"/>
          </a:p>
          <a:p>
            <a:pPr>
              <a:buNone/>
            </a:pPr>
            <a:endParaRPr lang="en-US" dirty="0" smtClean="0"/>
          </a:p>
        </p:txBody>
      </p:sp>
    </p:spTree>
    <p:extLst>
      <p:ext uri="{BB962C8B-B14F-4D97-AF65-F5344CB8AC3E}">
        <p14:creationId xmlns:p14="http://schemas.microsoft.com/office/powerpoint/2010/main" val="11897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349"/>
            <a:ext cx="5705341" cy="1200329"/>
          </a:xfrm>
          <a:prstGeom prst="rect">
            <a:avLst/>
          </a:prstGeom>
        </p:spPr>
        <p:txBody>
          <a:bodyPr wrap="square">
            <a:spAutoFit/>
          </a:bodyPr>
          <a:lstStyle/>
          <a:p>
            <a:r>
              <a:rPr lang="en-IN" dirty="0">
                <a:solidFill>
                  <a:srgbClr val="AF00DB"/>
                </a:solidFill>
                <a:latin typeface="Courier New" panose="02070309020205020404" pitchFamily="49" charset="0"/>
              </a:rPr>
              <a:t>import</a:t>
            </a:r>
            <a:r>
              <a:rPr lang="en-IN" dirty="0">
                <a:solidFill>
                  <a:srgbClr val="000000"/>
                </a:solidFill>
                <a:latin typeface="Courier New" panose="02070309020205020404" pitchFamily="49" charset="0"/>
              </a:rPr>
              <a:t> pandas </a:t>
            </a:r>
            <a:r>
              <a:rPr lang="en-IN" dirty="0">
                <a:solidFill>
                  <a:srgbClr val="AF00DB"/>
                </a:solidFill>
                <a:latin typeface="Courier New" panose="02070309020205020404" pitchFamily="49" charset="0"/>
              </a:rPr>
              <a:t>as</a:t>
            </a:r>
            <a:r>
              <a:rPr lang="en-IN" dirty="0">
                <a:solidFill>
                  <a:srgbClr val="000000"/>
                </a:solidFill>
                <a:latin typeface="Courier New" panose="02070309020205020404" pitchFamily="49" charset="0"/>
              </a:rPr>
              <a:t> </a:t>
            </a:r>
            <a:r>
              <a:rPr lang="en-IN" dirty="0" err="1">
                <a:solidFill>
                  <a:srgbClr val="000000"/>
                </a:solidFill>
                <a:latin typeface="Courier New" panose="02070309020205020404" pitchFamily="49" charset="0"/>
              </a:rPr>
              <a:t>pd</a:t>
            </a:r>
            <a:endParaRPr lang="en-IN" dirty="0">
              <a:solidFill>
                <a:srgbClr val="000000"/>
              </a:solidFill>
              <a:latin typeface="Courier New" panose="02070309020205020404" pitchFamily="49" charset="0"/>
            </a:endParaRPr>
          </a:p>
          <a:p>
            <a:r>
              <a:rPr lang="en-IN" dirty="0">
                <a:solidFill>
                  <a:srgbClr val="AF00DB"/>
                </a:solidFill>
                <a:latin typeface="Courier New" panose="02070309020205020404" pitchFamily="49" charset="0"/>
              </a:rPr>
              <a:t>from</a:t>
            </a:r>
            <a:r>
              <a:rPr lang="en-IN" dirty="0">
                <a:solidFill>
                  <a:srgbClr val="000000"/>
                </a:solidFill>
                <a:latin typeface="Courier New" panose="02070309020205020404" pitchFamily="49" charset="0"/>
              </a:rPr>
              <a:t> </a:t>
            </a:r>
            <a:r>
              <a:rPr lang="en-IN" dirty="0" err="1">
                <a:solidFill>
                  <a:srgbClr val="000000"/>
                </a:solidFill>
                <a:latin typeface="Courier New" panose="02070309020205020404" pitchFamily="49" charset="0"/>
              </a:rPr>
              <a:t>scipy</a:t>
            </a:r>
            <a:r>
              <a:rPr lang="en-IN" dirty="0">
                <a:solidFill>
                  <a:srgbClr val="000000"/>
                </a:solidFill>
                <a:latin typeface="Courier New" panose="02070309020205020404" pitchFamily="49" charset="0"/>
              </a:rPr>
              <a:t> </a:t>
            </a:r>
            <a:r>
              <a:rPr lang="en-IN" dirty="0">
                <a:solidFill>
                  <a:srgbClr val="AF00DB"/>
                </a:solidFill>
                <a:latin typeface="Courier New" panose="02070309020205020404" pitchFamily="49" charset="0"/>
              </a:rPr>
              <a:t>import</a:t>
            </a:r>
            <a:r>
              <a:rPr lang="en-IN" dirty="0">
                <a:solidFill>
                  <a:srgbClr val="000000"/>
                </a:solidFill>
                <a:latin typeface="Courier New" panose="02070309020205020404" pitchFamily="49" charset="0"/>
              </a:rPr>
              <a:t> stats </a:t>
            </a:r>
            <a:r>
              <a:rPr lang="en-IN" dirty="0">
                <a:solidFill>
                  <a:srgbClr val="AF00DB"/>
                </a:solidFill>
                <a:latin typeface="Courier New" panose="02070309020205020404" pitchFamily="49" charset="0"/>
              </a:rPr>
              <a:t>as</a:t>
            </a:r>
            <a:r>
              <a:rPr lang="en-IN" dirty="0">
                <a:solidFill>
                  <a:srgbClr val="000000"/>
                </a:solidFill>
                <a:latin typeface="Courier New" panose="02070309020205020404" pitchFamily="49" charset="0"/>
              </a:rPr>
              <a:t> stats</a:t>
            </a:r>
          </a:p>
          <a:p>
            <a:r>
              <a:rPr lang="en-IN" dirty="0">
                <a:solidFill>
                  <a:srgbClr val="AF00DB"/>
                </a:solidFill>
                <a:latin typeface="Courier New" panose="02070309020205020404" pitchFamily="49" charset="0"/>
              </a:rPr>
              <a:t>from</a:t>
            </a:r>
            <a:r>
              <a:rPr lang="en-IN" dirty="0">
                <a:solidFill>
                  <a:srgbClr val="000000"/>
                </a:solidFill>
                <a:latin typeface="Courier New" panose="02070309020205020404" pitchFamily="49" charset="0"/>
              </a:rPr>
              <a:t> </a:t>
            </a:r>
            <a:r>
              <a:rPr lang="en-IN" dirty="0" err="1">
                <a:solidFill>
                  <a:srgbClr val="000000"/>
                </a:solidFill>
                <a:latin typeface="Courier New" panose="02070309020205020404" pitchFamily="49" charset="0"/>
              </a:rPr>
              <a:t>scipy.stats</a:t>
            </a:r>
            <a:r>
              <a:rPr lang="en-IN" dirty="0">
                <a:solidFill>
                  <a:srgbClr val="000000"/>
                </a:solidFill>
                <a:latin typeface="Courier New" panose="02070309020205020404" pitchFamily="49" charset="0"/>
              </a:rPr>
              <a:t> </a:t>
            </a:r>
            <a:r>
              <a:rPr lang="en-IN" dirty="0">
                <a:solidFill>
                  <a:srgbClr val="AF00DB"/>
                </a:solidFill>
                <a:latin typeface="Courier New" panose="02070309020205020404" pitchFamily="49" charset="0"/>
              </a:rPr>
              <a:t>import</a:t>
            </a:r>
            <a:r>
              <a:rPr lang="en-IN" dirty="0">
                <a:solidFill>
                  <a:srgbClr val="000000"/>
                </a:solidFill>
                <a:latin typeface="Courier New" panose="02070309020205020404" pitchFamily="49" charset="0"/>
              </a:rPr>
              <a:t> chi2_contingency</a:t>
            </a:r>
          </a:p>
          <a:p>
            <a:r>
              <a:rPr lang="en-IN" dirty="0">
                <a:solidFill>
                  <a:srgbClr val="AF00DB"/>
                </a:solidFill>
                <a:latin typeface="Courier New" panose="02070309020205020404" pitchFamily="49" charset="0"/>
              </a:rPr>
              <a:t>from</a:t>
            </a:r>
            <a:r>
              <a:rPr lang="en-IN" dirty="0">
                <a:solidFill>
                  <a:srgbClr val="000000"/>
                </a:solidFill>
                <a:latin typeface="Courier New" panose="02070309020205020404" pitchFamily="49" charset="0"/>
              </a:rPr>
              <a:t> </a:t>
            </a:r>
            <a:r>
              <a:rPr lang="en-IN" dirty="0" err="1">
                <a:solidFill>
                  <a:srgbClr val="000000"/>
                </a:solidFill>
                <a:latin typeface="Courier New" panose="02070309020205020404" pitchFamily="49" charset="0"/>
              </a:rPr>
              <a:t>scipy.stats</a:t>
            </a:r>
            <a:r>
              <a:rPr lang="en-IN" dirty="0">
                <a:solidFill>
                  <a:srgbClr val="000000"/>
                </a:solidFill>
                <a:latin typeface="Courier New" panose="02070309020205020404" pitchFamily="49" charset="0"/>
              </a:rPr>
              <a:t> </a:t>
            </a:r>
            <a:r>
              <a:rPr lang="en-IN" dirty="0">
                <a:solidFill>
                  <a:srgbClr val="AF00DB"/>
                </a:solidFill>
                <a:latin typeface="Courier New" panose="02070309020205020404" pitchFamily="49" charset="0"/>
              </a:rPr>
              <a:t>import</a:t>
            </a:r>
            <a:r>
              <a:rPr lang="en-IN" dirty="0">
                <a:solidFill>
                  <a:srgbClr val="000000"/>
                </a:solidFill>
                <a:latin typeface="Courier New" panose="02070309020205020404" pitchFamily="49" charset="0"/>
              </a:rPr>
              <a:t> chi2</a:t>
            </a:r>
            <a:endParaRPr lang="en-IN" b="0" dirty="0">
              <a:solidFill>
                <a:srgbClr val="000000"/>
              </a:solidFill>
              <a:effectLst/>
              <a:latin typeface="Courier New" panose="02070309020205020404" pitchFamily="49" charset="0"/>
            </a:endParaRPr>
          </a:p>
        </p:txBody>
      </p:sp>
      <p:sp>
        <p:nvSpPr>
          <p:cNvPr id="3" name="Rectangle 2"/>
          <p:cNvSpPr/>
          <p:nvPr/>
        </p:nvSpPr>
        <p:spPr>
          <a:xfrm>
            <a:off x="-1" y="1408528"/>
            <a:ext cx="4572000" cy="923330"/>
          </a:xfrm>
          <a:prstGeom prst="rect">
            <a:avLst/>
          </a:prstGeom>
        </p:spPr>
        <p:txBody>
          <a:bodyPr>
            <a:spAutoFit/>
          </a:bodyPr>
          <a:lstStyle/>
          <a:p>
            <a:r>
              <a:rPr lang="en-IN" dirty="0">
                <a:solidFill>
                  <a:srgbClr val="000000"/>
                </a:solidFill>
                <a:latin typeface="Courier New" panose="02070309020205020404" pitchFamily="49" charset="0"/>
              </a:rPr>
              <a:t>custom= </a:t>
            </a:r>
            <a:r>
              <a:rPr lang="en-IN" dirty="0" err="1">
                <a:solidFill>
                  <a:srgbClr val="000000"/>
                </a:solidFill>
                <a:latin typeface="Courier New" panose="02070309020205020404" pitchFamily="49" charset="0"/>
              </a:rPr>
              <a:t>pd.read_csv</a:t>
            </a:r>
            <a:r>
              <a:rPr lang="en-IN" dirty="0">
                <a:solidFill>
                  <a:srgbClr val="000000"/>
                </a:solidFill>
                <a:latin typeface="Courier New" panose="02070309020205020404" pitchFamily="49" charset="0"/>
              </a:rPr>
              <a:t>(</a:t>
            </a:r>
            <a:r>
              <a:rPr lang="en-IN" dirty="0">
                <a:solidFill>
                  <a:srgbClr val="A31515"/>
                </a:solidFill>
                <a:latin typeface="Courier New" panose="02070309020205020404" pitchFamily="49" charset="0"/>
              </a:rPr>
              <a:t>'/content/Costomer+OrderForm.csv'</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custom.head</a:t>
            </a:r>
            <a:r>
              <a:rPr lang="en-IN" dirty="0">
                <a:solidFill>
                  <a:srgbClr val="000000"/>
                </a:solidFill>
                <a:latin typeface="Courier New" panose="02070309020205020404" pitchFamily="49" charset="0"/>
              </a:rPr>
              <a:t>()</a:t>
            </a:r>
            <a:endParaRPr lang="en-IN" b="0" dirty="0">
              <a:solidFill>
                <a:srgbClr val="000000"/>
              </a:solidFill>
              <a:effectLst/>
              <a:latin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58129179"/>
              </p:ext>
            </p:extLst>
          </p:nvPr>
        </p:nvGraphicFramePr>
        <p:xfrm>
          <a:off x="96592" y="2331858"/>
          <a:ext cx="8229600" cy="2194560"/>
        </p:xfrm>
        <a:graphic>
          <a:graphicData uri="http://schemas.openxmlformats.org/drawingml/2006/table">
            <a:tbl>
              <a:tblPr/>
              <a:tblGrid>
                <a:gridCol w="1645920"/>
                <a:gridCol w="1645920"/>
                <a:gridCol w="1645920"/>
                <a:gridCol w="1645920"/>
                <a:gridCol w="1645920"/>
              </a:tblGrid>
              <a:tr h="0">
                <a:tc>
                  <a:txBody>
                    <a:bodyPr/>
                    <a:lstStyle/>
                    <a:p>
                      <a:pPr algn="r"/>
                      <a:r>
                        <a:rPr lang="en-IN" b="1" dirty="0" err="1">
                          <a:effectLst/>
                        </a:rPr>
                        <a:t>Phillippines</a:t>
                      </a:r>
                      <a:endParaRPr lang="en-IN" b="1" dirty="0">
                        <a:effectLst/>
                      </a:endParaRPr>
                    </a:p>
                  </a:txBody>
                  <a:tcPr anchor="ctr">
                    <a:lnL>
                      <a:noFill/>
                    </a:lnL>
                    <a:lnR>
                      <a:noFill/>
                    </a:lnR>
                    <a:lnT>
                      <a:noFill/>
                    </a:lnT>
                    <a:lnB>
                      <a:noFill/>
                    </a:lnB>
                    <a:solidFill>
                      <a:srgbClr val="FFFFFF"/>
                    </a:solidFill>
                  </a:tcPr>
                </a:tc>
                <a:tc>
                  <a:txBody>
                    <a:bodyPr/>
                    <a:lstStyle/>
                    <a:p>
                      <a:pPr algn="r"/>
                      <a:r>
                        <a:rPr lang="en-IN" b="1">
                          <a:effectLst/>
                        </a:rPr>
                        <a:t>Indonesia</a:t>
                      </a:r>
                    </a:p>
                  </a:txBody>
                  <a:tcPr anchor="ctr">
                    <a:lnL>
                      <a:noFill/>
                    </a:lnL>
                    <a:lnR>
                      <a:noFill/>
                    </a:lnR>
                    <a:lnT>
                      <a:noFill/>
                    </a:lnT>
                    <a:lnB>
                      <a:noFill/>
                    </a:lnB>
                    <a:solidFill>
                      <a:srgbClr val="FFFFFF"/>
                    </a:solidFill>
                  </a:tcPr>
                </a:tc>
                <a:tc>
                  <a:txBody>
                    <a:bodyPr/>
                    <a:lstStyle/>
                    <a:p>
                      <a:pPr algn="r"/>
                      <a:r>
                        <a:rPr lang="en-IN" b="1">
                          <a:effectLst/>
                        </a:rPr>
                        <a:t>Malta</a:t>
                      </a:r>
                    </a:p>
                  </a:txBody>
                  <a:tcPr anchor="ctr">
                    <a:lnL>
                      <a:noFill/>
                    </a:lnL>
                    <a:lnR>
                      <a:noFill/>
                    </a:lnR>
                    <a:lnT>
                      <a:noFill/>
                    </a:lnT>
                    <a:lnB>
                      <a:noFill/>
                    </a:lnB>
                    <a:solidFill>
                      <a:srgbClr val="FFFFFF"/>
                    </a:solidFill>
                  </a:tcPr>
                </a:tc>
                <a:tc>
                  <a:txBody>
                    <a:bodyPr/>
                    <a:lstStyle/>
                    <a:p>
                      <a:pPr algn="r"/>
                      <a:r>
                        <a:rPr lang="en-IN" b="1">
                          <a:effectLst/>
                        </a:rPr>
                        <a:t>India</a:t>
                      </a:r>
                    </a:p>
                  </a:txBody>
                  <a:tcPr anchor="ctr">
                    <a:lnL>
                      <a:noFill/>
                    </a:lnL>
                    <a:lnR>
                      <a:noFill/>
                    </a:lnR>
                    <a:lnT>
                      <a:noFill/>
                    </a:lnT>
                    <a:lnB>
                      <a:noFill/>
                    </a:lnB>
                    <a:solidFill>
                      <a:srgbClr val="FFFFFF"/>
                    </a:solidFill>
                  </a:tcPr>
                </a:tc>
                <a:tc>
                  <a:txBody>
                    <a:bodyPr/>
                    <a:lstStyle/>
                    <a:p>
                      <a:endParaRPr lang="en-IN"/>
                    </a:p>
                  </a:txBody>
                  <a:tcPr>
                    <a:lnL>
                      <a:noFill/>
                    </a:lnL>
                  </a:tcPr>
                </a:tc>
              </a:tr>
              <a:tr h="0">
                <a:tc>
                  <a:txBody>
                    <a:bodyPr/>
                    <a:lstStyle/>
                    <a:p>
                      <a:pPr fontAlgn="ctr"/>
                      <a:r>
                        <a:rPr lang="en-IN" b="1">
                          <a:effectLst/>
                        </a:rPr>
                        <a:t>0</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Defective</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B>
                      <a:noFill/>
                    </a:lnB>
                    <a:solidFill>
                      <a:srgbClr val="FFFFFF"/>
                    </a:solidFill>
                  </a:tcPr>
                </a:tc>
              </a:tr>
              <a:tr h="0">
                <a:tc>
                  <a:txBody>
                    <a:bodyPr/>
                    <a:lstStyle/>
                    <a:p>
                      <a:pPr fontAlgn="ctr"/>
                      <a:r>
                        <a:rPr lang="en-IN" b="1" dirty="0">
                          <a:effectLst/>
                        </a:rPr>
                        <a:t>1</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Defective</a:t>
                      </a:r>
                    </a:p>
                  </a:txBody>
                  <a:tcPr anchor="ctr">
                    <a:lnL>
                      <a:noFill/>
                    </a:lnL>
                    <a:lnR>
                      <a:noFill/>
                    </a:lnR>
                    <a:lnT>
                      <a:noFill/>
                    </a:lnT>
                    <a:lnB>
                      <a:noFill/>
                    </a:lnB>
                    <a:solidFill>
                      <a:srgbClr val="FFFFFF"/>
                    </a:solidFill>
                  </a:tcPr>
                </a:tc>
              </a:tr>
              <a:tr h="0">
                <a:tc>
                  <a:txBody>
                    <a:bodyPr/>
                    <a:lstStyle/>
                    <a:p>
                      <a:pPr fontAlgn="ctr"/>
                      <a:r>
                        <a:rPr lang="en-IN" b="1">
                          <a:effectLst/>
                        </a:rPr>
                        <a:t>2</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Defective</a:t>
                      </a:r>
                    </a:p>
                  </a:txBody>
                  <a:tcPr anchor="ctr">
                    <a:lnL>
                      <a:noFill/>
                    </a:lnL>
                    <a:lnR>
                      <a:noFill/>
                    </a:lnR>
                    <a:lnT>
                      <a:noFill/>
                    </a:lnT>
                    <a:lnB>
                      <a:noFill/>
                    </a:lnB>
                    <a:solidFill>
                      <a:srgbClr val="FFFFFF"/>
                    </a:solidFill>
                  </a:tcPr>
                </a:tc>
                <a:tc>
                  <a:txBody>
                    <a:bodyPr/>
                    <a:lstStyle/>
                    <a:p>
                      <a:pPr algn="r"/>
                      <a:r>
                        <a:rPr lang="en-IN">
                          <a:effectLst/>
                        </a:rPr>
                        <a:t>Defective</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r>
              <a:tr h="0">
                <a:tc>
                  <a:txBody>
                    <a:bodyPr/>
                    <a:lstStyle/>
                    <a:p>
                      <a:pPr fontAlgn="ctr"/>
                      <a:r>
                        <a:rPr lang="en-IN" b="1">
                          <a:effectLst/>
                        </a:rPr>
                        <a:t>3</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r>
              <a:tr h="0">
                <a:tc>
                  <a:txBody>
                    <a:bodyPr/>
                    <a:lstStyle/>
                    <a:p>
                      <a:pPr fontAlgn="ctr"/>
                      <a:r>
                        <a:rPr lang="en-IN" b="1">
                          <a:effectLst/>
                        </a:rPr>
                        <a:t>4</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Error Free</a:t>
                      </a:r>
                    </a:p>
                  </a:txBody>
                  <a:tcPr anchor="ctr">
                    <a:lnL>
                      <a:noFill/>
                    </a:lnL>
                    <a:lnR>
                      <a:noFill/>
                    </a:lnR>
                    <a:lnT>
                      <a:noFill/>
                    </a:lnT>
                    <a:lnB>
                      <a:noFill/>
                    </a:lnB>
                    <a:solidFill>
                      <a:srgbClr val="FFFFFF"/>
                    </a:solidFill>
                  </a:tcPr>
                </a:tc>
                <a:tc>
                  <a:txBody>
                    <a:bodyPr/>
                    <a:lstStyle/>
                    <a:p>
                      <a:pPr algn="r"/>
                      <a:r>
                        <a:rPr lang="en-IN">
                          <a:effectLst/>
                        </a:rPr>
                        <a:t>Defective</a:t>
                      </a:r>
                    </a:p>
                  </a:txBody>
                  <a:tcPr anchor="ctr">
                    <a:lnL>
                      <a:noFill/>
                    </a:lnL>
                    <a:lnR>
                      <a:noFill/>
                    </a:lnR>
                    <a:lnT>
                      <a:noFill/>
                    </a:lnT>
                    <a:lnB>
                      <a:noFill/>
                    </a:lnB>
                    <a:solidFill>
                      <a:srgbClr val="FFFFFF"/>
                    </a:solidFill>
                  </a:tcPr>
                </a:tc>
                <a:tc>
                  <a:txBody>
                    <a:bodyPr/>
                    <a:lstStyle/>
                    <a:p>
                      <a:pPr algn="r"/>
                      <a:r>
                        <a:rPr lang="en-IN" dirty="0">
                          <a:effectLst/>
                        </a:rPr>
                        <a:t>Error Free</a:t>
                      </a:r>
                    </a:p>
                  </a:txBody>
                  <a:tcPr anchor="ctr">
                    <a:lnL>
                      <a:noFill/>
                    </a:lnL>
                    <a:lnR>
                      <a:noFill/>
                    </a:lnR>
                    <a:lnT>
                      <a:noFill/>
                    </a:lnT>
                    <a:lnB>
                      <a:noFill/>
                    </a:lnB>
                    <a:solidFill>
                      <a:srgbClr val="FFFFFF"/>
                    </a:solidFill>
                  </a:tcPr>
                </a:tc>
              </a:tr>
            </a:tbl>
          </a:graphicData>
        </a:graphic>
      </p:graphicFrame>
      <p:sp>
        <p:nvSpPr>
          <p:cNvPr id="5" name="Rectangle 4"/>
          <p:cNvSpPr/>
          <p:nvPr/>
        </p:nvSpPr>
        <p:spPr>
          <a:xfrm>
            <a:off x="96592" y="4835511"/>
            <a:ext cx="8815588" cy="923330"/>
          </a:xfrm>
          <a:prstGeom prst="rect">
            <a:avLst/>
          </a:prstGeom>
        </p:spPr>
        <p:txBody>
          <a:bodyPr wrap="square">
            <a:spAutoFit/>
          </a:bodyPr>
          <a:lstStyle/>
          <a:p>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(custom[</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Phillippines</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value_counts</a:t>
            </a:r>
            <a:r>
              <a:rPr lang="en-US" dirty="0">
                <a:solidFill>
                  <a:srgbClr val="000000"/>
                </a:solidFill>
                <a:latin typeface="Courier New" panose="02070309020205020404" pitchFamily="49" charset="0"/>
              </a:rPr>
              <a:t>(),custom[</a:t>
            </a:r>
            <a:r>
              <a:rPr lang="en-US" dirty="0">
                <a:solidFill>
                  <a:srgbClr val="A31515"/>
                </a:solidFill>
                <a:latin typeface="Courier New" panose="02070309020205020404" pitchFamily="49" charset="0"/>
              </a:rPr>
              <a:t>'Indonesia'</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value_counts</a:t>
            </a:r>
            <a:r>
              <a:rPr lang="en-US" dirty="0">
                <a:solidFill>
                  <a:srgbClr val="000000"/>
                </a:solidFill>
                <a:latin typeface="Courier New" panose="02070309020205020404" pitchFamily="49" charset="0"/>
              </a:rPr>
              <a:t>(),custom[</a:t>
            </a:r>
            <a:r>
              <a:rPr lang="en-US" dirty="0">
                <a:solidFill>
                  <a:srgbClr val="A31515"/>
                </a:solidFill>
                <a:latin typeface="Courier New" panose="02070309020205020404" pitchFamily="49" charset="0"/>
              </a:rPr>
              <a:t>'Malta'</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value_counts</a:t>
            </a:r>
            <a:r>
              <a:rPr lang="en-US" dirty="0">
                <a:solidFill>
                  <a:srgbClr val="000000"/>
                </a:solidFill>
                <a:latin typeface="Courier New" panose="02070309020205020404" pitchFamily="49" charset="0"/>
              </a:rPr>
              <a:t>(),custom[</a:t>
            </a:r>
            <a:r>
              <a:rPr lang="en-US" dirty="0">
                <a:solidFill>
                  <a:srgbClr val="A31515"/>
                </a:solidFill>
                <a:latin typeface="Courier New" panose="02070309020205020404" pitchFamily="49" charset="0"/>
              </a:rPr>
              <a:t>'India'</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value_counts</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6" name="Rectangle 5"/>
          <p:cNvSpPr/>
          <p:nvPr/>
        </p:nvSpPr>
        <p:spPr>
          <a:xfrm>
            <a:off x="0" y="5638561"/>
            <a:ext cx="9144000" cy="1200329"/>
          </a:xfrm>
          <a:prstGeom prst="rect">
            <a:avLst/>
          </a:prstGeom>
        </p:spPr>
        <p:txBody>
          <a:bodyPr wrap="square">
            <a:spAutoFit/>
          </a:bodyPr>
          <a:lstStyle/>
          <a:p>
            <a:r>
              <a:rPr lang="en-IN" dirty="0">
                <a:solidFill>
                  <a:srgbClr val="212121"/>
                </a:solidFill>
                <a:latin typeface="Courier New" panose="02070309020205020404" pitchFamily="49" charset="0"/>
              </a:rPr>
              <a:t>Error Free 271 Defective 29 Name: </a:t>
            </a:r>
            <a:r>
              <a:rPr lang="en-IN" dirty="0" err="1">
                <a:solidFill>
                  <a:srgbClr val="212121"/>
                </a:solidFill>
                <a:latin typeface="Courier New" panose="02070309020205020404" pitchFamily="49" charset="0"/>
              </a:rPr>
              <a:t>Phillippines</a:t>
            </a:r>
            <a:r>
              <a:rPr lang="en-IN" dirty="0">
                <a:solidFill>
                  <a:srgbClr val="212121"/>
                </a:solidFill>
                <a:latin typeface="Courier New" panose="02070309020205020404" pitchFamily="49" charset="0"/>
              </a:rPr>
              <a:t>, </a:t>
            </a:r>
            <a:r>
              <a:rPr lang="en-IN" dirty="0" err="1">
                <a:solidFill>
                  <a:srgbClr val="212121"/>
                </a:solidFill>
                <a:latin typeface="Courier New" panose="02070309020205020404" pitchFamily="49" charset="0"/>
              </a:rPr>
              <a:t>dtype</a:t>
            </a:r>
            <a:r>
              <a:rPr lang="en-IN" dirty="0">
                <a:solidFill>
                  <a:srgbClr val="212121"/>
                </a:solidFill>
                <a:latin typeface="Courier New" panose="02070309020205020404" pitchFamily="49" charset="0"/>
              </a:rPr>
              <a:t>: int64 Error Free 267 Defective 33 Name: Indonesia, </a:t>
            </a:r>
            <a:r>
              <a:rPr lang="en-IN" dirty="0" err="1">
                <a:solidFill>
                  <a:srgbClr val="212121"/>
                </a:solidFill>
                <a:latin typeface="Courier New" panose="02070309020205020404" pitchFamily="49" charset="0"/>
              </a:rPr>
              <a:t>dtype</a:t>
            </a:r>
            <a:r>
              <a:rPr lang="en-IN" dirty="0">
                <a:solidFill>
                  <a:srgbClr val="212121"/>
                </a:solidFill>
                <a:latin typeface="Courier New" panose="02070309020205020404" pitchFamily="49" charset="0"/>
              </a:rPr>
              <a:t>: int64 Error Free 269 Defective 31 Name: Malta, </a:t>
            </a:r>
            <a:r>
              <a:rPr lang="en-IN" dirty="0" err="1">
                <a:solidFill>
                  <a:srgbClr val="212121"/>
                </a:solidFill>
                <a:latin typeface="Courier New" panose="02070309020205020404" pitchFamily="49" charset="0"/>
              </a:rPr>
              <a:t>dtype</a:t>
            </a:r>
            <a:r>
              <a:rPr lang="en-IN" dirty="0">
                <a:solidFill>
                  <a:srgbClr val="212121"/>
                </a:solidFill>
                <a:latin typeface="Courier New" panose="02070309020205020404" pitchFamily="49" charset="0"/>
              </a:rPr>
              <a:t>: int64 Error Free 280 Defective 20 Name: India, </a:t>
            </a:r>
            <a:r>
              <a:rPr lang="en-IN" dirty="0" err="1">
                <a:solidFill>
                  <a:srgbClr val="212121"/>
                </a:solidFill>
                <a:latin typeface="Courier New" panose="02070309020205020404" pitchFamily="49" charset="0"/>
              </a:rPr>
              <a:t>dtype</a:t>
            </a:r>
            <a:r>
              <a:rPr lang="en-IN" dirty="0">
                <a:solidFill>
                  <a:srgbClr val="212121"/>
                </a:solidFill>
                <a:latin typeface="Courier New" panose="02070309020205020404" pitchFamily="49" charset="0"/>
              </a:rPr>
              <a:t>: int64</a:t>
            </a:r>
            <a:endParaRPr lang="en-IN" dirty="0"/>
          </a:p>
        </p:txBody>
      </p:sp>
    </p:spTree>
    <p:extLst>
      <p:ext uri="{BB962C8B-B14F-4D97-AF65-F5344CB8AC3E}">
        <p14:creationId xmlns:p14="http://schemas.microsoft.com/office/powerpoint/2010/main" val="14541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0563"/>
            <a:ext cx="6529589" cy="646331"/>
          </a:xfrm>
          <a:prstGeom prst="rect">
            <a:avLst/>
          </a:prstGeom>
        </p:spPr>
        <p:txBody>
          <a:bodyPr wrap="square">
            <a:spAutoFit/>
          </a:bodyPr>
          <a:lstStyle/>
          <a:p>
            <a:r>
              <a:rPr lang="en-IN" dirty="0">
                <a:solidFill>
                  <a:srgbClr val="000000"/>
                </a:solidFill>
                <a:latin typeface="Courier New" panose="02070309020205020404" pitchFamily="49" charset="0"/>
              </a:rPr>
              <a:t>observed=([[</a:t>
            </a:r>
            <a:r>
              <a:rPr lang="en-IN" dirty="0">
                <a:solidFill>
                  <a:srgbClr val="098156"/>
                </a:solidFill>
                <a:latin typeface="Courier New" panose="02070309020205020404" pitchFamily="49" charset="0"/>
              </a:rPr>
              <a:t>271</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267</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269</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280</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29</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33</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31</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20</a:t>
            </a:r>
            <a:r>
              <a:rPr lang="en-IN" dirty="0">
                <a:solidFill>
                  <a:srgbClr val="000000"/>
                </a:solidFill>
                <a:latin typeface="Courier New" panose="02070309020205020404" pitchFamily="49" charset="0"/>
              </a:rPr>
              <a:t>]])</a:t>
            </a:r>
          </a:p>
          <a:p>
            <a:r>
              <a:rPr lang="en-IN" dirty="0">
                <a:solidFill>
                  <a:srgbClr val="000000"/>
                </a:solidFill>
                <a:latin typeface="Courier New" panose="02070309020205020404" pitchFamily="49" charset="0"/>
              </a:rPr>
              <a:t>observed</a:t>
            </a:r>
            <a:endParaRPr lang="en-IN" b="0" dirty="0">
              <a:solidFill>
                <a:srgbClr val="000000"/>
              </a:solidFill>
              <a:effectLst/>
              <a:latin typeface="Courier New" panose="02070309020205020404" pitchFamily="49" charset="0"/>
            </a:endParaRPr>
          </a:p>
        </p:txBody>
      </p:sp>
      <p:sp>
        <p:nvSpPr>
          <p:cNvPr id="3" name="Rectangle 2"/>
          <p:cNvSpPr/>
          <p:nvPr/>
        </p:nvSpPr>
        <p:spPr>
          <a:xfrm>
            <a:off x="-2" y="564894"/>
            <a:ext cx="5782615" cy="369332"/>
          </a:xfrm>
          <a:prstGeom prst="rect">
            <a:avLst/>
          </a:prstGeom>
        </p:spPr>
        <p:txBody>
          <a:bodyPr wrap="square">
            <a:spAutoFit/>
          </a:bodyPr>
          <a:lstStyle/>
          <a:p>
            <a:r>
              <a:rPr lang="en-IN" dirty="0">
                <a:solidFill>
                  <a:srgbClr val="212121"/>
                </a:solidFill>
                <a:latin typeface="Courier New" panose="02070309020205020404" pitchFamily="49" charset="0"/>
              </a:rPr>
              <a:t>[[271, 267, 269, 280], [29, 33, 31, 20]]</a:t>
            </a:r>
            <a:endParaRPr lang="en-IN" dirty="0"/>
          </a:p>
        </p:txBody>
      </p:sp>
      <p:sp>
        <p:nvSpPr>
          <p:cNvPr id="4" name="Rectangle 3"/>
          <p:cNvSpPr/>
          <p:nvPr/>
        </p:nvSpPr>
        <p:spPr>
          <a:xfrm>
            <a:off x="-2" y="1039454"/>
            <a:ext cx="8551574" cy="923330"/>
          </a:xfrm>
          <a:prstGeom prst="rect">
            <a:avLst/>
          </a:prstGeom>
        </p:spPr>
        <p:txBody>
          <a:bodyPr wrap="square">
            <a:spAutoFit/>
          </a:bodyPr>
          <a:lstStyle/>
          <a:p>
            <a:r>
              <a:rPr lang="en-US" dirty="0">
                <a:solidFill>
                  <a:srgbClr val="000000"/>
                </a:solidFill>
                <a:latin typeface="Courier New" panose="02070309020205020404" pitchFamily="49" charset="0"/>
              </a:rPr>
              <a:t>stat, p, </a:t>
            </a:r>
            <a:r>
              <a:rPr lang="en-US" dirty="0" err="1">
                <a:solidFill>
                  <a:srgbClr val="000000"/>
                </a:solidFill>
                <a:latin typeface="Courier New" panose="02070309020205020404" pitchFamily="49" charset="0"/>
              </a:rPr>
              <a:t>dof</a:t>
            </a:r>
            <a:r>
              <a:rPr lang="en-US" dirty="0">
                <a:solidFill>
                  <a:srgbClr val="000000"/>
                </a:solidFill>
                <a:latin typeface="Courier New" panose="02070309020205020404" pitchFamily="49" charset="0"/>
              </a:rPr>
              <a:t>, expected = chi2_contingency([[</a:t>
            </a:r>
            <a:r>
              <a:rPr lang="en-US" dirty="0">
                <a:solidFill>
                  <a:srgbClr val="098156"/>
                </a:solidFill>
                <a:latin typeface="Courier New" panose="02070309020205020404" pitchFamily="49" charset="0"/>
              </a:rPr>
              <a:t>271</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267</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269</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280</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29</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33</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31</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20</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stat</a:t>
            </a:r>
            <a:endParaRPr lang="en-US" b="0" dirty="0">
              <a:solidFill>
                <a:srgbClr val="000000"/>
              </a:solidFill>
              <a:effectLst/>
              <a:latin typeface="Courier New" panose="02070309020205020404" pitchFamily="49" charset="0"/>
            </a:endParaRPr>
          </a:p>
        </p:txBody>
      </p:sp>
      <p:sp>
        <p:nvSpPr>
          <p:cNvPr id="5" name="Rectangle 4"/>
          <p:cNvSpPr/>
          <p:nvPr/>
        </p:nvSpPr>
        <p:spPr>
          <a:xfrm>
            <a:off x="12327" y="1866495"/>
            <a:ext cx="2528256" cy="369332"/>
          </a:xfrm>
          <a:prstGeom prst="rect">
            <a:avLst/>
          </a:prstGeom>
        </p:spPr>
        <p:txBody>
          <a:bodyPr wrap="none">
            <a:spAutoFit/>
          </a:bodyPr>
          <a:lstStyle/>
          <a:p>
            <a:r>
              <a:rPr lang="en-IN" dirty="0">
                <a:solidFill>
                  <a:srgbClr val="212121"/>
                </a:solidFill>
                <a:latin typeface="Courier New" panose="02070309020205020404" pitchFamily="49" charset="0"/>
              </a:rPr>
              <a:t>3.858960685820355</a:t>
            </a:r>
            <a:endParaRPr lang="en-IN" dirty="0"/>
          </a:p>
        </p:txBody>
      </p:sp>
      <p:sp>
        <p:nvSpPr>
          <p:cNvPr id="6" name="Rectangle 5"/>
          <p:cNvSpPr/>
          <p:nvPr/>
        </p:nvSpPr>
        <p:spPr>
          <a:xfrm>
            <a:off x="12327" y="2247138"/>
            <a:ext cx="322524" cy="369332"/>
          </a:xfrm>
          <a:prstGeom prst="rect">
            <a:avLst/>
          </a:prstGeom>
        </p:spPr>
        <p:txBody>
          <a:bodyPr wrap="none">
            <a:spAutoFit/>
          </a:bodyPr>
          <a:lstStyle/>
          <a:p>
            <a:r>
              <a:rPr lang="en-IN" dirty="0">
                <a:solidFill>
                  <a:srgbClr val="000000"/>
                </a:solidFill>
                <a:latin typeface="Courier New" panose="02070309020205020404" pitchFamily="49" charset="0"/>
              </a:rPr>
              <a:t>p</a:t>
            </a:r>
            <a:endParaRPr lang="en-IN" b="0" dirty="0">
              <a:solidFill>
                <a:srgbClr val="000000"/>
              </a:solidFill>
              <a:effectLst/>
              <a:latin typeface="Courier New" panose="02070309020205020404" pitchFamily="49" charset="0"/>
            </a:endParaRPr>
          </a:p>
        </p:txBody>
      </p:sp>
      <p:sp>
        <p:nvSpPr>
          <p:cNvPr id="7" name="Rectangle 6"/>
          <p:cNvSpPr/>
          <p:nvPr/>
        </p:nvSpPr>
        <p:spPr>
          <a:xfrm>
            <a:off x="12327" y="2545186"/>
            <a:ext cx="2666114" cy="369332"/>
          </a:xfrm>
          <a:prstGeom prst="rect">
            <a:avLst/>
          </a:prstGeom>
        </p:spPr>
        <p:txBody>
          <a:bodyPr wrap="none">
            <a:spAutoFit/>
          </a:bodyPr>
          <a:lstStyle/>
          <a:p>
            <a:r>
              <a:rPr lang="en-IN" dirty="0">
                <a:solidFill>
                  <a:srgbClr val="212121"/>
                </a:solidFill>
                <a:latin typeface="Courier New" panose="02070309020205020404" pitchFamily="49" charset="0"/>
              </a:rPr>
              <a:t>0.2771020991233135</a:t>
            </a:r>
            <a:endParaRPr lang="en-IN" dirty="0"/>
          </a:p>
        </p:txBody>
      </p:sp>
      <p:sp>
        <p:nvSpPr>
          <p:cNvPr id="8" name="Rectangle 7"/>
          <p:cNvSpPr/>
          <p:nvPr/>
        </p:nvSpPr>
        <p:spPr>
          <a:xfrm>
            <a:off x="12327" y="2997000"/>
            <a:ext cx="4572000" cy="646331"/>
          </a:xfrm>
          <a:prstGeom prst="rect">
            <a:avLst/>
          </a:prstGeom>
        </p:spPr>
        <p:txBody>
          <a:bodyPr>
            <a:spAutoFit/>
          </a:bodyPr>
          <a:lstStyle/>
          <a:p>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dof</a:t>
            </a:r>
            <a:r>
              <a:rPr lang="en-US" dirty="0">
                <a:solidFill>
                  <a:srgbClr val="A31515"/>
                </a:solidFill>
                <a:latin typeface="Courier New" panose="02070309020205020404" pitchFamily="49" charset="0"/>
              </a:rPr>
              <a:t>=%d'</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dof</a:t>
            </a:r>
            <a:r>
              <a:rPr lang="en-US" dirty="0">
                <a:solidFill>
                  <a:srgbClr val="000000"/>
                </a:solidFill>
                <a:latin typeface="Courier New" panose="02070309020205020404" pitchFamily="49" charset="0"/>
              </a:rPr>
              <a:t>)</a:t>
            </a:r>
          </a:p>
          <a:p>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(expected)</a:t>
            </a:r>
            <a:endParaRPr lang="en-US" b="0" dirty="0">
              <a:solidFill>
                <a:srgbClr val="000000"/>
              </a:solidFill>
              <a:effectLst/>
              <a:latin typeface="Courier New" panose="02070309020205020404" pitchFamily="49" charset="0"/>
            </a:endParaRPr>
          </a:p>
        </p:txBody>
      </p:sp>
      <p:sp>
        <p:nvSpPr>
          <p:cNvPr id="9" name="Rectangle 8"/>
          <p:cNvSpPr/>
          <p:nvPr/>
        </p:nvSpPr>
        <p:spPr>
          <a:xfrm>
            <a:off x="-2" y="3509802"/>
            <a:ext cx="8963697" cy="369332"/>
          </a:xfrm>
          <a:prstGeom prst="rect">
            <a:avLst/>
          </a:prstGeom>
        </p:spPr>
        <p:txBody>
          <a:bodyPr wrap="square">
            <a:spAutoFit/>
          </a:bodyPr>
          <a:lstStyle/>
          <a:p>
            <a:r>
              <a:rPr lang="en-US" dirty="0" err="1">
                <a:solidFill>
                  <a:srgbClr val="212121"/>
                </a:solidFill>
                <a:latin typeface="Courier New" panose="02070309020205020404" pitchFamily="49" charset="0"/>
              </a:rPr>
              <a:t>dof</a:t>
            </a:r>
            <a:r>
              <a:rPr lang="en-US" dirty="0">
                <a:solidFill>
                  <a:srgbClr val="212121"/>
                </a:solidFill>
                <a:latin typeface="Courier New" panose="02070309020205020404" pitchFamily="49" charset="0"/>
              </a:rPr>
              <a:t>=3 [[271.75 271.75 271.75 271.75] [ 28.25 28.25 28.25 28.25]]</a:t>
            </a:r>
            <a:endParaRPr lang="en-IN" dirty="0"/>
          </a:p>
        </p:txBody>
      </p:sp>
      <p:sp>
        <p:nvSpPr>
          <p:cNvPr id="10" name="Rectangle 9"/>
          <p:cNvSpPr/>
          <p:nvPr/>
        </p:nvSpPr>
        <p:spPr>
          <a:xfrm>
            <a:off x="-2" y="4090713"/>
            <a:ext cx="9144002" cy="2862322"/>
          </a:xfrm>
          <a:prstGeom prst="rect">
            <a:avLst/>
          </a:prstGeom>
        </p:spPr>
        <p:txBody>
          <a:bodyPr wrap="square">
            <a:spAutoFit/>
          </a:bodyPr>
          <a:lstStyle/>
          <a:p>
            <a:r>
              <a:rPr lang="en-IN" dirty="0">
                <a:solidFill>
                  <a:srgbClr val="000000"/>
                </a:solidFill>
                <a:latin typeface="Courier New" panose="02070309020205020404" pitchFamily="49" charset="0"/>
              </a:rPr>
              <a:t>alpha = </a:t>
            </a:r>
            <a:r>
              <a:rPr lang="en-IN" dirty="0">
                <a:solidFill>
                  <a:srgbClr val="098156"/>
                </a:solidFill>
                <a:latin typeface="Courier New" panose="02070309020205020404" pitchFamily="49" charset="0"/>
              </a:rPr>
              <a:t>0.05</a:t>
            </a:r>
            <a:endParaRPr lang="en-IN" dirty="0">
              <a:solidFill>
                <a:srgbClr val="000000"/>
              </a:solidFill>
              <a:latin typeface="Courier New" panose="02070309020205020404" pitchFamily="49" charset="0"/>
            </a:endParaRPr>
          </a:p>
          <a:p>
            <a:r>
              <a:rPr lang="en-IN" dirty="0" err="1">
                <a:solidFill>
                  <a:srgbClr val="000000"/>
                </a:solidFill>
                <a:latin typeface="Courier New" panose="02070309020205020404" pitchFamily="49" charset="0"/>
              </a:rPr>
              <a:t>prob</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1</a:t>
            </a:r>
            <a:r>
              <a:rPr lang="en-IN" dirty="0">
                <a:solidFill>
                  <a:srgbClr val="000000"/>
                </a:solidFill>
                <a:latin typeface="Courier New" panose="02070309020205020404" pitchFamily="49" charset="0"/>
              </a:rPr>
              <a:t>-alpha</a:t>
            </a:r>
          </a:p>
          <a:p>
            <a:r>
              <a:rPr lang="en-IN" dirty="0">
                <a:solidFill>
                  <a:srgbClr val="000000"/>
                </a:solidFill>
                <a:latin typeface="Courier New" panose="02070309020205020404" pitchFamily="49" charset="0"/>
              </a:rPr>
              <a:t>critical = chi2.ppf(</a:t>
            </a:r>
            <a:r>
              <a:rPr lang="en-IN" dirty="0" err="1">
                <a:solidFill>
                  <a:srgbClr val="000000"/>
                </a:solidFill>
                <a:latin typeface="Courier New" panose="02070309020205020404" pitchFamily="49" charset="0"/>
              </a:rPr>
              <a:t>prob</a:t>
            </a:r>
            <a:r>
              <a:rPr lang="en-IN" dirty="0">
                <a:solidFill>
                  <a:srgbClr val="000000"/>
                </a:solidFill>
                <a:latin typeface="Courier New" panose="02070309020205020404" pitchFamily="49" charset="0"/>
              </a:rPr>
              <a:t>, </a:t>
            </a:r>
            <a:r>
              <a:rPr lang="en-IN" dirty="0" err="1">
                <a:solidFill>
                  <a:srgbClr val="000000"/>
                </a:solidFill>
                <a:latin typeface="Courier New" panose="02070309020205020404" pitchFamily="49" charset="0"/>
              </a:rPr>
              <a:t>dof</a:t>
            </a:r>
            <a:r>
              <a:rPr lang="en-IN" dirty="0">
                <a:solidFill>
                  <a:srgbClr val="000000"/>
                </a:solidFill>
                <a:latin typeface="Courier New" panose="02070309020205020404" pitchFamily="49" charset="0"/>
              </a:rPr>
              <a:t>)</a:t>
            </a:r>
          </a:p>
          <a:p>
            <a:r>
              <a:rPr lang="en-IN" dirty="0">
                <a:solidFill>
                  <a:srgbClr val="795E26"/>
                </a:solidFill>
                <a:latin typeface="Courier New" panose="02070309020205020404" pitchFamily="49" charset="0"/>
              </a:rPr>
              <a:t>print</a:t>
            </a:r>
            <a:r>
              <a:rPr lang="en-IN" dirty="0">
                <a:solidFill>
                  <a:srgbClr val="000000"/>
                </a:solidFill>
                <a:latin typeface="Courier New" panose="02070309020205020404" pitchFamily="49" charset="0"/>
              </a:rPr>
              <a:t>(</a:t>
            </a:r>
            <a:r>
              <a:rPr lang="en-IN" dirty="0">
                <a:solidFill>
                  <a:srgbClr val="A31515"/>
                </a:solidFill>
                <a:latin typeface="Courier New" panose="02070309020205020404" pitchFamily="49" charset="0"/>
              </a:rPr>
              <a:t>'probability=%.3f, critical=%.3f, stat=%.3f'</a:t>
            </a:r>
            <a:r>
              <a:rPr lang="en-IN" dirty="0">
                <a:solidFill>
                  <a:srgbClr val="000000"/>
                </a:solidFill>
                <a:latin typeface="Courier New" panose="02070309020205020404" pitchFamily="49" charset="0"/>
              </a:rPr>
              <a:t> % (</a:t>
            </a:r>
            <a:r>
              <a:rPr lang="en-IN" dirty="0" err="1">
                <a:solidFill>
                  <a:srgbClr val="000000"/>
                </a:solidFill>
                <a:latin typeface="Courier New" panose="02070309020205020404" pitchFamily="49" charset="0"/>
              </a:rPr>
              <a:t>prob</a:t>
            </a:r>
            <a:r>
              <a:rPr lang="en-IN" dirty="0">
                <a:solidFill>
                  <a:srgbClr val="000000"/>
                </a:solidFill>
                <a:latin typeface="Courier New" panose="02070309020205020404" pitchFamily="49" charset="0"/>
              </a:rPr>
              <a:t>, critical, stat))</a:t>
            </a:r>
          </a:p>
          <a:p>
            <a:r>
              <a:rPr lang="en-IN" dirty="0">
                <a:solidFill>
                  <a:srgbClr val="AF00DB"/>
                </a:solidFill>
                <a:latin typeface="Courier New" panose="02070309020205020404" pitchFamily="49" charset="0"/>
              </a:rPr>
              <a:t>if</a:t>
            </a:r>
            <a:r>
              <a:rPr lang="en-IN" dirty="0">
                <a:solidFill>
                  <a:srgbClr val="000000"/>
                </a:solidFill>
                <a:latin typeface="Courier New" panose="02070309020205020404" pitchFamily="49" charset="0"/>
              </a:rPr>
              <a:t> </a:t>
            </a:r>
            <a:r>
              <a:rPr lang="en-IN" dirty="0">
                <a:solidFill>
                  <a:srgbClr val="795E26"/>
                </a:solidFill>
                <a:latin typeface="Courier New" panose="02070309020205020404" pitchFamily="49" charset="0"/>
              </a:rPr>
              <a:t>abs</a:t>
            </a:r>
            <a:r>
              <a:rPr lang="en-IN" dirty="0">
                <a:solidFill>
                  <a:srgbClr val="000000"/>
                </a:solidFill>
                <a:latin typeface="Courier New" panose="02070309020205020404" pitchFamily="49" charset="0"/>
              </a:rPr>
              <a:t>(stat) &gt;= critical:</a:t>
            </a:r>
          </a:p>
          <a:p>
            <a:r>
              <a:rPr lang="en-IN" dirty="0">
                <a:solidFill>
                  <a:srgbClr val="000000"/>
                </a:solidFill>
                <a:latin typeface="Courier New" panose="02070309020205020404" pitchFamily="49" charset="0"/>
              </a:rPr>
              <a:t>  </a:t>
            </a:r>
            <a:r>
              <a:rPr lang="en-IN" dirty="0">
                <a:solidFill>
                  <a:srgbClr val="795E26"/>
                </a:solidFill>
                <a:latin typeface="Courier New" panose="02070309020205020404" pitchFamily="49" charset="0"/>
              </a:rPr>
              <a:t>print</a:t>
            </a:r>
            <a:r>
              <a:rPr lang="en-IN" dirty="0">
                <a:solidFill>
                  <a:srgbClr val="000000"/>
                </a:solidFill>
                <a:latin typeface="Courier New" panose="02070309020205020404" pitchFamily="49" charset="0"/>
              </a:rPr>
              <a:t>(</a:t>
            </a:r>
            <a:r>
              <a:rPr lang="en-IN" dirty="0">
                <a:solidFill>
                  <a:srgbClr val="A31515"/>
                </a:solidFill>
                <a:latin typeface="Courier New" panose="02070309020205020404" pitchFamily="49" charset="0"/>
              </a:rPr>
              <a:t>'Dependent (reject H0),variables are related'</a:t>
            </a:r>
            <a:r>
              <a:rPr lang="en-IN" dirty="0">
                <a:solidFill>
                  <a:srgbClr val="000000"/>
                </a:solidFill>
                <a:latin typeface="Courier New" panose="02070309020205020404" pitchFamily="49" charset="0"/>
              </a:rPr>
              <a:t>)</a:t>
            </a:r>
          </a:p>
          <a:p>
            <a:r>
              <a:rPr lang="en-IN" dirty="0">
                <a:solidFill>
                  <a:srgbClr val="AF00DB"/>
                </a:solidFill>
                <a:latin typeface="Courier New" panose="02070309020205020404" pitchFamily="49" charset="0"/>
              </a:rPr>
              <a:t>else</a:t>
            </a:r>
            <a:r>
              <a:rPr lang="en-IN" dirty="0">
                <a:solidFill>
                  <a:srgbClr val="000000"/>
                </a:solidFill>
                <a:latin typeface="Courier New" panose="02070309020205020404" pitchFamily="49" charset="0"/>
              </a:rPr>
              <a:t>:</a:t>
            </a:r>
          </a:p>
          <a:p>
            <a:r>
              <a:rPr lang="en-IN" dirty="0">
                <a:solidFill>
                  <a:srgbClr val="000000"/>
                </a:solidFill>
                <a:latin typeface="Courier New" panose="02070309020205020404" pitchFamily="49" charset="0"/>
              </a:rPr>
              <a:t>  </a:t>
            </a:r>
            <a:r>
              <a:rPr lang="en-IN" dirty="0">
                <a:solidFill>
                  <a:srgbClr val="795E26"/>
                </a:solidFill>
                <a:latin typeface="Courier New" panose="02070309020205020404" pitchFamily="49" charset="0"/>
              </a:rPr>
              <a:t>print</a:t>
            </a:r>
            <a:r>
              <a:rPr lang="en-IN" dirty="0">
                <a:solidFill>
                  <a:srgbClr val="000000"/>
                </a:solidFill>
                <a:latin typeface="Courier New" panose="02070309020205020404" pitchFamily="49" charset="0"/>
              </a:rPr>
              <a:t>(</a:t>
            </a:r>
            <a:r>
              <a:rPr lang="en-IN" dirty="0">
                <a:solidFill>
                  <a:srgbClr val="A31515"/>
                </a:solidFill>
                <a:latin typeface="Courier New" panose="02070309020205020404" pitchFamily="49" charset="0"/>
              </a:rPr>
              <a:t>'Independent (fail to reject H0), variables are not related'</a:t>
            </a:r>
            <a:r>
              <a:rPr lang="en-IN" dirty="0">
                <a:solidFill>
                  <a:srgbClr val="000000"/>
                </a:solidFill>
                <a:latin typeface="Courier New" panose="02070309020205020404" pitchFamily="49" charset="0"/>
              </a:rPr>
              <a:t>)</a:t>
            </a:r>
            <a:endParaRPr lang="en-IN"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66825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Roboto"/>
              </a:rPr>
              <a:t/>
            </a:r>
            <a:br>
              <a:rPr kumimoji="0" lang="en-US" altLang="en-US" sz="1000" b="0" i="0" u="none" strike="noStrike" cap="none" normalizeH="0" baseline="0" smtClean="0">
                <a:ln>
                  <a:noFill/>
                </a:ln>
                <a:solidFill>
                  <a:schemeClr val="tx1"/>
                </a:solidFill>
                <a:effectLst/>
                <a:latin typeface="Roboto"/>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0" y="0"/>
            <a:ext cx="9144000" cy="646331"/>
          </a:xfrm>
          <a:prstGeom prst="rect">
            <a:avLst/>
          </a:prstGeom>
        </p:spPr>
        <p:txBody>
          <a:bodyPr wrap="square">
            <a:spAutoFit/>
          </a:bodyPr>
          <a:lstStyle/>
          <a:p>
            <a:r>
              <a:rPr lang="en-US" dirty="0">
                <a:solidFill>
                  <a:srgbClr val="212121"/>
                </a:solidFill>
                <a:latin typeface="Courier New" panose="02070309020205020404" pitchFamily="49" charset="0"/>
              </a:rPr>
              <a:t>probability=0.950, critical=7.815, stat=3.859 Independent (fail to reject H0), variables are not related</a:t>
            </a:r>
            <a:endParaRPr lang="en-IN" dirty="0"/>
          </a:p>
        </p:txBody>
      </p:sp>
      <p:sp>
        <p:nvSpPr>
          <p:cNvPr id="6" name="Rectangle 5"/>
          <p:cNvSpPr/>
          <p:nvPr/>
        </p:nvSpPr>
        <p:spPr>
          <a:xfrm>
            <a:off x="-1" y="886817"/>
            <a:ext cx="7572777" cy="1477328"/>
          </a:xfrm>
          <a:prstGeom prst="rect">
            <a:avLst/>
          </a:prstGeom>
        </p:spPr>
        <p:txBody>
          <a:bodyPr wrap="square">
            <a:spAutoFit/>
          </a:bodyPr>
          <a:lstStyle/>
          <a:p>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'significance=%.3f, p=%.3f'</a:t>
            </a:r>
            <a:r>
              <a:rPr lang="en-US" dirty="0">
                <a:solidFill>
                  <a:srgbClr val="000000"/>
                </a:solidFill>
                <a:latin typeface="Courier New" panose="02070309020205020404" pitchFamily="49" charset="0"/>
              </a:rPr>
              <a:t> % (alpha, p))</a:t>
            </a:r>
          </a:p>
          <a:p>
            <a:r>
              <a:rPr lang="en-US" dirty="0">
                <a:solidFill>
                  <a:srgbClr val="AF00DB"/>
                </a:solidFill>
                <a:latin typeface="Courier New" panose="02070309020205020404" pitchFamily="49" charset="0"/>
              </a:rPr>
              <a:t>if</a:t>
            </a:r>
            <a:r>
              <a:rPr lang="en-US" dirty="0">
                <a:solidFill>
                  <a:srgbClr val="000000"/>
                </a:solidFill>
                <a:latin typeface="Courier New" panose="02070309020205020404" pitchFamily="49" charset="0"/>
              </a:rPr>
              <a:t> p &lt;= alpha:</a:t>
            </a:r>
          </a:p>
          <a:p>
            <a:r>
              <a:rPr lang="en-US" dirty="0">
                <a:solidFill>
                  <a:srgbClr val="000000"/>
                </a:solidFill>
                <a:latin typeface="Courier New" panose="02070309020205020404" pitchFamily="49" charset="0"/>
              </a:rPr>
              <a:t>  </a:t>
            </a:r>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'Dependent (reject H0)'</a:t>
            </a:r>
            <a:r>
              <a:rPr lang="en-US" dirty="0">
                <a:solidFill>
                  <a:srgbClr val="000000"/>
                </a:solidFill>
                <a:latin typeface="Courier New" panose="02070309020205020404" pitchFamily="49" charset="0"/>
              </a:rPr>
              <a:t>)</a:t>
            </a:r>
          </a:p>
          <a:p>
            <a:r>
              <a:rPr lang="en-US" dirty="0">
                <a:solidFill>
                  <a:srgbClr val="AF00DB"/>
                </a:solidFill>
                <a:latin typeface="Courier New" panose="02070309020205020404" pitchFamily="49" charset="0"/>
              </a:rPr>
              <a:t>else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'Independent (fail to reject H0)'</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7" name="Rectangle 6"/>
          <p:cNvSpPr/>
          <p:nvPr/>
        </p:nvSpPr>
        <p:spPr>
          <a:xfrm>
            <a:off x="-1" y="2213339"/>
            <a:ext cx="4572000" cy="646331"/>
          </a:xfrm>
          <a:prstGeom prst="rect">
            <a:avLst/>
          </a:prstGeom>
        </p:spPr>
        <p:txBody>
          <a:bodyPr>
            <a:spAutoFit/>
          </a:bodyPr>
          <a:lstStyle/>
          <a:p>
            <a:r>
              <a:rPr lang="en-US" dirty="0">
                <a:solidFill>
                  <a:srgbClr val="212121"/>
                </a:solidFill>
                <a:latin typeface="Courier New" panose="02070309020205020404" pitchFamily="49" charset="0"/>
              </a:rPr>
              <a:t>significance=0.050, p=0.277 Independent (fail to reject H0)</a:t>
            </a:r>
            <a:endParaRPr lang="en-IN" dirty="0"/>
          </a:p>
        </p:txBody>
      </p:sp>
    </p:spTree>
    <p:extLst>
      <p:ext uri="{BB962C8B-B14F-4D97-AF65-F5344CB8AC3E}">
        <p14:creationId xmlns:p14="http://schemas.microsoft.com/office/powerpoint/2010/main" val="3448977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788"/>
            <a:ext cx="6181859" cy="646331"/>
          </a:xfrm>
          <a:prstGeom prst="rect">
            <a:avLst/>
          </a:prstGeom>
        </p:spPr>
        <p:txBody>
          <a:bodyPr wrap="square">
            <a:spAutoFit/>
          </a:bodyPr>
          <a:lstStyle/>
          <a:p>
            <a:r>
              <a:rPr lang="en-IN" dirty="0">
                <a:solidFill>
                  <a:srgbClr val="000000"/>
                </a:solidFill>
                <a:latin typeface="Courier New" panose="02070309020205020404" pitchFamily="49" charset="0"/>
              </a:rPr>
              <a:t>data=</a:t>
            </a:r>
            <a:r>
              <a:rPr lang="en-IN" dirty="0" err="1">
                <a:solidFill>
                  <a:srgbClr val="000000"/>
                </a:solidFill>
                <a:latin typeface="Courier New" panose="02070309020205020404" pitchFamily="49" charset="0"/>
              </a:rPr>
              <a:t>pd.read_csv</a:t>
            </a:r>
            <a:r>
              <a:rPr lang="en-IN" dirty="0">
                <a:solidFill>
                  <a:srgbClr val="000000"/>
                </a:solidFill>
                <a:latin typeface="Courier New" panose="02070309020205020404" pitchFamily="49" charset="0"/>
              </a:rPr>
              <a:t>(</a:t>
            </a:r>
            <a:r>
              <a:rPr lang="en-IN" dirty="0">
                <a:solidFill>
                  <a:srgbClr val="A31515"/>
                </a:solidFill>
                <a:latin typeface="Courier New" panose="02070309020205020404" pitchFamily="49" charset="0"/>
              </a:rPr>
              <a:t>'/content/Cutlets.csv'</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data.head</a:t>
            </a:r>
            <a:r>
              <a:rPr lang="en-IN" dirty="0">
                <a:solidFill>
                  <a:srgbClr val="000000"/>
                </a:solidFill>
                <a:latin typeface="Courier New" panose="02070309020205020404" pitchFamily="49" charset="0"/>
              </a:rPr>
              <a:t>()</a:t>
            </a:r>
            <a:endParaRPr lang="en-IN" b="0" dirty="0">
              <a:solidFill>
                <a:srgbClr val="000000"/>
              </a:solidFill>
              <a:effectLst/>
              <a:latin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27681109"/>
              </p:ext>
            </p:extLst>
          </p:nvPr>
        </p:nvGraphicFramePr>
        <p:xfrm>
          <a:off x="96592" y="649817"/>
          <a:ext cx="8229600" cy="2468880"/>
        </p:xfrm>
        <a:graphic>
          <a:graphicData uri="http://schemas.openxmlformats.org/drawingml/2006/table">
            <a:tbl>
              <a:tblPr/>
              <a:tblGrid>
                <a:gridCol w="2743200"/>
                <a:gridCol w="2743200"/>
                <a:gridCol w="2743200"/>
              </a:tblGrid>
              <a:tr h="598196">
                <a:tc>
                  <a:txBody>
                    <a:bodyPr/>
                    <a:lstStyle/>
                    <a:p>
                      <a:pPr algn="r"/>
                      <a:r>
                        <a:rPr lang="en-IN" b="1" dirty="0">
                          <a:effectLst/>
                        </a:rPr>
                        <a:t/>
                      </a:r>
                      <a:br>
                        <a:rPr lang="en-IN" b="1" dirty="0">
                          <a:effectLst/>
                        </a:rPr>
                      </a:br>
                      <a:r>
                        <a:rPr lang="en-IN" b="1" dirty="0">
                          <a:effectLst/>
                        </a:rPr>
                        <a:t>Unit A</a:t>
                      </a:r>
                    </a:p>
                  </a:txBody>
                  <a:tcPr anchor="ctr">
                    <a:lnL>
                      <a:noFill/>
                    </a:lnL>
                    <a:lnR>
                      <a:noFill/>
                    </a:lnR>
                    <a:lnT>
                      <a:noFill/>
                    </a:lnT>
                    <a:lnB>
                      <a:noFill/>
                    </a:lnB>
                  </a:tcPr>
                </a:tc>
                <a:tc>
                  <a:txBody>
                    <a:bodyPr/>
                    <a:lstStyle/>
                    <a:p>
                      <a:pPr algn="r"/>
                      <a:r>
                        <a:rPr lang="en-IN" b="1" dirty="0">
                          <a:effectLst/>
                        </a:rPr>
                        <a:t>Unit B</a:t>
                      </a:r>
                    </a:p>
                  </a:txBody>
                  <a:tcPr anchor="ctr">
                    <a:lnL>
                      <a:noFill/>
                    </a:lnL>
                    <a:lnR>
                      <a:noFill/>
                    </a:lnR>
                    <a:lnT>
                      <a:noFill/>
                    </a:lnT>
                    <a:lnB>
                      <a:noFill/>
                    </a:lnB>
                  </a:tcPr>
                </a:tc>
                <a:tc>
                  <a:txBody>
                    <a:bodyPr/>
                    <a:lstStyle/>
                    <a:p>
                      <a:endParaRPr lang="en-IN"/>
                    </a:p>
                  </a:txBody>
                  <a:tcPr>
                    <a:lnL>
                      <a:noFill/>
                    </a:lnL>
                  </a:tcPr>
                </a:tc>
              </a:tr>
              <a:tr h="341826">
                <a:tc>
                  <a:txBody>
                    <a:bodyPr/>
                    <a:lstStyle/>
                    <a:p>
                      <a:pPr fontAlgn="ctr"/>
                      <a:r>
                        <a:rPr lang="en-IN" b="1">
                          <a:effectLst/>
                        </a:rPr>
                        <a:t>0</a:t>
                      </a:r>
                    </a:p>
                  </a:txBody>
                  <a:tcPr anchor="ctr">
                    <a:lnL>
                      <a:noFill/>
                    </a:lnL>
                    <a:lnR>
                      <a:noFill/>
                    </a:lnR>
                    <a:lnT>
                      <a:noFill/>
                    </a:lnT>
                    <a:lnB>
                      <a:noFill/>
                    </a:lnB>
                  </a:tcPr>
                </a:tc>
                <a:tc>
                  <a:txBody>
                    <a:bodyPr/>
                    <a:lstStyle/>
                    <a:p>
                      <a:pPr algn="r"/>
                      <a:r>
                        <a:rPr lang="en-IN">
                          <a:effectLst/>
                        </a:rPr>
                        <a:t>6.8090</a:t>
                      </a:r>
                    </a:p>
                  </a:txBody>
                  <a:tcPr anchor="ctr">
                    <a:lnL>
                      <a:noFill/>
                    </a:lnL>
                    <a:lnR>
                      <a:noFill/>
                    </a:lnR>
                    <a:lnT>
                      <a:noFill/>
                    </a:lnT>
                    <a:lnB>
                      <a:noFill/>
                    </a:lnB>
                  </a:tcPr>
                </a:tc>
                <a:tc>
                  <a:txBody>
                    <a:bodyPr/>
                    <a:lstStyle/>
                    <a:p>
                      <a:pPr algn="r"/>
                      <a:r>
                        <a:rPr lang="en-IN">
                          <a:effectLst/>
                        </a:rPr>
                        <a:t>6.7703</a:t>
                      </a:r>
                    </a:p>
                  </a:txBody>
                  <a:tcPr anchor="ctr">
                    <a:lnL>
                      <a:noFill/>
                    </a:lnL>
                    <a:lnR>
                      <a:noFill/>
                    </a:lnR>
                    <a:lnB>
                      <a:noFill/>
                    </a:lnB>
                  </a:tcPr>
                </a:tc>
              </a:tr>
              <a:tr h="341826">
                <a:tc>
                  <a:txBody>
                    <a:bodyPr/>
                    <a:lstStyle/>
                    <a:p>
                      <a:pPr fontAlgn="ctr"/>
                      <a:r>
                        <a:rPr lang="en-IN" b="1">
                          <a:effectLst/>
                        </a:rPr>
                        <a:t>1</a:t>
                      </a:r>
                    </a:p>
                  </a:txBody>
                  <a:tcPr anchor="ctr">
                    <a:lnL>
                      <a:noFill/>
                    </a:lnL>
                    <a:lnR>
                      <a:noFill/>
                    </a:lnR>
                    <a:lnT>
                      <a:noFill/>
                    </a:lnT>
                    <a:lnB>
                      <a:noFill/>
                    </a:lnB>
                  </a:tcPr>
                </a:tc>
                <a:tc>
                  <a:txBody>
                    <a:bodyPr/>
                    <a:lstStyle/>
                    <a:p>
                      <a:pPr algn="r"/>
                      <a:r>
                        <a:rPr lang="en-IN" dirty="0">
                          <a:effectLst/>
                        </a:rPr>
                        <a:t>6.4376</a:t>
                      </a:r>
                    </a:p>
                  </a:txBody>
                  <a:tcPr anchor="ctr">
                    <a:lnL>
                      <a:noFill/>
                    </a:lnL>
                    <a:lnR>
                      <a:noFill/>
                    </a:lnR>
                    <a:lnT>
                      <a:noFill/>
                    </a:lnT>
                    <a:lnB>
                      <a:noFill/>
                    </a:lnB>
                  </a:tcPr>
                </a:tc>
                <a:tc>
                  <a:txBody>
                    <a:bodyPr/>
                    <a:lstStyle/>
                    <a:p>
                      <a:pPr algn="r"/>
                      <a:r>
                        <a:rPr lang="en-IN">
                          <a:effectLst/>
                        </a:rPr>
                        <a:t>7.5093</a:t>
                      </a:r>
                    </a:p>
                  </a:txBody>
                  <a:tcPr anchor="ctr">
                    <a:lnL>
                      <a:noFill/>
                    </a:lnL>
                    <a:lnR>
                      <a:noFill/>
                    </a:lnR>
                    <a:lnT>
                      <a:noFill/>
                    </a:lnT>
                    <a:lnB>
                      <a:noFill/>
                    </a:lnB>
                  </a:tcPr>
                </a:tc>
              </a:tr>
              <a:tr h="341826">
                <a:tc>
                  <a:txBody>
                    <a:bodyPr/>
                    <a:lstStyle/>
                    <a:p>
                      <a:pPr fontAlgn="ctr"/>
                      <a:r>
                        <a:rPr lang="en-IN" b="1">
                          <a:effectLst/>
                        </a:rPr>
                        <a:t>2</a:t>
                      </a:r>
                    </a:p>
                  </a:txBody>
                  <a:tcPr anchor="ctr">
                    <a:lnL>
                      <a:noFill/>
                    </a:lnL>
                    <a:lnR>
                      <a:noFill/>
                    </a:lnR>
                    <a:lnT>
                      <a:noFill/>
                    </a:lnT>
                    <a:lnB>
                      <a:noFill/>
                    </a:lnB>
                  </a:tcPr>
                </a:tc>
                <a:tc>
                  <a:txBody>
                    <a:bodyPr/>
                    <a:lstStyle/>
                    <a:p>
                      <a:pPr algn="r"/>
                      <a:r>
                        <a:rPr lang="en-IN">
                          <a:effectLst/>
                        </a:rPr>
                        <a:t>6.9157</a:t>
                      </a:r>
                    </a:p>
                  </a:txBody>
                  <a:tcPr anchor="ctr">
                    <a:lnL>
                      <a:noFill/>
                    </a:lnL>
                    <a:lnR>
                      <a:noFill/>
                    </a:lnR>
                    <a:lnT>
                      <a:noFill/>
                    </a:lnT>
                    <a:lnB>
                      <a:noFill/>
                    </a:lnB>
                  </a:tcPr>
                </a:tc>
                <a:tc>
                  <a:txBody>
                    <a:bodyPr/>
                    <a:lstStyle/>
                    <a:p>
                      <a:pPr algn="r"/>
                      <a:r>
                        <a:rPr lang="en-IN">
                          <a:effectLst/>
                        </a:rPr>
                        <a:t>6.7300</a:t>
                      </a:r>
                    </a:p>
                  </a:txBody>
                  <a:tcPr anchor="ctr">
                    <a:lnL>
                      <a:noFill/>
                    </a:lnL>
                    <a:lnR>
                      <a:noFill/>
                    </a:lnR>
                    <a:lnT>
                      <a:noFill/>
                    </a:lnT>
                    <a:lnB>
                      <a:noFill/>
                    </a:lnB>
                  </a:tcPr>
                </a:tc>
              </a:tr>
              <a:tr h="341826">
                <a:tc>
                  <a:txBody>
                    <a:bodyPr/>
                    <a:lstStyle/>
                    <a:p>
                      <a:pPr fontAlgn="ctr"/>
                      <a:r>
                        <a:rPr lang="en-IN" b="1">
                          <a:effectLst/>
                        </a:rPr>
                        <a:t>3</a:t>
                      </a:r>
                    </a:p>
                  </a:txBody>
                  <a:tcPr anchor="ctr">
                    <a:lnL>
                      <a:noFill/>
                    </a:lnL>
                    <a:lnR>
                      <a:noFill/>
                    </a:lnR>
                    <a:lnT>
                      <a:noFill/>
                    </a:lnT>
                    <a:lnB>
                      <a:noFill/>
                    </a:lnB>
                  </a:tcPr>
                </a:tc>
                <a:tc>
                  <a:txBody>
                    <a:bodyPr/>
                    <a:lstStyle/>
                    <a:p>
                      <a:pPr algn="r"/>
                      <a:r>
                        <a:rPr lang="en-IN">
                          <a:effectLst/>
                        </a:rPr>
                        <a:t>7.3012</a:t>
                      </a:r>
                    </a:p>
                  </a:txBody>
                  <a:tcPr anchor="ctr">
                    <a:lnL>
                      <a:noFill/>
                    </a:lnL>
                    <a:lnR>
                      <a:noFill/>
                    </a:lnR>
                    <a:lnT>
                      <a:noFill/>
                    </a:lnT>
                    <a:lnB>
                      <a:noFill/>
                    </a:lnB>
                  </a:tcPr>
                </a:tc>
                <a:tc>
                  <a:txBody>
                    <a:bodyPr/>
                    <a:lstStyle/>
                    <a:p>
                      <a:pPr algn="r"/>
                      <a:r>
                        <a:rPr lang="en-IN">
                          <a:effectLst/>
                        </a:rPr>
                        <a:t>6.7878</a:t>
                      </a:r>
                    </a:p>
                  </a:txBody>
                  <a:tcPr anchor="ctr">
                    <a:lnL>
                      <a:noFill/>
                    </a:lnL>
                    <a:lnR>
                      <a:noFill/>
                    </a:lnR>
                    <a:lnT>
                      <a:noFill/>
                    </a:lnT>
                    <a:lnB>
                      <a:noFill/>
                    </a:lnB>
                  </a:tcPr>
                </a:tc>
              </a:tr>
              <a:tr h="341826">
                <a:tc>
                  <a:txBody>
                    <a:bodyPr/>
                    <a:lstStyle/>
                    <a:p>
                      <a:pPr fontAlgn="ctr"/>
                      <a:r>
                        <a:rPr lang="en-IN" b="1" dirty="0">
                          <a:effectLst/>
                        </a:rPr>
                        <a:t>4</a:t>
                      </a:r>
                    </a:p>
                  </a:txBody>
                  <a:tcPr anchor="ctr">
                    <a:lnL>
                      <a:noFill/>
                    </a:lnL>
                    <a:lnR>
                      <a:noFill/>
                    </a:lnR>
                    <a:lnT>
                      <a:noFill/>
                    </a:lnT>
                    <a:lnB>
                      <a:noFill/>
                    </a:lnB>
                  </a:tcPr>
                </a:tc>
                <a:tc>
                  <a:txBody>
                    <a:bodyPr/>
                    <a:lstStyle/>
                    <a:p>
                      <a:pPr algn="r"/>
                      <a:r>
                        <a:rPr lang="en-IN">
                          <a:effectLst/>
                        </a:rPr>
                        <a:t>7.4488</a:t>
                      </a:r>
                    </a:p>
                  </a:txBody>
                  <a:tcPr anchor="ctr">
                    <a:lnL>
                      <a:noFill/>
                    </a:lnL>
                    <a:lnR>
                      <a:noFill/>
                    </a:lnR>
                    <a:lnT>
                      <a:noFill/>
                    </a:lnT>
                    <a:lnB>
                      <a:noFill/>
                    </a:lnB>
                  </a:tcPr>
                </a:tc>
                <a:tc>
                  <a:txBody>
                    <a:bodyPr/>
                    <a:lstStyle/>
                    <a:p>
                      <a:pPr algn="r"/>
                      <a:r>
                        <a:rPr lang="en-IN" dirty="0">
                          <a:effectLst/>
                        </a:rPr>
                        <a:t>7.1522</a:t>
                      </a:r>
                    </a:p>
                  </a:txBody>
                  <a:tcPr anchor="ctr">
                    <a:lnL>
                      <a:noFill/>
                    </a:lnL>
                    <a:lnR>
                      <a:noFill/>
                    </a:lnR>
                    <a:lnT>
                      <a:noFill/>
                    </a:lnT>
                    <a:lnB>
                      <a:noFill/>
                    </a:lnB>
                  </a:tcPr>
                </a:tc>
              </a:tr>
            </a:tbl>
          </a:graphicData>
        </a:graphic>
      </p:graphicFrame>
      <p:sp>
        <p:nvSpPr>
          <p:cNvPr id="7" name="Rectangle 6"/>
          <p:cNvSpPr/>
          <p:nvPr/>
        </p:nvSpPr>
        <p:spPr>
          <a:xfrm>
            <a:off x="-1" y="3437560"/>
            <a:ext cx="4572000" cy="646331"/>
          </a:xfrm>
          <a:prstGeom prst="rect">
            <a:avLst/>
          </a:prstGeom>
        </p:spPr>
        <p:txBody>
          <a:bodyPr>
            <a:spAutoFit/>
          </a:bodyPr>
          <a:lstStyle/>
          <a:p>
            <a:r>
              <a:rPr lang="en-IN" dirty="0" err="1">
                <a:solidFill>
                  <a:srgbClr val="000000"/>
                </a:solidFill>
                <a:latin typeface="Courier New" panose="02070309020205020404" pitchFamily="49" charset="0"/>
              </a:rPr>
              <a:t>unitA</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pd.Series</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data.iloc</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0</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unitA</a:t>
            </a:r>
            <a:r>
              <a:rPr lang="en-IN" dirty="0">
                <a:solidFill>
                  <a:srgbClr val="000000"/>
                </a:solidFill>
                <a:latin typeface="Courier New" panose="02070309020205020404" pitchFamily="49" charset="0"/>
              </a:rPr>
              <a:t>   </a:t>
            </a:r>
            <a:endParaRPr lang="en-IN" b="0" dirty="0">
              <a:solidFill>
                <a:srgbClr val="000000"/>
              </a:solidFill>
              <a:effectLst/>
              <a:latin typeface="Courier New" panose="02070309020205020404" pitchFamily="49" charset="0"/>
            </a:endParaRPr>
          </a:p>
        </p:txBody>
      </p:sp>
      <p:sp>
        <p:nvSpPr>
          <p:cNvPr id="8" name="Rectangle 7"/>
          <p:cNvSpPr/>
          <p:nvPr/>
        </p:nvSpPr>
        <p:spPr>
          <a:xfrm>
            <a:off x="-1" y="4100538"/>
            <a:ext cx="9144000" cy="1754326"/>
          </a:xfrm>
          <a:prstGeom prst="rect">
            <a:avLst/>
          </a:prstGeom>
        </p:spPr>
        <p:txBody>
          <a:bodyPr wrap="square">
            <a:spAutoFit/>
          </a:bodyPr>
          <a:lstStyle/>
          <a:p>
            <a:r>
              <a:rPr lang="en-US" dirty="0">
                <a:solidFill>
                  <a:srgbClr val="212121"/>
                </a:solidFill>
                <a:latin typeface="Courier New" panose="02070309020205020404" pitchFamily="49" charset="0"/>
              </a:rPr>
              <a:t>0 6.8090 1 6.4376 2 6.9157 3 7.3012 4 7.4488 5 7.3871 6 6.8755 7 7.0621 8 6.6840 9 6.8236 10 7.3930 11 7.5169 12 6.9246 13 6.9256 14 6.5797 15 6.8394 16 6.5970 17 7.2705 18 7.2828 19 7.3495 20 6.9438 21 7.1560 22 6.5341 23 7.2854 24 6.9952 25 6.8568 26 7.2163 27 6.6801 28 6.9431 29 7.0852 30 6.7794 31 7.2783 32 7.1561 33 7.3943 34 6.9405 Name: Unit A, </a:t>
            </a:r>
            <a:r>
              <a:rPr lang="en-US" dirty="0" err="1">
                <a:solidFill>
                  <a:srgbClr val="212121"/>
                </a:solidFill>
                <a:latin typeface="Courier New" panose="02070309020205020404" pitchFamily="49" charset="0"/>
              </a:rPr>
              <a:t>dtype</a:t>
            </a:r>
            <a:r>
              <a:rPr lang="en-US" dirty="0">
                <a:solidFill>
                  <a:srgbClr val="212121"/>
                </a:solidFill>
                <a:latin typeface="Courier New" panose="02070309020205020404" pitchFamily="49" charset="0"/>
              </a:rPr>
              <a:t>: float64</a:t>
            </a:r>
            <a:endParaRPr lang="en-IN" dirty="0"/>
          </a:p>
        </p:txBody>
      </p:sp>
    </p:spTree>
    <p:extLst>
      <p:ext uri="{BB962C8B-B14F-4D97-AF65-F5344CB8AC3E}">
        <p14:creationId xmlns:p14="http://schemas.microsoft.com/office/powerpoint/2010/main" val="302700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7784"/>
            <a:ext cx="4572000" cy="646331"/>
          </a:xfrm>
          <a:prstGeom prst="rect">
            <a:avLst/>
          </a:prstGeom>
        </p:spPr>
        <p:txBody>
          <a:bodyPr>
            <a:spAutoFit/>
          </a:bodyPr>
          <a:lstStyle/>
          <a:p>
            <a:r>
              <a:rPr lang="en-IN" dirty="0" err="1">
                <a:solidFill>
                  <a:srgbClr val="000000"/>
                </a:solidFill>
                <a:latin typeface="Courier New" panose="02070309020205020404" pitchFamily="49" charset="0"/>
              </a:rPr>
              <a:t>unitB</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pd.Series</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data.iloc</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1</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unitB</a:t>
            </a:r>
            <a:r>
              <a:rPr lang="en-IN" dirty="0">
                <a:solidFill>
                  <a:srgbClr val="000000"/>
                </a:solidFill>
                <a:latin typeface="Courier New" panose="02070309020205020404" pitchFamily="49" charset="0"/>
              </a:rPr>
              <a:t> </a:t>
            </a:r>
            <a:endParaRPr lang="en-IN" b="0" dirty="0">
              <a:solidFill>
                <a:srgbClr val="000000"/>
              </a:solidFill>
              <a:effectLst/>
              <a:latin typeface="Courier New" panose="02070309020205020404" pitchFamily="49" charset="0"/>
            </a:endParaRPr>
          </a:p>
        </p:txBody>
      </p:sp>
      <p:sp>
        <p:nvSpPr>
          <p:cNvPr id="4" name="Rectangle 3"/>
          <p:cNvSpPr/>
          <p:nvPr/>
        </p:nvSpPr>
        <p:spPr>
          <a:xfrm>
            <a:off x="-19318" y="674115"/>
            <a:ext cx="9163318" cy="1754326"/>
          </a:xfrm>
          <a:prstGeom prst="rect">
            <a:avLst/>
          </a:prstGeom>
        </p:spPr>
        <p:txBody>
          <a:bodyPr wrap="square">
            <a:spAutoFit/>
          </a:bodyPr>
          <a:lstStyle/>
          <a:p>
            <a:r>
              <a:rPr lang="en-US" dirty="0">
                <a:solidFill>
                  <a:srgbClr val="212121"/>
                </a:solidFill>
                <a:latin typeface="Courier New" panose="02070309020205020404" pitchFamily="49" charset="0"/>
              </a:rPr>
              <a:t>0 6.7703 1 7.5093 2 6.7300 3 6.7878 4 7.1522 5 6.8110 6 7.2212 7 6.6606 8 7.2402 9 7.0503 10 6.8810 11 7.4059 12 6.7652 13 6.0380 14 7.1581 15 7.0240 16 6.6672 17 7.4314 18 7.3070 19 6.7478 20 6.8889 21 7.4220 22 6.5217 23 7.1688 24 6.7594 25 6.9399 26 7.0133 27 6.9182 28 6.3346 29 7.5459 30 7.0992 31 7.1180 32 6.6965 33 6.5780 34 7.3875 Name: Unit B, </a:t>
            </a:r>
            <a:r>
              <a:rPr lang="en-US" dirty="0" err="1">
                <a:solidFill>
                  <a:srgbClr val="212121"/>
                </a:solidFill>
                <a:latin typeface="Courier New" panose="02070309020205020404" pitchFamily="49" charset="0"/>
              </a:rPr>
              <a:t>dtype</a:t>
            </a:r>
            <a:r>
              <a:rPr lang="en-US" dirty="0">
                <a:solidFill>
                  <a:srgbClr val="212121"/>
                </a:solidFill>
                <a:latin typeface="Courier New" panose="02070309020205020404" pitchFamily="49" charset="0"/>
              </a:rPr>
              <a:t>: float64</a:t>
            </a:r>
            <a:endParaRPr lang="en-IN" dirty="0"/>
          </a:p>
        </p:txBody>
      </p:sp>
      <p:sp>
        <p:nvSpPr>
          <p:cNvPr id="5" name="Rectangle 4"/>
          <p:cNvSpPr/>
          <p:nvPr/>
        </p:nvSpPr>
        <p:spPr>
          <a:xfrm>
            <a:off x="-19318" y="2542019"/>
            <a:ext cx="9144000" cy="1200329"/>
          </a:xfrm>
          <a:prstGeom prst="rect">
            <a:avLst/>
          </a:prstGeom>
        </p:spPr>
        <p:txBody>
          <a:bodyPr wrap="square">
            <a:spAutoFit/>
          </a:bodyPr>
          <a:lstStyle/>
          <a:p>
            <a:r>
              <a:rPr lang="en-IN" dirty="0">
                <a:solidFill>
                  <a:srgbClr val="008000"/>
                </a:solidFill>
                <a:latin typeface="Courier New" panose="02070309020205020404" pitchFamily="49" charset="0"/>
              </a:rPr>
              <a:t># </a:t>
            </a:r>
            <a:r>
              <a:rPr lang="en-IN" dirty="0" smtClean="0">
                <a:solidFill>
                  <a:srgbClr val="008000"/>
                </a:solidFill>
                <a:latin typeface="Courier New" panose="02070309020205020404" pitchFamily="49" charset="0"/>
              </a:rPr>
              <a:t>2sample</a:t>
            </a:r>
            <a:r>
              <a:rPr lang="en-IN" dirty="0">
                <a:solidFill>
                  <a:srgbClr val="008000"/>
                </a:solidFill>
                <a:latin typeface="Courier New" panose="02070309020205020404" pitchFamily="49" charset="0"/>
              </a:rPr>
              <a:t> </a:t>
            </a:r>
            <a:r>
              <a:rPr lang="en-IN" dirty="0" smtClean="0">
                <a:solidFill>
                  <a:srgbClr val="008000"/>
                </a:solidFill>
                <a:latin typeface="Courier New" panose="02070309020205020404" pitchFamily="49" charset="0"/>
              </a:rPr>
              <a:t>2tail</a:t>
            </a:r>
            <a:r>
              <a:rPr lang="en-IN" dirty="0">
                <a:solidFill>
                  <a:srgbClr val="008000"/>
                </a:solidFill>
                <a:latin typeface="Courier New" panose="02070309020205020404" pitchFamily="49" charset="0"/>
              </a:rPr>
              <a:t> </a:t>
            </a:r>
            <a:r>
              <a:rPr lang="en-IN" dirty="0" err="1">
                <a:solidFill>
                  <a:srgbClr val="008000"/>
                </a:solidFill>
                <a:latin typeface="Courier New" panose="02070309020205020404" pitchFamily="49" charset="0"/>
              </a:rPr>
              <a:t>ttest</a:t>
            </a:r>
            <a:r>
              <a:rPr lang="en-IN" dirty="0">
                <a:solidFill>
                  <a:srgbClr val="008000"/>
                </a:solidFill>
                <a:latin typeface="Courier New" panose="02070309020205020404" pitchFamily="49" charset="0"/>
              </a:rPr>
              <a:t>:   </a:t>
            </a:r>
            <a:r>
              <a:rPr lang="en-IN" dirty="0" err="1">
                <a:solidFill>
                  <a:srgbClr val="008000"/>
                </a:solidFill>
                <a:latin typeface="Courier New" panose="02070309020205020404" pitchFamily="49" charset="0"/>
              </a:rPr>
              <a:t>stats.ttest_ind</a:t>
            </a:r>
            <a:r>
              <a:rPr lang="en-IN" dirty="0">
                <a:solidFill>
                  <a:srgbClr val="008000"/>
                </a:solidFill>
                <a:latin typeface="Courier New" panose="02070309020205020404" pitchFamily="49" charset="0"/>
              </a:rPr>
              <a:t>(array1,array2)     </a:t>
            </a:r>
            <a:r>
              <a:rPr lang="en-IN" dirty="0" smtClean="0">
                <a:solidFill>
                  <a:srgbClr val="008000"/>
                </a:solidFill>
                <a:latin typeface="Courier New" panose="02070309020205020404" pitchFamily="49" charset="0"/>
              </a:rPr>
              <a:t>                 #</a:t>
            </a:r>
            <a:r>
              <a:rPr lang="en-IN" dirty="0">
                <a:solidFill>
                  <a:srgbClr val="008000"/>
                </a:solidFill>
                <a:latin typeface="Courier New" panose="02070309020205020404" pitchFamily="49" charset="0"/>
              </a:rPr>
              <a:t> </a:t>
            </a:r>
            <a:r>
              <a:rPr lang="en-IN" dirty="0" err="1">
                <a:solidFill>
                  <a:srgbClr val="008000"/>
                </a:solidFill>
                <a:latin typeface="Courier New" panose="02070309020205020404" pitchFamily="49" charset="0"/>
              </a:rPr>
              <a:t>ind</a:t>
            </a:r>
            <a:r>
              <a:rPr lang="en-IN" dirty="0">
                <a:solidFill>
                  <a:srgbClr val="008000"/>
                </a:solidFill>
                <a:latin typeface="Courier New" panose="02070309020205020404" pitchFamily="49" charset="0"/>
              </a:rPr>
              <a:t> -&gt; independent samples</a:t>
            </a:r>
            <a:endParaRPr lang="en-IN" dirty="0">
              <a:solidFill>
                <a:srgbClr val="000000"/>
              </a:solidFill>
              <a:latin typeface="Courier New" panose="02070309020205020404" pitchFamily="49" charset="0"/>
            </a:endParaRPr>
          </a:p>
          <a:p>
            <a:r>
              <a:rPr lang="en-IN" dirty="0" err="1">
                <a:solidFill>
                  <a:srgbClr val="000000"/>
                </a:solidFill>
                <a:latin typeface="Courier New" panose="02070309020205020404" pitchFamily="49" charset="0"/>
              </a:rPr>
              <a:t>p_value</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stats.ttest_ind</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unitA,unitB</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p_value</a:t>
            </a:r>
            <a:endParaRPr lang="en-IN" b="0" dirty="0">
              <a:solidFill>
                <a:srgbClr val="000000"/>
              </a:solidFill>
              <a:effectLst/>
              <a:latin typeface="Courier New" panose="02070309020205020404" pitchFamily="49" charset="0"/>
            </a:endParaRPr>
          </a:p>
        </p:txBody>
      </p:sp>
      <p:sp>
        <p:nvSpPr>
          <p:cNvPr id="6" name="Rectangle 5"/>
          <p:cNvSpPr/>
          <p:nvPr/>
        </p:nvSpPr>
        <p:spPr>
          <a:xfrm>
            <a:off x="-19318" y="3742348"/>
            <a:ext cx="9144000" cy="646331"/>
          </a:xfrm>
          <a:prstGeom prst="rect">
            <a:avLst/>
          </a:prstGeom>
        </p:spPr>
        <p:txBody>
          <a:bodyPr wrap="square">
            <a:spAutoFit/>
          </a:bodyPr>
          <a:lstStyle/>
          <a:p>
            <a:r>
              <a:rPr lang="en-IN" dirty="0" err="1">
                <a:solidFill>
                  <a:srgbClr val="212121"/>
                </a:solidFill>
                <a:latin typeface="Courier New" panose="02070309020205020404" pitchFamily="49" charset="0"/>
              </a:rPr>
              <a:t>Ttest_indResult</a:t>
            </a:r>
            <a:r>
              <a:rPr lang="en-IN" dirty="0">
                <a:solidFill>
                  <a:srgbClr val="212121"/>
                </a:solidFill>
                <a:latin typeface="Courier New" panose="02070309020205020404" pitchFamily="49" charset="0"/>
              </a:rPr>
              <a:t>(statistic=0.7228688704678063, </a:t>
            </a:r>
            <a:r>
              <a:rPr lang="en-IN" dirty="0" err="1">
                <a:solidFill>
                  <a:srgbClr val="212121"/>
                </a:solidFill>
                <a:latin typeface="Courier New" panose="02070309020205020404" pitchFamily="49" charset="0"/>
              </a:rPr>
              <a:t>pvalue</a:t>
            </a:r>
            <a:r>
              <a:rPr lang="en-IN" dirty="0">
                <a:solidFill>
                  <a:srgbClr val="212121"/>
                </a:solidFill>
                <a:latin typeface="Courier New" panose="02070309020205020404" pitchFamily="49" charset="0"/>
              </a:rPr>
              <a:t>=0.4722394724599501)</a:t>
            </a:r>
            <a:endParaRPr lang="en-IN" dirty="0"/>
          </a:p>
        </p:txBody>
      </p:sp>
      <p:sp>
        <p:nvSpPr>
          <p:cNvPr id="7" name="Rectangle 6"/>
          <p:cNvSpPr/>
          <p:nvPr/>
        </p:nvSpPr>
        <p:spPr>
          <a:xfrm>
            <a:off x="0" y="4646791"/>
            <a:ext cx="5396248" cy="369332"/>
          </a:xfrm>
          <a:prstGeom prst="rect">
            <a:avLst/>
          </a:prstGeom>
        </p:spPr>
        <p:txBody>
          <a:bodyPr wrap="square">
            <a:spAutoFit/>
          </a:bodyPr>
          <a:lstStyle/>
          <a:p>
            <a:r>
              <a:rPr lang="en-IN" dirty="0" err="1">
                <a:solidFill>
                  <a:srgbClr val="000000"/>
                </a:solidFill>
                <a:latin typeface="Courier New" panose="02070309020205020404" pitchFamily="49" charset="0"/>
              </a:rPr>
              <a:t>p_value</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1</a:t>
            </a:r>
            <a:r>
              <a:rPr lang="en-IN" dirty="0">
                <a:solidFill>
                  <a:srgbClr val="000000"/>
                </a:solidFill>
                <a:latin typeface="Courier New" panose="02070309020205020404" pitchFamily="49" charset="0"/>
              </a:rPr>
              <a:t>]     </a:t>
            </a:r>
            <a:r>
              <a:rPr lang="en-IN" dirty="0">
                <a:solidFill>
                  <a:srgbClr val="008000"/>
                </a:solidFill>
                <a:latin typeface="Courier New" panose="02070309020205020404" pitchFamily="49" charset="0"/>
              </a:rPr>
              <a:t># 2-tail probability</a:t>
            </a:r>
            <a:endParaRPr lang="en-IN" b="0" dirty="0">
              <a:solidFill>
                <a:srgbClr val="000000"/>
              </a:solidFill>
              <a:effectLst/>
              <a:latin typeface="Courier New" panose="02070309020205020404" pitchFamily="49" charset="0"/>
            </a:endParaRPr>
          </a:p>
        </p:txBody>
      </p:sp>
      <p:sp>
        <p:nvSpPr>
          <p:cNvPr id="8" name="Rectangle 7"/>
          <p:cNvSpPr/>
          <p:nvPr/>
        </p:nvSpPr>
        <p:spPr>
          <a:xfrm>
            <a:off x="-19318" y="5010826"/>
            <a:ext cx="2666114" cy="369332"/>
          </a:xfrm>
          <a:prstGeom prst="rect">
            <a:avLst/>
          </a:prstGeom>
        </p:spPr>
        <p:txBody>
          <a:bodyPr wrap="none">
            <a:spAutoFit/>
          </a:bodyPr>
          <a:lstStyle/>
          <a:p>
            <a:r>
              <a:rPr lang="en-IN" dirty="0">
                <a:solidFill>
                  <a:srgbClr val="212121"/>
                </a:solidFill>
                <a:latin typeface="Courier New" panose="02070309020205020404" pitchFamily="49" charset="0"/>
              </a:rPr>
              <a:t>0.4722394724599501</a:t>
            </a:r>
            <a:endParaRPr lang="en-IN" dirty="0"/>
          </a:p>
        </p:txBody>
      </p:sp>
    </p:spTree>
    <p:extLst>
      <p:ext uri="{BB962C8B-B14F-4D97-AF65-F5344CB8AC3E}">
        <p14:creationId xmlns:p14="http://schemas.microsoft.com/office/powerpoint/2010/main" val="408342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457200"/>
            <a:ext cx="8229600" cy="639762"/>
          </a:xfrm>
        </p:spPr>
        <p:txBody>
          <a:bodyPr>
            <a:normAutofit fontScale="90000"/>
          </a:bodyPr>
          <a:lstStyle/>
          <a:p>
            <a:pPr algn="l"/>
            <a:r>
              <a:rPr lang="en-US" sz="3600" b="1" dirty="0"/>
              <a:t>Hypothesis Testing Exercise</a:t>
            </a:r>
            <a:endParaRPr lang="en-US" sz="3600" dirty="0"/>
          </a:p>
        </p:txBody>
      </p:sp>
      <p:sp>
        <p:nvSpPr>
          <p:cNvPr id="3" name="Content Placeholder 2"/>
          <p:cNvSpPr>
            <a:spLocks noGrp="1"/>
          </p:cNvSpPr>
          <p:nvPr>
            <p:ph idx="1"/>
          </p:nvPr>
        </p:nvSpPr>
        <p:spPr>
          <a:xfrm>
            <a:off x="228600" y="1132070"/>
            <a:ext cx="8610600" cy="5083157"/>
          </a:xfrm>
        </p:spPr>
        <p:txBody>
          <a:bodyPr>
            <a:normAutofit/>
          </a:bodyPr>
          <a:lstStyle/>
          <a:p>
            <a:pPr algn="just">
              <a:buNone/>
            </a:pPr>
            <a:r>
              <a:rPr lang="en-US" sz="2800" dirty="0"/>
              <a:t>   A hospital wants to determine whether there is any difference in the average Turn Around Time (TAT) of reports of the laboratories on their preferred list. They collected a random sample and recorded TAT for reports of 4 laboratories. TAT is defined as sample collected to report dispatch</a:t>
            </a:r>
            <a:r>
              <a:rPr lang="en-US" sz="2800" dirty="0" smtClean="0"/>
              <a:t>.</a:t>
            </a:r>
            <a:endParaRPr lang="en-US" sz="2800" dirty="0"/>
          </a:p>
          <a:p>
            <a:pPr algn="just">
              <a:buNone/>
            </a:pPr>
            <a:r>
              <a:rPr lang="en-US" sz="2800" dirty="0"/>
              <a:t>  Analyze the data and determine whether there is any difference in average TAT among the different laboratories at 5% significance level</a:t>
            </a:r>
            <a:r>
              <a:rPr lang="en-US" sz="2800" dirty="0" smtClean="0"/>
              <a:t>.</a:t>
            </a:r>
            <a:endParaRPr lang="en-US" dirty="0"/>
          </a:p>
          <a:p>
            <a:pPr>
              <a:buNone/>
            </a:pPr>
            <a:r>
              <a:rPr lang="en-US" dirty="0"/>
              <a:t>    Minitab File: </a:t>
            </a:r>
            <a:r>
              <a:rPr lang="en-US" b="1" dirty="0"/>
              <a:t>LabTAT.mtw</a:t>
            </a:r>
            <a:endParaRPr lang="en-US" dirty="0"/>
          </a:p>
          <a:p>
            <a:pPr>
              <a:buNone/>
            </a:pPr>
            <a:endParaRPr lang="en-US" dirty="0"/>
          </a:p>
        </p:txBody>
      </p:sp>
    </p:spTree>
    <p:extLst>
      <p:ext uri="{BB962C8B-B14F-4D97-AF65-F5344CB8AC3E}">
        <p14:creationId xmlns:p14="http://schemas.microsoft.com/office/powerpoint/2010/main" val="228897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1200329"/>
          </a:xfrm>
          <a:prstGeom prst="rect">
            <a:avLst/>
          </a:prstGeom>
        </p:spPr>
        <p:txBody>
          <a:bodyPr>
            <a:spAutoFit/>
          </a:bodyPr>
          <a:lstStyle/>
          <a:p>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pandas </a:t>
            </a:r>
            <a:r>
              <a:rPr lang="en-US" dirty="0">
                <a:solidFill>
                  <a:srgbClr val="AF00DB"/>
                </a:solidFill>
                <a:latin typeface="Courier New" panose="02070309020205020404" pitchFamily="49" charset="0"/>
              </a:rPr>
              <a:t>as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pd</a:t>
            </a:r>
            <a:r>
              <a:rPr lang="en-US" dirty="0">
                <a:solidFill>
                  <a:srgbClr val="000000"/>
                </a:solidFill>
                <a:latin typeface="Courier New" panose="02070309020205020404" pitchFamily="49" charset="0"/>
              </a:rPr>
              <a:t> </a:t>
            </a:r>
          </a:p>
          <a:p>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numpy</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as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numpy</a:t>
            </a:r>
            <a:endParaRPr lang="en-US" dirty="0">
              <a:solidFill>
                <a:srgbClr val="000000"/>
              </a:solidFill>
              <a:latin typeface="Courier New" panose="02070309020205020404" pitchFamily="49" charset="0"/>
            </a:endParaRPr>
          </a:p>
          <a:p>
            <a:r>
              <a:rPr lang="en-US" dirty="0">
                <a:solidFill>
                  <a:srgbClr val="AF00DB"/>
                </a:solidFill>
                <a:latin typeface="Courier New" panose="02070309020205020404" pitchFamily="49" charset="0"/>
              </a:rPr>
              <a:t>from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scipy</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stats</a:t>
            </a:r>
          </a:p>
          <a:p>
            <a:r>
              <a:rPr lang="en-US" dirty="0">
                <a:solidFill>
                  <a:srgbClr val="AF00DB"/>
                </a:solidFill>
                <a:latin typeface="Courier New" panose="02070309020205020404" pitchFamily="49" charset="0"/>
              </a:rPr>
              <a:t>from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scipy.stats</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norm</a:t>
            </a:r>
            <a:endParaRPr lang="en-US" b="0" dirty="0">
              <a:solidFill>
                <a:srgbClr val="000000"/>
              </a:solidFill>
              <a:effectLst/>
              <a:latin typeface="Courier New" panose="02070309020205020404" pitchFamily="49" charset="0"/>
            </a:endParaRPr>
          </a:p>
        </p:txBody>
      </p:sp>
      <p:sp>
        <p:nvSpPr>
          <p:cNvPr id="3" name="Rectangle 2"/>
          <p:cNvSpPr/>
          <p:nvPr/>
        </p:nvSpPr>
        <p:spPr>
          <a:xfrm>
            <a:off x="-1" y="1309129"/>
            <a:ext cx="5589431" cy="923330"/>
          </a:xfrm>
          <a:prstGeom prst="rect">
            <a:avLst/>
          </a:prstGeom>
        </p:spPr>
        <p:txBody>
          <a:bodyPr wrap="square">
            <a:spAutoFit/>
          </a:bodyPr>
          <a:lstStyle/>
          <a:p>
            <a:r>
              <a:rPr lang="en-US" dirty="0">
                <a:solidFill>
                  <a:srgbClr val="008000"/>
                </a:solidFill>
                <a:latin typeface="Courier New" panose="02070309020205020404" pitchFamily="49" charset="0"/>
              </a:rPr>
              <a:t># load the data</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data=</a:t>
            </a:r>
            <a:r>
              <a:rPr lang="en-US" dirty="0" err="1">
                <a:solidFill>
                  <a:srgbClr val="000000"/>
                </a:solidFill>
                <a:latin typeface="Courier New" panose="02070309020205020404" pitchFamily="49" charset="0"/>
              </a:rPr>
              <a:t>pd.read_csv</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'/content/LabTAT.csv'</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data.head</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85140309"/>
              </p:ext>
            </p:extLst>
          </p:nvPr>
        </p:nvGraphicFramePr>
        <p:xfrm>
          <a:off x="238259" y="2206702"/>
          <a:ext cx="8229600" cy="2483210"/>
        </p:xfrm>
        <a:graphic>
          <a:graphicData uri="http://schemas.openxmlformats.org/drawingml/2006/table">
            <a:tbl>
              <a:tblPr/>
              <a:tblGrid>
                <a:gridCol w="1645920"/>
                <a:gridCol w="1645920"/>
                <a:gridCol w="1645920"/>
                <a:gridCol w="1645920"/>
                <a:gridCol w="1645920"/>
              </a:tblGrid>
              <a:tr h="654410">
                <a:tc>
                  <a:txBody>
                    <a:bodyPr/>
                    <a:lstStyle/>
                    <a:p>
                      <a:pPr algn="r"/>
                      <a:r>
                        <a:rPr lang="en-IN" b="1" dirty="0">
                          <a:effectLst/>
                        </a:rPr>
                        <a:t/>
                      </a:r>
                      <a:br>
                        <a:rPr lang="en-IN" b="1" dirty="0">
                          <a:effectLst/>
                        </a:rPr>
                      </a:br>
                      <a:r>
                        <a:rPr lang="en-IN" b="1" dirty="0">
                          <a:effectLst/>
                        </a:rPr>
                        <a:t>Laboratory 1</a:t>
                      </a:r>
                    </a:p>
                  </a:txBody>
                  <a:tcPr anchor="ctr">
                    <a:lnL>
                      <a:noFill/>
                    </a:lnL>
                    <a:lnR>
                      <a:noFill/>
                    </a:lnR>
                    <a:lnT>
                      <a:noFill/>
                    </a:lnT>
                    <a:lnB>
                      <a:noFill/>
                    </a:lnB>
                  </a:tcPr>
                </a:tc>
                <a:tc>
                  <a:txBody>
                    <a:bodyPr/>
                    <a:lstStyle/>
                    <a:p>
                      <a:pPr algn="r"/>
                      <a:r>
                        <a:rPr lang="en-IN" b="1">
                          <a:effectLst/>
                        </a:rPr>
                        <a:t>Laboratory 2</a:t>
                      </a:r>
                    </a:p>
                  </a:txBody>
                  <a:tcPr anchor="ctr">
                    <a:lnL>
                      <a:noFill/>
                    </a:lnL>
                    <a:lnR>
                      <a:noFill/>
                    </a:lnR>
                    <a:lnT>
                      <a:noFill/>
                    </a:lnT>
                    <a:lnB>
                      <a:noFill/>
                    </a:lnB>
                  </a:tcPr>
                </a:tc>
                <a:tc>
                  <a:txBody>
                    <a:bodyPr/>
                    <a:lstStyle/>
                    <a:p>
                      <a:pPr algn="r"/>
                      <a:r>
                        <a:rPr lang="en-IN" b="1">
                          <a:effectLst/>
                        </a:rPr>
                        <a:t>Laboratory 3</a:t>
                      </a:r>
                    </a:p>
                  </a:txBody>
                  <a:tcPr anchor="ctr">
                    <a:lnL>
                      <a:noFill/>
                    </a:lnL>
                    <a:lnR>
                      <a:noFill/>
                    </a:lnR>
                    <a:lnT>
                      <a:noFill/>
                    </a:lnT>
                    <a:lnB>
                      <a:noFill/>
                    </a:lnB>
                  </a:tcPr>
                </a:tc>
                <a:tc>
                  <a:txBody>
                    <a:bodyPr/>
                    <a:lstStyle/>
                    <a:p>
                      <a:pPr algn="r"/>
                      <a:r>
                        <a:rPr lang="en-IN" b="1">
                          <a:effectLst/>
                        </a:rPr>
                        <a:t>Laboratory 4</a:t>
                      </a:r>
                    </a:p>
                  </a:txBody>
                  <a:tcPr anchor="ctr">
                    <a:lnL>
                      <a:noFill/>
                    </a:lnL>
                    <a:lnR>
                      <a:noFill/>
                    </a:lnR>
                    <a:lnT>
                      <a:noFill/>
                    </a:lnT>
                    <a:lnB>
                      <a:noFill/>
                    </a:lnB>
                  </a:tcPr>
                </a:tc>
                <a:tc>
                  <a:txBody>
                    <a:bodyPr/>
                    <a:lstStyle/>
                    <a:p>
                      <a:endParaRPr lang="en-IN"/>
                    </a:p>
                  </a:txBody>
                  <a:tcPr>
                    <a:lnL>
                      <a:noFill/>
                    </a:lnL>
                  </a:tcPr>
                </a:tc>
              </a:tr>
              <a:tr h="0">
                <a:tc>
                  <a:txBody>
                    <a:bodyPr/>
                    <a:lstStyle/>
                    <a:p>
                      <a:pPr fontAlgn="ctr"/>
                      <a:r>
                        <a:rPr lang="en-IN" b="1">
                          <a:effectLst/>
                        </a:rPr>
                        <a:t>0</a:t>
                      </a:r>
                    </a:p>
                  </a:txBody>
                  <a:tcPr anchor="ctr">
                    <a:lnL>
                      <a:noFill/>
                    </a:lnL>
                    <a:lnR>
                      <a:noFill/>
                    </a:lnR>
                    <a:lnT>
                      <a:noFill/>
                    </a:lnT>
                    <a:lnB>
                      <a:noFill/>
                    </a:lnB>
                  </a:tcPr>
                </a:tc>
                <a:tc>
                  <a:txBody>
                    <a:bodyPr/>
                    <a:lstStyle/>
                    <a:p>
                      <a:pPr algn="r"/>
                      <a:r>
                        <a:rPr lang="en-IN">
                          <a:effectLst/>
                        </a:rPr>
                        <a:t>185.35</a:t>
                      </a:r>
                    </a:p>
                  </a:txBody>
                  <a:tcPr anchor="ctr">
                    <a:lnL>
                      <a:noFill/>
                    </a:lnL>
                    <a:lnR>
                      <a:noFill/>
                    </a:lnR>
                    <a:lnT>
                      <a:noFill/>
                    </a:lnT>
                    <a:lnB>
                      <a:noFill/>
                    </a:lnB>
                  </a:tcPr>
                </a:tc>
                <a:tc>
                  <a:txBody>
                    <a:bodyPr/>
                    <a:lstStyle/>
                    <a:p>
                      <a:pPr algn="r"/>
                      <a:r>
                        <a:rPr lang="en-IN">
                          <a:effectLst/>
                        </a:rPr>
                        <a:t>165.53</a:t>
                      </a:r>
                    </a:p>
                  </a:txBody>
                  <a:tcPr anchor="ctr">
                    <a:lnL>
                      <a:noFill/>
                    </a:lnL>
                    <a:lnR>
                      <a:noFill/>
                    </a:lnR>
                    <a:lnT>
                      <a:noFill/>
                    </a:lnT>
                    <a:lnB>
                      <a:noFill/>
                    </a:lnB>
                  </a:tcPr>
                </a:tc>
                <a:tc>
                  <a:txBody>
                    <a:bodyPr/>
                    <a:lstStyle/>
                    <a:p>
                      <a:pPr algn="r"/>
                      <a:r>
                        <a:rPr lang="en-IN">
                          <a:effectLst/>
                        </a:rPr>
                        <a:t>176.70</a:t>
                      </a:r>
                    </a:p>
                  </a:txBody>
                  <a:tcPr anchor="ctr">
                    <a:lnL>
                      <a:noFill/>
                    </a:lnL>
                    <a:lnR>
                      <a:noFill/>
                    </a:lnR>
                    <a:lnT>
                      <a:noFill/>
                    </a:lnT>
                    <a:lnB>
                      <a:noFill/>
                    </a:lnB>
                  </a:tcPr>
                </a:tc>
                <a:tc>
                  <a:txBody>
                    <a:bodyPr/>
                    <a:lstStyle/>
                    <a:p>
                      <a:pPr algn="r"/>
                      <a:r>
                        <a:rPr lang="en-IN">
                          <a:effectLst/>
                        </a:rPr>
                        <a:t>166.13</a:t>
                      </a:r>
                    </a:p>
                  </a:txBody>
                  <a:tcPr anchor="ctr">
                    <a:lnL>
                      <a:noFill/>
                    </a:lnL>
                    <a:lnR>
                      <a:noFill/>
                    </a:lnR>
                    <a:lnB>
                      <a:noFill/>
                    </a:lnB>
                  </a:tcPr>
                </a:tc>
              </a:tr>
              <a:tr h="0">
                <a:tc>
                  <a:txBody>
                    <a:bodyPr/>
                    <a:lstStyle/>
                    <a:p>
                      <a:pPr fontAlgn="ctr"/>
                      <a:r>
                        <a:rPr lang="en-IN" b="1">
                          <a:effectLst/>
                        </a:rPr>
                        <a:t>1</a:t>
                      </a:r>
                    </a:p>
                  </a:txBody>
                  <a:tcPr anchor="ctr">
                    <a:lnL>
                      <a:noFill/>
                    </a:lnL>
                    <a:lnR>
                      <a:noFill/>
                    </a:lnR>
                    <a:lnT>
                      <a:noFill/>
                    </a:lnT>
                    <a:lnB>
                      <a:noFill/>
                    </a:lnB>
                  </a:tcPr>
                </a:tc>
                <a:tc>
                  <a:txBody>
                    <a:bodyPr/>
                    <a:lstStyle/>
                    <a:p>
                      <a:pPr algn="r"/>
                      <a:r>
                        <a:rPr lang="en-IN">
                          <a:effectLst/>
                        </a:rPr>
                        <a:t>170.49</a:t>
                      </a:r>
                    </a:p>
                  </a:txBody>
                  <a:tcPr anchor="ctr">
                    <a:lnL>
                      <a:noFill/>
                    </a:lnL>
                    <a:lnR>
                      <a:noFill/>
                    </a:lnR>
                    <a:lnT>
                      <a:noFill/>
                    </a:lnT>
                    <a:lnB>
                      <a:noFill/>
                    </a:lnB>
                  </a:tcPr>
                </a:tc>
                <a:tc>
                  <a:txBody>
                    <a:bodyPr/>
                    <a:lstStyle/>
                    <a:p>
                      <a:pPr algn="r"/>
                      <a:r>
                        <a:rPr lang="en-IN">
                          <a:effectLst/>
                        </a:rPr>
                        <a:t>185.91</a:t>
                      </a:r>
                    </a:p>
                  </a:txBody>
                  <a:tcPr anchor="ctr">
                    <a:lnL>
                      <a:noFill/>
                    </a:lnL>
                    <a:lnR>
                      <a:noFill/>
                    </a:lnR>
                    <a:lnT>
                      <a:noFill/>
                    </a:lnT>
                    <a:lnB>
                      <a:noFill/>
                    </a:lnB>
                  </a:tcPr>
                </a:tc>
                <a:tc>
                  <a:txBody>
                    <a:bodyPr/>
                    <a:lstStyle/>
                    <a:p>
                      <a:pPr algn="r"/>
                      <a:r>
                        <a:rPr lang="en-IN">
                          <a:effectLst/>
                        </a:rPr>
                        <a:t>198.45</a:t>
                      </a:r>
                    </a:p>
                  </a:txBody>
                  <a:tcPr anchor="ctr">
                    <a:lnL>
                      <a:noFill/>
                    </a:lnL>
                    <a:lnR>
                      <a:noFill/>
                    </a:lnR>
                    <a:lnT>
                      <a:noFill/>
                    </a:lnT>
                    <a:lnB>
                      <a:noFill/>
                    </a:lnB>
                  </a:tcPr>
                </a:tc>
                <a:tc>
                  <a:txBody>
                    <a:bodyPr/>
                    <a:lstStyle/>
                    <a:p>
                      <a:pPr algn="r"/>
                      <a:r>
                        <a:rPr lang="en-IN">
                          <a:effectLst/>
                        </a:rPr>
                        <a:t>160.79</a:t>
                      </a:r>
                    </a:p>
                  </a:txBody>
                  <a:tcPr anchor="ctr">
                    <a:lnL>
                      <a:noFill/>
                    </a:lnL>
                    <a:lnR>
                      <a:noFill/>
                    </a:lnR>
                    <a:lnT>
                      <a:noFill/>
                    </a:lnT>
                    <a:lnB>
                      <a:noFill/>
                    </a:lnB>
                  </a:tcPr>
                </a:tc>
              </a:tr>
              <a:tr h="0">
                <a:tc>
                  <a:txBody>
                    <a:bodyPr/>
                    <a:lstStyle/>
                    <a:p>
                      <a:pPr fontAlgn="ctr"/>
                      <a:r>
                        <a:rPr lang="en-IN" b="1">
                          <a:effectLst/>
                        </a:rPr>
                        <a:t>2</a:t>
                      </a:r>
                    </a:p>
                  </a:txBody>
                  <a:tcPr anchor="ctr">
                    <a:lnL>
                      <a:noFill/>
                    </a:lnL>
                    <a:lnR>
                      <a:noFill/>
                    </a:lnR>
                    <a:lnT>
                      <a:noFill/>
                    </a:lnT>
                    <a:lnB>
                      <a:noFill/>
                    </a:lnB>
                  </a:tcPr>
                </a:tc>
                <a:tc>
                  <a:txBody>
                    <a:bodyPr/>
                    <a:lstStyle/>
                    <a:p>
                      <a:pPr algn="r"/>
                      <a:r>
                        <a:rPr lang="en-IN">
                          <a:effectLst/>
                        </a:rPr>
                        <a:t>192.77</a:t>
                      </a:r>
                    </a:p>
                  </a:txBody>
                  <a:tcPr anchor="ctr">
                    <a:lnL>
                      <a:noFill/>
                    </a:lnL>
                    <a:lnR>
                      <a:noFill/>
                    </a:lnR>
                    <a:lnT>
                      <a:noFill/>
                    </a:lnT>
                    <a:lnB>
                      <a:noFill/>
                    </a:lnB>
                  </a:tcPr>
                </a:tc>
                <a:tc>
                  <a:txBody>
                    <a:bodyPr/>
                    <a:lstStyle/>
                    <a:p>
                      <a:pPr algn="r"/>
                      <a:r>
                        <a:rPr lang="en-IN">
                          <a:effectLst/>
                        </a:rPr>
                        <a:t>194.92</a:t>
                      </a:r>
                    </a:p>
                  </a:txBody>
                  <a:tcPr anchor="ctr">
                    <a:lnL>
                      <a:noFill/>
                    </a:lnL>
                    <a:lnR>
                      <a:noFill/>
                    </a:lnR>
                    <a:lnT>
                      <a:noFill/>
                    </a:lnT>
                    <a:lnB>
                      <a:noFill/>
                    </a:lnB>
                  </a:tcPr>
                </a:tc>
                <a:tc>
                  <a:txBody>
                    <a:bodyPr/>
                    <a:lstStyle/>
                    <a:p>
                      <a:pPr algn="r"/>
                      <a:r>
                        <a:rPr lang="en-IN">
                          <a:effectLst/>
                        </a:rPr>
                        <a:t>201.23</a:t>
                      </a:r>
                    </a:p>
                  </a:txBody>
                  <a:tcPr anchor="ctr">
                    <a:lnL>
                      <a:noFill/>
                    </a:lnL>
                    <a:lnR>
                      <a:noFill/>
                    </a:lnR>
                    <a:lnT>
                      <a:noFill/>
                    </a:lnT>
                    <a:lnB>
                      <a:noFill/>
                    </a:lnB>
                  </a:tcPr>
                </a:tc>
                <a:tc>
                  <a:txBody>
                    <a:bodyPr/>
                    <a:lstStyle/>
                    <a:p>
                      <a:pPr algn="r"/>
                      <a:r>
                        <a:rPr lang="en-IN">
                          <a:effectLst/>
                        </a:rPr>
                        <a:t>185.18</a:t>
                      </a:r>
                    </a:p>
                  </a:txBody>
                  <a:tcPr anchor="ctr">
                    <a:lnL>
                      <a:noFill/>
                    </a:lnL>
                    <a:lnR>
                      <a:noFill/>
                    </a:lnR>
                    <a:lnT>
                      <a:noFill/>
                    </a:lnT>
                    <a:lnB>
                      <a:noFill/>
                    </a:lnB>
                  </a:tcPr>
                </a:tc>
              </a:tr>
              <a:tr h="0">
                <a:tc>
                  <a:txBody>
                    <a:bodyPr/>
                    <a:lstStyle/>
                    <a:p>
                      <a:pPr fontAlgn="ctr"/>
                      <a:r>
                        <a:rPr lang="en-IN" b="1">
                          <a:effectLst/>
                        </a:rPr>
                        <a:t>3</a:t>
                      </a:r>
                    </a:p>
                  </a:txBody>
                  <a:tcPr anchor="ctr">
                    <a:lnL>
                      <a:noFill/>
                    </a:lnL>
                    <a:lnR>
                      <a:noFill/>
                    </a:lnR>
                    <a:lnT>
                      <a:noFill/>
                    </a:lnT>
                    <a:lnB>
                      <a:noFill/>
                    </a:lnB>
                  </a:tcPr>
                </a:tc>
                <a:tc>
                  <a:txBody>
                    <a:bodyPr/>
                    <a:lstStyle/>
                    <a:p>
                      <a:pPr algn="r"/>
                      <a:r>
                        <a:rPr lang="en-IN" dirty="0">
                          <a:effectLst/>
                        </a:rPr>
                        <a:t>177.33</a:t>
                      </a:r>
                    </a:p>
                  </a:txBody>
                  <a:tcPr anchor="ctr">
                    <a:lnL>
                      <a:noFill/>
                    </a:lnL>
                    <a:lnR>
                      <a:noFill/>
                    </a:lnR>
                    <a:lnT>
                      <a:noFill/>
                    </a:lnT>
                    <a:lnB>
                      <a:noFill/>
                    </a:lnB>
                  </a:tcPr>
                </a:tc>
                <a:tc>
                  <a:txBody>
                    <a:bodyPr/>
                    <a:lstStyle/>
                    <a:p>
                      <a:pPr algn="r"/>
                      <a:r>
                        <a:rPr lang="en-IN">
                          <a:effectLst/>
                        </a:rPr>
                        <a:t>183.00</a:t>
                      </a:r>
                    </a:p>
                  </a:txBody>
                  <a:tcPr anchor="ctr">
                    <a:lnL>
                      <a:noFill/>
                    </a:lnL>
                    <a:lnR>
                      <a:noFill/>
                    </a:lnR>
                    <a:lnT>
                      <a:noFill/>
                    </a:lnT>
                    <a:lnB>
                      <a:noFill/>
                    </a:lnB>
                  </a:tcPr>
                </a:tc>
                <a:tc>
                  <a:txBody>
                    <a:bodyPr/>
                    <a:lstStyle/>
                    <a:p>
                      <a:pPr algn="r"/>
                      <a:r>
                        <a:rPr lang="en-IN">
                          <a:effectLst/>
                        </a:rPr>
                        <a:t>199.61</a:t>
                      </a:r>
                    </a:p>
                  </a:txBody>
                  <a:tcPr anchor="ctr">
                    <a:lnL>
                      <a:noFill/>
                    </a:lnL>
                    <a:lnR>
                      <a:noFill/>
                    </a:lnR>
                    <a:lnT>
                      <a:noFill/>
                    </a:lnT>
                    <a:lnB>
                      <a:noFill/>
                    </a:lnB>
                  </a:tcPr>
                </a:tc>
                <a:tc>
                  <a:txBody>
                    <a:bodyPr/>
                    <a:lstStyle/>
                    <a:p>
                      <a:pPr algn="r"/>
                      <a:r>
                        <a:rPr lang="en-IN">
                          <a:effectLst/>
                        </a:rPr>
                        <a:t>176.42</a:t>
                      </a:r>
                    </a:p>
                  </a:txBody>
                  <a:tcPr anchor="ctr">
                    <a:lnL>
                      <a:noFill/>
                    </a:lnL>
                    <a:lnR>
                      <a:noFill/>
                    </a:lnR>
                    <a:lnT>
                      <a:noFill/>
                    </a:lnT>
                    <a:lnB>
                      <a:noFill/>
                    </a:lnB>
                  </a:tcPr>
                </a:tc>
              </a:tr>
              <a:tr h="0">
                <a:tc>
                  <a:txBody>
                    <a:bodyPr/>
                    <a:lstStyle/>
                    <a:p>
                      <a:pPr fontAlgn="ctr"/>
                      <a:r>
                        <a:rPr lang="en-IN" b="1">
                          <a:effectLst/>
                        </a:rPr>
                        <a:t>4</a:t>
                      </a:r>
                    </a:p>
                  </a:txBody>
                  <a:tcPr anchor="ctr">
                    <a:lnL>
                      <a:noFill/>
                    </a:lnL>
                    <a:lnR>
                      <a:noFill/>
                    </a:lnR>
                    <a:lnT>
                      <a:noFill/>
                    </a:lnT>
                    <a:lnB>
                      <a:noFill/>
                    </a:lnB>
                  </a:tcPr>
                </a:tc>
                <a:tc>
                  <a:txBody>
                    <a:bodyPr/>
                    <a:lstStyle/>
                    <a:p>
                      <a:pPr algn="r"/>
                      <a:r>
                        <a:rPr lang="en-IN">
                          <a:effectLst/>
                        </a:rPr>
                        <a:t>193.41</a:t>
                      </a:r>
                    </a:p>
                  </a:txBody>
                  <a:tcPr anchor="ctr">
                    <a:lnL>
                      <a:noFill/>
                    </a:lnL>
                    <a:lnR>
                      <a:noFill/>
                    </a:lnR>
                    <a:lnT>
                      <a:noFill/>
                    </a:lnT>
                    <a:lnB>
                      <a:noFill/>
                    </a:lnB>
                  </a:tcPr>
                </a:tc>
                <a:tc>
                  <a:txBody>
                    <a:bodyPr/>
                    <a:lstStyle/>
                    <a:p>
                      <a:pPr algn="r"/>
                      <a:r>
                        <a:rPr lang="en-IN">
                          <a:effectLst/>
                        </a:rPr>
                        <a:t>169.57</a:t>
                      </a:r>
                    </a:p>
                  </a:txBody>
                  <a:tcPr anchor="ctr">
                    <a:lnL>
                      <a:noFill/>
                    </a:lnL>
                    <a:lnR>
                      <a:noFill/>
                    </a:lnR>
                    <a:lnT>
                      <a:noFill/>
                    </a:lnT>
                    <a:lnB>
                      <a:noFill/>
                    </a:lnB>
                  </a:tcPr>
                </a:tc>
                <a:tc>
                  <a:txBody>
                    <a:bodyPr/>
                    <a:lstStyle/>
                    <a:p>
                      <a:pPr algn="r"/>
                      <a:r>
                        <a:rPr lang="en-IN">
                          <a:effectLst/>
                        </a:rPr>
                        <a:t>204.63</a:t>
                      </a:r>
                    </a:p>
                  </a:txBody>
                  <a:tcPr anchor="ctr">
                    <a:lnL>
                      <a:noFill/>
                    </a:lnL>
                    <a:lnR>
                      <a:noFill/>
                    </a:lnR>
                    <a:lnT>
                      <a:noFill/>
                    </a:lnT>
                    <a:lnB>
                      <a:noFill/>
                    </a:lnB>
                  </a:tcPr>
                </a:tc>
                <a:tc>
                  <a:txBody>
                    <a:bodyPr/>
                    <a:lstStyle/>
                    <a:p>
                      <a:pPr algn="r"/>
                      <a:r>
                        <a:rPr lang="en-IN" dirty="0">
                          <a:effectLst/>
                        </a:rPr>
                        <a:t>152.60</a:t>
                      </a:r>
                    </a:p>
                  </a:txBody>
                  <a:tcPr anchor="ctr">
                    <a:lnL>
                      <a:noFill/>
                    </a:lnL>
                    <a:lnR>
                      <a:noFill/>
                    </a:lnR>
                    <a:lnT>
                      <a:noFill/>
                    </a:lnT>
                    <a:lnB>
                      <a:noFill/>
                    </a:lnB>
                  </a:tcPr>
                </a:tc>
              </a:tr>
            </a:tbl>
          </a:graphicData>
        </a:graphic>
      </p:graphicFrame>
      <p:sp>
        <p:nvSpPr>
          <p:cNvPr id="5" name="Rectangle 4"/>
          <p:cNvSpPr/>
          <p:nvPr/>
        </p:nvSpPr>
        <p:spPr>
          <a:xfrm>
            <a:off x="0" y="4990487"/>
            <a:ext cx="9143999" cy="1477328"/>
          </a:xfrm>
          <a:prstGeom prst="rect">
            <a:avLst/>
          </a:prstGeom>
        </p:spPr>
        <p:txBody>
          <a:bodyPr wrap="square">
            <a:spAutoFit/>
          </a:bodyPr>
          <a:lstStyle/>
          <a:p>
            <a:r>
              <a:rPr lang="en-IN" dirty="0">
                <a:solidFill>
                  <a:srgbClr val="008000"/>
                </a:solidFill>
                <a:latin typeface="Courier New" panose="02070309020205020404" pitchFamily="49" charset="0"/>
              </a:rPr>
              <a:t># </a:t>
            </a:r>
            <a:r>
              <a:rPr lang="en-IN" dirty="0" err="1">
                <a:solidFill>
                  <a:srgbClr val="008000"/>
                </a:solidFill>
                <a:latin typeface="Courier New" panose="02070309020205020404" pitchFamily="49" charset="0"/>
              </a:rPr>
              <a:t>Anova</a:t>
            </a:r>
            <a:r>
              <a:rPr lang="en-IN" dirty="0">
                <a:solidFill>
                  <a:srgbClr val="008000"/>
                </a:solidFill>
                <a:latin typeface="Courier New" panose="02070309020205020404" pitchFamily="49" charset="0"/>
              </a:rPr>
              <a:t> </a:t>
            </a:r>
            <a:r>
              <a:rPr lang="en-IN" dirty="0" err="1">
                <a:solidFill>
                  <a:srgbClr val="008000"/>
                </a:solidFill>
                <a:latin typeface="Courier New" panose="02070309020205020404" pitchFamily="49" charset="0"/>
              </a:rPr>
              <a:t>ftest</a:t>
            </a:r>
            <a:r>
              <a:rPr lang="en-IN" dirty="0">
                <a:solidFill>
                  <a:srgbClr val="008000"/>
                </a:solidFill>
                <a:latin typeface="Courier New" panose="02070309020205020404" pitchFamily="49" charset="0"/>
              </a:rPr>
              <a:t> statistics: </a:t>
            </a:r>
            <a:r>
              <a:rPr lang="en-IN" dirty="0" err="1">
                <a:solidFill>
                  <a:srgbClr val="008000"/>
                </a:solidFill>
                <a:latin typeface="Courier New" panose="02070309020205020404" pitchFamily="49" charset="0"/>
              </a:rPr>
              <a:t>stats.f_oneway</a:t>
            </a:r>
            <a:r>
              <a:rPr lang="en-IN" dirty="0">
                <a:solidFill>
                  <a:srgbClr val="008000"/>
                </a:solidFill>
                <a:latin typeface="Courier New" panose="02070309020205020404" pitchFamily="49" charset="0"/>
              </a:rPr>
              <a:t>(column-1,column-2,column-3,column-4</a:t>
            </a:r>
            <a:r>
              <a:rPr lang="en-IN" dirty="0" smtClean="0">
                <a:solidFill>
                  <a:srgbClr val="008000"/>
                </a:solidFill>
                <a:latin typeface="Courier New" panose="02070309020205020404" pitchFamily="49" charset="0"/>
              </a:rPr>
              <a:t>)</a:t>
            </a:r>
            <a:endParaRPr lang="en-IN" dirty="0"/>
          </a:p>
          <a:p>
            <a:r>
              <a:rPr lang="en-IN" dirty="0" err="1"/>
              <a:t>p_value</a:t>
            </a:r>
            <a:r>
              <a:rPr lang="en-IN" dirty="0"/>
              <a:t>=</a:t>
            </a:r>
            <a:r>
              <a:rPr lang="en-IN" dirty="0" err="1"/>
              <a:t>stats.f_oneway</a:t>
            </a:r>
            <a:r>
              <a:rPr lang="en-IN" dirty="0"/>
              <a:t>(</a:t>
            </a:r>
            <a:r>
              <a:rPr lang="en-IN" dirty="0" err="1"/>
              <a:t>data.iloc</a:t>
            </a:r>
            <a:r>
              <a:rPr lang="en-IN" dirty="0"/>
              <a:t>[1:,0],</a:t>
            </a:r>
            <a:r>
              <a:rPr lang="en-IN" dirty="0" err="1"/>
              <a:t>data.iloc</a:t>
            </a:r>
            <a:r>
              <a:rPr lang="en-IN" dirty="0"/>
              <a:t>[2:,1],</a:t>
            </a:r>
            <a:r>
              <a:rPr lang="en-IN" dirty="0" err="1"/>
              <a:t>data.iloc</a:t>
            </a:r>
            <a:r>
              <a:rPr lang="en-IN" dirty="0"/>
              <a:t>[3:,2],</a:t>
            </a:r>
            <a:r>
              <a:rPr lang="en-IN" dirty="0" err="1"/>
              <a:t>data.iloc</a:t>
            </a:r>
            <a:r>
              <a:rPr lang="en-IN" dirty="0"/>
              <a:t>[4:,3])</a:t>
            </a:r>
          </a:p>
          <a:p>
            <a:r>
              <a:rPr lang="en-IN" dirty="0" err="1"/>
              <a:t>p_value</a:t>
            </a:r>
            <a:endParaRPr lang="en-IN" dirty="0"/>
          </a:p>
          <a:p>
            <a:r>
              <a:rPr lang="en-IN" dirty="0" err="1"/>
              <a:t>F_onewayResult</a:t>
            </a:r>
            <a:r>
              <a:rPr lang="en-IN" dirty="0"/>
              <a:t>(statistic=117.53661329681519, </a:t>
            </a:r>
            <a:r>
              <a:rPr lang="en-IN" dirty="0" err="1"/>
              <a:t>pvalue</a:t>
            </a:r>
            <a:r>
              <a:rPr lang="en-IN" dirty="0"/>
              <a:t>=1.1019140875350444e-56)</a:t>
            </a:r>
            <a:endParaRPr lang="en-IN"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61743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3792"/>
            <a:ext cx="9144000" cy="369332"/>
          </a:xfrm>
          <a:prstGeom prst="rect">
            <a:avLst/>
          </a:prstGeom>
        </p:spPr>
        <p:txBody>
          <a:bodyPr wrap="square">
            <a:spAutoFit/>
          </a:bodyPr>
          <a:lstStyle/>
          <a:p>
            <a:r>
              <a:rPr lang="en-IN" dirty="0" err="1"/>
              <a:t>F_onewayResult</a:t>
            </a:r>
            <a:r>
              <a:rPr lang="en-IN" dirty="0"/>
              <a:t>(statistic=117.53661329681519, </a:t>
            </a:r>
            <a:r>
              <a:rPr lang="en-IN" dirty="0" err="1"/>
              <a:t>pvalue</a:t>
            </a:r>
            <a:r>
              <a:rPr lang="en-IN" dirty="0"/>
              <a:t>=1.1019140875350444e-56)</a:t>
            </a:r>
          </a:p>
        </p:txBody>
      </p:sp>
      <p:sp>
        <p:nvSpPr>
          <p:cNvPr id="3" name="Rectangle 2"/>
          <p:cNvSpPr/>
          <p:nvPr/>
        </p:nvSpPr>
        <p:spPr>
          <a:xfrm>
            <a:off x="0" y="2996932"/>
            <a:ext cx="5834130" cy="369332"/>
          </a:xfrm>
          <a:prstGeom prst="rect">
            <a:avLst/>
          </a:prstGeom>
        </p:spPr>
        <p:txBody>
          <a:bodyPr wrap="square">
            <a:spAutoFit/>
          </a:bodyPr>
          <a:lstStyle/>
          <a:p>
            <a:r>
              <a:rPr lang="en-US" dirty="0" err="1">
                <a:solidFill>
                  <a:srgbClr val="000000"/>
                </a:solidFill>
                <a:latin typeface="Courier New" panose="02070309020205020404" pitchFamily="49" charset="0"/>
              </a:rPr>
              <a:t>p_value</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compare it with α = 0.05</a:t>
            </a:r>
            <a:endParaRPr lang="en-US" b="0" dirty="0">
              <a:solidFill>
                <a:srgbClr val="000000"/>
              </a:solidFill>
              <a:effectLst/>
              <a:latin typeface="Courier New" panose="02070309020205020404" pitchFamily="49" charset="0"/>
            </a:endParaRPr>
          </a:p>
        </p:txBody>
      </p:sp>
      <p:sp>
        <p:nvSpPr>
          <p:cNvPr id="4" name="Rectangle 3"/>
          <p:cNvSpPr/>
          <p:nvPr/>
        </p:nvSpPr>
        <p:spPr>
          <a:xfrm>
            <a:off x="103031" y="3366264"/>
            <a:ext cx="3217547" cy="369332"/>
          </a:xfrm>
          <a:prstGeom prst="rect">
            <a:avLst/>
          </a:prstGeom>
        </p:spPr>
        <p:txBody>
          <a:bodyPr wrap="none">
            <a:spAutoFit/>
          </a:bodyPr>
          <a:lstStyle/>
          <a:p>
            <a:r>
              <a:rPr lang="en-IN" dirty="0">
                <a:solidFill>
                  <a:srgbClr val="212121"/>
                </a:solidFill>
                <a:latin typeface="Courier New" panose="02070309020205020404" pitchFamily="49" charset="0"/>
              </a:rPr>
              <a:t>2.1156708949992414e-57</a:t>
            </a:r>
            <a:endParaRPr lang="en-IN" dirty="0"/>
          </a:p>
        </p:txBody>
      </p:sp>
      <p:sp>
        <p:nvSpPr>
          <p:cNvPr id="5" name="Rectangle 4"/>
          <p:cNvSpPr/>
          <p:nvPr/>
        </p:nvSpPr>
        <p:spPr>
          <a:xfrm>
            <a:off x="103030" y="847670"/>
            <a:ext cx="9040969" cy="1477328"/>
          </a:xfrm>
          <a:prstGeom prst="rect">
            <a:avLst/>
          </a:prstGeom>
        </p:spPr>
        <p:txBody>
          <a:bodyPr wrap="square">
            <a:spAutoFit/>
          </a:bodyPr>
          <a:lstStyle/>
          <a:p>
            <a:r>
              <a:rPr lang="en-IN" dirty="0">
                <a:solidFill>
                  <a:srgbClr val="008000"/>
                </a:solidFill>
                <a:latin typeface="Courier New" panose="02070309020205020404" pitchFamily="49" charset="0"/>
              </a:rPr>
              <a:t># </a:t>
            </a:r>
            <a:r>
              <a:rPr lang="en-IN" dirty="0" err="1">
                <a:solidFill>
                  <a:srgbClr val="008000"/>
                </a:solidFill>
                <a:latin typeface="Courier New" panose="02070309020205020404" pitchFamily="49" charset="0"/>
              </a:rPr>
              <a:t>Anova</a:t>
            </a:r>
            <a:r>
              <a:rPr lang="en-IN" dirty="0">
                <a:solidFill>
                  <a:srgbClr val="008000"/>
                </a:solidFill>
                <a:latin typeface="Courier New" panose="02070309020205020404" pitchFamily="49" charset="0"/>
              </a:rPr>
              <a:t> </a:t>
            </a:r>
            <a:r>
              <a:rPr lang="en-IN" dirty="0" err="1">
                <a:solidFill>
                  <a:srgbClr val="008000"/>
                </a:solidFill>
                <a:latin typeface="Courier New" panose="02070309020205020404" pitchFamily="49" charset="0"/>
              </a:rPr>
              <a:t>ftest</a:t>
            </a:r>
            <a:r>
              <a:rPr lang="en-IN" dirty="0">
                <a:solidFill>
                  <a:srgbClr val="008000"/>
                </a:solidFill>
                <a:latin typeface="Courier New" panose="02070309020205020404" pitchFamily="49" charset="0"/>
              </a:rPr>
              <a:t> statistics: </a:t>
            </a:r>
            <a:r>
              <a:rPr lang="en-IN" dirty="0" err="1">
                <a:solidFill>
                  <a:srgbClr val="008000"/>
                </a:solidFill>
                <a:latin typeface="Courier New" panose="02070309020205020404" pitchFamily="49" charset="0"/>
              </a:rPr>
              <a:t>stats.f_oneway</a:t>
            </a:r>
            <a:r>
              <a:rPr lang="en-IN" dirty="0">
                <a:solidFill>
                  <a:srgbClr val="008000"/>
                </a:solidFill>
                <a:latin typeface="Courier New" panose="02070309020205020404" pitchFamily="49" charset="0"/>
              </a:rPr>
              <a:t>(column-1,column-2,column-3,column-4)</a:t>
            </a:r>
            <a:endParaRPr lang="en-IN" dirty="0">
              <a:solidFill>
                <a:srgbClr val="000000"/>
              </a:solidFill>
              <a:latin typeface="Courier New" panose="02070309020205020404" pitchFamily="49" charset="0"/>
            </a:endParaRPr>
          </a:p>
          <a:p>
            <a:r>
              <a:rPr lang="en-IN" dirty="0" err="1">
                <a:solidFill>
                  <a:srgbClr val="000000"/>
                </a:solidFill>
                <a:latin typeface="Courier New" panose="02070309020205020404" pitchFamily="49" charset="0"/>
              </a:rPr>
              <a:t>p_value</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stats.f_oneway</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data.iloc</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0</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data.iloc</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1</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data.iloc</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2</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data.iloc</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3</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p_value</a:t>
            </a:r>
            <a:endParaRPr lang="en-IN" b="0" dirty="0">
              <a:solidFill>
                <a:srgbClr val="000000"/>
              </a:solidFill>
              <a:effectLst/>
              <a:latin typeface="Courier New" panose="02070309020205020404" pitchFamily="49" charset="0"/>
            </a:endParaRPr>
          </a:p>
        </p:txBody>
      </p:sp>
      <p:sp>
        <p:nvSpPr>
          <p:cNvPr id="6" name="Rectangle 5"/>
          <p:cNvSpPr/>
          <p:nvPr/>
        </p:nvSpPr>
        <p:spPr>
          <a:xfrm>
            <a:off x="51513" y="2258268"/>
            <a:ext cx="9092485" cy="646331"/>
          </a:xfrm>
          <a:prstGeom prst="rect">
            <a:avLst/>
          </a:prstGeom>
        </p:spPr>
        <p:txBody>
          <a:bodyPr wrap="square">
            <a:spAutoFit/>
          </a:bodyPr>
          <a:lstStyle/>
          <a:p>
            <a:r>
              <a:rPr lang="en-IN" dirty="0" err="1">
                <a:solidFill>
                  <a:srgbClr val="212121"/>
                </a:solidFill>
                <a:latin typeface="Courier New" panose="02070309020205020404" pitchFamily="49" charset="0"/>
              </a:rPr>
              <a:t>F_onewayResult</a:t>
            </a:r>
            <a:r>
              <a:rPr lang="en-IN" dirty="0">
                <a:solidFill>
                  <a:srgbClr val="212121"/>
                </a:solidFill>
                <a:latin typeface="Courier New" panose="02070309020205020404" pitchFamily="49" charset="0"/>
              </a:rPr>
              <a:t>(statistic=118.70421654401437, </a:t>
            </a:r>
            <a:r>
              <a:rPr lang="en-IN" dirty="0" err="1">
                <a:solidFill>
                  <a:srgbClr val="212121"/>
                </a:solidFill>
                <a:latin typeface="Courier New" panose="02070309020205020404" pitchFamily="49" charset="0"/>
              </a:rPr>
              <a:t>pvalue</a:t>
            </a:r>
            <a:r>
              <a:rPr lang="en-IN" dirty="0">
                <a:solidFill>
                  <a:srgbClr val="212121"/>
                </a:solidFill>
                <a:latin typeface="Courier New" panose="02070309020205020404" pitchFamily="49" charset="0"/>
              </a:rPr>
              <a:t>=2.1156708949992414e-57)</a:t>
            </a:r>
            <a:endParaRPr lang="en-IN" dirty="0"/>
          </a:p>
        </p:txBody>
      </p:sp>
    </p:spTree>
    <p:extLst>
      <p:ext uri="{BB962C8B-B14F-4D97-AF65-F5344CB8AC3E}">
        <p14:creationId xmlns:p14="http://schemas.microsoft.com/office/powerpoint/2010/main" val="238851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1619"/>
            <a:ext cx="8229600" cy="715962"/>
          </a:xfrm>
        </p:spPr>
        <p:txBody>
          <a:bodyPr>
            <a:normAutofit/>
          </a:bodyPr>
          <a:lstStyle/>
          <a:p>
            <a:pPr algn="l"/>
            <a:r>
              <a:rPr lang="en-US" sz="3600" b="1" dirty="0"/>
              <a:t>Hypothesis Testing Exercise</a:t>
            </a:r>
          </a:p>
        </p:txBody>
      </p:sp>
      <p:sp>
        <p:nvSpPr>
          <p:cNvPr id="3" name="Content Placeholder 2"/>
          <p:cNvSpPr>
            <a:spLocks noGrp="1"/>
          </p:cNvSpPr>
          <p:nvPr>
            <p:ph idx="1"/>
          </p:nvPr>
        </p:nvSpPr>
        <p:spPr>
          <a:xfrm>
            <a:off x="228600" y="914400"/>
            <a:ext cx="8763000" cy="5715000"/>
          </a:xfrm>
        </p:spPr>
        <p:txBody>
          <a:bodyPr>
            <a:normAutofit/>
          </a:bodyPr>
          <a:lstStyle/>
          <a:p>
            <a:pPr>
              <a:buNone/>
            </a:pPr>
            <a:r>
              <a:rPr lang="en-US" sz="2000" dirty="0"/>
              <a:t>      Sales of products in four different regions is tabulated for males and females. Find if male-female buyer rations are similar across regions.</a:t>
            </a:r>
          </a:p>
        </p:txBody>
      </p:sp>
      <p:graphicFrame>
        <p:nvGraphicFramePr>
          <p:cNvPr id="4" name="Table 3"/>
          <p:cNvGraphicFramePr>
            <a:graphicFrameLocks noGrp="1"/>
          </p:cNvGraphicFramePr>
          <p:nvPr/>
        </p:nvGraphicFramePr>
        <p:xfrm>
          <a:off x="1371600" y="1981200"/>
          <a:ext cx="6096000" cy="111252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tblGrid>
              <a:tr h="370840">
                <a:tc>
                  <a:txBody>
                    <a:bodyPr/>
                    <a:lstStyle/>
                    <a:p>
                      <a:endParaRPr lang="en-US" dirty="0"/>
                    </a:p>
                  </a:txBody>
                  <a:tcPr/>
                </a:tc>
                <a:tc>
                  <a:txBody>
                    <a:bodyPr/>
                    <a:lstStyle/>
                    <a:p>
                      <a:r>
                        <a:rPr lang="en-US" b="1" dirty="0"/>
                        <a:t>East</a:t>
                      </a:r>
                    </a:p>
                  </a:txBody>
                  <a:tcPr/>
                </a:tc>
                <a:tc>
                  <a:txBody>
                    <a:bodyPr/>
                    <a:lstStyle/>
                    <a:p>
                      <a:r>
                        <a:rPr lang="en-US" b="1" dirty="0"/>
                        <a:t>West</a:t>
                      </a:r>
                    </a:p>
                  </a:txBody>
                  <a:tcPr/>
                </a:tc>
                <a:tc>
                  <a:txBody>
                    <a:bodyPr/>
                    <a:lstStyle/>
                    <a:p>
                      <a:r>
                        <a:rPr lang="en-US" b="1" dirty="0"/>
                        <a:t>North</a:t>
                      </a:r>
                    </a:p>
                  </a:txBody>
                  <a:tcPr/>
                </a:tc>
                <a:tc>
                  <a:txBody>
                    <a:bodyPr/>
                    <a:lstStyle/>
                    <a:p>
                      <a:r>
                        <a:rPr lang="en-US" b="1" dirty="0"/>
                        <a:t>South</a:t>
                      </a:r>
                    </a:p>
                  </a:txBody>
                  <a:tcPr/>
                </a:tc>
                <a:extLst>
                  <a:ext uri="{0D108BD9-81ED-4DB2-BD59-A6C34878D82A}">
                    <a16:rowId xmlns:a16="http://schemas.microsoft.com/office/drawing/2014/main" xmlns="" val="10000"/>
                  </a:ext>
                </a:extLst>
              </a:tr>
              <a:tr h="370840">
                <a:tc>
                  <a:txBody>
                    <a:bodyPr/>
                    <a:lstStyle/>
                    <a:p>
                      <a:r>
                        <a:rPr lang="en-US" dirty="0"/>
                        <a:t>Males</a:t>
                      </a:r>
                    </a:p>
                  </a:txBody>
                  <a:tcPr/>
                </a:tc>
                <a:tc>
                  <a:txBody>
                    <a:bodyPr/>
                    <a:lstStyle/>
                    <a:p>
                      <a:r>
                        <a:rPr lang="en-US" dirty="0"/>
                        <a:t>50</a:t>
                      </a:r>
                    </a:p>
                  </a:txBody>
                  <a:tcPr/>
                </a:tc>
                <a:tc>
                  <a:txBody>
                    <a:bodyPr/>
                    <a:lstStyle/>
                    <a:p>
                      <a:r>
                        <a:rPr lang="en-US" dirty="0"/>
                        <a:t>142</a:t>
                      </a:r>
                    </a:p>
                  </a:txBody>
                  <a:tcPr/>
                </a:tc>
                <a:tc>
                  <a:txBody>
                    <a:bodyPr/>
                    <a:lstStyle/>
                    <a:p>
                      <a:r>
                        <a:rPr lang="en-US" dirty="0"/>
                        <a:t>131</a:t>
                      </a:r>
                    </a:p>
                  </a:txBody>
                  <a:tcPr/>
                </a:tc>
                <a:tc>
                  <a:txBody>
                    <a:bodyPr/>
                    <a:lstStyle/>
                    <a:p>
                      <a:r>
                        <a:rPr lang="en-US" dirty="0"/>
                        <a:t>70</a:t>
                      </a:r>
                    </a:p>
                  </a:txBody>
                  <a:tcPr/>
                </a:tc>
                <a:extLst>
                  <a:ext uri="{0D108BD9-81ED-4DB2-BD59-A6C34878D82A}">
                    <a16:rowId xmlns:a16="http://schemas.microsoft.com/office/drawing/2014/main" xmlns="" val="10001"/>
                  </a:ext>
                </a:extLst>
              </a:tr>
              <a:tr h="370840">
                <a:tc>
                  <a:txBody>
                    <a:bodyPr/>
                    <a:lstStyle/>
                    <a:p>
                      <a:r>
                        <a:rPr lang="en-US" dirty="0"/>
                        <a:t>Females</a:t>
                      </a:r>
                    </a:p>
                  </a:txBody>
                  <a:tcPr/>
                </a:tc>
                <a:tc>
                  <a:txBody>
                    <a:bodyPr/>
                    <a:lstStyle/>
                    <a:p>
                      <a:r>
                        <a:rPr lang="en-US" dirty="0"/>
                        <a:t>550</a:t>
                      </a:r>
                    </a:p>
                  </a:txBody>
                  <a:tcPr/>
                </a:tc>
                <a:tc>
                  <a:txBody>
                    <a:bodyPr/>
                    <a:lstStyle/>
                    <a:p>
                      <a:r>
                        <a:rPr lang="en-US" dirty="0"/>
                        <a:t>351</a:t>
                      </a:r>
                    </a:p>
                  </a:txBody>
                  <a:tcPr/>
                </a:tc>
                <a:tc>
                  <a:txBody>
                    <a:bodyPr/>
                    <a:lstStyle/>
                    <a:p>
                      <a:r>
                        <a:rPr lang="en-US" dirty="0"/>
                        <a:t>480</a:t>
                      </a:r>
                    </a:p>
                  </a:txBody>
                  <a:tcPr/>
                </a:tc>
                <a:tc>
                  <a:txBody>
                    <a:bodyPr/>
                    <a:lstStyle/>
                    <a:p>
                      <a:r>
                        <a:rPr lang="en-US" dirty="0"/>
                        <a:t>350</a:t>
                      </a:r>
                    </a:p>
                  </a:txBody>
                  <a:tcPr/>
                </a:tc>
                <a:extLst>
                  <a:ext uri="{0D108BD9-81ED-4DB2-BD59-A6C34878D82A}">
                    <a16:rowId xmlns:a16="http://schemas.microsoft.com/office/drawing/2014/main" xmlns="" val="10002"/>
                  </a:ext>
                </a:extLst>
              </a:tr>
            </a:tbl>
          </a:graphicData>
        </a:graphic>
      </p:graphicFrame>
      <p:sp>
        <p:nvSpPr>
          <p:cNvPr id="5" name="Rounded Rectangle 4"/>
          <p:cNvSpPr/>
          <p:nvPr/>
        </p:nvSpPr>
        <p:spPr>
          <a:xfrm>
            <a:off x="381000" y="3657600"/>
            <a:ext cx="2819400" cy="6858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H</a:t>
            </a:r>
            <a:r>
              <a:rPr lang="en-US" dirty="0"/>
              <a:t>0</a:t>
            </a:r>
            <a:endParaRPr lang="en-US" sz="2400" dirty="0"/>
          </a:p>
        </p:txBody>
      </p:sp>
      <p:sp>
        <p:nvSpPr>
          <p:cNvPr id="6" name="Rounded Rectangle 5"/>
          <p:cNvSpPr/>
          <p:nvPr/>
        </p:nvSpPr>
        <p:spPr>
          <a:xfrm>
            <a:off x="381000" y="4648200"/>
            <a:ext cx="2819400" cy="6858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H</a:t>
            </a:r>
            <a:r>
              <a:rPr lang="en-US" dirty="0"/>
              <a:t>a</a:t>
            </a:r>
            <a:endParaRPr lang="en-US" sz="2400" dirty="0"/>
          </a:p>
        </p:txBody>
      </p:sp>
      <p:sp>
        <p:nvSpPr>
          <p:cNvPr id="7" name="Right Arrow 6"/>
          <p:cNvSpPr/>
          <p:nvPr/>
        </p:nvSpPr>
        <p:spPr>
          <a:xfrm>
            <a:off x="3200400" y="3581400"/>
            <a:ext cx="3200400" cy="685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buFont typeface="Arial" pitchFamily="34" charset="0"/>
              <a:buChar char="•"/>
            </a:pPr>
            <a:r>
              <a:rPr lang="en-US" dirty="0"/>
              <a:t> All proportions are equal</a:t>
            </a:r>
          </a:p>
        </p:txBody>
      </p:sp>
      <p:sp>
        <p:nvSpPr>
          <p:cNvPr id="8" name="Right Arrow 7"/>
          <p:cNvSpPr/>
          <p:nvPr/>
        </p:nvSpPr>
        <p:spPr>
          <a:xfrm>
            <a:off x="3200400" y="4648200"/>
            <a:ext cx="3200400" cy="685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buFont typeface="Arial" pitchFamily="34" charset="0"/>
              <a:buChar char="•"/>
            </a:pPr>
            <a:r>
              <a:rPr lang="en-US" dirty="0"/>
              <a:t> Not all Proportions are equal</a:t>
            </a:r>
          </a:p>
        </p:txBody>
      </p:sp>
      <p:sp>
        <p:nvSpPr>
          <p:cNvPr id="9" name="Rounded Rectangle 8"/>
          <p:cNvSpPr/>
          <p:nvPr/>
        </p:nvSpPr>
        <p:spPr>
          <a:xfrm>
            <a:off x="6324600" y="3352800"/>
            <a:ext cx="2590800" cy="2133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sz="2000" dirty="0"/>
              <a:t>Check p-value</a:t>
            </a:r>
          </a:p>
          <a:p>
            <a:pPr marL="342900" indent="-342900">
              <a:buAutoNum type="arabicPeriod"/>
            </a:pPr>
            <a:r>
              <a:rPr lang="en-US" sz="2000" dirty="0"/>
              <a:t>If p-Value &lt; alpha, we reject Null Hypothesis</a:t>
            </a:r>
          </a:p>
        </p:txBody>
      </p:sp>
      <p:sp>
        <p:nvSpPr>
          <p:cNvPr id="10" name="Cube 9"/>
          <p:cNvSpPr/>
          <p:nvPr/>
        </p:nvSpPr>
        <p:spPr>
          <a:xfrm>
            <a:off x="381000" y="5791200"/>
            <a:ext cx="3657600" cy="83820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Buyer Ratio.mtw</a:t>
            </a:r>
          </a:p>
        </p:txBody>
      </p:sp>
    </p:spTree>
    <p:extLst>
      <p:ext uri="{BB962C8B-B14F-4D97-AF65-F5344CB8AC3E}">
        <p14:creationId xmlns:p14="http://schemas.microsoft.com/office/powerpoint/2010/main" val="292620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1200329"/>
          </a:xfrm>
          <a:prstGeom prst="rect">
            <a:avLst/>
          </a:prstGeom>
        </p:spPr>
        <p:txBody>
          <a:bodyPr>
            <a:spAutoFit/>
          </a:bodyPr>
          <a:lstStyle/>
          <a:p>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pandas </a:t>
            </a:r>
            <a:r>
              <a:rPr lang="en-US" dirty="0">
                <a:solidFill>
                  <a:srgbClr val="AF00DB"/>
                </a:solidFill>
                <a:latin typeface="Courier New" panose="02070309020205020404" pitchFamily="49" charset="0"/>
              </a:rPr>
              <a:t>as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pd</a:t>
            </a:r>
            <a:endParaRPr lang="en-US" dirty="0">
              <a:solidFill>
                <a:srgbClr val="000000"/>
              </a:solidFill>
              <a:latin typeface="Courier New" panose="02070309020205020404" pitchFamily="49" charset="0"/>
            </a:endParaRPr>
          </a:p>
          <a:p>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numpy</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as</a:t>
            </a:r>
            <a:r>
              <a:rPr lang="en-US" dirty="0">
                <a:solidFill>
                  <a:srgbClr val="000000"/>
                </a:solidFill>
                <a:latin typeface="Courier New" panose="02070309020205020404" pitchFamily="49" charset="0"/>
              </a:rPr>
              <a:t> np</a:t>
            </a:r>
          </a:p>
          <a:p>
            <a:r>
              <a:rPr lang="en-US" dirty="0">
                <a:solidFill>
                  <a:srgbClr val="AF00DB"/>
                </a:solidFill>
                <a:latin typeface="Courier New" panose="02070309020205020404" pitchFamily="49" charset="0"/>
              </a:rPr>
              <a:t>from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scipy</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stats </a:t>
            </a:r>
            <a:r>
              <a:rPr lang="en-US" dirty="0">
                <a:solidFill>
                  <a:srgbClr val="AF00DB"/>
                </a:solidFill>
                <a:latin typeface="Courier New" panose="02070309020205020404" pitchFamily="49" charset="0"/>
              </a:rPr>
              <a:t>as</a:t>
            </a:r>
            <a:r>
              <a:rPr lang="en-US" dirty="0">
                <a:solidFill>
                  <a:srgbClr val="000000"/>
                </a:solidFill>
                <a:latin typeface="Courier New" panose="02070309020205020404" pitchFamily="49" charset="0"/>
              </a:rPr>
              <a:t> stats </a:t>
            </a:r>
            <a:endParaRPr lang="en-US" b="0" dirty="0">
              <a:solidFill>
                <a:srgbClr val="000000"/>
              </a:solidFill>
              <a:effectLst/>
              <a:latin typeface="Courier New" panose="02070309020205020404" pitchFamily="49" charset="0"/>
            </a:endParaRPr>
          </a:p>
        </p:txBody>
      </p:sp>
      <p:sp>
        <p:nvSpPr>
          <p:cNvPr id="3" name="Rectangle 2"/>
          <p:cNvSpPr/>
          <p:nvPr/>
        </p:nvSpPr>
        <p:spPr>
          <a:xfrm>
            <a:off x="-1" y="971622"/>
            <a:ext cx="6065949" cy="646331"/>
          </a:xfrm>
          <a:prstGeom prst="rect">
            <a:avLst/>
          </a:prstGeom>
        </p:spPr>
        <p:txBody>
          <a:bodyPr wrap="square">
            <a:spAutoFit/>
          </a:bodyPr>
          <a:lstStyle/>
          <a:p>
            <a:r>
              <a:rPr lang="en-IN" dirty="0" err="1">
                <a:solidFill>
                  <a:srgbClr val="000000"/>
                </a:solidFill>
                <a:latin typeface="Courier New" panose="02070309020205020404" pitchFamily="49" charset="0"/>
              </a:rPr>
              <a:t>df</a:t>
            </a:r>
            <a:r>
              <a:rPr lang="en-IN" dirty="0">
                <a:solidFill>
                  <a:srgbClr val="000000"/>
                </a:solidFill>
                <a:latin typeface="Courier New" panose="02070309020205020404" pitchFamily="49" charset="0"/>
              </a:rPr>
              <a:t>= </a:t>
            </a:r>
            <a:r>
              <a:rPr lang="en-IN" dirty="0" err="1">
                <a:solidFill>
                  <a:srgbClr val="000000"/>
                </a:solidFill>
                <a:latin typeface="Courier New" panose="02070309020205020404" pitchFamily="49" charset="0"/>
              </a:rPr>
              <a:t>pd.read_csv</a:t>
            </a:r>
            <a:r>
              <a:rPr lang="en-IN" dirty="0">
                <a:solidFill>
                  <a:srgbClr val="000000"/>
                </a:solidFill>
                <a:latin typeface="Courier New" panose="02070309020205020404" pitchFamily="49" charset="0"/>
              </a:rPr>
              <a:t>(</a:t>
            </a:r>
            <a:r>
              <a:rPr lang="en-IN" dirty="0">
                <a:solidFill>
                  <a:srgbClr val="A31515"/>
                </a:solidFill>
                <a:latin typeface="Courier New" panose="02070309020205020404" pitchFamily="49" charset="0"/>
              </a:rPr>
              <a:t>'/content/BuyerRatio.csv'</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df.head</a:t>
            </a:r>
            <a:r>
              <a:rPr lang="en-IN" dirty="0">
                <a:solidFill>
                  <a:srgbClr val="000000"/>
                </a:solidFill>
                <a:latin typeface="Courier New" panose="02070309020205020404" pitchFamily="49" charset="0"/>
              </a:rPr>
              <a:t>()</a:t>
            </a:r>
            <a:endParaRPr lang="en-IN" b="0" dirty="0">
              <a:solidFill>
                <a:srgbClr val="000000"/>
              </a:solidFill>
              <a:effectLst/>
              <a:latin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6609130"/>
              </p:ext>
            </p:extLst>
          </p:nvPr>
        </p:nvGraphicFramePr>
        <p:xfrm>
          <a:off x="482958" y="1632730"/>
          <a:ext cx="8229600" cy="1931129"/>
        </p:xfrm>
        <a:graphic>
          <a:graphicData uri="http://schemas.openxmlformats.org/drawingml/2006/table">
            <a:tbl>
              <a:tblPr/>
              <a:tblGrid>
                <a:gridCol w="1371600"/>
                <a:gridCol w="1339403"/>
                <a:gridCol w="1403797"/>
                <a:gridCol w="1371600"/>
                <a:gridCol w="1371600"/>
                <a:gridCol w="1371600"/>
              </a:tblGrid>
              <a:tr h="1199609">
                <a:tc>
                  <a:txBody>
                    <a:bodyPr/>
                    <a:lstStyle/>
                    <a:p>
                      <a:pPr algn="r"/>
                      <a:r>
                        <a:rPr lang="en-IN" b="1" dirty="0">
                          <a:effectLst/>
                        </a:rPr>
                        <a:t/>
                      </a:r>
                      <a:br>
                        <a:rPr lang="en-IN" b="1" dirty="0">
                          <a:effectLst/>
                        </a:rPr>
                      </a:br>
                      <a:r>
                        <a:rPr lang="en-IN" b="1" dirty="0">
                          <a:effectLst/>
                        </a:rPr>
                        <a:t>Observed Values</a:t>
                      </a:r>
                    </a:p>
                  </a:txBody>
                  <a:tcPr anchor="ctr">
                    <a:lnL>
                      <a:noFill/>
                    </a:lnL>
                    <a:lnR>
                      <a:noFill/>
                    </a:lnR>
                    <a:lnT>
                      <a:noFill/>
                    </a:lnT>
                    <a:lnB>
                      <a:noFill/>
                    </a:lnB>
                  </a:tcPr>
                </a:tc>
                <a:tc>
                  <a:txBody>
                    <a:bodyPr/>
                    <a:lstStyle/>
                    <a:p>
                      <a:pPr algn="r"/>
                      <a:r>
                        <a:rPr lang="en-IN" b="1" dirty="0">
                          <a:effectLst/>
                        </a:rPr>
                        <a:t>East</a:t>
                      </a:r>
                    </a:p>
                  </a:txBody>
                  <a:tcPr anchor="ctr">
                    <a:lnL>
                      <a:noFill/>
                    </a:lnL>
                    <a:lnR>
                      <a:noFill/>
                    </a:lnR>
                    <a:lnT>
                      <a:noFill/>
                    </a:lnT>
                    <a:lnB>
                      <a:noFill/>
                    </a:lnB>
                  </a:tcPr>
                </a:tc>
                <a:tc>
                  <a:txBody>
                    <a:bodyPr/>
                    <a:lstStyle/>
                    <a:p>
                      <a:pPr algn="r"/>
                      <a:r>
                        <a:rPr lang="en-IN" b="1" dirty="0">
                          <a:effectLst/>
                        </a:rPr>
                        <a:t>West</a:t>
                      </a:r>
                    </a:p>
                  </a:txBody>
                  <a:tcPr anchor="ctr">
                    <a:lnL>
                      <a:noFill/>
                    </a:lnL>
                    <a:lnR>
                      <a:noFill/>
                    </a:lnR>
                    <a:lnT>
                      <a:noFill/>
                    </a:lnT>
                    <a:lnB>
                      <a:noFill/>
                    </a:lnB>
                  </a:tcPr>
                </a:tc>
                <a:tc>
                  <a:txBody>
                    <a:bodyPr/>
                    <a:lstStyle/>
                    <a:p>
                      <a:pPr algn="r"/>
                      <a:r>
                        <a:rPr lang="en-IN" b="1">
                          <a:effectLst/>
                        </a:rPr>
                        <a:t>North</a:t>
                      </a:r>
                    </a:p>
                  </a:txBody>
                  <a:tcPr anchor="ctr">
                    <a:lnL>
                      <a:noFill/>
                    </a:lnL>
                    <a:lnR>
                      <a:noFill/>
                    </a:lnR>
                    <a:lnT>
                      <a:noFill/>
                    </a:lnT>
                    <a:lnB>
                      <a:noFill/>
                    </a:lnB>
                  </a:tcPr>
                </a:tc>
                <a:tc>
                  <a:txBody>
                    <a:bodyPr/>
                    <a:lstStyle/>
                    <a:p>
                      <a:pPr algn="r"/>
                      <a:r>
                        <a:rPr lang="en-IN" b="1">
                          <a:effectLst/>
                        </a:rPr>
                        <a:t>South</a:t>
                      </a:r>
                    </a:p>
                  </a:txBody>
                  <a:tcPr anchor="ctr">
                    <a:lnL>
                      <a:noFill/>
                    </a:lnL>
                    <a:lnR>
                      <a:noFill/>
                    </a:lnR>
                    <a:lnT>
                      <a:noFill/>
                    </a:lnT>
                    <a:lnB>
                      <a:noFill/>
                    </a:lnB>
                  </a:tcPr>
                </a:tc>
                <a:tc>
                  <a:txBody>
                    <a:bodyPr/>
                    <a:lstStyle/>
                    <a:p>
                      <a:endParaRPr lang="en-IN"/>
                    </a:p>
                  </a:txBody>
                  <a:tcPr>
                    <a:lnL>
                      <a:noFill/>
                    </a:lnL>
                  </a:tcPr>
                </a:tc>
              </a:tr>
              <a:tr h="313830">
                <a:tc>
                  <a:txBody>
                    <a:bodyPr/>
                    <a:lstStyle/>
                    <a:p>
                      <a:pPr fontAlgn="ctr"/>
                      <a:r>
                        <a:rPr lang="en-IN" b="1">
                          <a:effectLst/>
                        </a:rPr>
                        <a:t>0</a:t>
                      </a:r>
                    </a:p>
                  </a:txBody>
                  <a:tcPr anchor="ctr">
                    <a:lnL>
                      <a:noFill/>
                    </a:lnL>
                    <a:lnR>
                      <a:noFill/>
                    </a:lnR>
                    <a:lnT>
                      <a:noFill/>
                    </a:lnT>
                    <a:lnB>
                      <a:noFill/>
                    </a:lnB>
                  </a:tcPr>
                </a:tc>
                <a:tc>
                  <a:txBody>
                    <a:bodyPr/>
                    <a:lstStyle/>
                    <a:p>
                      <a:pPr algn="r"/>
                      <a:r>
                        <a:rPr lang="en-IN">
                          <a:effectLst/>
                        </a:rPr>
                        <a:t>Males</a:t>
                      </a:r>
                    </a:p>
                  </a:txBody>
                  <a:tcPr anchor="ctr">
                    <a:lnL>
                      <a:noFill/>
                    </a:lnL>
                    <a:lnR>
                      <a:noFill/>
                    </a:lnR>
                    <a:lnT>
                      <a:noFill/>
                    </a:lnT>
                    <a:lnB>
                      <a:noFill/>
                    </a:lnB>
                  </a:tcPr>
                </a:tc>
                <a:tc>
                  <a:txBody>
                    <a:bodyPr/>
                    <a:lstStyle/>
                    <a:p>
                      <a:pPr algn="r"/>
                      <a:r>
                        <a:rPr lang="en-IN">
                          <a:effectLst/>
                        </a:rPr>
                        <a:t>50</a:t>
                      </a:r>
                    </a:p>
                  </a:txBody>
                  <a:tcPr anchor="ctr">
                    <a:lnL>
                      <a:noFill/>
                    </a:lnL>
                    <a:lnR>
                      <a:noFill/>
                    </a:lnR>
                    <a:lnT>
                      <a:noFill/>
                    </a:lnT>
                    <a:lnB>
                      <a:noFill/>
                    </a:lnB>
                  </a:tcPr>
                </a:tc>
                <a:tc>
                  <a:txBody>
                    <a:bodyPr/>
                    <a:lstStyle/>
                    <a:p>
                      <a:pPr algn="r"/>
                      <a:r>
                        <a:rPr lang="en-IN">
                          <a:effectLst/>
                        </a:rPr>
                        <a:t>142</a:t>
                      </a:r>
                    </a:p>
                  </a:txBody>
                  <a:tcPr anchor="ctr">
                    <a:lnL>
                      <a:noFill/>
                    </a:lnL>
                    <a:lnR>
                      <a:noFill/>
                    </a:lnR>
                    <a:lnT>
                      <a:noFill/>
                    </a:lnT>
                    <a:lnB>
                      <a:noFill/>
                    </a:lnB>
                  </a:tcPr>
                </a:tc>
                <a:tc>
                  <a:txBody>
                    <a:bodyPr/>
                    <a:lstStyle/>
                    <a:p>
                      <a:pPr algn="r"/>
                      <a:r>
                        <a:rPr lang="en-IN">
                          <a:effectLst/>
                        </a:rPr>
                        <a:t>131</a:t>
                      </a:r>
                    </a:p>
                  </a:txBody>
                  <a:tcPr anchor="ctr">
                    <a:lnL>
                      <a:noFill/>
                    </a:lnL>
                    <a:lnR>
                      <a:noFill/>
                    </a:lnR>
                    <a:lnT>
                      <a:noFill/>
                    </a:lnT>
                    <a:lnB>
                      <a:noFill/>
                    </a:lnB>
                  </a:tcPr>
                </a:tc>
                <a:tc>
                  <a:txBody>
                    <a:bodyPr/>
                    <a:lstStyle/>
                    <a:p>
                      <a:pPr algn="r"/>
                      <a:r>
                        <a:rPr lang="en-IN">
                          <a:effectLst/>
                        </a:rPr>
                        <a:t>70</a:t>
                      </a:r>
                    </a:p>
                  </a:txBody>
                  <a:tcPr anchor="ctr">
                    <a:lnL>
                      <a:noFill/>
                    </a:lnL>
                    <a:lnR>
                      <a:noFill/>
                    </a:lnR>
                    <a:lnB>
                      <a:noFill/>
                    </a:lnB>
                  </a:tcPr>
                </a:tc>
              </a:tr>
              <a:tr h="313830">
                <a:tc>
                  <a:txBody>
                    <a:bodyPr/>
                    <a:lstStyle/>
                    <a:p>
                      <a:pPr fontAlgn="ctr"/>
                      <a:r>
                        <a:rPr lang="en-IN" b="1">
                          <a:effectLst/>
                        </a:rPr>
                        <a:t>1</a:t>
                      </a:r>
                    </a:p>
                  </a:txBody>
                  <a:tcPr anchor="ctr">
                    <a:lnL>
                      <a:noFill/>
                    </a:lnL>
                    <a:lnR>
                      <a:noFill/>
                    </a:lnR>
                    <a:lnT>
                      <a:noFill/>
                    </a:lnT>
                    <a:lnB>
                      <a:noFill/>
                    </a:lnB>
                  </a:tcPr>
                </a:tc>
                <a:tc>
                  <a:txBody>
                    <a:bodyPr/>
                    <a:lstStyle/>
                    <a:p>
                      <a:pPr algn="r"/>
                      <a:r>
                        <a:rPr lang="en-IN">
                          <a:effectLst/>
                        </a:rPr>
                        <a:t>Females</a:t>
                      </a:r>
                    </a:p>
                  </a:txBody>
                  <a:tcPr anchor="ctr">
                    <a:lnL>
                      <a:noFill/>
                    </a:lnL>
                    <a:lnR>
                      <a:noFill/>
                    </a:lnR>
                    <a:lnT>
                      <a:noFill/>
                    </a:lnT>
                    <a:lnB>
                      <a:noFill/>
                    </a:lnB>
                  </a:tcPr>
                </a:tc>
                <a:tc>
                  <a:txBody>
                    <a:bodyPr/>
                    <a:lstStyle/>
                    <a:p>
                      <a:pPr algn="r"/>
                      <a:r>
                        <a:rPr lang="en-IN">
                          <a:effectLst/>
                        </a:rPr>
                        <a:t>435</a:t>
                      </a:r>
                    </a:p>
                  </a:txBody>
                  <a:tcPr anchor="ctr">
                    <a:lnL>
                      <a:noFill/>
                    </a:lnL>
                    <a:lnR>
                      <a:noFill/>
                    </a:lnR>
                    <a:lnT>
                      <a:noFill/>
                    </a:lnT>
                    <a:lnB>
                      <a:noFill/>
                    </a:lnB>
                  </a:tcPr>
                </a:tc>
                <a:tc>
                  <a:txBody>
                    <a:bodyPr/>
                    <a:lstStyle/>
                    <a:p>
                      <a:pPr algn="r"/>
                      <a:r>
                        <a:rPr lang="en-IN">
                          <a:effectLst/>
                        </a:rPr>
                        <a:t>1523</a:t>
                      </a:r>
                    </a:p>
                  </a:txBody>
                  <a:tcPr anchor="ctr">
                    <a:lnL>
                      <a:noFill/>
                    </a:lnL>
                    <a:lnR>
                      <a:noFill/>
                    </a:lnR>
                    <a:lnT>
                      <a:noFill/>
                    </a:lnT>
                    <a:lnB>
                      <a:noFill/>
                    </a:lnB>
                  </a:tcPr>
                </a:tc>
                <a:tc>
                  <a:txBody>
                    <a:bodyPr/>
                    <a:lstStyle/>
                    <a:p>
                      <a:pPr algn="r"/>
                      <a:r>
                        <a:rPr lang="en-IN">
                          <a:effectLst/>
                        </a:rPr>
                        <a:t>1356</a:t>
                      </a:r>
                    </a:p>
                  </a:txBody>
                  <a:tcPr anchor="ctr">
                    <a:lnL>
                      <a:noFill/>
                    </a:lnL>
                    <a:lnR>
                      <a:noFill/>
                    </a:lnR>
                    <a:lnT>
                      <a:noFill/>
                    </a:lnT>
                    <a:lnB>
                      <a:noFill/>
                    </a:lnB>
                  </a:tcPr>
                </a:tc>
                <a:tc>
                  <a:txBody>
                    <a:bodyPr/>
                    <a:lstStyle/>
                    <a:p>
                      <a:pPr algn="r"/>
                      <a:r>
                        <a:rPr lang="en-IN" dirty="0">
                          <a:effectLst/>
                        </a:rPr>
                        <a:t>750</a:t>
                      </a:r>
                    </a:p>
                  </a:txBody>
                  <a:tcPr anchor="ctr">
                    <a:lnL>
                      <a:noFill/>
                    </a:lnL>
                    <a:lnR>
                      <a:noFill/>
                    </a:lnR>
                    <a:lnT>
                      <a:noFill/>
                    </a:lnT>
                    <a:lnB>
                      <a:noFill/>
                    </a:lnB>
                  </a:tcPr>
                </a:tc>
              </a:tr>
            </a:tbl>
          </a:graphicData>
        </a:graphic>
      </p:graphicFrame>
      <p:sp>
        <p:nvSpPr>
          <p:cNvPr id="5" name="Rectangle 4"/>
          <p:cNvSpPr/>
          <p:nvPr/>
        </p:nvSpPr>
        <p:spPr>
          <a:xfrm>
            <a:off x="25758" y="4279907"/>
            <a:ext cx="4572000" cy="646331"/>
          </a:xfrm>
          <a:prstGeom prst="rect">
            <a:avLst/>
          </a:prstGeom>
        </p:spPr>
        <p:txBody>
          <a:bodyPr>
            <a:spAutoFit/>
          </a:bodyPr>
          <a:lstStyle/>
          <a:p>
            <a:r>
              <a:rPr lang="en-IN" dirty="0" err="1">
                <a:solidFill>
                  <a:srgbClr val="000000"/>
                </a:solidFill>
                <a:latin typeface="Courier New" panose="02070309020205020404" pitchFamily="49" charset="0"/>
              </a:rPr>
              <a:t>df_table</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df.iloc</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1</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6</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df_table</a:t>
            </a:r>
            <a:endParaRPr lang="en-IN" b="0" dirty="0">
              <a:solidFill>
                <a:srgbClr val="000000"/>
              </a:solidFill>
              <a:effectLst/>
              <a:latin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03430788"/>
              </p:ext>
            </p:extLst>
          </p:nvPr>
        </p:nvGraphicFramePr>
        <p:xfrm>
          <a:off x="199622" y="4955791"/>
          <a:ext cx="8229600" cy="1097280"/>
        </p:xfrm>
        <a:graphic>
          <a:graphicData uri="http://schemas.openxmlformats.org/drawingml/2006/table">
            <a:tbl>
              <a:tblPr/>
              <a:tblGrid>
                <a:gridCol w="1645920"/>
                <a:gridCol w="1645920"/>
                <a:gridCol w="1645920"/>
                <a:gridCol w="1645920"/>
                <a:gridCol w="1645920"/>
              </a:tblGrid>
              <a:tr h="0">
                <a:tc>
                  <a:txBody>
                    <a:bodyPr/>
                    <a:lstStyle/>
                    <a:p>
                      <a:pPr algn="r"/>
                      <a:endParaRPr lang="en-IN" b="1">
                        <a:effectLst/>
                      </a:endParaRPr>
                    </a:p>
                  </a:txBody>
                  <a:tcPr anchor="ctr">
                    <a:lnL>
                      <a:noFill/>
                    </a:lnL>
                    <a:lnR>
                      <a:noFill/>
                    </a:lnR>
                    <a:lnT>
                      <a:noFill/>
                    </a:lnT>
                    <a:lnB>
                      <a:noFill/>
                    </a:lnB>
                    <a:solidFill>
                      <a:srgbClr val="FFFFFF"/>
                    </a:solidFill>
                  </a:tcPr>
                </a:tc>
                <a:tc>
                  <a:txBody>
                    <a:bodyPr/>
                    <a:lstStyle/>
                    <a:p>
                      <a:pPr algn="r"/>
                      <a:r>
                        <a:rPr lang="en-IN" b="1">
                          <a:effectLst/>
                        </a:rPr>
                        <a:t>East</a:t>
                      </a:r>
                    </a:p>
                  </a:txBody>
                  <a:tcPr anchor="ctr">
                    <a:lnL>
                      <a:noFill/>
                    </a:lnL>
                    <a:lnR>
                      <a:noFill/>
                    </a:lnR>
                    <a:lnT>
                      <a:noFill/>
                    </a:lnT>
                    <a:lnB>
                      <a:noFill/>
                    </a:lnB>
                    <a:solidFill>
                      <a:srgbClr val="FFFFFF"/>
                    </a:solidFill>
                  </a:tcPr>
                </a:tc>
                <a:tc>
                  <a:txBody>
                    <a:bodyPr/>
                    <a:lstStyle/>
                    <a:p>
                      <a:pPr algn="r"/>
                      <a:r>
                        <a:rPr lang="en-IN" b="1">
                          <a:effectLst/>
                        </a:rPr>
                        <a:t>West</a:t>
                      </a:r>
                    </a:p>
                  </a:txBody>
                  <a:tcPr anchor="ctr">
                    <a:lnL>
                      <a:noFill/>
                    </a:lnL>
                    <a:lnR>
                      <a:noFill/>
                    </a:lnR>
                    <a:lnT>
                      <a:noFill/>
                    </a:lnT>
                    <a:lnB>
                      <a:noFill/>
                    </a:lnB>
                    <a:solidFill>
                      <a:srgbClr val="FFFFFF"/>
                    </a:solidFill>
                  </a:tcPr>
                </a:tc>
                <a:tc>
                  <a:txBody>
                    <a:bodyPr/>
                    <a:lstStyle/>
                    <a:p>
                      <a:pPr algn="r"/>
                      <a:r>
                        <a:rPr lang="en-IN" b="1">
                          <a:effectLst/>
                        </a:rPr>
                        <a:t>North</a:t>
                      </a:r>
                    </a:p>
                  </a:txBody>
                  <a:tcPr anchor="ctr">
                    <a:lnL>
                      <a:noFill/>
                    </a:lnL>
                    <a:lnR>
                      <a:noFill/>
                    </a:lnR>
                    <a:lnT>
                      <a:noFill/>
                    </a:lnT>
                    <a:lnB>
                      <a:noFill/>
                    </a:lnB>
                    <a:solidFill>
                      <a:srgbClr val="FFFFFF"/>
                    </a:solidFill>
                  </a:tcPr>
                </a:tc>
                <a:tc>
                  <a:txBody>
                    <a:bodyPr/>
                    <a:lstStyle/>
                    <a:p>
                      <a:pPr algn="r"/>
                      <a:r>
                        <a:rPr lang="en-IN" b="1">
                          <a:effectLst/>
                        </a:rPr>
                        <a:t>South</a:t>
                      </a:r>
                    </a:p>
                  </a:txBody>
                  <a:tcPr anchor="ctr">
                    <a:lnL>
                      <a:noFill/>
                    </a:lnL>
                    <a:lnR>
                      <a:noFill/>
                    </a:lnR>
                    <a:lnT>
                      <a:noFill/>
                    </a:lnT>
                    <a:lnB>
                      <a:noFill/>
                    </a:lnB>
                    <a:solidFill>
                      <a:srgbClr val="FFFFFF"/>
                    </a:solidFill>
                  </a:tcPr>
                </a:tc>
              </a:tr>
              <a:tr h="0">
                <a:tc>
                  <a:txBody>
                    <a:bodyPr/>
                    <a:lstStyle/>
                    <a:p>
                      <a:pPr fontAlgn="ctr"/>
                      <a:r>
                        <a:rPr lang="en-IN" b="1">
                          <a:effectLst/>
                        </a:rPr>
                        <a:t>0</a:t>
                      </a:r>
                    </a:p>
                  </a:txBody>
                  <a:tcPr anchor="ctr">
                    <a:lnL>
                      <a:noFill/>
                    </a:lnL>
                    <a:lnR>
                      <a:noFill/>
                    </a:lnR>
                    <a:lnT>
                      <a:noFill/>
                    </a:lnT>
                    <a:lnB>
                      <a:noFill/>
                    </a:lnB>
                    <a:solidFill>
                      <a:srgbClr val="FFFFFF"/>
                    </a:solidFill>
                  </a:tcPr>
                </a:tc>
                <a:tc>
                  <a:txBody>
                    <a:bodyPr/>
                    <a:lstStyle/>
                    <a:p>
                      <a:pPr algn="r"/>
                      <a:r>
                        <a:rPr lang="en-IN">
                          <a:effectLst/>
                        </a:rPr>
                        <a:t>50</a:t>
                      </a:r>
                    </a:p>
                  </a:txBody>
                  <a:tcPr anchor="ctr">
                    <a:lnL>
                      <a:noFill/>
                    </a:lnL>
                    <a:lnR>
                      <a:noFill/>
                    </a:lnR>
                    <a:lnT>
                      <a:noFill/>
                    </a:lnT>
                    <a:lnB>
                      <a:noFill/>
                    </a:lnB>
                    <a:solidFill>
                      <a:srgbClr val="FFFFFF"/>
                    </a:solidFill>
                  </a:tcPr>
                </a:tc>
                <a:tc>
                  <a:txBody>
                    <a:bodyPr/>
                    <a:lstStyle/>
                    <a:p>
                      <a:pPr algn="r"/>
                      <a:r>
                        <a:rPr lang="en-IN">
                          <a:effectLst/>
                        </a:rPr>
                        <a:t>142</a:t>
                      </a:r>
                    </a:p>
                  </a:txBody>
                  <a:tcPr anchor="ctr">
                    <a:lnL>
                      <a:noFill/>
                    </a:lnL>
                    <a:lnR>
                      <a:noFill/>
                    </a:lnR>
                    <a:lnT>
                      <a:noFill/>
                    </a:lnT>
                    <a:lnB>
                      <a:noFill/>
                    </a:lnB>
                    <a:solidFill>
                      <a:srgbClr val="FFFFFF"/>
                    </a:solidFill>
                  </a:tcPr>
                </a:tc>
                <a:tc>
                  <a:txBody>
                    <a:bodyPr/>
                    <a:lstStyle/>
                    <a:p>
                      <a:pPr algn="r"/>
                      <a:r>
                        <a:rPr lang="en-IN">
                          <a:effectLst/>
                        </a:rPr>
                        <a:t>131</a:t>
                      </a:r>
                    </a:p>
                  </a:txBody>
                  <a:tcPr anchor="ctr">
                    <a:lnL>
                      <a:noFill/>
                    </a:lnL>
                    <a:lnR>
                      <a:noFill/>
                    </a:lnR>
                    <a:lnT>
                      <a:noFill/>
                    </a:lnT>
                    <a:lnB>
                      <a:noFill/>
                    </a:lnB>
                    <a:solidFill>
                      <a:srgbClr val="FFFFFF"/>
                    </a:solidFill>
                  </a:tcPr>
                </a:tc>
                <a:tc>
                  <a:txBody>
                    <a:bodyPr/>
                    <a:lstStyle/>
                    <a:p>
                      <a:pPr algn="r"/>
                      <a:r>
                        <a:rPr lang="en-IN">
                          <a:effectLst/>
                        </a:rPr>
                        <a:t>70</a:t>
                      </a:r>
                    </a:p>
                  </a:txBody>
                  <a:tcPr anchor="ctr">
                    <a:lnL>
                      <a:noFill/>
                    </a:lnL>
                    <a:lnR>
                      <a:noFill/>
                    </a:lnR>
                    <a:lnT>
                      <a:noFill/>
                    </a:lnT>
                    <a:lnB>
                      <a:noFill/>
                    </a:lnB>
                    <a:solidFill>
                      <a:srgbClr val="FFFFFF"/>
                    </a:solidFill>
                  </a:tcPr>
                </a:tc>
              </a:tr>
              <a:tr h="358770">
                <a:tc>
                  <a:txBody>
                    <a:bodyPr/>
                    <a:lstStyle/>
                    <a:p>
                      <a:pPr fontAlgn="ctr"/>
                      <a:r>
                        <a:rPr lang="en-IN" b="1">
                          <a:effectLst/>
                        </a:rPr>
                        <a:t>1</a:t>
                      </a:r>
                    </a:p>
                  </a:txBody>
                  <a:tcPr anchor="ctr">
                    <a:lnL>
                      <a:noFill/>
                    </a:lnL>
                    <a:lnR>
                      <a:noFill/>
                    </a:lnR>
                    <a:lnT>
                      <a:noFill/>
                    </a:lnT>
                    <a:lnB>
                      <a:noFill/>
                    </a:lnB>
                    <a:solidFill>
                      <a:srgbClr val="FFFFFF"/>
                    </a:solidFill>
                  </a:tcPr>
                </a:tc>
                <a:tc>
                  <a:txBody>
                    <a:bodyPr/>
                    <a:lstStyle/>
                    <a:p>
                      <a:pPr algn="r"/>
                      <a:r>
                        <a:rPr lang="en-IN">
                          <a:effectLst/>
                        </a:rPr>
                        <a:t>435</a:t>
                      </a:r>
                    </a:p>
                  </a:txBody>
                  <a:tcPr anchor="ctr">
                    <a:lnL>
                      <a:noFill/>
                    </a:lnL>
                    <a:lnR>
                      <a:noFill/>
                    </a:lnR>
                    <a:lnT>
                      <a:noFill/>
                    </a:lnT>
                    <a:lnB>
                      <a:noFill/>
                    </a:lnB>
                    <a:solidFill>
                      <a:srgbClr val="FFFFFF"/>
                    </a:solidFill>
                  </a:tcPr>
                </a:tc>
                <a:tc>
                  <a:txBody>
                    <a:bodyPr/>
                    <a:lstStyle/>
                    <a:p>
                      <a:pPr algn="r"/>
                      <a:r>
                        <a:rPr lang="en-IN">
                          <a:effectLst/>
                        </a:rPr>
                        <a:t>1523</a:t>
                      </a:r>
                    </a:p>
                  </a:txBody>
                  <a:tcPr anchor="ctr">
                    <a:lnL>
                      <a:noFill/>
                    </a:lnL>
                    <a:lnR>
                      <a:noFill/>
                    </a:lnR>
                    <a:lnT>
                      <a:noFill/>
                    </a:lnT>
                    <a:lnB>
                      <a:noFill/>
                    </a:lnB>
                    <a:solidFill>
                      <a:srgbClr val="FFFFFF"/>
                    </a:solidFill>
                  </a:tcPr>
                </a:tc>
                <a:tc>
                  <a:txBody>
                    <a:bodyPr/>
                    <a:lstStyle/>
                    <a:p>
                      <a:pPr algn="r"/>
                      <a:r>
                        <a:rPr lang="en-IN">
                          <a:effectLst/>
                        </a:rPr>
                        <a:t>1356</a:t>
                      </a:r>
                    </a:p>
                  </a:txBody>
                  <a:tcPr anchor="ctr">
                    <a:lnL>
                      <a:noFill/>
                    </a:lnL>
                    <a:lnR>
                      <a:noFill/>
                    </a:lnR>
                    <a:lnT>
                      <a:noFill/>
                    </a:lnT>
                    <a:lnB>
                      <a:noFill/>
                    </a:lnB>
                    <a:solidFill>
                      <a:srgbClr val="FFFFFF"/>
                    </a:solidFill>
                  </a:tcPr>
                </a:tc>
                <a:tc>
                  <a:txBody>
                    <a:bodyPr/>
                    <a:lstStyle/>
                    <a:p>
                      <a:pPr algn="r"/>
                      <a:r>
                        <a:rPr lang="en-IN" dirty="0">
                          <a:effectLst/>
                        </a:rPr>
                        <a:t>750</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11856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37"/>
            <a:ext cx="2252540" cy="369332"/>
          </a:xfrm>
          <a:prstGeom prst="rect">
            <a:avLst/>
          </a:prstGeom>
        </p:spPr>
        <p:txBody>
          <a:bodyPr wrap="none">
            <a:spAutoFit/>
          </a:bodyPr>
          <a:lstStyle/>
          <a:p>
            <a:r>
              <a:rPr lang="en-IN" dirty="0" err="1">
                <a:solidFill>
                  <a:srgbClr val="000000"/>
                </a:solidFill>
                <a:latin typeface="Courier New" panose="02070309020205020404" pitchFamily="49" charset="0"/>
              </a:rPr>
              <a:t>df_table.values</a:t>
            </a:r>
            <a:endParaRPr lang="en-IN" b="0" dirty="0">
              <a:solidFill>
                <a:srgbClr val="000000"/>
              </a:solidFill>
              <a:effectLst/>
              <a:latin typeface="Courier New" panose="02070309020205020404" pitchFamily="49" charset="0"/>
            </a:endParaRPr>
          </a:p>
        </p:txBody>
      </p:sp>
      <p:sp>
        <p:nvSpPr>
          <p:cNvPr id="3" name="Rectangle 2"/>
          <p:cNvSpPr/>
          <p:nvPr/>
        </p:nvSpPr>
        <p:spPr>
          <a:xfrm>
            <a:off x="0" y="344564"/>
            <a:ext cx="7637172" cy="369332"/>
          </a:xfrm>
          <a:prstGeom prst="rect">
            <a:avLst/>
          </a:prstGeom>
        </p:spPr>
        <p:txBody>
          <a:bodyPr wrap="square">
            <a:spAutoFit/>
          </a:bodyPr>
          <a:lstStyle/>
          <a:p>
            <a:r>
              <a:rPr lang="en-US" dirty="0">
                <a:solidFill>
                  <a:srgbClr val="212121"/>
                </a:solidFill>
                <a:latin typeface="Courier New" panose="02070309020205020404" pitchFamily="49" charset="0"/>
              </a:rPr>
              <a:t>array([[ 50, 142, 131, 70], [ 435, 1523, 1356, 750]])</a:t>
            </a:r>
            <a:endParaRPr lang="en-IN" dirty="0"/>
          </a:p>
        </p:txBody>
      </p:sp>
      <p:sp>
        <p:nvSpPr>
          <p:cNvPr id="4" name="Rectangle 3"/>
          <p:cNvSpPr/>
          <p:nvPr/>
        </p:nvSpPr>
        <p:spPr>
          <a:xfrm>
            <a:off x="0" y="880957"/>
            <a:ext cx="5782614" cy="646331"/>
          </a:xfrm>
          <a:prstGeom prst="rect">
            <a:avLst/>
          </a:prstGeom>
        </p:spPr>
        <p:txBody>
          <a:bodyPr wrap="square">
            <a:spAutoFit/>
          </a:bodyPr>
          <a:lstStyle/>
          <a:p>
            <a:r>
              <a:rPr lang="en-IN">
                <a:solidFill>
                  <a:srgbClr val="000000"/>
                </a:solidFill>
                <a:latin typeface="Courier New" panose="02070309020205020404" pitchFamily="49" charset="0"/>
              </a:rPr>
              <a:t>val</a:t>
            </a:r>
            <a:r>
              <a:rPr lang="en-IN" dirty="0">
                <a:solidFill>
                  <a:srgbClr val="000000"/>
                </a:solidFill>
                <a:latin typeface="Courier New" panose="02070309020205020404" pitchFamily="49" charset="0"/>
              </a:rPr>
              <a:t>=stats.chi2_contingency(</a:t>
            </a:r>
            <a:r>
              <a:rPr lang="en-IN" dirty="0" err="1">
                <a:solidFill>
                  <a:srgbClr val="000000"/>
                </a:solidFill>
                <a:latin typeface="Courier New" panose="02070309020205020404" pitchFamily="49" charset="0"/>
              </a:rPr>
              <a:t>df_table</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val</a:t>
            </a:r>
            <a:endParaRPr lang="en-IN" b="0" dirty="0">
              <a:solidFill>
                <a:srgbClr val="000000"/>
              </a:solidFill>
              <a:effectLst/>
              <a:latin typeface="Courier New" panose="02070309020205020404" pitchFamily="49" charset="0"/>
            </a:endParaRPr>
          </a:p>
        </p:txBody>
      </p:sp>
      <p:sp>
        <p:nvSpPr>
          <p:cNvPr id="5" name="Rectangle 4"/>
          <p:cNvSpPr/>
          <p:nvPr/>
        </p:nvSpPr>
        <p:spPr>
          <a:xfrm>
            <a:off x="0" y="1424257"/>
            <a:ext cx="9146526" cy="1200329"/>
          </a:xfrm>
          <a:prstGeom prst="rect">
            <a:avLst/>
          </a:prstGeom>
        </p:spPr>
        <p:txBody>
          <a:bodyPr wrap="square">
            <a:spAutoFit/>
          </a:bodyPr>
          <a:lstStyle/>
          <a:p>
            <a:r>
              <a:rPr lang="en-US" dirty="0">
                <a:solidFill>
                  <a:srgbClr val="212121"/>
                </a:solidFill>
                <a:latin typeface="Courier New" panose="02070309020205020404" pitchFamily="49" charset="0"/>
              </a:rPr>
              <a:t>Chi2ContingencyResult(statistic=1.595945538661058, </a:t>
            </a:r>
            <a:r>
              <a:rPr lang="en-US" dirty="0" err="1">
                <a:solidFill>
                  <a:srgbClr val="212121"/>
                </a:solidFill>
                <a:latin typeface="Courier New" panose="02070309020205020404" pitchFamily="49" charset="0"/>
              </a:rPr>
              <a:t>pvalue</a:t>
            </a:r>
            <a:r>
              <a:rPr lang="en-US" dirty="0">
                <a:solidFill>
                  <a:srgbClr val="212121"/>
                </a:solidFill>
                <a:latin typeface="Courier New" panose="02070309020205020404" pitchFamily="49" charset="0"/>
              </a:rPr>
              <a:t>=0.6603094907091882, </a:t>
            </a:r>
            <a:r>
              <a:rPr lang="en-US" dirty="0" err="1">
                <a:solidFill>
                  <a:srgbClr val="212121"/>
                </a:solidFill>
                <a:latin typeface="Courier New" panose="02070309020205020404" pitchFamily="49" charset="0"/>
              </a:rPr>
              <a:t>dof</a:t>
            </a:r>
            <a:r>
              <a:rPr lang="en-US" dirty="0">
                <a:solidFill>
                  <a:srgbClr val="212121"/>
                </a:solidFill>
                <a:latin typeface="Courier New" panose="02070309020205020404" pitchFamily="49" charset="0"/>
              </a:rPr>
              <a:t>=3, </a:t>
            </a:r>
            <a:r>
              <a:rPr lang="en-US" dirty="0" err="1">
                <a:solidFill>
                  <a:srgbClr val="212121"/>
                </a:solidFill>
                <a:latin typeface="Courier New" panose="02070309020205020404" pitchFamily="49" charset="0"/>
              </a:rPr>
              <a:t>expected_freq</a:t>
            </a:r>
            <a:r>
              <a:rPr lang="en-US" dirty="0">
                <a:solidFill>
                  <a:srgbClr val="212121"/>
                </a:solidFill>
                <a:latin typeface="Courier New" panose="02070309020205020404" pitchFamily="49" charset="0"/>
              </a:rPr>
              <a:t>=array([[ 42.76531299, 146.81287862, 131.11756787, 72.30424052], [ 442.23468701, 1518.18712138, 1355.88243213, 747.69575948]]))</a:t>
            </a:r>
            <a:endParaRPr lang="en-IN" dirty="0"/>
          </a:p>
        </p:txBody>
      </p:sp>
      <p:sp>
        <p:nvSpPr>
          <p:cNvPr id="6" name="Rectangle 5"/>
          <p:cNvSpPr/>
          <p:nvPr/>
        </p:nvSpPr>
        <p:spPr>
          <a:xfrm>
            <a:off x="0" y="2798554"/>
            <a:ext cx="1425390" cy="369332"/>
          </a:xfrm>
          <a:prstGeom prst="rect">
            <a:avLst/>
          </a:prstGeom>
        </p:spPr>
        <p:txBody>
          <a:bodyPr wrap="none">
            <a:spAutoFit/>
          </a:bodyPr>
          <a:lstStyle/>
          <a:p>
            <a:r>
              <a:rPr lang="en-IN" dirty="0">
                <a:solidFill>
                  <a:srgbClr val="257693"/>
                </a:solidFill>
                <a:latin typeface="Courier New" panose="02070309020205020404" pitchFamily="49" charset="0"/>
              </a:rPr>
              <a:t>type</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val</a:t>
            </a:r>
            <a:r>
              <a:rPr lang="en-IN" dirty="0">
                <a:solidFill>
                  <a:srgbClr val="000000"/>
                </a:solidFill>
                <a:latin typeface="Courier New" panose="02070309020205020404" pitchFamily="49" charset="0"/>
              </a:rPr>
              <a:t>)</a:t>
            </a:r>
            <a:endParaRPr lang="en-IN" b="0" dirty="0">
              <a:solidFill>
                <a:srgbClr val="000000"/>
              </a:solidFill>
              <a:effectLst/>
              <a:latin typeface="Courier New" panose="02070309020205020404" pitchFamily="49" charset="0"/>
            </a:endParaRPr>
          </a:p>
        </p:txBody>
      </p:sp>
      <p:sp>
        <p:nvSpPr>
          <p:cNvPr id="7" name="Rectangle 6"/>
          <p:cNvSpPr/>
          <p:nvPr/>
        </p:nvSpPr>
        <p:spPr>
          <a:xfrm>
            <a:off x="72791" y="3051797"/>
            <a:ext cx="8454980" cy="369332"/>
          </a:xfrm>
          <a:prstGeom prst="rect">
            <a:avLst/>
          </a:prstGeom>
        </p:spPr>
        <p:txBody>
          <a:bodyPr wrap="square">
            <a:spAutoFit/>
          </a:bodyPr>
          <a:lstStyle/>
          <a:p>
            <a:r>
              <a:rPr lang="en-IN" dirty="0">
                <a:solidFill>
                  <a:srgbClr val="212121"/>
                </a:solidFill>
                <a:latin typeface="Courier New" panose="02070309020205020404" pitchFamily="49" charset="0"/>
              </a:rPr>
              <a:t>scipy.stats.contingency.Chi2ContingencyResult</a:t>
            </a:r>
            <a:endParaRPr lang="en-IN" dirty="0"/>
          </a:p>
        </p:txBody>
      </p:sp>
      <p:sp>
        <p:nvSpPr>
          <p:cNvPr id="8" name="Rectangle 7"/>
          <p:cNvSpPr/>
          <p:nvPr/>
        </p:nvSpPr>
        <p:spPr>
          <a:xfrm>
            <a:off x="0" y="3687954"/>
            <a:ext cx="7952704" cy="1200329"/>
          </a:xfrm>
          <a:prstGeom prst="rect">
            <a:avLst/>
          </a:prstGeom>
        </p:spPr>
        <p:txBody>
          <a:bodyPr wrap="square">
            <a:spAutoFit/>
          </a:bodyPr>
          <a:lstStyle/>
          <a:p>
            <a:r>
              <a:rPr lang="en-US" dirty="0" err="1">
                <a:solidFill>
                  <a:srgbClr val="000000"/>
                </a:solidFill>
                <a:latin typeface="Courier New" panose="02070309020205020404" pitchFamily="49" charset="0"/>
              </a:rPr>
              <a:t>no_of_rows</a:t>
            </a:r>
            <a:r>
              <a:rPr lang="en-US" dirty="0">
                <a:solidFill>
                  <a:srgbClr val="000000"/>
                </a:solidFill>
                <a:latin typeface="Courier New" panose="02070309020205020404" pitchFamily="49" charset="0"/>
              </a:rPr>
              <a:t>=</a:t>
            </a:r>
            <a:r>
              <a:rPr lang="en-US" dirty="0" err="1">
                <a:solidFill>
                  <a:srgbClr val="795E26"/>
                </a:solidFill>
                <a:latin typeface="Courier New" panose="02070309020205020404" pitchFamily="49" charset="0"/>
              </a:rPr>
              <a:t>len</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df_table.iloc</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0</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2</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0</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no_of_columns</a:t>
            </a:r>
            <a:r>
              <a:rPr lang="en-US" dirty="0">
                <a:solidFill>
                  <a:srgbClr val="000000"/>
                </a:solidFill>
                <a:latin typeface="Courier New" panose="02070309020205020404" pitchFamily="49" charset="0"/>
              </a:rPr>
              <a:t>=</a:t>
            </a:r>
            <a:r>
              <a:rPr lang="en-US" dirty="0" err="1">
                <a:solidFill>
                  <a:srgbClr val="795E26"/>
                </a:solidFill>
                <a:latin typeface="Courier New" panose="02070309020205020404" pitchFamily="49" charset="0"/>
              </a:rPr>
              <a:t>len</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df_table.iloc</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0</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0</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4</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degree_of_f</a:t>
            </a:r>
            <a:r>
              <a:rPr lang="en-US" dirty="0">
                <a:solidFill>
                  <a:srgbClr val="000000"/>
                </a:solidFill>
                <a:latin typeface="Courier New" panose="02070309020205020404" pitchFamily="49" charset="0"/>
              </a:rPr>
              <a:t>=(no_of_rows</a:t>
            </a:r>
            <a:r>
              <a:rPr lang="en-US" dirty="0">
                <a:solidFill>
                  <a:srgbClr val="098156"/>
                </a:solidFill>
                <a:latin typeface="Courier New" panose="02070309020205020404" pitchFamily="49" charset="0"/>
              </a:rPr>
              <a:t>-1</a:t>
            </a:r>
            <a:r>
              <a:rPr lang="en-US" dirty="0">
                <a:solidFill>
                  <a:srgbClr val="000000"/>
                </a:solidFill>
                <a:latin typeface="Courier New" panose="02070309020205020404" pitchFamily="49" charset="0"/>
              </a:rPr>
              <a:t>)*(no_of_columns</a:t>
            </a:r>
            <a:r>
              <a:rPr lang="en-US" dirty="0">
                <a:solidFill>
                  <a:srgbClr val="098156"/>
                </a:solidFill>
                <a:latin typeface="Courier New" panose="02070309020205020404" pitchFamily="49" charset="0"/>
              </a:rPr>
              <a:t>-1</a:t>
            </a:r>
            <a:r>
              <a:rPr lang="en-US" dirty="0">
                <a:solidFill>
                  <a:srgbClr val="000000"/>
                </a:solidFill>
                <a:latin typeface="Courier New" panose="02070309020205020404" pitchFamily="49" charset="0"/>
              </a:rPr>
              <a:t>)</a:t>
            </a:r>
          </a:p>
          <a:p>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'Degree of Freedom='</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degree_of_f</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9" name="Rectangle 8"/>
          <p:cNvSpPr/>
          <p:nvPr/>
        </p:nvSpPr>
        <p:spPr>
          <a:xfrm>
            <a:off x="72791" y="4824070"/>
            <a:ext cx="2941831" cy="369332"/>
          </a:xfrm>
          <a:prstGeom prst="rect">
            <a:avLst/>
          </a:prstGeom>
        </p:spPr>
        <p:txBody>
          <a:bodyPr wrap="none">
            <a:spAutoFit/>
          </a:bodyPr>
          <a:lstStyle/>
          <a:p>
            <a:r>
              <a:rPr lang="en-IN" dirty="0">
                <a:solidFill>
                  <a:srgbClr val="212121"/>
                </a:solidFill>
                <a:latin typeface="Courier New" panose="02070309020205020404" pitchFamily="49" charset="0"/>
              </a:rPr>
              <a:t>Degree of Freedom= 3</a:t>
            </a:r>
            <a:endParaRPr lang="en-IN" dirty="0"/>
          </a:p>
        </p:txBody>
      </p:sp>
      <p:sp>
        <p:nvSpPr>
          <p:cNvPr id="10" name="Rectangle 9"/>
          <p:cNvSpPr/>
          <p:nvPr/>
        </p:nvSpPr>
        <p:spPr>
          <a:xfrm>
            <a:off x="-33460" y="5378068"/>
            <a:ext cx="4572000" cy="646331"/>
          </a:xfrm>
          <a:prstGeom prst="rect">
            <a:avLst/>
          </a:prstGeom>
        </p:spPr>
        <p:txBody>
          <a:bodyPr>
            <a:spAutoFit/>
          </a:bodyPr>
          <a:lstStyle/>
          <a:p>
            <a:r>
              <a:rPr lang="en-IN" dirty="0" err="1">
                <a:solidFill>
                  <a:srgbClr val="000000"/>
                </a:solidFill>
                <a:latin typeface="Courier New" panose="02070309020205020404" pitchFamily="49" charset="0"/>
              </a:rPr>
              <a:t>Expected_value</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val</a:t>
            </a:r>
            <a:r>
              <a:rPr lang="en-IN" dirty="0">
                <a:solidFill>
                  <a:srgbClr val="000000"/>
                </a:solidFill>
                <a:latin typeface="Courier New" panose="02070309020205020404" pitchFamily="49" charset="0"/>
              </a:rPr>
              <a:t>[</a:t>
            </a:r>
            <a:r>
              <a:rPr lang="en-IN" dirty="0">
                <a:solidFill>
                  <a:srgbClr val="098156"/>
                </a:solidFill>
                <a:latin typeface="Courier New" panose="02070309020205020404" pitchFamily="49" charset="0"/>
              </a:rPr>
              <a:t>3</a:t>
            </a:r>
            <a:r>
              <a:rPr lang="en-IN" dirty="0">
                <a:solidFill>
                  <a:srgbClr val="000000"/>
                </a:solidFill>
                <a:latin typeface="Courier New" panose="02070309020205020404" pitchFamily="49" charset="0"/>
              </a:rPr>
              <a:t>]</a:t>
            </a:r>
          </a:p>
          <a:p>
            <a:r>
              <a:rPr lang="en-IN" dirty="0" err="1">
                <a:solidFill>
                  <a:srgbClr val="000000"/>
                </a:solidFill>
                <a:latin typeface="Courier New" panose="02070309020205020404" pitchFamily="49" charset="0"/>
              </a:rPr>
              <a:t>Expected_value</a:t>
            </a:r>
            <a:endParaRPr lang="en-IN" b="0" dirty="0">
              <a:solidFill>
                <a:srgbClr val="000000"/>
              </a:solidFill>
              <a:effectLst/>
              <a:latin typeface="Courier New" panose="02070309020205020404" pitchFamily="49" charset="0"/>
            </a:endParaRPr>
          </a:p>
        </p:txBody>
      </p:sp>
      <p:sp>
        <p:nvSpPr>
          <p:cNvPr id="11" name="Rectangle 10"/>
          <p:cNvSpPr/>
          <p:nvPr/>
        </p:nvSpPr>
        <p:spPr>
          <a:xfrm>
            <a:off x="-33460" y="6006352"/>
            <a:ext cx="9144000" cy="646331"/>
          </a:xfrm>
          <a:prstGeom prst="rect">
            <a:avLst/>
          </a:prstGeom>
        </p:spPr>
        <p:txBody>
          <a:bodyPr wrap="square">
            <a:spAutoFit/>
          </a:bodyPr>
          <a:lstStyle/>
          <a:p>
            <a:r>
              <a:rPr lang="en-US" dirty="0">
                <a:solidFill>
                  <a:srgbClr val="212121"/>
                </a:solidFill>
                <a:latin typeface="Courier New" panose="02070309020205020404" pitchFamily="49" charset="0"/>
              </a:rPr>
              <a:t>array([[ 42.76531299, 146.81287862, 131.11756787, 72.30424052], [ 442.23468701, 1518.18712138, 1355.88243213, 747.69575948]])</a:t>
            </a:r>
            <a:endParaRPr lang="en-IN" dirty="0"/>
          </a:p>
        </p:txBody>
      </p:sp>
    </p:spTree>
    <p:extLst>
      <p:ext uri="{BB962C8B-B14F-4D97-AF65-F5344CB8AC3E}">
        <p14:creationId xmlns:p14="http://schemas.microsoft.com/office/powerpoint/2010/main" val="3789008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5245</TotalTime>
  <Words>942</Words>
  <Application>Microsoft Office PowerPoint</Application>
  <PresentationFormat>On-screen Show (4:3)</PresentationFormat>
  <Paragraphs>313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Roboto</vt:lpstr>
      <vt:lpstr>Office Theme</vt:lpstr>
      <vt:lpstr>Hypothesis Testing Exercise</vt:lpstr>
      <vt:lpstr>PowerPoint Presentation</vt:lpstr>
      <vt:lpstr>PowerPoint Presentation</vt:lpstr>
      <vt:lpstr>Hypothesis Testing Exercise</vt:lpstr>
      <vt:lpstr>PowerPoint Presentation</vt:lpstr>
      <vt:lpstr>PowerPoint Presentation</vt:lpstr>
      <vt:lpstr>Hypothesis Testing Exercise</vt:lpstr>
      <vt:lpstr>PowerPoint Presentation</vt:lpstr>
      <vt:lpstr>PowerPoint Presentation</vt:lpstr>
      <vt:lpstr>PowerPoint Presentation</vt:lpstr>
      <vt:lpstr>PowerPoint Presentation</vt:lpstr>
      <vt:lpstr>Hypothesis Testing Exercise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Exercise</dc:title>
  <dc:creator>bharani kumar</dc:creator>
  <cp:lastModifiedBy>Microsoft account</cp:lastModifiedBy>
  <cp:revision>31</cp:revision>
  <dcterms:created xsi:type="dcterms:W3CDTF">2015-11-14T12:07:48Z</dcterms:created>
  <dcterms:modified xsi:type="dcterms:W3CDTF">2023-06-27T13:19:17Z</dcterms:modified>
</cp:coreProperties>
</file>