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1" r:id="rId6"/>
    <p:sldId id="270" r:id="rId7"/>
    <p:sldId id="272" r:id="rId8"/>
    <p:sldId id="274" r:id="rId9"/>
    <p:sldId id="285" r:id="rId10"/>
    <p:sldId id="284" r:id="rId11"/>
    <p:sldId id="261" r:id="rId12"/>
    <p:sldId id="306" r:id="rId13"/>
    <p:sldId id="307" r:id="rId14"/>
    <p:sldId id="262" r:id="rId15"/>
    <p:sldId id="263" r:id="rId16"/>
    <p:sldId id="264" r:id="rId17"/>
    <p:sldId id="265" r:id="rId18"/>
    <p:sldId id="294" r:id="rId19"/>
    <p:sldId id="266" r:id="rId20"/>
    <p:sldId id="287" r:id="rId21"/>
    <p:sldId id="288" r:id="rId22"/>
    <p:sldId id="295" r:id="rId23"/>
    <p:sldId id="289" r:id="rId24"/>
    <p:sldId id="291" r:id="rId25"/>
    <p:sldId id="296" r:id="rId26"/>
    <p:sldId id="292" r:id="rId27"/>
    <p:sldId id="293" r:id="rId28"/>
    <p:sldId id="297" r:id="rId29"/>
    <p:sldId id="298" r:id="rId30"/>
    <p:sldId id="299" r:id="rId31"/>
    <p:sldId id="303" r:id="rId32"/>
    <p:sldId id="304" r:id="rId33"/>
    <p:sldId id="3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2" autoAdjust="0"/>
  </p:normalViewPr>
  <p:slideViewPr>
    <p:cSldViewPr>
      <p:cViewPr varScale="1">
        <p:scale>
          <a:sx n="70" d="100"/>
          <a:sy n="70" d="100"/>
        </p:scale>
        <p:origin x="-144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0F8F4C-68CE-4A9F-9CE1-BEF0D9DF711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134033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F8F4C-68CE-4A9F-9CE1-BEF0D9DF711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293119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F8F4C-68CE-4A9F-9CE1-BEF0D9DF711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147865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F8F4C-68CE-4A9F-9CE1-BEF0D9DF711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69580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F8F4C-68CE-4A9F-9CE1-BEF0D9DF711C}"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162012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0F8F4C-68CE-4A9F-9CE1-BEF0D9DF711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371543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0F8F4C-68CE-4A9F-9CE1-BEF0D9DF711C}"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370397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0F8F4C-68CE-4A9F-9CE1-BEF0D9DF711C}"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46515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F8F4C-68CE-4A9F-9CE1-BEF0D9DF711C}"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13089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F8F4C-68CE-4A9F-9CE1-BEF0D9DF711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143612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0F8F4C-68CE-4A9F-9CE1-BEF0D9DF711C}"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DB570-8EEE-4F25-AAE4-2C2EDEFD2CE0}" type="slidenum">
              <a:rPr lang="en-IN" smtClean="0"/>
              <a:t>‹#›</a:t>
            </a:fld>
            <a:endParaRPr lang="en-IN"/>
          </a:p>
        </p:txBody>
      </p:sp>
    </p:spTree>
    <p:extLst>
      <p:ext uri="{BB962C8B-B14F-4D97-AF65-F5344CB8AC3E}">
        <p14:creationId xmlns:p14="http://schemas.microsoft.com/office/powerpoint/2010/main" val="353013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F8F4C-68CE-4A9F-9CE1-BEF0D9DF711C}" type="datetimeFigureOut">
              <a:rPr lang="en-IN" smtClean="0"/>
              <a:t>18-10-2023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DB570-8EEE-4F25-AAE4-2C2EDEFD2CE0}" type="slidenum">
              <a:rPr lang="en-IN" smtClean="0"/>
              <a:t>‹#›</a:t>
            </a:fld>
            <a:endParaRPr lang="en-IN"/>
          </a:p>
        </p:txBody>
      </p:sp>
    </p:spTree>
    <p:extLst>
      <p:ext uri="{BB962C8B-B14F-4D97-AF65-F5344CB8AC3E}">
        <p14:creationId xmlns:p14="http://schemas.microsoft.com/office/powerpoint/2010/main" val="2372952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solidFill>
                  <a:srgbClr val="002060"/>
                </a:solidFill>
                <a:latin typeface="Arial" pitchFamily="34" charset="0"/>
                <a:cs typeface="Arial" pitchFamily="34" charset="0"/>
              </a:rPr>
              <a:t>Web Development</a:t>
            </a:r>
            <a:endParaRPr lang="en-IN" b="1" u="sng"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39498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ctr">
              <a:buFont typeface="Wingdings" pitchFamily="2" charset="2"/>
              <a:buChar char="v"/>
            </a:pPr>
            <a:r>
              <a:rPr lang="en-US" b="1" dirty="0">
                <a:solidFill>
                  <a:srgbClr val="FF0000"/>
                </a:solidFill>
              </a:rPr>
              <a:t>CSS media queries</a:t>
            </a:r>
          </a:p>
          <a:p>
            <a:r>
              <a:rPr lang="en-US" dirty="0"/>
              <a:t>CSS media queries are a key component of responsive design that allow you to apply CSS styles depending on the presence or value of device characteristics.</a:t>
            </a:r>
          </a:p>
          <a:p>
            <a:r>
              <a:rPr lang="en-US" dirty="0"/>
              <a:t>It's common to apply a media query based on the viewport size so that layout choices can be made for devices with different screen sizes. For example, you may have a smaller font size for devices with small screens, increase the padding between paragraphs when a page is viewed in portrait mode, or increase the size of buttons on touchscreens</a:t>
            </a:r>
            <a:r>
              <a:rPr lang="en-US" dirty="0" smtClean="0"/>
              <a:t>.</a:t>
            </a:r>
          </a:p>
          <a:p>
            <a:pPr>
              <a:buFont typeface="Wingdings" pitchFamily="2" charset="2"/>
              <a:buChar char="Ø"/>
            </a:pPr>
            <a:endParaRPr lang="en-US" b="1" dirty="0">
              <a:solidFill>
                <a:srgbClr val="FF0000"/>
              </a:solidFill>
            </a:endParaRPr>
          </a:p>
          <a:p>
            <a:pPr>
              <a:buFont typeface="Wingdings" pitchFamily="2" charset="2"/>
              <a:buChar char="Ø"/>
            </a:pPr>
            <a:r>
              <a:rPr lang="en-US" sz="3100" b="1" dirty="0">
                <a:solidFill>
                  <a:srgbClr val="FF0000"/>
                </a:solidFill>
              </a:rPr>
              <a:t>Media queries can be used to check many things, such as:</a:t>
            </a:r>
          </a:p>
          <a:p>
            <a:r>
              <a:rPr lang="en-US" sz="3100" dirty="0"/>
              <a:t>width and height of the viewport</a:t>
            </a:r>
          </a:p>
          <a:p>
            <a:r>
              <a:rPr lang="en-US" sz="3100" dirty="0"/>
              <a:t>width and height of the device</a:t>
            </a:r>
          </a:p>
          <a:p>
            <a:r>
              <a:rPr lang="en-US" sz="3100" dirty="0"/>
              <a:t>orientation (is the tablet/phone in landscape or portrait mode?)</a:t>
            </a:r>
          </a:p>
          <a:p>
            <a:r>
              <a:rPr lang="en-US" sz="3100" dirty="0"/>
              <a:t>resolution</a:t>
            </a:r>
          </a:p>
          <a:p>
            <a:pPr marL="0" indent="0">
              <a:buNone/>
            </a:pPr>
            <a:r>
              <a:rPr lang="en-US" dirty="0"/>
              <a:t/>
            </a:r>
            <a:br>
              <a:rPr lang="en-US" dirty="0"/>
            </a:br>
            <a:endParaRPr lang="en-US" dirty="0">
              <a:solidFill>
                <a:srgbClr val="FF0000"/>
              </a:solidFill>
            </a:endParaRPr>
          </a:p>
        </p:txBody>
      </p:sp>
    </p:spTree>
    <p:extLst>
      <p:ext uri="{BB962C8B-B14F-4D97-AF65-F5344CB8AC3E}">
        <p14:creationId xmlns:p14="http://schemas.microsoft.com/office/powerpoint/2010/main" val="250598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Font typeface="Wingdings" pitchFamily="2" charset="2"/>
              <a:buChar char="v"/>
            </a:pPr>
            <a:r>
              <a:rPr lang="en-US" b="1" dirty="0" smtClean="0">
                <a:solidFill>
                  <a:srgbClr val="FF0000"/>
                </a:solidFill>
                <a:latin typeface="Arial" pitchFamily="34" charset="0"/>
                <a:cs typeface="Arial" pitchFamily="34" charset="0"/>
              </a:rPr>
              <a:t>CSS animation</a:t>
            </a:r>
            <a:endParaRPr lang="en-US" dirty="0"/>
          </a:p>
          <a:p>
            <a:r>
              <a:rPr lang="en-US" dirty="0" smtClean="0"/>
              <a:t>CSS </a:t>
            </a:r>
            <a:r>
              <a:rPr lang="en-US" dirty="0"/>
              <a:t>allows animation of HTML elements without using JavaScript or Flash!</a:t>
            </a:r>
            <a:br>
              <a:rPr lang="en-US" dirty="0"/>
            </a:br>
            <a:r>
              <a:rPr lang="en-US" dirty="0"/>
              <a:t/>
            </a:r>
            <a:br>
              <a:rPr lang="en-US" dirty="0"/>
            </a:br>
            <a:r>
              <a:rPr lang="en-US" dirty="0"/>
              <a:t>@</a:t>
            </a:r>
            <a:r>
              <a:rPr lang="en-US" dirty="0" err="1"/>
              <a:t>keyframes</a:t>
            </a:r>
            <a:r>
              <a:rPr lang="en-US" dirty="0"/>
              <a:t/>
            </a:r>
            <a:br>
              <a:rPr lang="en-US" dirty="0"/>
            </a:br>
            <a:r>
              <a:rPr lang="en-US" dirty="0"/>
              <a:t>animation-name</a:t>
            </a:r>
            <a:br>
              <a:rPr lang="en-US" dirty="0"/>
            </a:br>
            <a:r>
              <a:rPr lang="en-US" dirty="0"/>
              <a:t>animation-duration</a:t>
            </a:r>
            <a:br>
              <a:rPr lang="en-US" dirty="0"/>
            </a:br>
            <a:r>
              <a:rPr lang="en-US" dirty="0"/>
              <a:t>animation-delay</a:t>
            </a:r>
            <a:br>
              <a:rPr lang="en-US" dirty="0"/>
            </a:br>
            <a:r>
              <a:rPr lang="en-US" dirty="0"/>
              <a:t>animation-iteration-count</a:t>
            </a:r>
            <a:br>
              <a:rPr lang="en-US" dirty="0"/>
            </a:br>
            <a:r>
              <a:rPr lang="en-US" dirty="0"/>
              <a:t>animation-direction</a:t>
            </a:r>
            <a:br>
              <a:rPr lang="en-US" dirty="0"/>
            </a:br>
            <a:r>
              <a:rPr lang="en-US" dirty="0"/>
              <a:t>animation-timing-function</a:t>
            </a:r>
            <a:br>
              <a:rPr lang="en-US" dirty="0"/>
            </a:br>
            <a:r>
              <a:rPr lang="en-US" dirty="0"/>
              <a:t>animation-fill-mode</a:t>
            </a:r>
            <a:br>
              <a:rPr lang="en-US" dirty="0"/>
            </a:br>
            <a:r>
              <a:rPr lang="en-US" dirty="0"/>
              <a:t>animation</a:t>
            </a:r>
            <a:endParaRPr lang="en-IN" dirty="0"/>
          </a:p>
        </p:txBody>
      </p:sp>
    </p:spTree>
    <p:extLst>
      <p:ext uri="{BB962C8B-B14F-4D97-AF65-F5344CB8AC3E}">
        <p14:creationId xmlns:p14="http://schemas.microsoft.com/office/powerpoint/2010/main" val="82433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Font typeface="Wingdings" pitchFamily="2" charset="2"/>
              <a:buChar char="v"/>
            </a:pPr>
            <a:r>
              <a:rPr lang="en-US" b="1" dirty="0" smtClean="0">
                <a:solidFill>
                  <a:srgbClr val="FF0000"/>
                </a:solidFill>
                <a:latin typeface="Arial" pitchFamily="34" charset="0"/>
                <a:cs typeface="Arial" pitchFamily="34" charset="0"/>
              </a:rPr>
              <a:t>CSS Framework</a:t>
            </a:r>
          </a:p>
          <a:p>
            <a:r>
              <a:rPr lang="en-US" dirty="0"/>
              <a:t>Bootstrap is the most popular HTML, CSS and JavaScript framework for developing a responsive and mobile friendly </a:t>
            </a:r>
            <a:r>
              <a:rPr lang="en-US" dirty="0" smtClean="0"/>
              <a:t>website.</a:t>
            </a:r>
          </a:p>
          <a:p>
            <a:r>
              <a:rPr lang="en-US" dirty="0" smtClean="0"/>
              <a:t>It </a:t>
            </a:r>
            <a:r>
              <a:rPr lang="en-US" dirty="0"/>
              <a:t>is a front-end framework used for easier and faster web development.</a:t>
            </a:r>
          </a:p>
          <a:p>
            <a:r>
              <a:rPr lang="en-US" dirty="0"/>
              <a:t>It includes HTML and CSS based design templates for typography, forms, buttons, tables, navigation, modals, image carousels and many others.</a:t>
            </a:r>
          </a:p>
          <a:p>
            <a:r>
              <a:rPr lang="en-US" dirty="0" smtClean="0"/>
              <a:t>It </a:t>
            </a:r>
            <a:r>
              <a:rPr lang="en-US" dirty="0"/>
              <a:t>facilitates you to create responsive designs.</a:t>
            </a:r>
          </a:p>
          <a:p>
            <a:endParaRPr lang="en-IN"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26982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Font typeface="Wingdings" pitchFamily="2" charset="2"/>
              <a:buChar char="v"/>
            </a:pPr>
            <a:r>
              <a:rPr lang="en-US" b="1" dirty="0" err="1" smtClean="0">
                <a:solidFill>
                  <a:srgbClr val="FF0000"/>
                </a:solidFill>
                <a:latin typeface="Arial" pitchFamily="34" charset="0"/>
                <a:cs typeface="Arial" pitchFamily="34" charset="0"/>
              </a:rPr>
              <a:t>Figma</a:t>
            </a:r>
            <a:r>
              <a:rPr lang="en-US" b="1" dirty="0" smtClean="0">
                <a:solidFill>
                  <a:srgbClr val="FF0000"/>
                </a:solidFill>
                <a:latin typeface="Arial" pitchFamily="34" charset="0"/>
                <a:cs typeface="Arial" pitchFamily="34" charset="0"/>
              </a:rPr>
              <a:t> for developers</a:t>
            </a:r>
            <a:endParaRPr lang="en-US" dirty="0"/>
          </a:p>
          <a:p>
            <a:r>
              <a:rPr lang="en-US" sz="2800" dirty="0" err="1" smtClean="0"/>
              <a:t>Figma</a:t>
            </a:r>
            <a:r>
              <a:rPr lang="en-US" sz="2800" dirty="0" smtClean="0"/>
              <a:t> </a:t>
            </a:r>
            <a:r>
              <a:rPr lang="en-US" sz="2800" dirty="0"/>
              <a:t>design is for people to create, share, and test designs for websites, mobile apps, and other digital products and experiences</a:t>
            </a:r>
            <a:r>
              <a:rPr lang="en-US" sz="2800" dirty="0" smtClean="0"/>
              <a:t>.</a:t>
            </a:r>
          </a:p>
          <a:p>
            <a:r>
              <a:rPr lang="en-US" sz="2800" dirty="0"/>
              <a:t>No, </a:t>
            </a:r>
            <a:r>
              <a:rPr lang="en-US" sz="2800" dirty="0" err="1"/>
              <a:t>Figma</a:t>
            </a:r>
            <a:r>
              <a:rPr lang="en-US" sz="2800" dirty="0"/>
              <a:t> does not require coding</a:t>
            </a:r>
            <a:r>
              <a:rPr lang="en-US" sz="2800" dirty="0" smtClean="0"/>
              <a:t>.</a:t>
            </a:r>
          </a:p>
          <a:p>
            <a:r>
              <a:rPr lang="en-US" sz="2800" dirty="0" err="1"/>
              <a:t>Figma</a:t>
            </a:r>
            <a:r>
              <a:rPr lang="en-US" sz="2800" dirty="0"/>
              <a:t> allows the team to collaborate in real-time, making the process easier. This feature makes the job more transparent because each team member can see the modifications done by their teammate. As it is a cloud-based website creation program, everything is available on the screen.</a:t>
            </a:r>
            <a:endParaRPr lang="en-IN" sz="2800" dirty="0"/>
          </a:p>
        </p:txBody>
      </p:sp>
    </p:spTree>
    <p:extLst>
      <p:ext uri="{BB962C8B-B14F-4D97-AF65-F5344CB8AC3E}">
        <p14:creationId xmlns:p14="http://schemas.microsoft.com/office/powerpoint/2010/main" val="2498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9144000" cy="6858000"/>
          </a:xfrm>
        </p:spPr>
        <p:txBody>
          <a:bodyPr>
            <a:normAutofit fontScale="70000" lnSpcReduction="20000"/>
          </a:bodyPr>
          <a:lstStyle/>
          <a:p>
            <a:r>
              <a:rPr lang="en-US" b="1" dirty="0">
                <a:solidFill>
                  <a:srgbClr val="FF0000"/>
                </a:solidFill>
                <a:latin typeface="Arial" pitchFamily="34" charset="0"/>
                <a:cs typeface="Arial" pitchFamily="34" charset="0"/>
              </a:rPr>
              <a:t>What are CSS </a:t>
            </a:r>
            <a:r>
              <a:rPr lang="en-US" b="1" dirty="0" smtClean="0">
                <a:solidFill>
                  <a:srgbClr val="FF0000"/>
                </a:solidFill>
                <a:latin typeface="Arial" pitchFamily="34" charset="0"/>
                <a:cs typeface="Arial" pitchFamily="34" charset="0"/>
              </a:rPr>
              <a:t>Animations</a:t>
            </a:r>
            <a:endParaRPr lang="en-US" b="1" dirty="0">
              <a:solidFill>
                <a:srgbClr val="FF0000"/>
              </a:solidFill>
              <a:latin typeface="Arial" pitchFamily="34" charset="0"/>
              <a:cs typeface="Arial" pitchFamily="34" charset="0"/>
            </a:endParaRPr>
          </a:p>
          <a:p>
            <a:r>
              <a:rPr lang="en-US" sz="3100" dirty="0"/>
              <a:t>An animation lets an element gradually change from one style to another.</a:t>
            </a:r>
          </a:p>
          <a:p>
            <a:r>
              <a:rPr lang="en-US" sz="3100" dirty="0"/>
              <a:t>You can change as many CSS properties you want, as many times as you want.</a:t>
            </a:r>
          </a:p>
          <a:p>
            <a:r>
              <a:rPr lang="en-US" sz="3100" dirty="0"/>
              <a:t>To use CSS animation, you must first specify some </a:t>
            </a:r>
            <a:r>
              <a:rPr lang="en-US" sz="3100" dirty="0" err="1"/>
              <a:t>keyframes</a:t>
            </a:r>
            <a:r>
              <a:rPr lang="en-US" sz="3100" dirty="0"/>
              <a:t> for the animation.</a:t>
            </a:r>
          </a:p>
          <a:p>
            <a:r>
              <a:rPr lang="en-US" sz="3100" dirty="0" err="1"/>
              <a:t>Keyframes</a:t>
            </a:r>
            <a:r>
              <a:rPr lang="en-US" sz="3100" dirty="0"/>
              <a:t> hold what styles the element will have at certain times</a:t>
            </a:r>
            <a:r>
              <a:rPr lang="en-US" sz="3100" dirty="0" smtClean="0"/>
              <a:t>.</a:t>
            </a:r>
          </a:p>
          <a:p>
            <a:pPr marL="0" indent="0">
              <a:buNone/>
            </a:pPr>
            <a:endParaRPr lang="en-US" dirty="0"/>
          </a:p>
          <a:p>
            <a:pPr>
              <a:buFont typeface="Wingdings" pitchFamily="2" charset="2"/>
              <a:buChar char="Ø"/>
            </a:pPr>
            <a:r>
              <a:rPr lang="en-US" b="1" dirty="0">
                <a:solidFill>
                  <a:srgbClr val="FF0000"/>
                </a:solidFill>
                <a:latin typeface="Arial" pitchFamily="34" charset="0"/>
                <a:cs typeface="Arial" pitchFamily="34" charset="0"/>
              </a:rPr>
              <a:t>The @</a:t>
            </a:r>
            <a:r>
              <a:rPr lang="en-US" b="1" dirty="0" err="1">
                <a:solidFill>
                  <a:srgbClr val="FF0000"/>
                </a:solidFill>
                <a:latin typeface="Arial" pitchFamily="34" charset="0"/>
                <a:cs typeface="Arial" pitchFamily="34" charset="0"/>
              </a:rPr>
              <a:t>keyframes</a:t>
            </a:r>
            <a:r>
              <a:rPr lang="en-US" b="1" dirty="0">
                <a:solidFill>
                  <a:srgbClr val="FF0000"/>
                </a:solidFill>
                <a:latin typeface="Arial" pitchFamily="34" charset="0"/>
                <a:cs typeface="Arial" pitchFamily="34" charset="0"/>
              </a:rPr>
              <a:t> Rule</a:t>
            </a:r>
          </a:p>
          <a:p>
            <a:r>
              <a:rPr lang="en-US" sz="3100" dirty="0"/>
              <a:t>When you specify CSS styles inside the @</a:t>
            </a:r>
            <a:r>
              <a:rPr lang="en-US" sz="3100" dirty="0" err="1"/>
              <a:t>keyframes</a:t>
            </a:r>
            <a:r>
              <a:rPr lang="en-US" sz="3100" dirty="0"/>
              <a:t> rule, the animation will gradually change from the current style to the new style at certain times.</a:t>
            </a:r>
          </a:p>
          <a:p>
            <a:r>
              <a:rPr lang="en-US" sz="3100" dirty="0"/>
              <a:t>To get an animation to work, you must bind the animation to an element.</a:t>
            </a:r>
          </a:p>
          <a:p>
            <a:r>
              <a:rPr lang="en-US" sz="3100" dirty="0"/>
              <a:t>The following example binds the "example" animation to the &lt;div&gt; element. The animation will last for 4 seconds, and it will gradually change the background-color of the &lt;div&gt; element from "red" to "</a:t>
            </a:r>
            <a:r>
              <a:rPr lang="en-US" sz="3100" dirty="0" smtClean="0"/>
              <a:t>yellow“</a:t>
            </a:r>
            <a:endParaRPr lang="en-US" sz="3100" dirty="0"/>
          </a:p>
          <a:p>
            <a:pPr marL="0" indent="0">
              <a:buNone/>
            </a:pPr>
            <a:endParaRPr lang="en-US" sz="3100" dirty="0" smtClean="0"/>
          </a:p>
          <a:p>
            <a:r>
              <a:rPr lang="en-US" sz="2900" b="1" dirty="0">
                <a:cs typeface="Arial" pitchFamily="34" charset="0"/>
              </a:rPr>
              <a:t>@</a:t>
            </a:r>
            <a:r>
              <a:rPr lang="en-US" sz="2900" b="1" dirty="0" err="1" smtClean="0">
                <a:cs typeface="Arial" pitchFamily="34" charset="0"/>
              </a:rPr>
              <a:t>keyframes</a:t>
            </a:r>
            <a:r>
              <a:rPr lang="en-US" sz="2000" dirty="0"/>
              <a:t> </a:t>
            </a:r>
            <a:r>
              <a:rPr lang="en-US" sz="2600" dirty="0" smtClean="0"/>
              <a:t>example</a:t>
            </a:r>
            <a:r>
              <a:rPr lang="en-US" sz="2600" dirty="0"/>
              <a:t> {</a:t>
            </a:r>
            <a:br>
              <a:rPr lang="en-US" sz="2600" dirty="0"/>
            </a:br>
            <a:r>
              <a:rPr lang="en-US" sz="2600" dirty="0"/>
              <a:t>  0%   {background-color: red;}</a:t>
            </a:r>
            <a:br>
              <a:rPr lang="en-US" sz="2600" dirty="0"/>
            </a:br>
            <a:r>
              <a:rPr lang="en-US" sz="2600" dirty="0"/>
              <a:t>  25%  {background-color: yellow;}</a:t>
            </a:r>
            <a:br>
              <a:rPr lang="en-US" sz="2600" dirty="0"/>
            </a:br>
            <a:r>
              <a:rPr lang="en-US" sz="2600" dirty="0"/>
              <a:t>  50%  {background-color: blue;}</a:t>
            </a:r>
            <a:br>
              <a:rPr lang="en-US" sz="2600" dirty="0"/>
            </a:br>
            <a:r>
              <a:rPr lang="en-US" sz="2600" dirty="0"/>
              <a:t>  100% {background-color: green;}</a:t>
            </a:r>
            <a:br>
              <a:rPr lang="en-US" sz="2600" dirty="0"/>
            </a:br>
            <a:r>
              <a:rPr lang="en-US" sz="2600" dirty="0"/>
              <a:t>}</a:t>
            </a:r>
            <a:endParaRPr lang="en-US" sz="2600" dirty="0" smtClean="0"/>
          </a:p>
        </p:txBody>
      </p:sp>
    </p:spTree>
    <p:extLst>
      <p:ext uri="{BB962C8B-B14F-4D97-AF65-F5344CB8AC3E}">
        <p14:creationId xmlns:p14="http://schemas.microsoft.com/office/powerpoint/2010/main" val="97317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marL="0" indent="0" algn="ctr">
              <a:buNone/>
            </a:pPr>
            <a:r>
              <a:rPr lang="en-US" sz="2800" b="1" dirty="0" smtClean="0">
                <a:solidFill>
                  <a:srgbClr val="FF0000"/>
                </a:solidFill>
                <a:latin typeface="Arial" pitchFamily="34" charset="0"/>
                <a:cs typeface="Arial" pitchFamily="34" charset="0"/>
              </a:rPr>
              <a:t>CSS Pre-Processors</a:t>
            </a:r>
          </a:p>
          <a:p>
            <a:r>
              <a:rPr lang="en-US" sz="2800" dirty="0" smtClean="0">
                <a:cs typeface="Arial" pitchFamily="34" charset="0"/>
              </a:rPr>
              <a:t>We can’t use sass file in html.</a:t>
            </a:r>
          </a:p>
          <a:p>
            <a:r>
              <a:rPr lang="en-US" sz="2800" dirty="0" smtClean="0">
                <a:cs typeface="Arial" pitchFamily="34" charset="0"/>
              </a:rPr>
              <a:t>Browsers can’t understand sass code</a:t>
            </a:r>
            <a:r>
              <a:rPr lang="en-US" sz="2800" dirty="0" smtClean="0">
                <a:solidFill>
                  <a:srgbClr val="FF0000"/>
                </a:solidFill>
                <a:cs typeface="Arial" pitchFamily="34" charset="0"/>
              </a:rPr>
              <a:t> </a:t>
            </a:r>
            <a:endParaRPr lang="en-US" sz="2800" dirty="0" smtClean="0">
              <a:cs typeface="Arial" pitchFamily="34" charset="0"/>
            </a:endParaRPr>
          </a:p>
          <a:p>
            <a:pPr fontAlgn="base"/>
            <a:r>
              <a:rPr lang="en-US" sz="2800" dirty="0"/>
              <a:t>SCSS(Sassy CSS): The files using this syntax use </a:t>
            </a:r>
            <a:r>
              <a:rPr lang="en-US" sz="2800" i="1" dirty="0"/>
              <a:t>.</a:t>
            </a:r>
            <a:r>
              <a:rPr lang="en-US" sz="2800" i="1" dirty="0" err="1"/>
              <a:t>scss</a:t>
            </a:r>
            <a:r>
              <a:rPr lang="en-US" sz="2800" i="1" dirty="0"/>
              <a:t> </a:t>
            </a:r>
            <a:r>
              <a:rPr lang="en-US" sz="2800" dirty="0"/>
              <a:t>extension.</a:t>
            </a:r>
          </a:p>
          <a:p>
            <a:pPr fontAlgn="base"/>
            <a:r>
              <a:rPr lang="en-US" sz="2800" dirty="0"/>
              <a:t>Indented syntax (referred to as just “sass”): older syntax, Files using this syntax use </a:t>
            </a:r>
            <a:r>
              <a:rPr lang="en-US" sz="2800" i="1" dirty="0"/>
              <a:t>.sass </a:t>
            </a:r>
            <a:r>
              <a:rPr lang="en-US" sz="2800" dirty="0"/>
              <a:t>extension</a:t>
            </a:r>
            <a:r>
              <a:rPr lang="en-US" sz="2800" dirty="0" smtClean="0"/>
              <a:t>.</a:t>
            </a:r>
          </a:p>
          <a:p>
            <a:pPr marL="0" indent="0" fontAlgn="base">
              <a:buNone/>
            </a:pPr>
            <a:endParaRPr lang="en-US" sz="2800" dirty="0" smtClean="0"/>
          </a:p>
          <a:p>
            <a:pPr fontAlgn="base">
              <a:buFont typeface="Wingdings" pitchFamily="2" charset="2"/>
              <a:buChar char="Ø"/>
            </a:pPr>
            <a:r>
              <a:rPr lang="en-US" sz="2800" b="1" dirty="0" smtClean="0"/>
              <a:t>Variables</a:t>
            </a:r>
            <a:r>
              <a:rPr lang="en-US" sz="2800" b="1" dirty="0"/>
              <a:t>:</a:t>
            </a:r>
            <a:r>
              <a:rPr lang="en-US" sz="2800" dirty="0"/>
              <a:t> Variables can be used to store CSS values that may be reused. To declare a variable in SASS, the ‘$’ character is used. For </a:t>
            </a:r>
            <a:r>
              <a:rPr lang="en-US" sz="2800" dirty="0" err="1"/>
              <a:t>eg</a:t>
            </a:r>
            <a:r>
              <a:rPr lang="en-US" sz="2800" dirty="0"/>
              <a:t>, $</a:t>
            </a:r>
            <a:r>
              <a:rPr lang="en-US" sz="2800" dirty="0" err="1"/>
              <a:t>v_name</a:t>
            </a:r>
            <a:r>
              <a:rPr lang="en-US" sz="2800" dirty="0"/>
              <a:t>.</a:t>
            </a:r>
          </a:p>
          <a:p>
            <a:pPr>
              <a:buFont typeface="Wingdings" pitchFamily="2" charset="2"/>
              <a:buChar char="Ø"/>
            </a:pPr>
            <a:r>
              <a:rPr lang="en-US" sz="2800" b="1" u="sng" dirty="0"/>
              <a:t>Nesting</a:t>
            </a:r>
            <a:r>
              <a:rPr lang="en-US" sz="2800" b="1" dirty="0"/>
              <a:t>:</a:t>
            </a:r>
            <a:r>
              <a:rPr lang="en-US" sz="2800" dirty="0"/>
              <a:t> SASS allows CSS rules to be nested within each other, which follows the same visual hierarchy of HTML. For </a:t>
            </a:r>
            <a:r>
              <a:rPr lang="en-US" sz="2800" dirty="0" err="1"/>
              <a:t>eg</a:t>
            </a:r>
            <a:r>
              <a:rPr lang="en-US" sz="2800" dirty="0"/>
              <a:t>. CSS property can be used to the &lt;li&gt; tag nested inside the div tag</a:t>
            </a:r>
            <a:r>
              <a:rPr lang="en-US" sz="2800" dirty="0" smtClean="0"/>
              <a:t>.</a:t>
            </a:r>
          </a:p>
          <a:p>
            <a:pPr>
              <a:buFont typeface="Wingdings" pitchFamily="2" charset="2"/>
              <a:buChar char="Ø"/>
            </a:pPr>
            <a:r>
              <a:rPr lang="en-US" sz="2800" b="1" u="sng" dirty="0" err="1"/>
              <a:t>Mixins</a:t>
            </a:r>
            <a:r>
              <a:rPr lang="en-US" sz="2800" b="1" dirty="0"/>
              <a:t>:</a:t>
            </a:r>
            <a:r>
              <a:rPr lang="en-US" sz="2800" dirty="0"/>
              <a:t> </a:t>
            </a:r>
            <a:r>
              <a:rPr lang="en-US" sz="2800" dirty="0" err="1"/>
              <a:t>Mixins</a:t>
            </a:r>
            <a:r>
              <a:rPr lang="en-US" sz="2800" dirty="0"/>
              <a:t> helps to make a set of CSS properties reusable i.e. it saves one code and use it again and again. It can be included in other CSS rules by using the </a:t>
            </a:r>
            <a:r>
              <a:rPr lang="en-US" sz="2800" i="1" dirty="0"/>
              <a:t>@include</a:t>
            </a:r>
            <a:r>
              <a:rPr lang="en-US" sz="2800" dirty="0"/>
              <a:t> directive.</a:t>
            </a:r>
            <a:endParaRPr lang="en-US" sz="2800" dirty="0">
              <a:solidFill>
                <a:srgbClr val="FF0000"/>
              </a:solidFill>
            </a:endParaRPr>
          </a:p>
          <a:p>
            <a:pPr marL="0" indent="0">
              <a:buNone/>
            </a:pPr>
            <a:endParaRPr lang="en-IN" sz="2800" dirty="0">
              <a:solidFill>
                <a:srgbClr val="FF0000"/>
              </a:solidFill>
            </a:endParaRPr>
          </a:p>
        </p:txBody>
      </p:sp>
    </p:spTree>
    <p:extLst>
      <p:ext uri="{BB962C8B-B14F-4D97-AF65-F5344CB8AC3E}">
        <p14:creationId xmlns:p14="http://schemas.microsoft.com/office/powerpoint/2010/main" val="153502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sz="2800" b="1" dirty="0">
                <a:latin typeface="Arial" pitchFamily="34" charset="0"/>
                <a:cs typeface="Arial" pitchFamily="34" charset="0"/>
              </a:rPr>
              <a:t>import</a:t>
            </a:r>
            <a:endParaRPr lang="en-US" sz="2800" b="1" dirty="0" smtClean="0">
              <a:latin typeface="Arial" pitchFamily="34" charset="0"/>
              <a:cs typeface="Arial" pitchFamily="34" charset="0"/>
            </a:endParaRPr>
          </a:p>
          <a:p>
            <a:r>
              <a:rPr lang="en-US" sz="2600" dirty="0" smtClean="0"/>
              <a:t>Sass Importing Files</a:t>
            </a:r>
          </a:p>
          <a:p>
            <a:r>
              <a:rPr lang="en-US" sz="2600" dirty="0" smtClean="0"/>
              <a:t>Just like CSS, Sass also supports the @import directive.</a:t>
            </a:r>
          </a:p>
          <a:p>
            <a:r>
              <a:rPr lang="en-US" sz="2600" dirty="0" smtClean="0"/>
              <a:t>The @import directive allows you to include the content of one file in another.</a:t>
            </a:r>
          </a:p>
          <a:p>
            <a:r>
              <a:rPr lang="en-US" sz="2600" dirty="0" smtClean="0"/>
              <a:t>The CSS @import directive has a major drawback due to performance issues; it creates an extra HTTP request each time you call it. However, the Sass @import directive includes the file in the CSS; so no extra HTTP call is required at runtime!</a:t>
            </a:r>
          </a:p>
          <a:p>
            <a:pPr marL="0" indent="0">
              <a:buNone/>
            </a:pPr>
            <a:endParaRPr lang="en-US" sz="2800" dirty="0" smtClean="0"/>
          </a:p>
          <a:p>
            <a:r>
              <a:rPr lang="en-US" sz="2800" b="1" dirty="0">
                <a:latin typeface="Arial" pitchFamily="34" charset="0"/>
                <a:cs typeface="Arial" pitchFamily="34" charset="0"/>
              </a:rPr>
              <a:t>extend </a:t>
            </a:r>
          </a:p>
          <a:p>
            <a:r>
              <a:rPr lang="en-US" sz="2600" dirty="0"/>
              <a:t>The @extend directive lets you share a set of CSS properties from one selector to another.</a:t>
            </a:r>
          </a:p>
          <a:p>
            <a:r>
              <a:rPr lang="en-US" sz="2600" dirty="0"/>
              <a:t>The @extend directive is useful if you have almost identically styled elements that only differ in some small details.</a:t>
            </a:r>
          </a:p>
          <a:p>
            <a:r>
              <a:rPr lang="en-US" sz="2600" dirty="0"/>
              <a:t>The following Sass example first creates a basic style for buttons (this style will be used for most buttons). Then, we create one style for a "Report" button and one style for a "Submit" button. Both "Report" and "Submit" button inherit all the CSS properties from the .button-basic class, through the @extend directive</a:t>
            </a:r>
          </a:p>
          <a:p>
            <a:endParaRPr lang="en-US" sz="2800" dirty="0"/>
          </a:p>
          <a:p>
            <a:pPr marL="0" indent="0" algn="ctr">
              <a:buNone/>
            </a:pPr>
            <a:endParaRPr lang="en-IN" sz="2800" dirty="0">
              <a:solidFill>
                <a:srgbClr val="FF0000"/>
              </a:solidFill>
            </a:endParaRPr>
          </a:p>
        </p:txBody>
      </p:sp>
    </p:spTree>
    <p:extLst>
      <p:ext uri="{BB962C8B-B14F-4D97-AF65-F5344CB8AC3E}">
        <p14:creationId xmlns:p14="http://schemas.microsoft.com/office/powerpoint/2010/main" val="249115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Ø"/>
            </a:pPr>
            <a:r>
              <a:rPr lang="en-US" sz="2600" b="1" dirty="0" err="1" smtClean="0">
                <a:solidFill>
                  <a:srgbClr val="FF0000"/>
                </a:solidFill>
              </a:rPr>
              <a:t>Scss</a:t>
            </a:r>
            <a:r>
              <a:rPr lang="en-US" sz="2600" b="1" dirty="0" smtClean="0">
                <a:solidFill>
                  <a:srgbClr val="FF0000"/>
                </a:solidFill>
              </a:rPr>
              <a:t> syntax</a:t>
            </a:r>
          </a:p>
          <a:p>
            <a:pPr marL="0" indent="0">
              <a:buNone/>
            </a:pPr>
            <a:r>
              <a:rPr lang="en-US" sz="2600"/>
              <a:t>n</a:t>
            </a:r>
            <a:r>
              <a:rPr lang="en-US" sz="2600" smtClean="0"/>
              <a:t>av</a:t>
            </a:r>
            <a:r>
              <a:rPr lang="en-US" sz="2600" dirty="0" smtClean="0"/>
              <a:t>{</a:t>
            </a:r>
          </a:p>
          <a:p>
            <a:pPr marL="0" indent="0">
              <a:buNone/>
            </a:pPr>
            <a:r>
              <a:rPr lang="en-US" sz="2600" dirty="0"/>
              <a:t>a</a:t>
            </a:r>
            <a:r>
              <a:rPr lang="en-US" sz="2600" dirty="0" smtClean="0"/>
              <a:t>{</a:t>
            </a:r>
          </a:p>
          <a:p>
            <a:pPr marL="0" indent="0">
              <a:buNone/>
            </a:pPr>
            <a:r>
              <a:rPr lang="en-US" sz="2600" dirty="0"/>
              <a:t>m</a:t>
            </a:r>
            <a:r>
              <a:rPr lang="en-US" sz="2600" dirty="0" smtClean="0"/>
              <a:t>argin:5px;</a:t>
            </a:r>
          </a:p>
          <a:p>
            <a:pPr marL="0" indent="0">
              <a:buNone/>
            </a:pPr>
            <a:r>
              <a:rPr lang="en-US" sz="2600" dirty="0"/>
              <a:t>p</a:t>
            </a:r>
            <a:r>
              <a:rPr lang="en-US" sz="2600" dirty="0" smtClean="0"/>
              <a:t>adding:5px;}</a:t>
            </a:r>
          </a:p>
          <a:p>
            <a:pPr marL="0" indent="0">
              <a:buNone/>
            </a:pPr>
            <a:r>
              <a:rPr lang="en-US" sz="2600" dirty="0" smtClean="0"/>
              <a:t>}</a:t>
            </a:r>
          </a:p>
          <a:p>
            <a:pPr marL="0" indent="0">
              <a:buNone/>
            </a:pPr>
            <a:endParaRPr lang="en-US" sz="2600" dirty="0"/>
          </a:p>
          <a:p>
            <a:pPr>
              <a:buFont typeface="Wingdings" pitchFamily="2" charset="2"/>
              <a:buChar char="Ø"/>
            </a:pPr>
            <a:r>
              <a:rPr lang="en-US" sz="2600" b="1" dirty="0" smtClean="0">
                <a:solidFill>
                  <a:srgbClr val="FF0000"/>
                </a:solidFill>
              </a:rPr>
              <a:t>Sass syntax</a:t>
            </a:r>
          </a:p>
          <a:p>
            <a:pPr marL="0" indent="0">
              <a:buNone/>
            </a:pPr>
            <a:r>
              <a:rPr lang="en-US" sz="2600" dirty="0" err="1"/>
              <a:t>n</a:t>
            </a:r>
            <a:r>
              <a:rPr lang="en-US" sz="2600" dirty="0" err="1" smtClean="0"/>
              <a:t>av</a:t>
            </a:r>
            <a:endParaRPr lang="en-US" sz="2600" dirty="0" smtClean="0"/>
          </a:p>
          <a:p>
            <a:pPr marL="0" indent="0">
              <a:buNone/>
            </a:pPr>
            <a:r>
              <a:rPr lang="en-US" sz="2600" dirty="0"/>
              <a:t>a</a:t>
            </a:r>
            <a:endParaRPr lang="en-US" sz="2600" dirty="0" smtClean="0"/>
          </a:p>
          <a:p>
            <a:pPr marL="0" indent="0">
              <a:buNone/>
            </a:pPr>
            <a:r>
              <a:rPr lang="en-US" sz="2600" dirty="0"/>
              <a:t>m</a:t>
            </a:r>
            <a:r>
              <a:rPr lang="en-US" sz="2600" dirty="0" smtClean="0"/>
              <a:t>argin:5px</a:t>
            </a:r>
            <a:endParaRPr lang="en-US" sz="2600" dirty="0"/>
          </a:p>
          <a:p>
            <a:pPr marL="0" indent="0">
              <a:buNone/>
            </a:pPr>
            <a:r>
              <a:rPr lang="en-US" sz="2600" dirty="0"/>
              <a:t>p</a:t>
            </a:r>
            <a:r>
              <a:rPr lang="en-US" sz="2600" dirty="0" smtClean="0"/>
              <a:t>adding:5px</a:t>
            </a:r>
            <a:endParaRPr lang="en-US" sz="2600" dirty="0"/>
          </a:p>
          <a:p>
            <a:pPr marL="0" indent="0">
              <a:buNone/>
            </a:pPr>
            <a:endParaRPr lang="en-IN" sz="2600" dirty="0"/>
          </a:p>
        </p:txBody>
      </p:sp>
    </p:spTree>
    <p:extLst>
      <p:ext uri="{BB962C8B-B14F-4D97-AF65-F5344CB8AC3E}">
        <p14:creationId xmlns:p14="http://schemas.microsoft.com/office/powerpoint/2010/main" val="267399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77156" cy="6858000"/>
          </a:xfrm>
        </p:spPr>
        <p:txBody>
          <a:bodyPr>
            <a:normAutofit fontScale="92500" lnSpcReduction="10000"/>
          </a:bodyPr>
          <a:lstStyle/>
          <a:p>
            <a:pPr algn="ctr">
              <a:buFont typeface="Wingdings" pitchFamily="2" charset="2"/>
              <a:buChar char="v"/>
            </a:pPr>
            <a:r>
              <a:rPr lang="en-IN" sz="2800" b="1" dirty="0">
                <a:solidFill>
                  <a:srgbClr val="FF0000"/>
                </a:solidFill>
                <a:latin typeface="Arial" pitchFamily="34" charset="0"/>
                <a:cs typeface="Arial" pitchFamily="34" charset="0"/>
              </a:rPr>
              <a:t>Version Control - </a:t>
            </a:r>
            <a:r>
              <a:rPr lang="en-IN" sz="2800" b="1" dirty="0" smtClean="0">
                <a:solidFill>
                  <a:srgbClr val="FF0000"/>
                </a:solidFill>
                <a:latin typeface="Arial" pitchFamily="34" charset="0"/>
                <a:cs typeface="Arial" pitchFamily="34" charset="0"/>
              </a:rPr>
              <a:t>GIT</a:t>
            </a:r>
            <a:endParaRPr lang="en-US" dirty="0" smtClean="0">
              <a:solidFill>
                <a:srgbClr val="FF0000"/>
              </a:solidFill>
            </a:endParaRPr>
          </a:p>
          <a:p>
            <a:r>
              <a:rPr lang="en-US" sz="2800" dirty="0" err="1" smtClean="0"/>
              <a:t>Git</a:t>
            </a:r>
            <a:r>
              <a:rPr lang="en-US" sz="2800" dirty="0" smtClean="0"/>
              <a:t> </a:t>
            </a:r>
            <a:r>
              <a:rPr lang="en-US" sz="2800" dirty="0"/>
              <a:t>is a distributed version control system that enables software development teams to have multiple local copies of the project's codebase independent of each other</a:t>
            </a:r>
            <a:r>
              <a:rPr lang="en-US" sz="2800" dirty="0" smtClean="0"/>
              <a:t>.</a:t>
            </a:r>
          </a:p>
          <a:p>
            <a:r>
              <a:rPr lang="en-US" sz="2800" dirty="0"/>
              <a:t>Version control also enables frictionless communication, change, and reproducibility between developers and other team members</a:t>
            </a:r>
            <a:r>
              <a:rPr lang="en-US" sz="2800" dirty="0" smtClean="0"/>
              <a:t>.</a:t>
            </a:r>
          </a:p>
          <a:p>
            <a:r>
              <a:rPr lang="en-US" sz="2800" dirty="0"/>
              <a:t>With version control, you're able to track and merge branches, audit changes, and enable concurrent work to accelerate software </a:t>
            </a:r>
            <a:r>
              <a:rPr lang="en-US" sz="2800" dirty="0" smtClean="0"/>
              <a:t>delivery</a:t>
            </a:r>
          </a:p>
          <a:p>
            <a:r>
              <a:rPr lang="en-US" sz="2800" dirty="0" err="1"/>
              <a:t>Git</a:t>
            </a:r>
            <a:r>
              <a:rPr lang="en-US" sz="2800" dirty="0"/>
              <a:t> is a distributed version control system that enables software development teams to have multiple local copies of the project's codebase independent of each other. These copies, or branches, can be created, merged, and deleted quickly, empowering teams to experiment, with little compute cost, before merging into the main branch (sometimes referred to as the master branch).</a:t>
            </a:r>
            <a:endParaRPr lang="en-IN" sz="2800" b="1" u="sng" dirty="0">
              <a:latin typeface="Arial" pitchFamily="34" charset="0"/>
              <a:cs typeface="Arial" pitchFamily="34" charset="0"/>
            </a:endParaRPr>
          </a:p>
        </p:txBody>
      </p:sp>
    </p:spTree>
    <p:extLst>
      <p:ext uri="{BB962C8B-B14F-4D97-AF65-F5344CB8AC3E}">
        <p14:creationId xmlns:p14="http://schemas.microsoft.com/office/powerpoint/2010/main" val="2094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IN" dirty="0"/>
          </a:p>
        </p:txBody>
      </p:sp>
    </p:spTree>
    <p:extLst>
      <p:ext uri="{BB962C8B-B14F-4D97-AF65-F5344CB8AC3E}">
        <p14:creationId xmlns:p14="http://schemas.microsoft.com/office/powerpoint/2010/main" val="49823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gn="ctr">
              <a:buFont typeface="Wingdings" pitchFamily="2" charset="2"/>
              <a:buChar char="v"/>
            </a:pPr>
            <a:r>
              <a:rPr lang="en-IN" sz="2400" b="1" dirty="0">
                <a:solidFill>
                  <a:srgbClr val="FF0000"/>
                </a:solidFill>
                <a:latin typeface="Arial" pitchFamily="34" charset="0"/>
                <a:cs typeface="Arial" pitchFamily="34" charset="0"/>
              </a:rPr>
              <a:t>HTML: </a:t>
            </a:r>
            <a:r>
              <a:rPr lang="en-IN" sz="2400" b="1" dirty="0" err="1">
                <a:solidFill>
                  <a:srgbClr val="FF0000"/>
                </a:solidFill>
                <a:latin typeface="Arial" pitchFamily="34" charset="0"/>
                <a:cs typeface="Arial" pitchFamily="34" charset="0"/>
              </a:rPr>
              <a:t>HyperText</a:t>
            </a:r>
            <a:r>
              <a:rPr lang="en-IN" sz="2400" b="1" dirty="0">
                <a:solidFill>
                  <a:srgbClr val="FF0000"/>
                </a:solidFill>
                <a:latin typeface="Arial" pitchFamily="34" charset="0"/>
                <a:cs typeface="Arial" pitchFamily="34" charset="0"/>
              </a:rPr>
              <a:t> </a:t>
            </a:r>
            <a:r>
              <a:rPr lang="en-IN" sz="2400" b="1" dirty="0" err="1" smtClean="0">
                <a:solidFill>
                  <a:srgbClr val="FF0000"/>
                </a:solidFill>
                <a:latin typeface="Arial" pitchFamily="34" charset="0"/>
                <a:cs typeface="Arial" pitchFamily="34" charset="0"/>
              </a:rPr>
              <a:t>Markup</a:t>
            </a:r>
            <a:r>
              <a:rPr lang="en-IN" sz="2400" b="1" dirty="0" smtClean="0">
                <a:solidFill>
                  <a:srgbClr val="FF0000"/>
                </a:solidFill>
                <a:latin typeface="Arial" pitchFamily="34" charset="0"/>
                <a:cs typeface="Arial" pitchFamily="34" charset="0"/>
              </a:rPr>
              <a:t> Language</a:t>
            </a:r>
          </a:p>
          <a:p>
            <a:pPr algn="ctr">
              <a:buFont typeface="Wingdings" pitchFamily="2" charset="2"/>
              <a:buChar char="v"/>
            </a:pPr>
            <a:endParaRPr lang="en-US" sz="2400" b="1" dirty="0">
              <a:solidFill>
                <a:srgbClr val="FF0000"/>
              </a:solidFill>
              <a:latin typeface="Arial" pitchFamily="34" charset="0"/>
              <a:cs typeface="Arial" pitchFamily="34" charset="0"/>
            </a:endParaRPr>
          </a:p>
          <a:p>
            <a:r>
              <a:rPr lang="en-US" sz="2400" dirty="0"/>
              <a:t>HTML is a </a:t>
            </a:r>
            <a:r>
              <a:rPr lang="en-US" sz="2400" i="1" dirty="0"/>
              <a:t>markup language</a:t>
            </a:r>
            <a:r>
              <a:rPr lang="en-US" sz="2400" dirty="0"/>
              <a:t> that defines the structure of your content</a:t>
            </a:r>
            <a:r>
              <a:rPr lang="en-US" sz="2400" dirty="0" smtClean="0"/>
              <a:t>.</a:t>
            </a:r>
          </a:p>
          <a:p>
            <a:r>
              <a:rPr lang="en-US" sz="2400" dirty="0" smtClean="0"/>
              <a:t>HTML is not case sensitive language</a:t>
            </a:r>
            <a:endParaRPr lang="en-US" sz="2400" dirty="0"/>
          </a:p>
          <a:p>
            <a:endParaRPr lang="en-US" sz="2400" dirty="0" smtClean="0"/>
          </a:p>
          <a:p>
            <a:endParaRPr lang="en-US" sz="2400" dirty="0" smtClean="0"/>
          </a:p>
          <a:p>
            <a:endParaRPr lang="en-US" sz="2400" dirty="0"/>
          </a:p>
          <a:p>
            <a:pPr>
              <a:buFont typeface="Wingdings" pitchFamily="2" charset="2"/>
              <a:buChar char="Ø"/>
            </a:pPr>
            <a:endParaRPr lang="en-US" sz="2400" b="1" dirty="0" smtClean="0">
              <a:solidFill>
                <a:srgbClr val="FF0000"/>
              </a:solidFill>
              <a:latin typeface="Arial" pitchFamily="34" charset="0"/>
              <a:cs typeface="Arial" pitchFamily="34" charset="0"/>
            </a:endParaRPr>
          </a:p>
          <a:p>
            <a:pPr>
              <a:buFont typeface="Wingdings" pitchFamily="2" charset="2"/>
              <a:buChar char="Ø"/>
            </a:pPr>
            <a:endParaRPr lang="en-US" sz="2400" b="1" dirty="0">
              <a:solidFill>
                <a:srgbClr val="FF0000"/>
              </a:solidFill>
              <a:latin typeface="Arial" pitchFamily="34" charset="0"/>
              <a:cs typeface="Arial" pitchFamily="34" charset="0"/>
            </a:endParaRPr>
          </a:p>
          <a:p>
            <a:pPr>
              <a:buFont typeface="Wingdings" pitchFamily="2" charset="2"/>
              <a:buChar char="Ø"/>
            </a:pPr>
            <a:endParaRPr lang="en-US" sz="2400" b="1" dirty="0" smtClean="0">
              <a:solidFill>
                <a:srgbClr val="FF0000"/>
              </a:solidFill>
              <a:latin typeface="Arial" pitchFamily="34" charset="0"/>
              <a:cs typeface="Arial" pitchFamily="34" charset="0"/>
            </a:endParaRPr>
          </a:p>
          <a:p>
            <a:pPr>
              <a:buFont typeface="Wingdings" pitchFamily="2" charset="2"/>
              <a:buChar char="Ø"/>
            </a:pPr>
            <a:r>
              <a:rPr lang="en-US" sz="2400" b="1" dirty="0" smtClean="0">
                <a:solidFill>
                  <a:srgbClr val="FF0000"/>
                </a:solidFill>
                <a:latin typeface="Arial" pitchFamily="34" charset="0"/>
                <a:cs typeface="Arial" pitchFamily="34" charset="0"/>
              </a:rPr>
              <a:t>Element</a:t>
            </a:r>
          </a:p>
          <a:p>
            <a:r>
              <a:rPr lang="en-US" sz="2400" dirty="0"/>
              <a:t>An HTML element is defined by a start tag, some content, and an end tag</a:t>
            </a:r>
            <a:r>
              <a:rPr lang="en-US" sz="2400" dirty="0" smtClean="0"/>
              <a:t>.</a:t>
            </a:r>
          </a:p>
          <a:p>
            <a:pPr marL="0" indent="0">
              <a:buNone/>
            </a:pPr>
            <a:endParaRPr lang="en-US" sz="2400" b="1" dirty="0" smtClean="0">
              <a:solidFill>
                <a:srgbClr val="FF0000"/>
              </a:solidFill>
              <a:latin typeface="Arial" pitchFamily="34" charset="0"/>
              <a:cs typeface="Arial" pitchFamily="34" charset="0"/>
            </a:endParaRPr>
          </a:p>
          <a:p>
            <a:pPr>
              <a:buFont typeface="Wingdings" pitchFamily="2" charset="2"/>
              <a:buChar char="Ø"/>
            </a:pPr>
            <a:r>
              <a:rPr lang="en-US" sz="2400" b="1" dirty="0" smtClean="0">
                <a:solidFill>
                  <a:srgbClr val="FF0000"/>
                </a:solidFill>
                <a:latin typeface="Arial" pitchFamily="34" charset="0"/>
                <a:cs typeface="Arial" pitchFamily="34" charset="0"/>
              </a:rPr>
              <a:t>Tag</a:t>
            </a:r>
            <a:endParaRPr lang="en-US" sz="2400" b="1" dirty="0">
              <a:solidFill>
                <a:srgbClr val="FF0000"/>
              </a:solidFill>
              <a:latin typeface="Arial" pitchFamily="34" charset="0"/>
              <a:cs typeface="Arial" pitchFamily="34" charset="0"/>
            </a:endParaRPr>
          </a:p>
          <a:p>
            <a:r>
              <a:rPr lang="en-US" sz="2400" dirty="0"/>
              <a:t>90% tags comes with the closing </a:t>
            </a:r>
            <a:r>
              <a:rPr lang="en-US" sz="2400" dirty="0" smtClean="0"/>
              <a:t>pair .  Ex:- P, </a:t>
            </a:r>
            <a:r>
              <a:rPr lang="en-US" sz="2400" dirty="0" err="1" smtClean="0"/>
              <a:t>Div</a:t>
            </a:r>
            <a:r>
              <a:rPr lang="en-US" sz="2400" dirty="0" smtClean="0"/>
              <a:t> etc…..</a:t>
            </a:r>
          </a:p>
          <a:p>
            <a:r>
              <a:rPr lang="en-US" sz="2400" dirty="0"/>
              <a:t>some of them are not needed to be </a:t>
            </a:r>
            <a:r>
              <a:rPr lang="en-US" sz="2400" dirty="0" smtClean="0"/>
              <a:t>closed.   Ex:- Br, Input, </a:t>
            </a:r>
            <a:r>
              <a:rPr lang="en-US" sz="2400" dirty="0" err="1" smtClean="0"/>
              <a:t>Hr</a:t>
            </a:r>
            <a:endParaRPr lang="en-US" sz="2400" dirty="0" smtClean="0"/>
          </a:p>
          <a:p>
            <a:pPr marL="0" indent="0">
              <a:buNone/>
            </a:pPr>
            <a:endParaRPr lang="en-US" sz="2400" dirty="0" smtClean="0"/>
          </a:p>
          <a:p>
            <a:pPr>
              <a:buFont typeface="Wingdings" pitchFamily="2" charset="2"/>
              <a:buChar char="Ø"/>
            </a:pPr>
            <a:r>
              <a:rPr lang="en-US" sz="2400" b="1" dirty="0" smtClean="0">
                <a:solidFill>
                  <a:srgbClr val="FF0000"/>
                </a:solidFill>
                <a:latin typeface="Arial" pitchFamily="34" charset="0"/>
                <a:cs typeface="Arial" pitchFamily="34" charset="0"/>
              </a:rPr>
              <a:t>Attributes</a:t>
            </a:r>
          </a:p>
          <a:p>
            <a:r>
              <a:rPr lang="en-US" sz="2400" dirty="0" err="1" smtClean="0"/>
              <a:t>id,name,type</a:t>
            </a:r>
            <a:r>
              <a:rPr lang="en-US" sz="2400" dirty="0" smtClean="0"/>
              <a:t> </a:t>
            </a:r>
            <a:r>
              <a:rPr lang="en-US" sz="2400" dirty="0"/>
              <a:t>attributes always writes in </a:t>
            </a:r>
            <a:r>
              <a:rPr lang="en-US" sz="2400" dirty="0" smtClean="0"/>
              <a:t>opening </a:t>
            </a:r>
            <a:r>
              <a:rPr lang="en-US" sz="2400" dirty="0" smtClean="0"/>
              <a:t>tags</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6696744" cy="1584176"/>
          </a:xfrm>
          <a:prstGeom prst="rect">
            <a:avLst/>
          </a:prstGeom>
        </p:spPr>
      </p:pic>
    </p:spTree>
    <p:extLst>
      <p:ext uri="{BB962C8B-B14F-4D97-AF65-F5344CB8AC3E}">
        <p14:creationId xmlns:p14="http://schemas.microsoft.com/office/powerpoint/2010/main" val="4694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ctr">
              <a:buNone/>
            </a:pPr>
            <a:endParaRPr lang="en-US" sz="2400" b="1" u="sng" dirty="0" smtClean="0">
              <a:latin typeface="Arial" pitchFamily="34" charset="0"/>
              <a:cs typeface="Arial" pitchFamily="34" charset="0"/>
            </a:endParaRPr>
          </a:p>
        </p:txBody>
      </p:sp>
    </p:spTree>
    <p:extLst>
      <p:ext uri="{BB962C8B-B14F-4D97-AF65-F5344CB8AC3E}">
        <p14:creationId xmlns:p14="http://schemas.microsoft.com/office/powerpoint/2010/main" val="389623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IN" b="1" u="sng" dirty="0">
              <a:solidFill>
                <a:srgbClr val="FF0000"/>
              </a:solidFill>
            </a:endParaRPr>
          </a:p>
        </p:txBody>
      </p:sp>
    </p:spTree>
    <p:extLst>
      <p:ext uri="{BB962C8B-B14F-4D97-AF65-F5344CB8AC3E}">
        <p14:creationId xmlns:p14="http://schemas.microsoft.com/office/powerpoint/2010/main" val="2535105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lstStyle/>
          <a:p>
            <a:endParaRPr lang="en-IN" b="1" u="sng"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66972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IN" dirty="0"/>
          </a:p>
        </p:txBody>
      </p:sp>
    </p:spTree>
    <p:extLst>
      <p:ext uri="{BB962C8B-B14F-4D97-AF65-F5344CB8AC3E}">
        <p14:creationId xmlns:p14="http://schemas.microsoft.com/office/powerpoint/2010/main" val="108218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IN" dirty="0"/>
          </a:p>
        </p:txBody>
      </p:sp>
    </p:spTree>
    <p:extLst>
      <p:ext uri="{BB962C8B-B14F-4D97-AF65-F5344CB8AC3E}">
        <p14:creationId xmlns:p14="http://schemas.microsoft.com/office/powerpoint/2010/main" val="194702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9"/>
          </a:xfrm>
        </p:spPr>
        <p:txBody>
          <a:bodyPr/>
          <a:lstStyle/>
          <a:p>
            <a:endParaRPr lang="en-IN" b="1" u="sng"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202042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buNone/>
            </a:pPr>
            <a:endParaRPr lang="en-US" sz="2800" dirty="0">
              <a:solidFill>
                <a:srgbClr val="FF0000"/>
              </a:solidFill>
              <a:cs typeface="Arial" pitchFamily="34" charset="0"/>
            </a:endParaRPr>
          </a:p>
        </p:txBody>
      </p:sp>
    </p:spTree>
    <p:extLst>
      <p:ext uri="{BB962C8B-B14F-4D97-AF65-F5344CB8AC3E}">
        <p14:creationId xmlns:p14="http://schemas.microsoft.com/office/powerpoint/2010/main" val="3814021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buNone/>
            </a:pPr>
            <a:endParaRPr lang="en-IN" dirty="0">
              <a:solidFill>
                <a:srgbClr val="FF0000"/>
              </a:solidFill>
            </a:endParaRPr>
          </a:p>
        </p:txBody>
      </p:sp>
    </p:spTree>
    <p:extLst>
      <p:ext uri="{BB962C8B-B14F-4D97-AF65-F5344CB8AC3E}">
        <p14:creationId xmlns:p14="http://schemas.microsoft.com/office/powerpoint/2010/main" val="3687434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ctr">
              <a:buNone/>
            </a:pPr>
            <a:endParaRPr lang="en-IN" sz="1600" dirty="0"/>
          </a:p>
        </p:txBody>
      </p:sp>
    </p:spTree>
    <p:extLst>
      <p:ext uri="{BB962C8B-B14F-4D97-AF65-F5344CB8AC3E}">
        <p14:creationId xmlns:p14="http://schemas.microsoft.com/office/powerpoint/2010/main" val="1068513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IN" dirty="0"/>
          </a:p>
        </p:txBody>
      </p:sp>
    </p:spTree>
    <p:extLst>
      <p:ext uri="{BB962C8B-B14F-4D97-AF65-F5344CB8AC3E}">
        <p14:creationId xmlns:p14="http://schemas.microsoft.com/office/powerpoint/2010/main" val="8396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Ø"/>
            </a:pPr>
            <a:r>
              <a:rPr lang="en-US" sz="2800" b="1" u="sng" dirty="0" smtClean="0">
                <a:solidFill>
                  <a:srgbClr val="FF0000"/>
                </a:solidFill>
                <a:latin typeface="Arial" pitchFamily="34" charset="0"/>
                <a:cs typeface="Arial" pitchFamily="34" charset="0"/>
              </a:rPr>
              <a:t>Nesting </a:t>
            </a:r>
            <a:r>
              <a:rPr lang="en-US" sz="2800" b="1" u="sng" dirty="0">
                <a:solidFill>
                  <a:srgbClr val="FF0000"/>
                </a:solidFill>
                <a:latin typeface="Arial" pitchFamily="34" charset="0"/>
                <a:cs typeface="Arial" pitchFamily="34" charset="0"/>
              </a:rPr>
              <a:t>Elements</a:t>
            </a:r>
          </a:p>
          <a:p>
            <a:r>
              <a:rPr lang="en-US" sz="2800" dirty="0"/>
              <a:t>You can put elements inside other elements too — this is called </a:t>
            </a:r>
            <a:r>
              <a:rPr lang="en-US" sz="2800" b="1" dirty="0"/>
              <a:t>nesting</a:t>
            </a:r>
            <a:r>
              <a:rPr lang="en-US" sz="2800" dirty="0"/>
              <a:t>.</a:t>
            </a:r>
          </a:p>
          <a:p>
            <a:pPr marL="0" indent="0">
              <a:buNone/>
            </a:pPr>
            <a:endParaRPr lang="en-IN"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844824"/>
            <a:ext cx="5616624" cy="2248844"/>
          </a:xfrm>
          <a:prstGeom prst="rect">
            <a:avLst/>
          </a:prstGeom>
        </p:spPr>
      </p:pic>
    </p:spTree>
    <p:extLst>
      <p:ext uri="{BB962C8B-B14F-4D97-AF65-F5344CB8AC3E}">
        <p14:creationId xmlns:p14="http://schemas.microsoft.com/office/powerpoint/2010/main" val="2352542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IN" sz="7200" b="1" u="sng" dirty="0"/>
          </a:p>
        </p:txBody>
      </p:sp>
    </p:spTree>
    <p:extLst>
      <p:ext uri="{BB962C8B-B14F-4D97-AF65-F5344CB8AC3E}">
        <p14:creationId xmlns:p14="http://schemas.microsoft.com/office/powerpoint/2010/main" val="1791008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IN" dirty="0"/>
          </a:p>
        </p:txBody>
      </p:sp>
    </p:spTree>
    <p:extLst>
      <p:ext uri="{BB962C8B-B14F-4D97-AF65-F5344CB8AC3E}">
        <p14:creationId xmlns:p14="http://schemas.microsoft.com/office/powerpoint/2010/main" val="2896964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buNone/>
            </a:pPr>
            <a:endParaRPr lang="en-US" sz="3400" dirty="0"/>
          </a:p>
        </p:txBody>
      </p:sp>
    </p:spTree>
    <p:extLst>
      <p:ext uri="{BB962C8B-B14F-4D97-AF65-F5344CB8AC3E}">
        <p14:creationId xmlns:p14="http://schemas.microsoft.com/office/powerpoint/2010/main" val="1733223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IN" dirty="0"/>
          </a:p>
        </p:txBody>
      </p:sp>
    </p:spTree>
    <p:extLst>
      <p:ext uri="{BB962C8B-B14F-4D97-AF65-F5344CB8AC3E}">
        <p14:creationId xmlns:p14="http://schemas.microsoft.com/office/powerpoint/2010/main" val="391468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ctr">
              <a:buFont typeface="Wingdings" pitchFamily="2" charset="2"/>
              <a:buChar char="v"/>
            </a:pPr>
            <a:r>
              <a:rPr lang="en-IN" b="1" dirty="0">
                <a:solidFill>
                  <a:srgbClr val="FF0000"/>
                </a:solidFill>
                <a:latin typeface="Arial" pitchFamily="34" charset="0"/>
                <a:cs typeface="Arial" pitchFamily="34" charset="0"/>
              </a:rPr>
              <a:t>HTML Semantic </a:t>
            </a:r>
            <a:r>
              <a:rPr lang="en-IN" b="1" dirty="0" smtClean="0">
                <a:solidFill>
                  <a:srgbClr val="FF0000"/>
                </a:solidFill>
                <a:latin typeface="Arial" pitchFamily="34" charset="0"/>
                <a:cs typeface="Arial" pitchFamily="34" charset="0"/>
              </a:rPr>
              <a:t>Elements</a:t>
            </a:r>
          </a:p>
          <a:p>
            <a:pPr marL="0" indent="0" algn="ctr">
              <a:buNone/>
            </a:pPr>
            <a:endParaRPr lang="en-IN" b="1" dirty="0">
              <a:solidFill>
                <a:srgbClr val="FF0000"/>
              </a:solidFill>
              <a:latin typeface="Arial" pitchFamily="34" charset="0"/>
              <a:cs typeface="Arial" pitchFamily="34" charset="0"/>
            </a:endParaRPr>
          </a:p>
          <a:p>
            <a:r>
              <a:rPr lang="en-US" sz="2600" b="1" dirty="0" smtClean="0">
                <a:solidFill>
                  <a:srgbClr val="FF0000"/>
                </a:solidFill>
                <a:latin typeface="Arial" pitchFamily="34" charset="0"/>
                <a:cs typeface="Arial" pitchFamily="34" charset="0"/>
              </a:rPr>
              <a:t>benefits of semantic</a:t>
            </a:r>
            <a:endParaRPr lang="en-US" sz="2600" b="1" dirty="0">
              <a:solidFill>
                <a:srgbClr val="FF0000"/>
              </a:solidFill>
              <a:latin typeface="Arial" pitchFamily="34" charset="0"/>
              <a:cs typeface="Arial" pitchFamily="34" charset="0"/>
            </a:endParaRPr>
          </a:p>
          <a:p>
            <a:r>
              <a:rPr lang="en-US" sz="2600" dirty="0"/>
              <a:t>Search engines will consider its contents as important keywords to influence the page's search rankings (see </a:t>
            </a:r>
            <a:r>
              <a:rPr lang="en-US" sz="2600" dirty="0" smtClean="0"/>
              <a:t>SEO)</a:t>
            </a:r>
            <a:endParaRPr lang="en-US" sz="2600" dirty="0"/>
          </a:p>
          <a:p>
            <a:r>
              <a:rPr lang="en-US" sz="2600" dirty="0"/>
              <a:t>Screen readers can use it as a signpost to help visually impaired users navigate a page</a:t>
            </a:r>
          </a:p>
          <a:p>
            <a:r>
              <a:rPr lang="en-US" sz="2600" dirty="0"/>
              <a:t>Finding blocks of meaningful code is significantly easier than searching through endless </a:t>
            </a:r>
            <a:r>
              <a:rPr lang="en-US" sz="2600" dirty="0" err="1"/>
              <a:t>divs</a:t>
            </a:r>
            <a:r>
              <a:rPr lang="en-US" sz="2600" dirty="0"/>
              <a:t> with or without semantic or </a:t>
            </a:r>
            <a:r>
              <a:rPr lang="en-US" sz="2600" dirty="0" err="1"/>
              <a:t>namespaced</a:t>
            </a:r>
            <a:r>
              <a:rPr lang="en-US" sz="2600" dirty="0"/>
              <a:t> classes</a:t>
            </a:r>
          </a:p>
          <a:p>
            <a:r>
              <a:rPr lang="en-US" sz="2600" dirty="0"/>
              <a:t>Suggests to the developer the type of data that will be populated</a:t>
            </a:r>
          </a:p>
          <a:p>
            <a:r>
              <a:rPr lang="en-US" sz="2600" dirty="0"/>
              <a:t>Semantic naming mirrors proper custom element/component naming</a:t>
            </a:r>
          </a:p>
          <a:p>
            <a:pPr marL="0" indent="0">
              <a:buNone/>
            </a:pPr>
            <a:endParaRPr lang="en-IN" dirty="0"/>
          </a:p>
        </p:txBody>
      </p:sp>
    </p:spTree>
    <p:extLst>
      <p:ext uri="{BB962C8B-B14F-4D97-AF65-F5344CB8AC3E}">
        <p14:creationId xmlns:p14="http://schemas.microsoft.com/office/powerpoint/2010/main" val="265013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ctr">
              <a:buFont typeface="Wingdings" pitchFamily="2" charset="2"/>
              <a:buChar char="v"/>
            </a:pPr>
            <a:r>
              <a:rPr lang="en-US" sz="2800" b="1" dirty="0">
                <a:solidFill>
                  <a:srgbClr val="FF0000"/>
                </a:solidFill>
                <a:latin typeface="Arial" pitchFamily="34" charset="0"/>
                <a:cs typeface="Arial" pitchFamily="34" charset="0"/>
              </a:rPr>
              <a:t>Cascading Style Sheets</a:t>
            </a:r>
            <a:r>
              <a:rPr lang="en-US" sz="2800" dirty="0">
                <a:solidFill>
                  <a:srgbClr val="FF0000"/>
                </a:solidFill>
                <a:latin typeface="Arial" pitchFamily="34" charset="0"/>
                <a:cs typeface="Arial" pitchFamily="34" charset="0"/>
              </a:rPr>
              <a:t> (</a:t>
            </a:r>
            <a:r>
              <a:rPr lang="en-US" sz="2800" b="1" dirty="0">
                <a:solidFill>
                  <a:srgbClr val="FF0000"/>
                </a:solidFill>
                <a:latin typeface="Arial" pitchFamily="34" charset="0"/>
                <a:cs typeface="Arial" pitchFamily="34" charset="0"/>
              </a:rPr>
              <a:t>CSS</a:t>
            </a:r>
            <a:r>
              <a:rPr lang="en-US" sz="2800" dirty="0">
                <a:solidFill>
                  <a:srgbClr val="FF0000"/>
                </a:solidFill>
                <a:latin typeface="Arial" pitchFamily="34" charset="0"/>
                <a:cs typeface="Arial" pitchFamily="34" charset="0"/>
              </a:rPr>
              <a:t>) </a:t>
            </a:r>
            <a:endParaRPr lang="en-US" sz="2800" dirty="0" smtClean="0">
              <a:solidFill>
                <a:srgbClr val="FF0000"/>
              </a:solidFill>
              <a:latin typeface="Arial" pitchFamily="34" charset="0"/>
              <a:cs typeface="Arial" pitchFamily="34" charset="0"/>
            </a:endParaRPr>
          </a:p>
          <a:p>
            <a:r>
              <a:rPr lang="en-US" sz="2800" b="1" dirty="0"/>
              <a:t>Cascading Style Sheets</a:t>
            </a:r>
            <a:r>
              <a:rPr lang="en-US" sz="2800" dirty="0"/>
              <a:t> (</a:t>
            </a:r>
            <a:r>
              <a:rPr lang="en-US" sz="2800" b="1" dirty="0"/>
              <a:t>CSS</a:t>
            </a:r>
            <a:r>
              <a:rPr lang="en-US" sz="2800" dirty="0"/>
              <a:t>) </a:t>
            </a:r>
            <a:r>
              <a:rPr lang="en-US" sz="2800" dirty="0" smtClean="0"/>
              <a:t>is </a:t>
            </a:r>
            <a:r>
              <a:rPr lang="en-US" sz="2800" dirty="0"/>
              <a:t>a </a:t>
            </a:r>
            <a:r>
              <a:rPr lang="en-US" sz="2800" dirty="0" err="1" smtClean="0"/>
              <a:t>stylesheet</a:t>
            </a:r>
            <a:r>
              <a:rPr lang="en-US" sz="2800" dirty="0"/>
              <a:t> language used to describe the presentation of a document written in </a:t>
            </a:r>
            <a:r>
              <a:rPr lang="en-US" sz="2800" dirty="0" smtClean="0"/>
              <a:t>HTML. CSS </a:t>
            </a:r>
            <a:r>
              <a:rPr lang="en-US" sz="2800" dirty="0"/>
              <a:t>describes how elements should be rendered on screen, on paper, in speech, or on other media</a:t>
            </a:r>
            <a:r>
              <a:rPr lang="en-US" sz="2800" dirty="0" smtClean="0"/>
              <a:t>.</a:t>
            </a:r>
          </a:p>
          <a:p>
            <a:endParaRPr lang="en-US" sz="2800" b="1" u="sng" dirty="0">
              <a:latin typeface="Arial" pitchFamily="34" charset="0"/>
              <a:cs typeface="Arial" pitchFamily="34" charset="0"/>
            </a:endParaRPr>
          </a:p>
          <a:p>
            <a:pPr fontAlgn="base">
              <a:buFont typeface="Wingdings" pitchFamily="2" charset="2"/>
              <a:buChar char="Ø"/>
            </a:pPr>
            <a:r>
              <a:rPr lang="en-US" sz="2800" b="1" dirty="0" smtClean="0">
                <a:solidFill>
                  <a:srgbClr val="FF0000"/>
                </a:solidFill>
                <a:latin typeface="Arial" pitchFamily="34" charset="0"/>
                <a:cs typeface="Arial" pitchFamily="34" charset="0"/>
              </a:rPr>
              <a:t>Type of CSS</a:t>
            </a:r>
          </a:p>
          <a:p>
            <a:pPr fontAlgn="base"/>
            <a:r>
              <a:rPr lang="en-US" sz="2800" b="1" u="sng" dirty="0" smtClean="0">
                <a:latin typeface="Arial" pitchFamily="34" charset="0"/>
                <a:cs typeface="Arial" pitchFamily="34" charset="0"/>
              </a:rPr>
              <a:t>Inline CSS</a:t>
            </a:r>
          </a:p>
          <a:p>
            <a:pPr marL="0" indent="0" fontAlgn="base">
              <a:buNone/>
            </a:pPr>
            <a:r>
              <a:rPr lang="en-IN" sz="2800" i="1" dirty="0"/>
              <a:t>&lt;p style="</a:t>
            </a:r>
            <a:r>
              <a:rPr lang="en-IN" sz="2800" i="1" dirty="0" err="1"/>
              <a:t>color</a:t>
            </a:r>
            <a:r>
              <a:rPr lang="en-IN" sz="2800" i="1" dirty="0"/>
              <a:t>:#009900</a:t>
            </a:r>
            <a:r>
              <a:rPr lang="en-IN" sz="2800" i="1" dirty="0" smtClean="0"/>
              <a:t>;"&gt;</a:t>
            </a:r>
            <a:r>
              <a:rPr lang="en-IN" sz="2800" dirty="0" err="1" smtClean="0"/>
              <a:t>GeeksForGeeks</a:t>
            </a:r>
            <a:r>
              <a:rPr lang="en-IN" sz="2800" i="1" dirty="0" smtClean="0"/>
              <a:t>&lt;/</a:t>
            </a:r>
            <a:r>
              <a:rPr lang="en-IN" sz="2800" i="1" dirty="0"/>
              <a:t>p&gt;</a:t>
            </a:r>
          </a:p>
          <a:p>
            <a:pPr marL="0" indent="0" fontAlgn="base">
              <a:buNone/>
            </a:pPr>
            <a:endParaRPr lang="en-US" sz="2800" dirty="0"/>
          </a:p>
          <a:p>
            <a:pPr fontAlgn="base"/>
            <a:r>
              <a:rPr lang="en-US" sz="2800" b="1" u="sng" dirty="0">
                <a:latin typeface="Arial" pitchFamily="34" charset="0"/>
                <a:cs typeface="Arial" pitchFamily="34" charset="0"/>
              </a:rPr>
              <a:t>Internal </a:t>
            </a:r>
            <a:r>
              <a:rPr lang="en-US" sz="2800" b="1" u="sng" dirty="0" smtClean="0">
                <a:latin typeface="Arial" pitchFamily="34" charset="0"/>
                <a:cs typeface="Arial" pitchFamily="34" charset="0"/>
              </a:rPr>
              <a:t>CSS</a:t>
            </a:r>
          </a:p>
          <a:p>
            <a:pPr marL="0" indent="0" fontAlgn="base">
              <a:buNone/>
            </a:pPr>
            <a:r>
              <a:rPr lang="en-IN" sz="2800" dirty="0"/>
              <a:t>  </a:t>
            </a:r>
            <a:r>
              <a:rPr lang="en-IN" sz="2800" b="1" dirty="0"/>
              <a:t>&lt;style&gt;</a:t>
            </a:r>
          </a:p>
          <a:p>
            <a:pPr marL="0" indent="0" fontAlgn="base">
              <a:buNone/>
            </a:pPr>
            <a:r>
              <a:rPr lang="en-IN" sz="2800" dirty="0"/>
              <a:t>        .main {</a:t>
            </a:r>
          </a:p>
          <a:p>
            <a:pPr marL="0" indent="0" fontAlgn="base">
              <a:buNone/>
            </a:pPr>
            <a:r>
              <a:rPr lang="en-IN" sz="2800" dirty="0"/>
              <a:t>            text-align: </a:t>
            </a:r>
            <a:r>
              <a:rPr lang="en-IN" sz="2800" dirty="0" err="1"/>
              <a:t>center</a:t>
            </a:r>
            <a:r>
              <a:rPr lang="en-IN" sz="2800" dirty="0" smtClean="0"/>
              <a:t>;}</a:t>
            </a:r>
            <a:endParaRPr lang="en-IN" sz="2800" dirty="0"/>
          </a:p>
          <a:p>
            <a:pPr marL="0" indent="0" fontAlgn="base">
              <a:buNone/>
            </a:pPr>
            <a:r>
              <a:rPr lang="en-IN" sz="2800" dirty="0"/>
              <a:t>     </a:t>
            </a:r>
            <a:r>
              <a:rPr lang="en-IN" sz="2800" b="1" dirty="0"/>
              <a:t>&lt;/style</a:t>
            </a:r>
            <a:r>
              <a:rPr lang="en-IN" sz="2800" b="1" dirty="0" smtClean="0"/>
              <a:t>&gt;</a:t>
            </a:r>
            <a:endParaRPr lang="en-US" sz="2800" b="1" u="sng" dirty="0">
              <a:latin typeface="Arial" pitchFamily="34" charset="0"/>
              <a:cs typeface="Arial" pitchFamily="34" charset="0"/>
            </a:endParaRPr>
          </a:p>
          <a:p>
            <a:pPr fontAlgn="base"/>
            <a:endParaRPr lang="en-US" sz="2800" b="1" u="sng" dirty="0">
              <a:latin typeface="Arial" pitchFamily="34" charset="0"/>
              <a:cs typeface="Arial" pitchFamily="34" charset="0"/>
            </a:endParaRPr>
          </a:p>
          <a:p>
            <a:endParaRPr lang="en-IN" sz="2800" b="1" u="sng" dirty="0">
              <a:latin typeface="Arial" pitchFamily="34" charset="0"/>
              <a:cs typeface="Arial" pitchFamily="34" charset="0"/>
            </a:endParaRPr>
          </a:p>
        </p:txBody>
      </p:sp>
    </p:spTree>
    <p:extLst>
      <p:ext uri="{BB962C8B-B14F-4D97-AF65-F5344CB8AC3E}">
        <p14:creationId xmlns:p14="http://schemas.microsoft.com/office/powerpoint/2010/main" val="34264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r>
              <a:rPr lang="en-US" sz="2800" b="1" u="sng" dirty="0" smtClean="0">
                <a:latin typeface="Arial" pitchFamily="34" charset="0"/>
                <a:cs typeface="Arial" pitchFamily="34" charset="0"/>
              </a:rPr>
              <a:t>External CSS</a:t>
            </a:r>
          </a:p>
          <a:p>
            <a:r>
              <a:rPr lang="en-US" sz="2800" dirty="0"/>
              <a:t>&lt;link </a:t>
            </a:r>
            <a:r>
              <a:rPr lang="en-US" sz="2800" dirty="0" err="1"/>
              <a:t>rel</a:t>
            </a:r>
            <a:r>
              <a:rPr lang="en-US" sz="2800" dirty="0"/>
              <a:t>="</a:t>
            </a:r>
            <a:r>
              <a:rPr lang="en-US" sz="2800" dirty="0" err="1"/>
              <a:t>stylesheet</a:t>
            </a:r>
            <a:r>
              <a:rPr lang="en-US" sz="2800" dirty="0"/>
              <a:t>" </a:t>
            </a:r>
            <a:r>
              <a:rPr lang="en-US" sz="2800" dirty="0" err="1"/>
              <a:t>href</a:t>
            </a:r>
            <a:r>
              <a:rPr lang="en-US" sz="2800" dirty="0" smtClean="0"/>
              <a:t>="style.css"&gt;</a:t>
            </a:r>
          </a:p>
          <a:p>
            <a:endParaRPr lang="en-US" sz="2800" b="1" u="sng" dirty="0" smtClean="0">
              <a:latin typeface="Arial" pitchFamily="34" charset="0"/>
              <a:cs typeface="Arial" pitchFamily="34" charset="0"/>
            </a:endParaRPr>
          </a:p>
          <a:p>
            <a:r>
              <a:rPr lang="en-IN" sz="2800" b="1" dirty="0" smtClean="0">
                <a:solidFill>
                  <a:srgbClr val="FF0000"/>
                </a:solidFill>
                <a:latin typeface="Arial" pitchFamily="34" charset="0"/>
                <a:cs typeface="Arial" pitchFamily="34" charset="0"/>
              </a:rPr>
              <a:t>CSS Syntax</a:t>
            </a:r>
            <a:endParaRPr lang="en-US" sz="2800" b="1" u="sng" dirty="0">
              <a:solidFill>
                <a:srgbClr val="FF0000"/>
              </a:solidFill>
              <a:latin typeface="Arial" pitchFamily="34" charset="0"/>
              <a:cs typeface="Arial" pitchFamily="34" charset="0"/>
            </a:endParaRPr>
          </a:p>
          <a:p>
            <a:endParaRPr lang="en-US" sz="2800" b="1" u="sng" dirty="0" smtClean="0">
              <a:solidFill>
                <a:srgbClr val="FF0000"/>
              </a:solidFill>
              <a:latin typeface="Arial" pitchFamily="34" charset="0"/>
              <a:cs typeface="Arial" pitchFamily="34" charset="0"/>
            </a:endParaRPr>
          </a:p>
          <a:p>
            <a:endParaRPr lang="en-US" sz="2800" b="1" u="sng" dirty="0">
              <a:solidFill>
                <a:srgbClr val="FF0000"/>
              </a:solidFill>
              <a:latin typeface="Arial" pitchFamily="34" charset="0"/>
              <a:cs typeface="Arial" pitchFamily="34" charset="0"/>
            </a:endParaRPr>
          </a:p>
          <a:p>
            <a:pPr marL="0" indent="0">
              <a:buNone/>
            </a:pPr>
            <a:endParaRPr lang="en-US" sz="2800" b="1" dirty="0" smtClean="0">
              <a:solidFill>
                <a:srgbClr val="FF0000"/>
              </a:solidFill>
              <a:latin typeface="Arial" pitchFamily="34" charset="0"/>
              <a:cs typeface="Arial" pitchFamily="34" charset="0"/>
            </a:endParaRPr>
          </a:p>
          <a:p>
            <a:pPr>
              <a:buFont typeface="Wingdings" pitchFamily="2" charset="2"/>
              <a:buChar char="Ø"/>
            </a:pPr>
            <a:r>
              <a:rPr lang="en-US" sz="2400" b="1" dirty="0" smtClean="0">
                <a:solidFill>
                  <a:srgbClr val="FF0000"/>
                </a:solidFill>
                <a:latin typeface="Arial" pitchFamily="34" charset="0"/>
                <a:cs typeface="Arial" pitchFamily="34" charset="0"/>
              </a:rPr>
              <a:t>Universal selectors</a:t>
            </a:r>
          </a:p>
          <a:p>
            <a:r>
              <a:rPr lang="en-US" sz="2400" dirty="0">
                <a:cs typeface="Arial" pitchFamily="34" charset="0"/>
              </a:rPr>
              <a:t> *{</a:t>
            </a:r>
          </a:p>
          <a:p>
            <a:pPr marL="0" indent="0">
              <a:buNone/>
            </a:pPr>
            <a:r>
              <a:rPr lang="en-US" sz="2400" dirty="0" smtClean="0">
                <a:cs typeface="Arial" pitchFamily="34" charset="0"/>
              </a:rPr>
              <a:t>margin</a:t>
            </a:r>
            <a:r>
              <a:rPr lang="en-US" sz="2400" dirty="0">
                <a:cs typeface="Arial" pitchFamily="34" charset="0"/>
              </a:rPr>
              <a:t>: 0;</a:t>
            </a:r>
          </a:p>
          <a:p>
            <a:pPr marL="0" indent="0">
              <a:buNone/>
            </a:pPr>
            <a:r>
              <a:rPr lang="en-US" sz="2400" dirty="0" smtClean="0">
                <a:cs typeface="Arial" pitchFamily="34" charset="0"/>
              </a:rPr>
              <a:t>}</a:t>
            </a:r>
            <a:endParaRPr lang="en-US" sz="2400" dirty="0">
              <a:cs typeface="Arial" pitchFamily="34" charset="0"/>
            </a:endParaRPr>
          </a:p>
          <a:p>
            <a:pPr>
              <a:buFont typeface="Wingdings" pitchFamily="2" charset="2"/>
              <a:buChar char="Ø"/>
            </a:pPr>
            <a:r>
              <a:rPr lang="en-US" sz="2400" b="1" dirty="0">
                <a:solidFill>
                  <a:srgbClr val="FF0000"/>
                </a:solidFill>
                <a:latin typeface="Arial" pitchFamily="34" charset="0"/>
                <a:cs typeface="Arial" pitchFamily="34" charset="0"/>
              </a:rPr>
              <a:t>Simple selectors </a:t>
            </a:r>
          </a:p>
          <a:p>
            <a:r>
              <a:rPr lang="en-IN" sz="2400" dirty="0"/>
              <a:t>name, id, </a:t>
            </a:r>
            <a:r>
              <a:rPr lang="en-IN" sz="2400" dirty="0" smtClean="0"/>
              <a:t>class</a:t>
            </a:r>
          </a:p>
          <a:p>
            <a:pPr marL="0" indent="0">
              <a:buNone/>
            </a:pP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136" y="2295524"/>
            <a:ext cx="5419725" cy="1133475"/>
          </a:xfrm>
          <a:prstGeom prst="rect">
            <a:avLst/>
          </a:prstGeom>
        </p:spPr>
      </p:pic>
    </p:spTree>
    <p:extLst>
      <p:ext uri="{BB962C8B-B14F-4D97-AF65-F5344CB8AC3E}">
        <p14:creationId xmlns:p14="http://schemas.microsoft.com/office/powerpoint/2010/main" val="395984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sz="2800" b="1" dirty="0" smtClean="0">
                <a:solidFill>
                  <a:srgbClr val="FF0000"/>
                </a:solidFill>
                <a:latin typeface="Arial" pitchFamily="34" charset="0"/>
                <a:cs typeface="Arial" pitchFamily="34" charset="0"/>
              </a:rPr>
              <a:t>Group Selectors</a:t>
            </a:r>
          </a:p>
          <a:p>
            <a:r>
              <a:rPr lang="en-US" sz="2800" dirty="0" smtClean="0"/>
              <a:t> </a:t>
            </a:r>
            <a:r>
              <a:rPr lang="en-IN" sz="2800" dirty="0" smtClean="0"/>
              <a:t>h1</a:t>
            </a:r>
            <a:r>
              <a:rPr lang="en-IN" sz="2800" dirty="0"/>
              <a:t>, h2, p {</a:t>
            </a:r>
            <a:br>
              <a:rPr lang="en-IN" sz="2800" dirty="0"/>
            </a:br>
            <a:r>
              <a:rPr lang="en-IN" sz="2800" dirty="0"/>
              <a:t>  text-align: </a:t>
            </a:r>
            <a:r>
              <a:rPr lang="en-IN" sz="2800" dirty="0" err="1"/>
              <a:t>center</a:t>
            </a:r>
            <a:r>
              <a:rPr lang="en-IN" sz="2800" dirty="0"/>
              <a:t>;</a:t>
            </a:r>
            <a:br>
              <a:rPr lang="en-IN" sz="2800" dirty="0"/>
            </a:br>
            <a:r>
              <a:rPr lang="en-IN" sz="2800" dirty="0"/>
              <a:t> </a:t>
            </a:r>
            <a:r>
              <a:rPr lang="en-IN" sz="2800" dirty="0">
                <a:solidFill>
                  <a:srgbClr val="FF0000"/>
                </a:solidFill>
              </a:rPr>
              <a:t> </a:t>
            </a:r>
            <a:r>
              <a:rPr lang="en-IN" sz="2800" dirty="0" err="1"/>
              <a:t>color</a:t>
            </a:r>
            <a:r>
              <a:rPr lang="en-IN" sz="2800" dirty="0"/>
              <a:t>: red;</a:t>
            </a:r>
            <a:br>
              <a:rPr lang="en-IN" sz="2800" dirty="0"/>
            </a:br>
            <a:r>
              <a:rPr lang="en-IN" sz="2800" dirty="0" smtClean="0"/>
              <a:t>}</a:t>
            </a:r>
          </a:p>
          <a:p>
            <a:pPr marL="0" indent="0">
              <a:buNone/>
            </a:pPr>
            <a:endParaRPr lang="en-IN" sz="2800" dirty="0" smtClean="0"/>
          </a:p>
          <a:p>
            <a:pPr marL="0" indent="0">
              <a:buNone/>
            </a:pPr>
            <a:r>
              <a:rPr lang="en-US" sz="2800" b="1" dirty="0">
                <a:solidFill>
                  <a:srgbClr val="FF0000"/>
                </a:solidFill>
                <a:latin typeface="Arial" pitchFamily="34" charset="0"/>
                <a:cs typeface="Arial" pitchFamily="34" charset="0"/>
              </a:rPr>
              <a:t>Attribute selectors</a:t>
            </a:r>
          </a:p>
          <a:p>
            <a:r>
              <a:rPr lang="en-IN" sz="2800" dirty="0"/>
              <a:t>a[</a:t>
            </a:r>
            <a:r>
              <a:rPr lang="en-IN" sz="2800" dirty="0" err="1"/>
              <a:t>href</a:t>
            </a:r>
            <a:r>
              <a:rPr lang="en-IN" sz="2800" dirty="0"/>
              <a:t>="https://example.com"] </a:t>
            </a:r>
            <a:r>
              <a:rPr lang="en-IN" sz="2800" dirty="0" smtClean="0"/>
              <a:t>{</a:t>
            </a:r>
            <a:endParaRPr lang="en-IN" sz="2800" dirty="0"/>
          </a:p>
          <a:p>
            <a:pPr marL="0" indent="0">
              <a:buNone/>
            </a:pPr>
            <a:r>
              <a:rPr lang="en-IN" sz="2800" dirty="0"/>
              <a:t> </a:t>
            </a:r>
            <a:r>
              <a:rPr lang="en-IN" sz="2800" dirty="0" smtClean="0"/>
              <a:t>}</a:t>
            </a:r>
          </a:p>
          <a:p>
            <a:pPr marL="0" indent="0">
              <a:buNone/>
            </a:pPr>
            <a:endParaRPr lang="en-IN" sz="2800" dirty="0" smtClean="0"/>
          </a:p>
          <a:p>
            <a:pPr marL="0" indent="0">
              <a:buNone/>
            </a:pPr>
            <a:r>
              <a:rPr lang="en-US" sz="2800" b="1" dirty="0" err="1" smtClean="0">
                <a:solidFill>
                  <a:srgbClr val="FF0000"/>
                </a:solidFill>
                <a:latin typeface="Arial" pitchFamily="34" charset="0"/>
                <a:cs typeface="Arial" pitchFamily="34" charset="0"/>
              </a:rPr>
              <a:t>Decedant</a:t>
            </a:r>
            <a:r>
              <a:rPr lang="en-US" sz="2800" b="1" dirty="0" smtClean="0">
                <a:solidFill>
                  <a:srgbClr val="FF0000"/>
                </a:solidFill>
                <a:latin typeface="Arial" pitchFamily="34" charset="0"/>
                <a:cs typeface="Arial" pitchFamily="34" charset="0"/>
              </a:rPr>
              <a:t> selectors</a:t>
            </a:r>
            <a:endParaRPr lang="en-US" sz="2800" b="1" dirty="0">
              <a:solidFill>
                <a:srgbClr val="FF0000"/>
              </a:solidFill>
              <a:latin typeface="Arial" pitchFamily="34" charset="0"/>
              <a:cs typeface="Arial" pitchFamily="34" charset="0"/>
            </a:endParaRPr>
          </a:p>
          <a:p>
            <a:r>
              <a:rPr lang="en-US" sz="2800" dirty="0" err="1">
                <a:latin typeface="Arial" pitchFamily="34" charset="0"/>
                <a:cs typeface="Arial" pitchFamily="34" charset="0"/>
              </a:rPr>
              <a:t>ul.menu</a:t>
            </a:r>
            <a:r>
              <a:rPr lang="en-US" sz="2800" dirty="0">
                <a:latin typeface="Arial" pitchFamily="34" charset="0"/>
                <a:cs typeface="Arial" pitchFamily="34" charset="0"/>
              </a:rPr>
              <a:t> a{</a:t>
            </a:r>
          </a:p>
          <a:p>
            <a:pPr marL="0" indent="0">
              <a:buNone/>
            </a:pPr>
            <a:r>
              <a:rPr lang="en-US" sz="2800" dirty="0">
                <a:latin typeface="Arial" pitchFamily="34" charset="0"/>
                <a:cs typeface="Arial" pitchFamily="34" charset="0"/>
              </a:rPr>
              <a:t>            text-decoration: none;</a:t>
            </a:r>
          </a:p>
          <a:p>
            <a:pPr marL="0"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a:t>
            </a:r>
          </a:p>
          <a:p>
            <a:pPr marL="0" indent="0">
              <a:buNone/>
            </a:pPr>
            <a:r>
              <a:rPr lang="en-US" sz="2800" b="1" dirty="0" smtClean="0">
                <a:solidFill>
                  <a:srgbClr val="FF0000"/>
                </a:solidFill>
                <a:latin typeface="Arial" pitchFamily="34" charset="0"/>
                <a:cs typeface="Arial" pitchFamily="34" charset="0"/>
              </a:rPr>
              <a:t>Child selectors</a:t>
            </a:r>
          </a:p>
          <a:p>
            <a:r>
              <a:rPr lang="en-US" sz="2800" b="1" dirty="0">
                <a:solidFill>
                  <a:srgbClr val="FF0000"/>
                </a:solidFill>
                <a:latin typeface="Arial" pitchFamily="34" charset="0"/>
                <a:cs typeface="Arial" pitchFamily="34" charset="0"/>
              </a:rPr>
              <a:t> </a:t>
            </a:r>
            <a:r>
              <a:rPr lang="en-US" sz="2800" dirty="0">
                <a:latin typeface="Arial" pitchFamily="34" charset="0"/>
                <a:cs typeface="Arial" pitchFamily="34" charset="0"/>
              </a:rPr>
              <a:t>.menu&gt;li&gt;a{</a:t>
            </a:r>
          </a:p>
          <a:p>
            <a:pPr marL="0" indent="0">
              <a:buNone/>
            </a:pPr>
            <a:r>
              <a:rPr lang="en-US" sz="2800" dirty="0">
                <a:latin typeface="Arial" pitchFamily="34" charset="0"/>
                <a:cs typeface="Arial" pitchFamily="34" charset="0"/>
              </a:rPr>
              <a:t>            text-decoration: none;</a:t>
            </a:r>
          </a:p>
          <a:p>
            <a:pPr marL="0" indent="0">
              <a:buNone/>
            </a:pPr>
            <a:r>
              <a:rPr lang="en-US" sz="2800" dirty="0">
                <a:latin typeface="Arial" pitchFamily="34" charset="0"/>
                <a:cs typeface="Arial" pitchFamily="34" charset="0"/>
              </a:rPr>
              <a:t>        </a:t>
            </a:r>
            <a:r>
              <a:rPr lang="en-US" sz="2800" dirty="0" smtClean="0">
                <a:latin typeface="Arial" pitchFamily="34" charset="0"/>
                <a:cs typeface="Arial" pitchFamily="34" charset="0"/>
              </a:rPr>
              <a:t>}</a:t>
            </a:r>
          </a:p>
          <a:p>
            <a:pPr marL="0" indent="0">
              <a:buNone/>
            </a:pPr>
            <a:r>
              <a:rPr lang="en-IN" sz="2700" b="1" dirty="0" smtClean="0">
                <a:solidFill>
                  <a:srgbClr val="FF0000"/>
                </a:solidFill>
                <a:latin typeface="Arial" pitchFamily="34" charset="0"/>
                <a:cs typeface="Arial" pitchFamily="34" charset="0"/>
              </a:rPr>
              <a:t>Adjacent Sibling Selectors</a:t>
            </a:r>
          </a:p>
          <a:p>
            <a:r>
              <a:rPr lang="en-US" sz="2700" dirty="0" smtClean="0">
                <a:cs typeface="Arial" pitchFamily="34" charset="0"/>
              </a:rPr>
              <a:t>h2+p</a:t>
            </a:r>
            <a:r>
              <a:rPr lang="en-US" sz="2700" dirty="0">
                <a:cs typeface="Arial" pitchFamily="34" charset="0"/>
              </a:rPr>
              <a:t>{</a:t>
            </a:r>
          </a:p>
          <a:p>
            <a:pPr marL="0" indent="0">
              <a:buNone/>
            </a:pPr>
            <a:r>
              <a:rPr lang="en-US" sz="2700" dirty="0">
                <a:cs typeface="Arial" pitchFamily="34" charset="0"/>
              </a:rPr>
              <a:t>            text-transform: uppercase;</a:t>
            </a:r>
          </a:p>
          <a:p>
            <a:pPr marL="0" indent="0">
              <a:buNone/>
            </a:pPr>
            <a:r>
              <a:rPr lang="en-US" sz="2700" dirty="0">
                <a:cs typeface="Arial" pitchFamily="34" charset="0"/>
              </a:rPr>
              <a:t>        </a:t>
            </a:r>
            <a:r>
              <a:rPr lang="en-US" sz="2700" dirty="0" smtClean="0">
                <a:cs typeface="Arial" pitchFamily="34" charset="0"/>
              </a:rPr>
              <a:t>}</a:t>
            </a:r>
            <a:endParaRPr lang="en-US" sz="2800" dirty="0"/>
          </a:p>
        </p:txBody>
      </p:sp>
    </p:spTree>
    <p:extLst>
      <p:ext uri="{BB962C8B-B14F-4D97-AF65-F5344CB8AC3E}">
        <p14:creationId xmlns:p14="http://schemas.microsoft.com/office/powerpoint/2010/main" val="184359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IN" sz="2000" b="1" dirty="0">
                <a:solidFill>
                  <a:srgbClr val="FF0000"/>
                </a:solidFill>
                <a:latin typeface="Arial" pitchFamily="34" charset="0"/>
                <a:cs typeface="Arial" pitchFamily="34" charset="0"/>
              </a:rPr>
              <a:t>General Sibling </a:t>
            </a:r>
            <a:r>
              <a:rPr lang="en-IN" sz="2000" b="1" dirty="0" smtClean="0">
                <a:solidFill>
                  <a:srgbClr val="FF0000"/>
                </a:solidFill>
                <a:latin typeface="Arial" pitchFamily="34" charset="0"/>
                <a:cs typeface="Arial" pitchFamily="34" charset="0"/>
              </a:rPr>
              <a:t>Selectors</a:t>
            </a:r>
          </a:p>
          <a:p>
            <a:r>
              <a:rPr lang="en-US" sz="1800" dirty="0">
                <a:latin typeface="Arial" pitchFamily="34" charset="0"/>
                <a:cs typeface="Arial" pitchFamily="34" charset="0"/>
              </a:rPr>
              <a:t> h2~p{</a:t>
            </a:r>
          </a:p>
          <a:p>
            <a:pPr marL="0" indent="0">
              <a:buNone/>
            </a:pPr>
            <a:r>
              <a:rPr lang="en-US" sz="1800" dirty="0">
                <a:latin typeface="Arial" pitchFamily="34" charset="0"/>
                <a:cs typeface="Arial" pitchFamily="34" charset="0"/>
              </a:rPr>
              <a:t>            text-transform: uppercase;</a:t>
            </a: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a:t>
            </a:r>
          </a:p>
          <a:p>
            <a:pPr marL="0" indent="0">
              <a:buNone/>
            </a:pPr>
            <a:r>
              <a:rPr lang="en-US" sz="2000" b="1" dirty="0" smtClean="0">
                <a:solidFill>
                  <a:srgbClr val="FF0000"/>
                </a:solidFill>
                <a:latin typeface="Arial" pitchFamily="34" charset="0"/>
                <a:cs typeface="Arial" pitchFamily="34" charset="0"/>
              </a:rPr>
              <a:t>Pseudo-elements selectors</a:t>
            </a:r>
            <a:r>
              <a:rPr lang="en-US" sz="2000" b="1" dirty="0">
                <a:solidFill>
                  <a:srgbClr val="FF0000"/>
                </a:solidFill>
                <a:latin typeface="Arial" pitchFamily="34" charset="0"/>
                <a:cs typeface="Arial" pitchFamily="34" charset="0"/>
              </a:rPr>
              <a:t> </a:t>
            </a:r>
            <a:endParaRPr lang="en-US" sz="2000" b="1" dirty="0" smtClean="0">
              <a:solidFill>
                <a:srgbClr val="FF0000"/>
              </a:solidFill>
              <a:latin typeface="Arial" pitchFamily="34" charset="0"/>
              <a:cs typeface="Arial" pitchFamily="34" charset="0"/>
            </a:endParaRPr>
          </a:p>
          <a:p>
            <a:r>
              <a:rPr lang="en-US" sz="1800" dirty="0">
                <a:latin typeface="Arial" pitchFamily="34" charset="0"/>
                <a:cs typeface="Arial" pitchFamily="34" charset="0"/>
              </a:rPr>
              <a:t> p::first-letter {</a:t>
            </a:r>
          </a:p>
          <a:p>
            <a:pPr marL="0" indent="0">
              <a:buNone/>
            </a:pPr>
            <a:r>
              <a:rPr lang="en-US" sz="1800" dirty="0">
                <a:latin typeface="Arial" pitchFamily="34" charset="0"/>
                <a:cs typeface="Arial" pitchFamily="34" charset="0"/>
              </a:rPr>
              <a:t>            font-size: 36px;</a:t>
            </a:r>
          </a:p>
          <a:p>
            <a:pPr marL="0" indent="0">
              <a:buNone/>
            </a:pPr>
            <a:r>
              <a:rPr lang="en-US" sz="1800" dirty="0">
                <a:latin typeface="Arial" pitchFamily="34" charset="0"/>
                <a:cs typeface="Arial" pitchFamily="34" charset="0"/>
              </a:rPr>
              <a:t>        </a:t>
            </a:r>
            <a:r>
              <a:rPr lang="en-US" sz="1800" dirty="0" smtClean="0">
                <a:latin typeface="Arial" pitchFamily="34" charset="0"/>
                <a:cs typeface="Arial" pitchFamily="34" charset="0"/>
              </a:rPr>
              <a:t>}</a:t>
            </a:r>
          </a:p>
          <a:p>
            <a:pPr marL="0" indent="0">
              <a:buNone/>
            </a:pPr>
            <a:r>
              <a:rPr lang="en-US" sz="1800" b="1" dirty="0">
                <a:solidFill>
                  <a:srgbClr val="FF0000"/>
                </a:solidFill>
                <a:latin typeface="Arial" pitchFamily="34" charset="0"/>
                <a:cs typeface="Arial" pitchFamily="34" charset="0"/>
              </a:rPr>
              <a:t>Pseudo-class </a:t>
            </a:r>
            <a:r>
              <a:rPr lang="en-US" sz="1800" b="1" dirty="0" smtClean="0">
                <a:solidFill>
                  <a:srgbClr val="FF0000"/>
                </a:solidFill>
                <a:latin typeface="Arial" pitchFamily="34" charset="0"/>
                <a:cs typeface="Arial" pitchFamily="34" charset="0"/>
              </a:rPr>
              <a:t>selectors</a:t>
            </a:r>
          </a:p>
          <a:p>
            <a:r>
              <a:rPr lang="en-US" sz="1800" dirty="0">
                <a:latin typeface="Arial" pitchFamily="34" charset="0"/>
                <a:cs typeface="Arial" pitchFamily="34" charset="0"/>
              </a:rPr>
              <a:t>a:visited {</a:t>
            </a:r>
          </a:p>
          <a:p>
            <a:pPr marL="0" indent="0">
              <a:buNone/>
            </a:pPr>
            <a:r>
              <a:rPr lang="en-US" sz="1800" dirty="0">
                <a:latin typeface="Arial" pitchFamily="34" charset="0"/>
                <a:cs typeface="Arial" pitchFamily="34" charset="0"/>
              </a:rPr>
              <a:t>            color: green;</a:t>
            </a:r>
          </a:p>
          <a:p>
            <a:pPr marL="0" indent="0">
              <a:buNone/>
            </a:pPr>
            <a:r>
              <a:rPr lang="en-US" sz="1800" dirty="0">
                <a:latin typeface="Arial" pitchFamily="34" charset="0"/>
                <a:cs typeface="Arial" pitchFamily="34" charset="0"/>
              </a:rPr>
              <a:t>        }</a:t>
            </a:r>
          </a:p>
        </p:txBody>
      </p:sp>
    </p:spTree>
    <p:extLst>
      <p:ext uri="{BB962C8B-B14F-4D97-AF65-F5344CB8AC3E}">
        <p14:creationId xmlns:p14="http://schemas.microsoft.com/office/powerpoint/2010/main" val="56520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algn="ctr">
              <a:buFont typeface="Wingdings" pitchFamily="2" charset="2"/>
              <a:buChar char="v"/>
            </a:pPr>
            <a:r>
              <a:rPr lang="en-IN" b="1" dirty="0">
                <a:solidFill>
                  <a:srgbClr val="FF0000"/>
                </a:solidFill>
                <a:latin typeface="Arial" pitchFamily="34" charset="0"/>
                <a:cs typeface="Arial" pitchFamily="34" charset="0"/>
              </a:rPr>
              <a:t>CSS Grid </a:t>
            </a:r>
            <a:r>
              <a:rPr lang="en-IN" b="1" dirty="0" smtClean="0">
                <a:solidFill>
                  <a:srgbClr val="FF0000"/>
                </a:solidFill>
                <a:latin typeface="Arial" pitchFamily="34" charset="0"/>
                <a:cs typeface="Arial" pitchFamily="34" charset="0"/>
              </a:rPr>
              <a:t>Layout</a:t>
            </a:r>
          </a:p>
          <a:p>
            <a:r>
              <a:rPr lang="en-US" sz="2800" dirty="0" smtClean="0"/>
              <a:t>The </a:t>
            </a:r>
            <a:r>
              <a:rPr lang="en-US" sz="2800" dirty="0"/>
              <a:t>CSS Grid Layout Module offers a grid-based layout system, with rows and columns, making it easier to design web pages without having to use floats and positioning.</a:t>
            </a:r>
            <a:endParaRPr lang="en-IN" sz="2800" b="1" dirty="0">
              <a:solidFill>
                <a:srgbClr val="FF0000"/>
              </a:solidFill>
              <a:cs typeface="Arial" pitchFamily="34" charset="0"/>
            </a:endParaRPr>
          </a:p>
          <a:p>
            <a:endParaRPr lang="en-IN" dirty="0"/>
          </a:p>
          <a:p>
            <a:pPr>
              <a:buFont typeface="Wingdings" pitchFamily="2" charset="2"/>
              <a:buChar char="v"/>
            </a:pPr>
            <a:r>
              <a:rPr lang="en-US" b="1" dirty="0" smtClean="0">
                <a:solidFill>
                  <a:srgbClr val="FF0000"/>
                </a:solidFill>
                <a:latin typeface="Arial" pitchFamily="34" charset="0"/>
                <a:cs typeface="Arial" pitchFamily="34" charset="0"/>
              </a:rPr>
              <a:t>Property</a:t>
            </a:r>
          </a:p>
          <a:p>
            <a:pPr fontAlgn="base"/>
            <a:r>
              <a:rPr lang="en-US" sz="3100" b="1" dirty="0"/>
              <a:t>grid-template-rows :</a:t>
            </a:r>
            <a:r>
              <a:rPr lang="en-US" sz="3100" dirty="0"/>
              <a:t> Specifies the size of the rows.</a:t>
            </a:r>
          </a:p>
          <a:p>
            <a:pPr fontAlgn="base"/>
            <a:r>
              <a:rPr lang="en-US" sz="3100" b="1" dirty="0"/>
              <a:t>grid-template-columns :</a:t>
            </a:r>
            <a:r>
              <a:rPr lang="en-US" sz="3100" dirty="0"/>
              <a:t> This specifies the size of the columns.</a:t>
            </a:r>
          </a:p>
          <a:p>
            <a:pPr fontAlgn="base"/>
            <a:r>
              <a:rPr lang="en-US" sz="3100" b="1" dirty="0"/>
              <a:t>grid-template-areas :</a:t>
            </a:r>
            <a:r>
              <a:rPr lang="en-US" sz="3100" dirty="0"/>
              <a:t> This specifies the grid layout using named items.</a:t>
            </a:r>
          </a:p>
          <a:p>
            <a:pPr fontAlgn="base"/>
            <a:r>
              <a:rPr lang="en-US" sz="3100" b="1" dirty="0"/>
              <a:t>grid-auto-rows :</a:t>
            </a:r>
            <a:r>
              <a:rPr lang="en-US" sz="3100" dirty="0"/>
              <a:t> This specifies the auto size of the rows.</a:t>
            </a:r>
          </a:p>
          <a:p>
            <a:pPr fontAlgn="base"/>
            <a:r>
              <a:rPr lang="en-US" sz="3100" b="1" dirty="0"/>
              <a:t>grid-auto-columns :</a:t>
            </a:r>
            <a:r>
              <a:rPr lang="en-US" sz="3100" dirty="0"/>
              <a:t> This specifies the auto size of the columns.</a:t>
            </a:r>
          </a:p>
          <a:p>
            <a:pPr fontAlgn="base"/>
            <a:r>
              <a:rPr lang="en-US" sz="3100" b="1" dirty="0"/>
              <a:t>grid-auto-flow :</a:t>
            </a:r>
            <a:r>
              <a:rPr lang="en-US" sz="3100" dirty="0"/>
              <a:t> This specifies how to place auto-placed items, and the auto size of the row.</a:t>
            </a:r>
          </a:p>
          <a:p>
            <a:pPr marL="0" indent="0">
              <a:buNone/>
            </a:pPr>
            <a:endParaRPr lang="en-US" dirty="0" smtClean="0">
              <a:cs typeface="Arial" pitchFamily="34" charset="0"/>
            </a:endParaRPr>
          </a:p>
          <a:p>
            <a:pPr marL="0" indent="0">
              <a:buNone/>
            </a:pPr>
            <a:endParaRPr lang="en-IN" dirty="0"/>
          </a:p>
        </p:txBody>
      </p:sp>
    </p:spTree>
    <p:extLst>
      <p:ext uri="{BB962C8B-B14F-4D97-AF65-F5344CB8AC3E}">
        <p14:creationId xmlns:p14="http://schemas.microsoft.com/office/powerpoint/2010/main" val="4228823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3700</TotalTime>
  <Words>292</Words>
  <Application>Microsoft Office PowerPoint</Application>
  <PresentationFormat>On-screen Show (4:3)</PresentationFormat>
  <Paragraphs>165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Web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160</cp:revision>
  <dcterms:created xsi:type="dcterms:W3CDTF">2023-09-14T05:04:28Z</dcterms:created>
  <dcterms:modified xsi:type="dcterms:W3CDTF">2023-10-18T12:10:15Z</dcterms:modified>
</cp:coreProperties>
</file>