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16D1D3A-6135-408C-9DAA-E2E9CC560127}" type="datetimeFigureOut">
              <a:rPr lang="en-IN" smtClean="0"/>
              <a:t>15-11-2024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2CE79BF9-E6CA-467C-8E61-0C2DB74AC584}" type="slidenum">
              <a:rPr lang="en-IN" smtClean="0"/>
              <a:t>‹#›</a:t>
            </a:fld>
            <a:endParaRPr lang="en-IN"/>
          </a:p>
        </p:txBody>
      </p:sp>
    </p:spTree>
    <p:extLst>
      <p:ext uri="{BB962C8B-B14F-4D97-AF65-F5344CB8AC3E}">
        <p14:creationId xmlns:p14="http://schemas.microsoft.com/office/powerpoint/2010/main" val="198795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2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47896" y="1613789"/>
            <a:ext cx="7696206" cy="246380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2247896" y="1613789"/>
            <a:ext cx="7696206" cy="246380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prstGeom prst="rect">
            <a:avLst/>
          </a:prstGeom>
        </p:spPr>
        <p:txBody>
          <a:bodyPr vert="horz" wrap="square" lIns="0" tIns="12700" rIns="0" bIns="0" rtlCol="0">
            <a:spAutoFit/>
          </a:bodyPr>
          <a:lstStyle/>
          <a:p>
            <a:pPr algn="ctr">
              <a:lnSpc>
                <a:spcPct val="100000"/>
              </a:lnSpc>
              <a:spcBef>
                <a:spcPts val="100"/>
              </a:spcBef>
            </a:pPr>
            <a:r>
              <a:rPr spc="-5" dirty="0"/>
              <a:t>Silver</a:t>
            </a:r>
            <a:r>
              <a:rPr spc="-85" dirty="0"/>
              <a:t> </a:t>
            </a:r>
            <a:r>
              <a:rPr spc="-10" dirty="0"/>
              <a:t>Oak</a:t>
            </a:r>
            <a:r>
              <a:rPr spc="-40" dirty="0"/>
              <a:t> </a:t>
            </a:r>
            <a:r>
              <a:rPr spc="-5" dirty="0"/>
              <a:t>University</a:t>
            </a:r>
          </a:p>
          <a:p>
            <a:pPr marL="9525" marR="5080" algn="ctr">
              <a:lnSpc>
                <a:spcPct val="100000"/>
              </a:lnSpc>
            </a:pPr>
            <a:r>
              <a:rPr spc="-5" dirty="0"/>
              <a:t>Silve</a:t>
            </a:r>
            <a:r>
              <a:rPr dirty="0"/>
              <a:t>r</a:t>
            </a:r>
            <a:r>
              <a:rPr spc="-60" dirty="0"/>
              <a:t> </a:t>
            </a:r>
            <a:r>
              <a:rPr spc="-10" dirty="0"/>
              <a:t>Oa</a:t>
            </a:r>
            <a:r>
              <a:rPr dirty="0"/>
              <a:t>k</a:t>
            </a:r>
            <a:r>
              <a:rPr spc="-10" dirty="0"/>
              <a:t> </a:t>
            </a:r>
            <a:r>
              <a:rPr spc="-5" dirty="0"/>
              <a:t>Colleg</a:t>
            </a:r>
            <a:r>
              <a:rPr dirty="0"/>
              <a:t>e</a:t>
            </a:r>
            <a:r>
              <a:rPr spc="-5" dirty="0"/>
              <a:t> </a:t>
            </a:r>
            <a:r>
              <a:rPr dirty="0"/>
              <a:t>of </a:t>
            </a:r>
            <a:r>
              <a:rPr spc="-5" dirty="0"/>
              <a:t>Compute</a:t>
            </a:r>
            <a:r>
              <a:rPr dirty="0"/>
              <a:t>r</a:t>
            </a:r>
            <a:r>
              <a:rPr spc="-235" dirty="0"/>
              <a:t> </a:t>
            </a:r>
            <a:r>
              <a:rPr spc="-5" dirty="0"/>
              <a:t>Application  Departmen</a:t>
            </a:r>
            <a:r>
              <a:rPr dirty="0"/>
              <a:t>t</a:t>
            </a:r>
            <a:r>
              <a:rPr spc="-5" dirty="0"/>
              <a:t> </a:t>
            </a:r>
            <a:r>
              <a:rPr dirty="0"/>
              <a:t>of </a:t>
            </a:r>
            <a:r>
              <a:rPr spc="-5" dirty="0"/>
              <a:t>Compute</a:t>
            </a:r>
            <a:r>
              <a:rPr dirty="0"/>
              <a:t>r</a:t>
            </a:r>
            <a:r>
              <a:rPr spc="-235" dirty="0"/>
              <a:t> </a:t>
            </a:r>
            <a:r>
              <a:rPr spc="-5" dirty="0"/>
              <a:t>Application  </a:t>
            </a:r>
            <a:r>
              <a:rPr spc="-10" dirty="0"/>
              <a:t>Master</a:t>
            </a:r>
            <a:r>
              <a:rPr dirty="0"/>
              <a:t>s</a:t>
            </a:r>
            <a:r>
              <a:rPr spc="-10" dirty="0"/>
              <a:t> </a:t>
            </a:r>
            <a:r>
              <a:rPr dirty="0"/>
              <a:t>of </a:t>
            </a:r>
            <a:r>
              <a:rPr spc="-5" dirty="0"/>
              <a:t>Compute</a:t>
            </a:r>
            <a:r>
              <a:rPr dirty="0"/>
              <a:t>r</a:t>
            </a:r>
            <a:r>
              <a:rPr spc="-235" dirty="0"/>
              <a:t> </a:t>
            </a:r>
            <a:r>
              <a:rPr spc="-5" dirty="0"/>
              <a:t>Applicatio</a:t>
            </a:r>
            <a:r>
              <a:rPr dirty="0"/>
              <a:t>n</a:t>
            </a:r>
            <a:r>
              <a:rPr spc="-5" dirty="0"/>
              <a:t> </a:t>
            </a:r>
            <a:r>
              <a:rPr dirty="0"/>
              <a:t>(MCA)  </a:t>
            </a:r>
            <a:r>
              <a:rPr spc="-5" dirty="0"/>
              <a:t>Minor</a:t>
            </a:r>
            <a:r>
              <a:rPr spc="-70" dirty="0"/>
              <a:t> </a:t>
            </a:r>
            <a:r>
              <a:rPr spc="-10" dirty="0"/>
              <a:t>Project</a:t>
            </a:r>
            <a:r>
              <a:rPr spc="-5" dirty="0"/>
              <a:t> </a:t>
            </a:r>
            <a:r>
              <a:rPr dirty="0"/>
              <a:t>01</a:t>
            </a:r>
            <a:r>
              <a:rPr spc="-5" dirty="0"/>
              <a:t> </a:t>
            </a:r>
            <a:r>
              <a:rPr dirty="0"/>
              <a:t>(2040237291)</a:t>
            </a:r>
          </a:p>
        </p:txBody>
      </p:sp>
      <p:pic>
        <p:nvPicPr>
          <p:cNvPr id="4" name="object 4"/>
          <p:cNvPicPr/>
          <p:nvPr/>
        </p:nvPicPr>
        <p:blipFill>
          <a:blip r:embed="rId2" cstate="print"/>
          <a:stretch>
            <a:fillRect/>
          </a:stretch>
        </p:blipFill>
        <p:spPr>
          <a:xfrm>
            <a:off x="3878338" y="308825"/>
            <a:ext cx="4435423" cy="1227374"/>
          </a:xfrm>
          <a:prstGeom prst="rect">
            <a:avLst/>
          </a:prstGeom>
        </p:spPr>
      </p:pic>
      <p:graphicFrame>
        <p:nvGraphicFramePr>
          <p:cNvPr id="13" name="Table 12">
            <a:extLst>
              <a:ext uri="{FF2B5EF4-FFF2-40B4-BE49-F238E27FC236}">
                <a16:creationId xmlns:a16="http://schemas.microsoft.com/office/drawing/2014/main" id="{C6EC1E85-9600-CD45-2712-06078442AE8F}"/>
              </a:ext>
            </a:extLst>
          </p:cNvPr>
          <p:cNvGraphicFramePr>
            <a:graphicFrameLocks noGrp="1"/>
          </p:cNvGraphicFramePr>
          <p:nvPr>
            <p:extLst>
              <p:ext uri="{D42A27DB-BD31-4B8C-83A1-F6EECF244321}">
                <p14:modId xmlns:p14="http://schemas.microsoft.com/office/powerpoint/2010/main" val="2665384122"/>
              </p:ext>
            </p:extLst>
          </p:nvPr>
        </p:nvGraphicFramePr>
        <p:xfrm>
          <a:off x="360850" y="4497254"/>
          <a:ext cx="11470297" cy="2034715"/>
        </p:xfrm>
        <a:graphic>
          <a:graphicData uri="http://schemas.openxmlformats.org/drawingml/2006/table">
            <a:tbl>
              <a:tblPr firstRow="1" bandRow="1">
                <a:tableStyleId>{5C22544A-7EE6-4342-B048-85BDC9FD1C3A}</a:tableStyleId>
              </a:tblPr>
              <a:tblGrid>
                <a:gridCol w="1248469">
                  <a:extLst>
                    <a:ext uri="{9D8B030D-6E8A-4147-A177-3AD203B41FA5}">
                      <a16:colId xmlns:a16="http://schemas.microsoft.com/office/drawing/2014/main" val="2326355855"/>
                    </a:ext>
                  </a:extLst>
                </a:gridCol>
                <a:gridCol w="4202029">
                  <a:extLst>
                    <a:ext uri="{9D8B030D-6E8A-4147-A177-3AD203B41FA5}">
                      <a16:colId xmlns:a16="http://schemas.microsoft.com/office/drawing/2014/main" val="624769427"/>
                    </a:ext>
                  </a:extLst>
                </a:gridCol>
                <a:gridCol w="2743200">
                  <a:extLst>
                    <a:ext uri="{9D8B030D-6E8A-4147-A177-3AD203B41FA5}">
                      <a16:colId xmlns:a16="http://schemas.microsoft.com/office/drawing/2014/main" val="3368816824"/>
                    </a:ext>
                  </a:extLst>
                </a:gridCol>
                <a:gridCol w="3276599">
                  <a:extLst>
                    <a:ext uri="{9D8B030D-6E8A-4147-A177-3AD203B41FA5}">
                      <a16:colId xmlns:a16="http://schemas.microsoft.com/office/drawing/2014/main" val="1321683604"/>
                    </a:ext>
                  </a:extLst>
                </a:gridCol>
              </a:tblGrid>
              <a:tr h="393234">
                <a:tc>
                  <a:txBody>
                    <a:bodyPr/>
                    <a:lstStyle/>
                    <a:p>
                      <a:pPr lvl="0" algn="ctr"/>
                      <a:r>
                        <a:rPr lang="en-US" dirty="0">
                          <a:solidFill>
                            <a:srgbClr val="002060"/>
                          </a:solidFill>
                        </a:rPr>
                        <a:t>SR NO</a:t>
                      </a:r>
                      <a:endParaRPr lang="en-IN" dirty="0">
                        <a:solidFill>
                          <a:srgbClr val="002060"/>
                        </a:solidFill>
                      </a:endParaRPr>
                    </a:p>
                  </a:txBody>
                  <a:tcPr/>
                </a:tc>
                <a:tc>
                  <a:txBody>
                    <a:bodyPr/>
                    <a:lstStyle/>
                    <a:p>
                      <a:pPr algn="ctr"/>
                      <a:r>
                        <a:rPr lang="en-US" dirty="0">
                          <a:solidFill>
                            <a:srgbClr val="002060"/>
                          </a:solidFill>
                        </a:rPr>
                        <a:t>NAME</a:t>
                      </a:r>
                      <a:endParaRPr lang="en-IN" dirty="0">
                        <a:solidFill>
                          <a:srgbClr val="002060"/>
                        </a:solidFill>
                      </a:endParaRPr>
                    </a:p>
                  </a:txBody>
                  <a:tcPr/>
                </a:tc>
                <a:tc>
                  <a:txBody>
                    <a:bodyPr/>
                    <a:lstStyle/>
                    <a:p>
                      <a:pPr algn="ctr"/>
                      <a:r>
                        <a:rPr lang="en-US" dirty="0">
                          <a:solidFill>
                            <a:srgbClr val="002060"/>
                          </a:solidFill>
                        </a:rPr>
                        <a:t>ENROLMNET NO</a:t>
                      </a:r>
                      <a:endParaRPr lang="en-IN" dirty="0">
                        <a:solidFill>
                          <a:srgbClr val="002060"/>
                        </a:solidFill>
                      </a:endParaRPr>
                    </a:p>
                  </a:txBody>
                  <a:tcPr/>
                </a:tc>
                <a:tc>
                  <a:txBody>
                    <a:bodyPr/>
                    <a:lstStyle/>
                    <a:p>
                      <a:pPr algn="ctr"/>
                      <a:r>
                        <a:rPr lang="en-US" sz="2000" b="1" dirty="0">
                          <a:solidFill>
                            <a:srgbClr val="002060"/>
                          </a:solidFill>
                        </a:rPr>
                        <a:t>EMAIL</a:t>
                      </a:r>
                      <a:endParaRPr lang="en-IN" sz="2000" b="1" dirty="0">
                        <a:solidFill>
                          <a:srgbClr val="002060"/>
                        </a:solidFill>
                      </a:endParaRPr>
                    </a:p>
                  </a:txBody>
                  <a:tcPr/>
                </a:tc>
                <a:extLst>
                  <a:ext uri="{0D108BD9-81ED-4DB2-BD59-A6C34878D82A}">
                    <a16:rowId xmlns:a16="http://schemas.microsoft.com/office/drawing/2014/main" val="30833296"/>
                  </a:ext>
                </a:extLst>
              </a:tr>
              <a:tr h="635224">
                <a:tc>
                  <a:txBody>
                    <a:bodyPr/>
                    <a:lstStyle/>
                    <a:p>
                      <a:r>
                        <a:rPr lang="en-US" dirty="0"/>
                        <a:t>1</a:t>
                      </a:r>
                      <a:endParaRPr lang="en-IN" dirty="0"/>
                    </a:p>
                  </a:txBody>
                  <a:tcPr/>
                </a:tc>
                <a:tc>
                  <a:txBody>
                    <a:bodyPr/>
                    <a:lstStyle/>
                    <a:p>
                      <a:r>
                        <a:rPr lang="en-US" dirty="0"/>
                        <a:t>DHORAJIYA MANAVBHAI KISHORBHAI</a:t>
                      </a:r>
                      <a:endParaRPr lang="en-IN" dirty="0"/>
                    </a:p>
                  </a:txBody>
                  <a:tcPr/>
                </a:tc>
                <a:tc>
                  <a:txBody>
                    <a:bodyPr/>
                    <a:lstStyle/>
                    <a:p>
                      <a:r>
                        <a:rPr lang="en-US" dirty="0"/>
                        <a:t>2404070100236</a:t>
                      </a:r>
                      <a:endParaRPr lang="en-IN" dirty="0"/>
                    </a:p>
                  </a:txBody>
                  <a:tcPr/>
                </a:tc>
                <a:tc>
                  <a:txBody>
                    <a:bodyPr/>
                    <a:lstStyle/>
                    <a:p>
                      <a:r>
                        <a:rPr lang="en-US" dirty="0"/>
                        <a:t>manavdhorajiya4@gmail.com</a:t>
                      </a:r>
                      <a:endParaRPr lang="en-IN" dirty="0"/>
                    </a:p>
                  </a:txBody>
                  <a:tcPr/>
                </a:tc>
                <a:extLst>
                  <a:ext uri="{0D108BD9-81ED-4DB2-BD59-A6C34878D82A}">
                    <a16:rowId xmlns:a16="http://schemas.microsoft.com/office/drawing/2014/main" val="1141118411"/>
                  </a:ext>
                </a:extLst>
              </a:tr>
              <a:tr h="635224">
                <a:tc>
                  <a:txBody>
                    <a:bodyPr/>
                    <a:lstStyle/>
                    <a:p>
                      <a:r>
                        <a:rPr lang="en-US" dirty="0"/>
                        <a:t>2</a:t>
                      </a:r>
                      <a:endParaRPr lang="en-IN" dirty="0"/>
                    </a:p>
                  </a:txBody>
                  <a:tcPr/>
                </a:tc>
                <a:tc>
                  <a:txBody>
                    <a:bodyPr/>
                    <a:lstStyle/>
                    <a:p>
                      <a:r>
                        <a:rPr lang="en-US" dirty="0"/>
                        <a:t>VADDORIYA RONAK GHANSHYAMBHAI</a:t>
                      </a:r>
                      <a:endParaRPr lang="en-IN" dirty="0"/>
                    </a:p>
                  </a:txBody>
                  <a:tcPr/>
                </a:tc>
                <a:tc>
                  <a:txBody>
                    <a:bodyPr/>
                    <a:lstStyle/>
                    <a:p>
                      <a:r>
                        <a:rPr lang="en-US" dirty="0"/>
                        <a:t>2404070100253</a:t>
                      </a:r>
                      <a:endParaRPr lang="en-IN" dirty="0"/>
                    </a:p>
                  </a:txBody>
                  <a:tcPr/>
                </a:tc>
                <a:tc>
                  <a:txBody>
                    <a:bodyPr/>
                    <a:lstStyle/>
                    <a:p>
                      <a:r>
                        <a:rPr lang="en-US" u="none" dirty="0">
                          <a:solidFill>
                            <a:schemeClr val="tx1"/>
                          </a:solidFill>
                        </a:rPr>
                        <a:t>ronakvadadoriya271@gmail.com</a:t>
                      </a:r>
                      <a:endParaRPr lang="en-IN" u="none" dirty="0">
                        <a:solidFill>
                          <a:schemeClr val="tx1"/>
                        </a:solidFill>
                      </a:endParaRPr>
                    </a:p>
                  </a:txBody>
                  <a:tcPr/>
                </a:tc>
                <a:extLst>
                  <a:ext uri="{0D108BD9-81ED-4DB2-BD59-A6C34878D82A}">
                    <a16:rowId xmlns:a16="http://schemas.microsoft.com/office/drawing/2014/main" val="780576186"/>
                  </a:ext>
                </a:extLst>
              </a:tr>
              <a:tr h="368027">
                <a:tc>
                  <a:txBody>
                    <a:bodyPr/>
                    <a:lstStyle/>
                    <a:p>
                      <a:r>
                        <a:rPr lang="en-US" dirty="0"/>
                        <a:t>3</a:t>
                      </a:r>
                      <a:endParaRPr lang="en-IN" dirty="0"/>
                    </a:p>
                  </a:txBody>
                  <a:tcPr/>
                </a:tc>
                <a:tc>
                  <a:txBody>
                    <a:bodyPr/>
                    <a:lstStyle/>
                    <a:p>
                      <a:r>
                        <a:rPr lang="en-US" dirty="0"/>
                        <a:t>PORIYA JAYDIP ASHOKBHAI</a:t>
                      </a:r>
                      <a:endParaRPr lang="en-IN" dirty="0"/>
                    </a:p>
                  </a:txBody>
                  <a:tcPr/>
                </a:tc>
                <a:tc>
                  <a:txBody>
                    <a:bodyPr/>
                    <a:lstStyle/>
                    <a:p>
                      <a:r>
                        <a:rPr lang="en-US" dirty="0"/>
                        <a:t>2404070100284</a:t>
                      </a:r>
                      <a:endParaRPr lang="en-IN" dirty="0"/>
                    </a:p>
                  </a:txBody>
                  <a:tcPr/>
                </a:tc>
                <a:tc>
                  <a:txBody>
                    <a:bodyPr/>
                    <a:lstStyle/>
                    <a:p>
                      <a:r>
                        <a:rPr lang="en-US" dirty="0"/>
                        <a:t>jaydipj046@gmailcom</a:t>
                      </a:r>
                      <a:endParaRPr lang="en-IN" dirty="0"/>
                    </a:p>
                  </a:txBody>
                  <a:tcPr/>
                </a:tc>
                <a:extLst>
                  <a:ext uri="{0D108BD9-81ED-4DB2-BD59-A6C34878D82A}">
                    <a16:rowId xmlns:a16="http://schemas.microsoft.com/office/drawing/2014/main" val="92374438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40548"/>
            <a:ext cx="3789045" cy="513080"/>
          </a:xfrm>
          <a:prstGeom prst="rect">
            <a:avLst/>
          </a:prstGeom>
        </p:spPr>
        <p:txBody>
          <a:bodyPr vert="horz" wrap="square" lIns="0" tIns="12700" rIns="0" bIns="0" rtlCol="0">
            <a:spAutoFit/>
          </a:bodyPr>
          <a:lstStyle/>
          <a:p>
            <a:pPr marL="12700">
              <a:lnSpc>
                <a:spcPct val="100000"/>
              </a:lnSpc>
              <a:spcBef>
                <a:spcPts val="100"/>
              </a:spcBef>
            </a:pPr>
            <a:r>
              <a:rPr dirty="0"/>
              <a:t>1</a:t>
            </a:r>
            <a:r>
              <a:rPr spc="-35" dirty="0"/>
              <a:t> </a:t>
            </a:r>
            <a:r>
              <a:rPr dirty="0"/>
              <a:t>-</a:t>
            </a:r>
            <a:r>
              <a:rPr spc="-30" dirty="0"/>
              <a:t> </a:t>
            </a:r>
            <a:r>
              <a:rPr spc="-5" dirty="0"/>
              <a:t>PROJECT</a:t>
            </a:r>
            <a:r>
              <a:rPr spc="-145" dirty="0"/>
              <a:t> </a:t>
            </a:r>
            <a:r>
              <a:rPr spc="-5" dirty="0"/>
              <a:t>TITLE</a:t>
            </a:r>
          </a:p>
        </p:txBody>
      </p:sp>
      <p:sp>
        <p:nvSpPr>
          <p:cNvPr id="3" name="TextBox 2">
            <a:extLst>
              <a:ext uri="{FF2B5EF4-FFF2-40B4-BE49-F238E27FC236}">
                <a16:creationId xmlns:a16="http://schemas.microsoft.com/office/drawing/2014/main" id="{30A55F23-17EA-3886-BE2A-ACFDAF2D675D}"/>
              </a:ext>
            </a:extLst>
          </p:cNvPr>
          <p:cNvSpPr txBox="1"/>
          <p:nvPr/>
        </p:nvSpPr>
        <p:spPr>
          <a:xfrm>
            <a:off x="911225" y="1828800"/>
            <a:ext cx="1043940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Zoo Management System: A Comprehensive Solution for Animal and Visitor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40548"/>
            <a:ext cx="5179695" cy="513080"/>
          </a:xfrm>
          <a:prstGeom prst="rect">
            <a:avLst/>
          </a:prstGeom>
        </p:spPr>
        <p:txBody>
          <a:bodyPr vert="horz" wrap="square" lIns="0" tIns="12700" rIns="0" bIns="0" rtlCol="0">
            <a:spAutoFit/>
          </a:bodyPr>
          <a:lstStyle/>
          <a:p>
            <a:pPr marL="12700">
              <a:lnSpc>
                <a:spcPct val="100000"/>
              </a:lnSpc>
              <a:spcBef>
                <a:spcPts val="100"/>
              </a:spcBef>
            </a:pPr>
            <a:r>
              <a:rPr dirty="0"/>
              <a:t>2</a:t>
            </a:r>
            <a:r>
              <a:rPr spc="-30" dirty="0"/>
              <a:t> </a:t>
            </a:r>
            <a:r>
              <a:rPr dirty="0"/>
              <a:t>-</a:t>
            </a:r>
            <a:r>
              <a:rPr spc="-30" dirty="0"/>
              <a:t> </a:t>
            </a:r>
            <a:r>
              <a:rPr spc="-10" dirty="0"/>
              <a:t>PROBLEM</a:t>
            </a:r>
            <a:r>
              <a:rPr spc="-35" dirty="0"/>
              <a:t> </a:t>
            </a:r>
            <a:r>
              <a:rPr spc="-5" dirty="0"/>
              <a:t>DEFINITION</a:t>
            </a:r>
          </a:p>
        </p:txBody>
      </p:sp>
      <p:sp>
        <p:nvSpPr>
          <p:cNvPr id="3" name="TextBox 2">
            <a:extLst>
              <a:ext uri="{FF2B5EF4-FFF2-40B4-BE49-F238E27FC236}">
                <a16:creationId xmlns:a16="http://schemas.microsoft.com/office/drawing/2014/main" id="{C15E265B-D1AC-1F24-0F1C-C7545CDF6868}"/>
              </a:ext>
            </a:extLst>
          </p:cNvPr>
          <p:cNvSpPr txBox="1"/>
          <p:nvPr/>
        </p:nvSpPr>
        <p:spPr>
          <a:xfrm>
            <a:off x="381000" y="1371600"/>
            <a:ext cx="11430000" cy="646331"/>
          </a:xfrm>
          <a:prstGeom prst="rect">
            <a:avLst/>
          </a:prstGeom>
          <a:noFill/>
        </p:spPr>
        <p:txBody>
          <a:bodyPr wrap="square" rtlCol="0">
            <a:spAutoFit/>
          </a:bodyPr>
          <a:lstStyle/>
          <a:p>
            <a:r>
              <a:rPr lang="en-US" sz="1800" b="0" i="0" u="none" strike="noStrike" baseline="0" dirty="0">
                <a:solidFill>
                  <a:srgbClr val="000000"/>
                </a:solidFill>
                <a:latin typeface="Times New Roman" panose="02020603050405020304" pitchFamily="18" charset="0"/>
                <a:cs typeface="Times New Roman" panose="02020603050405020304" pitchFamily="18" charset="0"/>
              </a:rPr>
              <a:t>Before the introduction of the Safari Zoo Management System, purchasing tickets for the zoo was an arduous and time-consuming process, characterized by long queues and limited accessibility. Visitors often faced the following challenges: </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9C32AB9-37B5-6C10-8EC0-C662429A5FC2}"/>
              </a:ext>
            </a:extLst>
          </p:cNvPr>
          <p:cNvSpPr txBox="1"/>
          <p:nvPr/>
        </p:nvSpPr>
        <p:spPr>
          <a:xfrm>
            <a:off x="353960" y="2247373"/>
            <a:ext cx="11533239" cy="3970318"/>
          </a:xfrm>
          <a:prstGeom prst="rect">
            <a:avLst/>
          </a:prstGeom>
          <a:noFill/>
        </p:spPr>
        <p:txBody>
          <a:bodyPr wrap="square" rtlCol="0">
            <a:spAutoFit/>
          </a:bodyPr>
          <a:lstStyle/>
          <a:p>
            <a:r>
              <a:rPr lang="en-US" sz="1800" b="1" i="0" u="none" strike="noStrike" baseline="0" dirty="0">
                <a:solidFill>
                  <a:srgbClr val="000000"/>
                </a:solidFill>
                <a:latin typeface="Times New Roman" panose="02020603050405020304" pitchFamily="18" charset="0"/>
                <a:cs typeface="Times New Roman" panose="02020603050405020304" pitchFamily="18" charset="0"/>
              </a:rPr>
              <a:t>Inconvenient Queues: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Visitors had to endure long queues at the zoo's ticket counters, resulting in extended waiting times and frustration.</a:t>
            </a: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cs typeface="Times New Roman" panose="02020603050405020304" pitchFamily="18" charset="0"/>
              </a:rPr>
              <a:t>Limited Ticketing Options: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absence of an online ticketing system meant that visitors had only one way to obtain               tickets, making it difficult for those unable to visit the zoo in person.</a:t>
            </a: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Lack of Information: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Visitors had limited access to real-time information about zoo timings and exhibits, making it    challenging to plan their visits effectively.</a:t>
            </a:r>
          </a:p>
          <a:p>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cs typeface="Times New Roman" panose="02020603050405020304" pitchFamily="18" charset="0"/>
              </a:rPr>
              <a:t>Manual Ticket Issuance: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Ticket issuance was a manual process, prone to errors and inefficiencies, often leading to incorrect ticket information. </a:t>
            </a:r>
          </a:p>
          <a:p>
            <a:endParaRPr lang="en-US" sz="1800" b="1"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b="1" i="0" u="none" strike="noStrike" baseline="0" dirty="0">
                <a:solidFill>
                  <a:srgbClr val="000000"/>
                </a:solidFill>
                <a:latin typeface="Times New Roman" panose="02020603050405020304" pitchFamily="18" charset="0"/>
                <a:cs typeface="Times New Roman" panose="02020603050405020304" pitchFamily="18" charset="0"/>
              </a:rPr>
              <a:t>Visitor Discomfort: </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The lengthy ticketing process often resulted in visitor discomfort, impacting their overall zoo experience and discouraging repeat visits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40479"/>
            <a:ext cx="4342130" cy="513080"/>
          </a:xfrm>
          <a:prstGeom prst="rect">
            <a:avLst/>
          </a:prstGeom>
        </p:spPr>
        <p:txBody>
          <a:bodyPr vert="horz" wrap="square" lIns="0" tIns="12700" rIns="0" bIns="0" rtlCol="0">
            <a:spAutoFit/>
          </a:bodyPr>
          <a:lstStyle/>
          <a:p>
            <a:pPr marL="12700">
              <a:lnSpc>
                <a:spcPct val="100000"/>
              </a:lnSpc>
              <a:spcBef>
                <a:spcPts val="100"/>
              </a:spcBef>
            </a:pPr>
            <a:r>
              <a:rPr dirty="0"/>
              <a:t>3</a:t>
            </a:r>
            <a:r>
              <a:rPr spc="-25" dirty="0"/>
              <a:t> </a:t>
            </a:r>
            <a:r>
              <a:rPr dirty="0"/>
              <a:t>-</a:t>
            </a:r>
            <a:r>
              <a:rPr spc="-20" dirty="0"/>
              <a:t> </a:t>
            </a:r>
            <a:r>
              <a:rPr spc="-5" dirty="0"/>
              <a:t>NEED</a:t>
            </a:r>
            <a:r>
              <a:rPr spc="-30" dirty="0"/>
              <a:t> </a:t>
            </a:r>
            <a:r>
              <a:rPr spc="-5" dirty="0"/>
              <a:t>OF</a:t>
            </a:r>
            <a:r>
              <a:rPr spc="-145" dirty="0"/>
              <a:t> </a:t>
            </a:r>
            <a:r>
              <a:rPr spc="-5" dirty="0"/>
              <a:t>PROJECT</a:t>
            </a:r>
          </a:p>
        </p:txBody>
      </p:sp>
      <p:sp>
        <p:nvSpPr>
          <p:cNvPr id="3" name="TextBox 2">
            <a:extLst>
              <a:ext uri="{FF2B5EF4-FFF2-40B4-BE49-F238E27FC236}">
                <a16:creationId xmlns:a16="http://schemas.microsoft.com/office/drawing/2014/main" id="{7A1F3526-7F55-3C4C-6FF7-381AE9B39D5A}"/>
              </a:ext>
            </a:extLst>
          </p:cNvPr>
          <p:cNvSpPr txBox="1"/>
          <p:nvPr/>
        </p:nvSpPr>
        <p:spPr>
          <a:xfrm>
            <a:off x="381000" y="1772920"/>
            <a:ext cx="10671175" cy="646331"/>
          </a:xfrm>
          <a:prstGeom prst="rect">
            <a:avLst/>
          </a:prstGeom>
          <a:noFill/>
        </p:spPr>
        <p:txBody>
          <a:bodyPr wrap="square" rtlCol="0">
            <a:spAutoFit/>
          </a:bodyPr>
          <a:lstStyle/>
          <a:p>
            <a:pPr lvl="1"/>
            <a:r>
              <a:rPr lang="en-US" sz="1800" b="0" i="0" u="none" strike="noStrike" baseline="0" dirty="0">
                <a:solidFill>
                  <a:schemeClr val="tx1"/>
                </a:solidFill>
                <a:latin typeface="Times New Roman" panose="02020603050405020304" pitchFamily="18" charset="0"/>
                <a:cs typeface="Times New Roman" panose="02020603050405020304" pitchFamily="18" charset="0"/>
              </a:rPr>
              <a:t>SAFARI Aims to provide a comprehensive and unified platform that simplifies zoo management tasks, including efficient animal care and an engaging visitor experience. </a:t>
            </a:r>
          </a:p>
        </p:txBody>
      </p:sp>
      <p:sp>
        <p:nvSpPr>
          <p:cNvPr id="4" name="TextBox 3">
            <a:extLst>
              <a:ext uri="{FF2B5EF4-FFF2-40B4-BE49-F238E27FC236}">
                <a16:creationId xmlns:a16="http://schemas.microsoft.com/office/drawing/2014/main" id="{7B2D8C6C-8990-48F2-D981-C2CDD95C7AFE}"/>
              </a:ext>
            </a:extLst>
          </p:cNvPr>
          <p:cNvSpPr txBox="1"/>
          <p:nvPr/>
        </p:nvSpPr>
        <p:spPr>
          <a:xfrm>
            <a:off x="381000" y="4462814"/>
            <a:ext cx="11433175" cy="923330"/>
          </a:xfrm>
          <a:prstGeom prst="rect">
            <a:avLst/>
          </a:prstGeom>
          <a:noFill/>
        </p:spPr>
        <p:txBody>
          <a:bodyPr wrap="square" rtlCol="0">
            <a:spAutoFit/>
          </a:bodyPr>
          <a:lstStyle/>
          <a:p>
            <a:pPr lvl="1"/>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Zoo Management System</a:t>
            </a:r>
            <a:r>
              <a:rPr lang="en-US" sz="1800" dirty="0">
                <a:latin typeface="Times New Roman" panose="02020603050405020304" pitchFamily="18" charset="0"/>
                <a:cs typeface="Times New Roman" panose="02020603050405020304" pitchFamily="18" charset="0"/>
              </a:rPr>
              <a:t> project definition is necessary to clearly identify and address the specific challenges that zoos face in managing their operations. Defining the project provides clarity, structure, and a focused objective</a:t>
            </a:r>
          </a:p>
          <a:p>
            <a:pPr lvl="1"/>
            <a:r>
              <a:rPr lang="en-US" sz="1800" dirty="0">
                <a:latin typeface="Times New Roman" panose="02020603050405020304" pitchFamily="18" charset="0"/>
                <a:cs typeface="Times New Roman" panose="02020603050405020304" pitchFamily="18" charset="0"/>
              </a:rPr>
              <a:t>that guides the development of an efficient management solution.</a:t>
            </a: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7FD237-8B85-9D1E-5342-48C5B529D562}"/>
              </a:ext>
            </a:extLst>
          </p:cNvPr>
          <p:cNvSpPr txBox="1"/>
          <p:nvPr/>
        </p:nvSpPr>
        <p:spPr>
          <a:xfrm>
            <a:off x="879270" y="2690336"/>
            <a:ext cx="10290175"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Zoo Management System (ZMS)</a:t>
            </a:r>
            <a:r>
              <a:rPr lang="en-US" dirty="0">
                <a:latin typeface="Times New Roman" panose="02020603050405020304" pitchFamily="18" charset="0"/>
                <a:cs typeface="Times New Roman" panose="02020603050405020304" pitchFamily="18" charset="0"/>
              </a:rPr>
              <a:t> is crucial for improving the operational efficiency of zoos, ensuring the welfare of animals, enhancing visitor experiences, and streamlining staff management. Given the increasing complexity of managing zoos, especially with the integration of modern technologies, the need for an automated, user-friendly, and comprehensive zoo management system has never been greater. Below are some key reasons highlighting the </a:t>
            </a:r>
            <a:r>
              <a:rPr lang="en-US" b="1" dirty="0">
                <a:latin typeface="Times New Roman" panose="02020603050405020304" pitchFamily="18" charset="0"/>
                <a:cs typeface="Times New Roman" panose="02020603050405020304" pitchFamily="18" charset="0"/>
              </a:rPr>
              <a:t>need</a:t>
            </a:r>
            <a:r>
              <a:rPr lang="en-US" dirty="0">
                <a:latin typeface="Times New Roman" panose="02020603050405020304" pitchFamily="18" charset="0"/>
                <a:cs typeface="Times New Roman" panose="02020603050405020304" pitchFamily="18" charset="0"/>
              </a:rPr>
              <a:t> for such a system:</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40479"/>
            <a:ext cx="8879840" cy="513080"/>
          </a:xfrm>
          <a:prstGeom prst="rect">
            <a:avLst/>
          </a:prstGeom>
        </p:spPr>
        <p:txBody>
          <a:bodyPr vert="horz" wrap="square" lIns="0" tIns="12700" rIns="0" bIns="0" rtlCol="0">
            <a:spAutoFit/>
          </a:bodyPr>
          <a:lstStyle/>
          <a:p>
            <a:pPr marL="12700">
              <a:lnSpc>
                <a:spcPct val="100000"/>
              </a:lnSpc>
              <a:spcBef>
                <a:spcPts val="100"/>
              </a:spcBef>
            </a:pPr>
            <a:r>
              <a:rPr dirty="0"/>
              <a:t>3.1</a:t>
            </a:r>
            <a:r>
              <a:rPr spc="-10" dirty="0"/>
              <a:t> </a:t>
            </a:r>
            <a:r>
              <a:rPr dirty="0"/>
              <a:t>-</a:t>
            </a:r>
            <a:r>
              <a:rPr spc="-10" dirty="0"/>
              <a:t> </a:t>
            </a:r>
            <a:r>
              <a:rPr spc="-5" dirty="0"/>
              <a:t>CURRENT</a:t>
            </a:r>
            <a:r>
              <a:rPr spc="-65" dirty="0"/>
              <a:t> </a:t>
            </a:r>
            <a:r>
              <a:rPr spc="-5" dirty="0"/>
              <a:t>SYSTEM</a:t>
            </a:r>
            <a:r>
              <a:rPr spc="-185" dirty="0"/>
              <a:t> </a:t>
            </a:r>
            <a:r>
              <a:rPr spc="-5" dirty="0"/>
              <a:t>AND</a:t>
            </a:r>
            <a:r>
              <a:rPr spc="-15" dirty="0"/>
              <a:t> </a:t>
            </a:r>
            <a:r>
              <a:rPr spc="-5" dirty="0"/>
              <a:t>ITS</a:t>
            </a:r>
            <a:r>
              <a:rPr spc="-10" dirty="0"/>
              <a:t> </a:t>
            </a:r>
            <a:r>
              <a:rPr spc="-50" dirty="0"/>
              <a:t>DRAWBACK</a:t>
            </a:r>
          </a:p>
        </p:txBody>
      </p:sp>
      <p:sp>
        <p:nvSpPr>
          <p:cNvPr id="6" name="TextBox 5">
            <a:extLst>
              <a:ext uri="{FF2B5EF4-FFF2-40B4-BE49-F238E27FC236}">
                <a16:creationId xmlns:a16="http://schemas.microsoft.com/office/drawing/2014/main" id="{58BD1C01-2FE5-A2A6-3C55-2B6D4FF0B2AA}"/>
              </a:ext>
            </a:extLst>
          </p:cNvPr>
          <p:cNvSpPr txBox="1"/>
          <p:nvPr/>
        </p:nvSpPr>
        <p:spPr>
          <a:xfrm>
            <a:off x="762000" y="1859339"/>
            <a:ext cx="10896599"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current zoo management system typically involves integrated software that streamlines various aspects of zoo operations.</a:t>
            </a:r>
          </a:p>
          <a:p>
            <a:endParaRPr lang="en-US" dirty="0"/>
          </a:p>
          <a:p>
            <a:r>
              <a:rPr lang="en-US" dirty="0">
                <a:latin typeface="Times New Roman" panose="02020603050405020304" pitchFamily="18" charset="0"/>
                <a:cs typeface="Times New Roman" panose="02020603050405020304" pitchFamily="18" charset="0"/>
              </a:rPr>
              <a:t>A Zoo Management System (ZMS) is a software application used to streamline and automate the processes involved in managing a zoo. This typically includes handling animal records, managing staff, maintaining visitor data, and overseeing operations like ticketing, inventory, and animal care. The "current system" you’re referring to could relate to an existing implementation or a project you're developing.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give you a comprehensive answer, I’ll explain the key components of a typical Zoo Management System in its current form, including the strengths and weaknesses of such systems. This could be relevant if you’re analyzing an existing system for a project or looking to understand what a functional zoo management system includes.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740479"/>
            <a:ext cx="8578215" cy="513080"/>
          </a:xfrm>
          <a:prstGeom prst="rect">
            <a:avLst/>
          </a:prstGeom>
        </p:spPr>
        <p:txBody>
          <a:bodyPr vert="horz" wrap="square" lIns="0" tIns="12700" rIns="0" bIns="0" rtlCol="0">
            <a:spAutoFit/>
          </a:bodyPr>
          <a:lstStyle/>
          <a:p>
            <a:pPr marL="12700">
              <a:lnSpc>
                <a:spcPct val="100000"/>
              </a:lnSpc>
              <a:spcBef>
                <a:spcPts val="100"/>
              </a:spcBef>
            </a:pPr>
            <a:r>
              <a:rPr lang="en-IN" spc="-50" dirty="0"/>
              <a:t>3.2-  DRAWBACK</a:t>
            </a:r>
            <a:endParaRPr spc="-40" dirty="0"/>
          </a:p>
        </p:txBody>
      </p:sp>
      <p:sp>
        <p:nvSpPr>
          <p:cNvPr id="3" name="TextBox 2">
            <a:extLst>
              <a:ext uri="{FF2B5EF4-FFF2-40B4-BE49-F238E27FC236}">
                <a16:creationId xmlns:a16="http://schemas.microsoft.com/office/drawing/2014/main" id="{255F6F9A-5803-2329-B4D0-AF8C52F9FC99}"/>
              </a:ext>
            </a:extLst>
          </p:cNvPr>
          <p:cNvSpPr txBox="1"/>
          <p:nvPr/>
        </p:nvSpPr>
        <p:spPr>
          <a:xfrm>
            <a:off x="838200" y="1828800"/>
            <a:ext cx="10744200"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Integration Issues: </a:t>
            </a:r>
            <a:r>
              <a:rPr lang="en-US" dirty="0">
                <a:latin typeface="Times New Roman" panose="02020603050405020304" pitchFamily="18" charset="0"/>
                <a:cs typeface="Times New Roman" panose="02020603050405020304" pitchFamily="18" charset="0"/>
              </a:rPr>
              <a:t>Multiple software tools often don’t work seamlessly together, causing data silos.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High Costs: </a:t>
            </a:r>
            <a:r>
              <a:rPr lang="en-US" dirty="0">
                <a:latin typeface="Times New Roman" panose="02020603050405020304" pitchFamily="18" charset="0"/>
                <a:cs typeface="Times New Roman" panose="02020603050405020304" pitchFamily="18" charset="0"/>
              </a:rPr>
              <a:t>Implementation and maintenance are expensive, especially for smaller zoos.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Data Privacy Risks: </a:t>
            </a:r>
            <a:r>
              <a:rPr lang="en-US" dirty="0">
                <a:latin typeface="Times New Roman" panose="02020603050405020304" pitchFamily="18" charset="0"/>
                <a:cs typeface="Times New Roman" panose="02020603050405020304" pitchFamily="18" charset="0"/>
              </a:rPr>
              <a:t>Sensitive animal and visitor data may be vulnerable to security breaches.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Limited Real-Time Monitoring: </a:t>
            </a:r>
            <a:r>
              <a:rPr lang="en-US" dirty="0">
                <a:latin typeface="Times New Roman" panose="02020603050405020304" pitchFamily="18" charset="0"/>
                <a:cs typeface="Times New Roman" panose="02020603050405020304" pitchFamily="18" charset="0"/>
              </a:rPr>
              <a:t>Tracking animal behavior or environmental conditions in real-time is often inadequate.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Customization Limits: </a:t>
            </a:r>
            <a:r>
              <a:rPr lang="en-US" dirty="0">
                <a:latin typeface="Times New Roman" panose="02020603050405020304" pitchFamily="18" charset="0"/>
                <a:cs typeface="Times New Roman" panose="02020603050405020304" pitchFamily="18" charset="0"/>
              </a:rPr>
              <a:t>Many systems lack flexibility to meet the specific needs of diverse zoos.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Resistance to Technology: </a:t>
            </a:r>
            <a:r>
              <a:rPr lang="en-US" dirty="0">
                <a:latin typeface="Times New Roman" panose="02020603050405020304" pitchFamily="18" charset="0"/>
                <a:cs typeface="Times New Roman" panose="02020603050405020304" pitchFamily="18" charset="0"/>
              </a:rPr>
              <a:t>Staff may resist adopting new systems due to lack of training or familiarity.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E9E3B2E-2AEE-A9AB-C4CB-D246D4938D2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784AAAA-4879-C841-B654-E18B189AED8B}"/>
              </a:ext>
            </a:extLst>
          </p:cNvPr>
          <p:cNvSpPr txBox="1">
            <a:spLocks noGrp="1"/>
          </p:cNvSpPr>
          <p:nvPr>
            <p:ph type="title"/>
          </p:nvPr>
        </p:nvSpPr>
        <p:spPr>
          <a:xfrm>
            <a:off x="911225" y="740479"/>
            <a:ext cx="8578215" cy="513080"/>
          </a:xfrm>
          <a:prstGeom prst="rect">
            <a:avLst/>
          </a:prstGeom>
        </p:spPr>
        <p:txBody>
          <a:bodyPr vert="horz" wrap="square" lIns="0" tIns="12700" rIns="0" bIns="0" rtlCol="0">
            <a:spAutoFit/>
          </a:bodyPr>
          <a:lstStyle/>
          <a:p>
            <a:pPr marL="12700">
              <a:lnSpc>
                <a:spcPct val="100000"/>
              </a:lnSpc>
              <a:spcBef>
                <a:spcPts val="100"/>
              </a:spcBef>
            </a:pPr>
            <a:r>
              <a:rPr dirty="0"/>
              <a:t>3.</a:t>
            </a:r>
            <a:r>
              <a:rPr lang="en-US" dirty="0"/>
              <a:t>3</a:t>
            </a:r>
            <a:r>
              <a:rPr spc="-15" dirty="0"/>
              <a:t> </a:t>
            </a:r>
            <a:r>
              <a:rPr dirty="0"/>
              <a:t>-</a:t>
            </a:r>
            <a:r>
              <a:rPr spc="-10" dirty="0"/>
              <a:t> PROPOSED</a:t>
            </a:r>
            <a:r>
              <a:rPr spc="-20" dirty="0"/>
              <a:t> </a:t>
            </a:r>
            <a:r>
              <a:rPr spc="-5" dirty="0"/>
              <a:t>SYSTEM</a:t>
            </a:r>
            <a:r>
              <a:rPr spc="-190" dirty="0"/>
              <a:t> </a:t>
            </a:r>
            <a:r>
              <a:rPr spc="-5" dirty="0"/>
              <a:t>AND</a:t>
            </a:r>
            <a:r>
              <a:rPr spc="-15" dirty="0"/>
              <a:t> </a:t>
            </a:r>
            <a:r>
              <a:rPr spc="-5" dirty="0"/>
              <a:t>ITS</a:t>
            </a:r>
            <a:r>
              <a:rPr spc="-15" dirty="0"/>
              <a:t> </a:t>
            </a:r>
            <a:r>
              <a:rPr spc="-40" dirty="0"/>
              <a:t>FEATURE</a:t>
            </a:r>
          </a:p>
        </p:txBody>
      </p:sp>
      <p:sp>
        <p:nvSpPr>
          <p:cNvPr id="3" name="TextBox 2">
            <a:extLst>
              <a:ext uri="{FF2B5EF4-FFF2-40B4-BE49-F238E27FC236}">
                <a16:creationId xmlns:a16="http://schemas.microsoft.com/office/drawing/2014/main" id="{73D11D31-667A-160C-BFD2-1495E217556B}"/>
              </a:ext>
            </a:extLst>
          </p:cNvPr>
          <p:cNvSpPr txBox="1"/>
          <p:nvPr/>
        </p:nvSpPr>
        <p:spPr>
          <a:xfrm>
            <a:off x="911225" y="1524000"/>
            <a:ext cx="9528175" cy="5078313"/>
          </a:xfrm>
          <a:prstGeom prst="rect">
            <a:avLst/>
          </a:prstGeom>
          <a:noFill/>
        </p:spPr>
        <p:txBody>
          <a:bodyPr wrap="square" rtlCol="0">
            <a:spAutoFit/>
          </a:bodyPr>
          <a:lstStyle/>
          <a:p>
            <a:r>
              <a:rPr lang="en-IN" sz="1800" b="1" i="0" u="none" strike="noStrike" baseline="0" dirty="0">
                <a:latin typeface="Times New Roman" panose="02020603050405020304" pitchFamily="18" charset="0"/>
                <a:cs typeface="Times New Roman" panose="02020603050405020304" pitchFamily="18" charset="0"/>
              </a:rPr>
              <a:t>FUTURE ENHAMCEMENT </a:t>
            </a:r>
            <a:endParaRPr lang="en-IN" sz="1800" b="0" i="0" u="none" strike="noStrike" baseline="0" dirty="0">
              <a:latin typeface="Times New Roman" panose="02020603050405020304" pitchFamily="18" charset="0"/>
              <a:cs typeface="Times New Roman" panose="02020603050405020304" pitchFamily="18" charset="0"/>
            </a:endParaRPr>
          </a:p>
          <a:p>
            <a:r>
              <a:rPr lang="en-US" sz="1800" b="0" i="0" u="none" strike="noStrike" baseline="0" dirty="0">
                <a:latin typeface="Times New Roman" panose="02020603050405020304" pitchFamily="18" charset="0"/>
                <a:cs typeface="Times New Roman" panose="02020603050405020304" pitchFamily="18" charset="0"/>
              </a:rPr>
              <a:t>Improve and refine form validation mechanisms to ensure data accuracy and user- friendly error messages. </a:t>
            </a:r>
          </a:p>
          <a:p>
            <a:r>
              <a:rPr lang="en-US" sz="1800" b="0" i="0" u="none" strike="noStrike" baseline="0" dirty="0">
                <a:latin typeface="Times New Roman" panose="02020603050405020304" pitchFamily="18" charset="0"/>
                <a:cs typeface="Times New Roman" panose="02020603050405020304" pitchFamily="18" charset="0"/>
              </a:rPr>
              <a:t>Implement real-time validation for fields such as email addresses, ensuring that users receive immediate feedback on their input. </a:t>
            </a:r>
          </a:p>
          <a:p>
            <a:endParaRPr lang="en-US" sz="1800" b="0" i="0" u="none" strike="noStrike" baseline="0" dirty="0">
              <a:latin typeface="Times New Roman" panose="02020603050405020304" pitchFamily="18" charset="0"/>
              <a:cs typeface="Times New Roman" panose="02020603050405020304" pitchFamily="18" charset="0"/>
            </a:endParaRPr>
          </a:p>
          <a:p>
            <a:r>
              <a:rPr lang="en-IN" sz="1800" b="1" i="0" u="none" strike="noStrike" baseline="0" dirty="0">
                <a:latin typeface="Times New Roman" panose="02020603050405020304" pitchFamily="18" charset="0"/>
                <a:cs typeface="Times New Roman" panose="02020603050405020304" pitchFamily="18" charset="0"/>
              </a:rPr>
              <a:t>Ticket PDF Generation Enhancement </a:t>
            </a:r>
            <a:endParaRPr lang="en-IN" sz="1800" b="0" i="0" u="none" strike="noStrike" baseline="0" dirty="0">
              <a:latin typeface="Times New Roman" panose="02020603050405020304" pitchFamily="18" charset="0"/>
              <a:cs typeface="Times New Roman" panose="02020603050405020304" pitchFamily="18" charset="0"/>
            </a:endParaRPr>
          </a:p>
          <a:p>
            <a:r>
              <a:rPr lang="en-US" sz="1800" b="0" i="0" u="none" strike="noStrike" baseline="0" dirty="0">
                <a:latin typeface="Times New Roman" panose="02020603050405020304" pitchFamily="18" charset="0"/>
                <a:cs typeface="Times New Roman" panose="02020603050405020304" pitchFamily="18" charset="0"/>
              </a:rPr>
              <a:t>Enhance the ticket generation module to provide more customizable and visually appealing PDF tickets. </a:t>
            </a:r>
          </a:p>
          <a:p>
            <a:r>
              <a:rPr lang="en-US" sz="1800" b="0" i="0" u="none" strike="noStrike" baseline="0" dirty="0">
                <a:latin typeface="Times New Roman" panose="02020603050405020304" pitchFamily="18" charset="0"/>
                <a:cs typeface="Times New Roman" panose="02020603050405020304" pitchFamily="18" charset="0"/>
              </a:rPr>
              <a:t> Allow users to personalize their tickets with optional customizations, such as background themes or personalized messages. </a:t>
            </a:r>
          </a:p>
          <a:p>
            <a:endParaRPr lang="en-US" sz="1800" b="0" i="0" u="none" strike="noStrike" baseline="0" dirty="0">
              <a:latin typeface="Times New Roman" panose="02020603050405020304" pitchFamily="18" charset="0"/>
              <a:cs typeface="Times New Roman" panose="02020603050405020304" pitchFamily="18" charset="0"/>
            </a:endParaRPr>
          </a:p>
          <a:p>
            <a:r>
              <a:rPr lang="en-IN" sz="1800" b="1" i="0" u="none" strike="noStrike" baseline="0" dirty="0">
                <a:latin typeface="Times New Roman" panose="02020603050405020304" pitchFamily="18" charset="0"/>
                <a:cs typeface="Times New Roman" panose="02020603050405020304" pitchFamily="18" charset="0"/>
              </a:rPr>
              <a:t>Email Notification </a:t>
            </a:r>
            <a:endParaRPr lang="en-IN" sz="1800" b="0" i="0" u="none" strike="noStrike" baseline="0" dirty="0">
              <a:latin typeface="Times New Roman" panose="02020603050405020304" pitchFamily="18" charset="0"/>
              <a:cs typeface="Times New Roman" panose="02020603050405020304" pitchFamily="18" charset="0"/>
            </a:endParaRPr>
          </a:p>
          <a:p>
            <a:r>
              <a:rPr lang="en-US" sz="1800" b="0" i="0" u="none" strike="noStrike" baseline="0" dirty="0">
                <a:latin typeface="Times New Roman" panose="02020603050405020304" pitchFamily="18" charset="0"/>
                <a:cs typeface="Times New Roman" panose="02020603050405020304" pitchFamily="18" charset="0"/>
              </a:rPr>
              <a:t>Enhance email notification functionality to provide visitors with timely updates, such as event notifications or special offers. </a:t>
            </a:r>
          </a:p>
          <a:p>
            <a:r>
              <a:rPr lang="en-US" sz="1800" b="0" i="0" u="none" strike="noStrike" baseline="0" dirty="0">
                <a:latin typeface="Times New Roman" panose="02020603050405020304" pitchFamily="18" charset="0"/>
                <a:cs typeface="Times New Roman" panose="02020603050405020304" pitchFamily="18" charset="0"/>
              </a:rPr>
              <a:t>Enable users to choose their email notification preferences, ensuring they receive relevant information. </a:t>
            </a:r>
          </a:p>
          <a:p>
            <a:r>
              <a:rPr lang="en-US" sz="1800" b="0" i="0" u="none" strike="noStrike" baseline="0" dirty="0">
                <a:latin typeface="Times New Roman" panose="02020603050405020304" pitchFamily="18" charset="0"/>
                <a:cs typeface="Times New Roman" panose="02020603050405020304" pitchFamily="18" charset="0"/>
              </a:rPr>
              <a:t>Implement email tracking and analytics to measure the effectiveness of email campaigns.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467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E3E9-DA4B-DDF0-5D66-D525B67AFB5A}"/>
              </a:ext>
            </a:extLst>
          </p:cNvPr>
          <p:cNvSpPr>
            <a:spLocks noGrp="1"/>
          </p:cNvSpPr>
          <p:nvPr>
            <p:ph type="title"/>
          </p:nvPr>
        </p:nvSpPr>
        <p:spPr>
          <a:xfrm>
            <a:off x="2971800" y="2971800"/>
            <a:ext cx="7696206" cy="1107996"/>
          </a:xfrm>
        </p:spPr>
        <p:txBody>
          <a:bodyPr/>
          <a:lstStyle/>
          <a:p>
            <a:r>
              <a:rPr lang="en-US" sz="7200" dirty="0">
                <a:latin typeface="Algerian" panose="04020705040A02060702" pitchFamily="82" charset="0"/>
                <a:ea typeface="Verdana" panose="020B0604030504040204" pitchFamily="34" charset="0"/>
              </a:rPr>
              <a:t>THANK YOU</a:t>
            </a:r>
            <a:endParaRPr lang="en-IN" sz="7200" dirty="0">
              <a:latin typeface="Algerian" panose="04020705040A02060702" pitchFamily="82" charset="0"/>
              <a:ea typeface="Verdana" panose="020B0604030504040204" pitchFamily="34" charset="0"/>
            </a:endParaRPr>
          </a:p>
        </p:txBody>
      </p:sp>
    </p:spTree>
    <p:extLst>
      <p:ext uri="{BB962C8B-B14F-4D97-AF65-F5344CB8AC3E}">
        <p14:creationId xmlns:p14="http://schemas.microsoft.com/office/powerpoint/2010/main" val="1037428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TotalTime>
  <Words>787</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Algerian</vt:lpstr>
      <vt:lpstr>Calibri</vt:lpstr>
      <vt:lpstr>Times New Roman</vt:lpstr>
      <vt:lpstr>Office Theme</vt:lpstr>
      <vt:lpstr>PowerPoint Presentation</vt:lpstr>
      <vt:lpstr>1 - PROJECT TITLE</vt:lpstr>
      <vt:lpstr>2 - PROBLEM DEFINITION</vt:lpstr>
      <vt:lpstr>3 - NEED OF PROJECT</vt:lpstr>
      <vt:lpstr>3.1 - CURRENT SYSTEM AND ITS DRAWBACK</vt:lpstr>
      <vt:lpstr>3.2-  DRAWBACK</vt:lpstr>
      <vt:lpstr>3.3 - PROPOSED SYSTEM AND ITS FEATURE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Project_PPT_Format.pptx</dc:title>
  <dc:creator>Jaydip Poriya</dc:creator>
  <cp:lastModifiedBy>Jaydip Poriya</cp:lastModifiedBy>
  <cp:revision>3</cp:revision>
  <dcterms:created xsi:type="dcterms:W3CDTF">2024-11-15T11:25:21Z</dcterms:created>
  <dcterms:modified xsi:type="dcterms:W3CDTF">2024-11-15T14:11:01Z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