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3" r:id="rId8"/>
    <p:sldId id="269" r:id="rId9"/>
    <p:sldId id="268" r:id="rId10"/>
    <p:sldId id="262"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0"/>
  </p:normalViewPr>
  <p:slideViewPr>
    <p:cSldViewPr snapToGrid="0">
      <p:cViewPr varScale="1">
        <p:scale>
          <a:sx n="87" d="100"/>
          <a:sy n="87"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12/11/23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4469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12/11/23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6281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12/11/23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853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12/11/23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5774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12/11/23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8175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12/11/23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408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12/11/23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7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12/11/23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2075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12/11/23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8962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12/11/23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7610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12/11/23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6528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12/11/23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5809780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3C12F-4331-3D6F-98C8-25A7FCAD0A7F}"/>
              </a:ext>
            </a:extLst>
          </p:cNvPr>
          <p:cNvSpPr>
            <a:spLocks noGrp="1"/>
          </p:cNvSpPr>
          <p:nvPr>
            <p:ph type="ctrTitle"/>
          </p:nvPr>
        </p:nvSpPr>
        <p:spPr>
          <a:xfrm>
            <a:off x="484552" y="365125"/>
            <a:ext cx="8212639" cy="2663825"/>
          </a:xfrm>
        </p:spPr>
        <p:txBody>
          <a:bodyPr vert="horz" lIns="91440" tIns="45720" rIns="91440" bIns="45720" rtlCol="0" anchor="b">
            <a:normAutofit/>
          </a:bodyPr>
          <a:lstStyle/>
          <a:p>
            <a:r>
              <a:rPr lang="en-US"/>
              <a:t>Library Android Application</a:t>
            </a:r>
          </a:p>
        </p:txBody>
      </p:sp>
      <p:pic>
        <p:nvPicPr>
          <p:cNvPr id="17" name="Picture 3" descr="Person writing on a notepad">
            <a:extLst>
              <a:ext uri="{FF2B5EF4-FFF2-40B4-BE49-F238E27FC236}">
                <a16:creationId xmlns:a16="http://schemas.microsoft.com/office/drawing/2014/main" id="{BBD40B22-20D4-EBB9-D4A1-B4B8949738F5}"/>
              </a:ext>
            </a:extLst>
          </p:cNvPr>
          <p:cNvPicPr>
            <a:picLocks noChangeAspect="1"/>
          </p:cNvPicPr>
          <p:nvPr/>
        </p:nvPicPr>
        <p:blipFill rotWithShape="1">
          <a:blip r:embed="rId2"/>
          <a:srcRect t="25007" b="27675"/>
          <a:stretch/>
        </p:blipFill>
        <p:spPr>
          <a:xfrm>
            <a:off x="-2" y="3429000"/>
            <a:ext cx="9143999" cy="3429000"/>
          </a:xfrm>
          <a:prstGeom prst="rect">
            <a:avLst/>
          </a:prstGeom>
        </p:spPr>
      </p:pic>
      <p:sp>
        <p:nvSpPr>
          <p:cNvPr id="3" name="Subtitle 2">
            <a:extLst>
              <a:ext uri="{FF2B5EF4-FFF2-40B4-BE49-F238E27FC236}">
                <a16:creationId xmlns:a16="http://schemas.microsoft.com/office/drawing/2014/main" id="{304C387B-ACDC-8CA9-744C-E336F3D0EC4A}"/>
              </a:ext>
            </a:extLst>
          </p:cNvPr>
          <p:cNvSpPr>
            <a:spLocks noGrp="1"/>
          </p:cNvSpPr>
          <p:nvPr>
            <p:ph type="subTitle" idx="1"/>
          </p:nvPr>
        </p:nvSpPr>
        <p:spPr>
          <a:xfrm>
            <a:off x="9388185" y="649432"/>
            <a:ext cx="2587337" cy="5527531"/>
          </a:xfrm>
        </p:spPr>
        <p:txBody>
          <a:bodyPr vert="horz" lIns="91440" tIns="45720" rIns="91440" bIns="45720" rtlCol="0" anchor="ctr">
            <a:normAutofit/>
          </a:bodyPr>
          <a:lstStyle/>
          <a:p>
            <a:r>
              <a:rPr lang="en-US" sz="1600" dirty="0"/>
              <a:t>-- </a:t>
            </a:r>
            <a:r>
              <a:rPr lang="en-US" sz="2000" dirty="0"/>
              <a:t>Group members:</a:t>
            </a:r>
          </a:p>
          <a:p>
            <a:pPr marL="342900"/>
            <a:r>
              <a:rPr lang="en-US" sz="2000" dirty="0"/>
              <a:t>Jay Doshi</a:t>
            </a:r>
          </a:p>
          <a:p>
            <a:pPr marL="342900"/>
            <a:r>
              <a:rPr lang="en-US" sz="2000" dirty="0"/>
              <a:t>Ronakkumar Mangroliya</a:t>
            </a:r>
          </a:p>
          <a:p>
            <a:pPr marL="342900"/>
            <a:r>
              <a:rPr lang="en-US" sz="2000" dirty="0"/>
              <a:t>Vimal Radadiya</a:t>
            </a:r>
          </a:p>
          <a:p>
            <a:pPr marL="342900"/>
            <a:r>
              <a:rPr lang="en-US" sz="2000" dirty="0"/>
              <a:t>Krushal Dobariya</a:t>
            </a:r>
          </a:p>
          <a:p>
            <a:pPr marL="342900"/>
            <a:endParaRPr lang="en-US" sz="1600" dirty="0"/>
          </a:p>
          <a:p>
            <a:pPr marL="342900"/>
            <a:endParaRPr lang="en-US" sz="1600" dirty="0"/>
          </a:p>
          <a:p>
            <a:pPr marL="342900"/>
            <a:endParaRPr lang="en-US" sz="1600" dirty="0"/>
          </a:p>
          <a:p>
            <a:pPr marL="342900"/>
            <a:endParaRPr lang="en-US" sz="1600" dirty="0"/>
          </a:p>
          <a:p>
            <a:pPr marL="342900"/>
            <a:r>
              <a:rPr lang="en-US" sz="2000" dirty="0"/>
              <a:t>Guided By,</a:t>
            </a:r>
          </a:p>
          <a:p>
            <a:pPr marL="342900"/>
            <a:r>
              <a:rPr lang="en-US" sz="2000" dirty="0"/>
              <a:t>Sajit Khadka</a:t>
            </a:r>
          </a:p>
        </p:txBody>
      </p:sp>
    </p:spTree>
    <p:extLst>
      <p:ext uri="{BB962C8B-B14F-4D97-AF65-F5344CB8AC3E}">
        <p14:creationId xmlns:p14="http://schemas.microsoft.com/office/powerpoint/2010/main" val="1654098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CDE51-8E15-AFC5-D2BF-E1BCB0D1DE2E}"/>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Snapshots of Project</a:t>
            </a:r>
            <a:br>
              <a:rPr lang="en-US" sz="3200" dirty="0"/>
            </a:br>
            <a:br>
              <a:rPr lang="en-US" sz="3200" dirty="0"/>
            </a:br>
            <a:r>
              <a:rPr lang="en-US" sz="2000" dirty="0"/>
              <a:t>Admin Module Screen</a:t>
            </a:r>
          </a:p>
        </p:txBody>
      </p:sp>
      <p:grpSp>
        <p:nvGrpSpPr>
          <p:cNvPr id="62" name="Group 61">
            <a:extLst>
              <a:ext uri="{FF2B5EF4-FFF2-40B4-BE49-F238E27FC236}">
                <a16:creationId xmlns:a16="http://schemas.microsoft.com/office/drawing/2014/main" id="{6FFBF572-8808-46CB-96B5-5843F06CA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55806"/>
            <a:ext cx="3047998" cy="2302193"/>
            <a:chOff x="6096002" y="-9073"/>
            <a:chExt cx="6095998" cy="6867073"/>
          </a:xfrm>
        </p:grpSpPr>
        <p:sp>
          <p:nvSpPr>
            <p:cNvPr id="63" name="Rectangle 62">
              <a:extLst>
                <a:ext uri="{FF2B5EF4-FFF2-40B4-BE49-F238E27FC236}">
                  <a16:creationId xmlns:a16="http://schemas.microsoft.com/office/drawing/2014/main" id="{DE11730E-ABFC-4382-B90A-07A8BA40D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4" name="Rectangle 63">
              <a:extLst>
                <a:ext uri="{FF2B5EF4-FFF2-40B4-BE49-F238E27FC236}">
                  <a16:creationId xmlns:a16="http://schemas.microsoft.com/office/drawing/2014/main" id="{1AC86C0A-840C-4F79-8B5B-41F64C190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pic>
        <p:nvPicPr>
          <p:cNvPr id="46" name="Content Placeholder 45" descr="A screen shot of a phone&#10;&#10;Description automatically generated">
            <a:extLst>
              <a:ext uri="{FF2B5EF4-FFF2-40B4-BE49-F238E27FC236}">
                <a16:creationId xmlns:a16="http://schemas.microsoft.com/office/drawing/2014/main" id="{7A9985B3-80F0-207D-69FA-B8B78D62487D}"/>
              </a:ext>
            </a:extLst>
          </p:cNvPr>
          <p:cNvPicPr>
            <a:picLocks noGrp="1" noChangeAspect="1"/>
          </p:cNvPicPr>
          <p:nvPr>
            <p:ph idx="1"/>
          </p:nvPr>
        </p:nvPicPr>
        <p:blipFill>
          <a:blip r:embed="rId2"/>
          <a:stretch>
            <a:fillRect/>
          </a:stretch>
        </p:blipFill>
        <p:spPr>
          <a:xfrm>
            <a:off x="4101750" y="397275"/>
            <a:ext cx="2650775" cy="5825884"/>
          </a:xfrm>
          <a:prstGeom prst="rect">
            <a:avLst/>
          </a:prstGeom>
        </p:spPr>
      </p:pic>
      <p:pic>
        <p:nvPicPr>
          <p:cNvPr id="48" name="Picture 47" descr="A screenshot of a phone&#10;&#10;Description automatically generated">
            <a:extLst>
              <a:ext uri="{FF2B5EF4-FFF2-40B4-BE49-F238E27FC236}">
                <a16:creationId xmlns:a16="http://schemas.microsoft.com/office/drawing/2014/main" id="{4DCCA14D-2D1C-5654-F2EB-C19EC9D031E0}"/>
              </a:ext>
            </a:extLst>
          </p:cNvPr>
          <p:cNvPicPr>
            <a:picLocks noChangeAspect="1"/>
          </p:cNvPicPr>
          <p:nvPr/>
        </p:nvPicPr>
        <p:blipFill>
          <a:blip r:embed="rId3"/>
          <a:stretch>
            <a:fillRect/>
          </a:stretch>
        </p:blipFill>
        <p:spPr>
          <a:xfrm>
            <a:off x="8453902" y="397275"/>
            <a:ext cx="2694470" cy="5825884"/>
          </a:xfrm>
          <a:prstGeom prst="rect">
            <a:avLst/>
          </a:prstGeom>
        </p:spPr>
      </p:pic>
    </p:spTree>
    <p:extLst>
      <p:ext uri="{BB962C8B-B14F-4D97-AF65-F5344CB8AC3E}">
        <p14:creationId xmlns:p14="http://schemas.microsoft.com/office/powerpoint/2010/main" val="8341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6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1" name="Rectangle 70">
            <a:extLst>
              <a:ext uri="{FF2B5EF4-FFF2-40B4-BE49-F238E27FC236}">
                <a16:creationId xmlns:a16="http://schemas.microsoft.com/office/drawing/2014/main" id="{7FB8D577-336D-4DE0-B777-3D6C33218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72">
            <a:extLst>
              <a:ext uri="{FF2B5EF4-FFF2-40B4-BE49-F238E27FC236}">
                <a16:creationId xmlns:a16="http://schemas.microsoft.com/office/drawing/2014/main" id="{7EB74033-193B-41D5-A222-08E94B198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3994" y="0"/>
            <a:ext cx="3048005" cy="3349910"/>
            <a:chOff x="6096002" y="-9073"/>
            <a:chExt cx="6095998" cy="6867073"/>
          </a:xfrm>
        </p:grpSpPr>
        <p:sp>
          <p:nvSpPr>
            <p:cNvPr id="103" name="Rectangle 73">
              <a:extLst>
                <a:ext uri="{FF2B5EF4-FFF2-40B4-BE49-F238E27FC236}">
                  <a16:creationId xmlns:a16="http://schemas.microsoft.com/office/drawing/2014/main" id="{53E41018-A849-4E74-B114-B57D7267D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 name="Rectangle 74">
              <a:extLst>
                <a:ext uri="{FF2B5EF4-FFF2-40B4-BE49-F238E27FC236}">
                  <a16:creationId xmlns:a16="http://schemas.microsoft.com/office/drawing/2014/main" id="{FEDD6EBF-24EB-4D3B-B519-024C6FC13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5" name="Rectangle 7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997" cy="33499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9ABD9-3C4C-F439-21F8-E917DB09220B}"/>
              </a:ext>
            </a:extLst>
          </p:cNvPr>
          <p:cNvSpPr>
            <a:spLocks noGrp="1"/>
          </p:cNvSpPr>
          <p:nvPr>
            <p:ph type="title"/>
          </p:nvPr>
        </p:nvSpPr>
        <p:spPr>
          <a:xfrm>
            <a:off x="484554" y="715949"/>
            <a:ext cx="8234748" cy="2287389"/>
          </a:xfrm>
        </p:spPr>
        <p:txBody>
          <a:bodyPr vert="horz" lIns="91440" tIns="45720" rIns="91440" bIns="45720" rtlCol="0" anchor="ctr">
            <a:normAutofit/>
          </a:bodyPr>
          <a:lstStyle/>
          <a:p>
            <a:pPr>
              <a:lnSpc>
                <a:spcPct val="90000"/>
              </a:lnSpc>
            </a:pPr>
            <a:r>
              <a:rPr lang="en-US" sz="5000" dirty="0"/>
              <a:t>Snapshots of Project</a:t>
            </a:r>
            <a:br>
              <a:rPr lang="en-US" sz="5000" dirty="0"/>
            </a:br>
            <a:br>
              <a:rPr lang="en-US" sz="5000" dirty="0"/>
            </a:br>
            <a:r>
              <a:rPr lang="en-US" sz="2000" dirty="0"/>
              <a:t>Student Module Screen</a:t>
            </a:r>
          </a:p>
        </p:txBody>
      </p:sp>
      <p:pic>
        <p:nvPicPr>
          <p:cNvPr id="8" name="Picture 7" descr="A screenshot of a cell phone&#10;&#10;Description automatically generated">
            <a:extLst>
              <a:ext uri="{FF2B5EF4-FFF2-40B4-BE49-F238E27FC236}">
                <a16:creationId xmlns:a16="http://schemas.microsoft.com/office/drawing/2014/main" id="{D777068C-F980-D04F-D2ED-29CC1B295534}"/>
              </a:ext>
            </a:extLst>
          </p:cNvPr>
          <p:cNvPicPr>
            <a:picLocks noChangeAspect="1"/>
          </p:cNvPicPr>
          <p:nvPr/>
        </p:nvPicPr>
        <p:blipFill>
          <a:blip r:embed="rId2"/>
          <a:stretch>
            <a:fillRect/>
          </a:stretch>
        </p:blipFill>
        <p:spPr>
          <a:xfrm>
            <a:off x="3577274" y="3002866"/>
            <a:ext cx="1741456" cy="374506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168A95F7-F28E-138F-D56B-A1C7B379041E}"/>
              </a:ext>
            </a:extLst>
          </p:cNvPr>
          <p:cNvPicPr>
            <a:picLocks noChangeAspect="1"/>
          </p:cNvPicPr>
          <p:nvPr/>
        </p:nvPicPr>
        <p:blipFill>
          <a:blip r:embed="rId3"/>
          <a:stretch>
            <a:fillRect/>
          </a:stretch>
        </p:blipFill>
        <p:spPr>
          <a:xfrm>
            <a:off x="9203856" y="2969337"/>
            <a:ext cx="1741455" cy="374506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94104836-6CD5-4941-E786-B6125EE52666}"/>
              </a:ext>
            </a:extLst>
          </p:cNvPr>
          <p:cNvPicPr>
            <a:picLocks noChangeAspect="1"/>
          </p:cNvPicPr>
          <p:nvPr/>
        </p:nvPicPr>
        <p:blipFill>
          <a:blip r:embed="rId4"/>
          <a:stretch>
            <a:fillRect/>
          </a:stretch>
        </p:blipFill>
        <p:spPr>
          <a:xfrm>
            <a:off x="6578588" y="3006459"/>
            <a:ext cx="1710273" cy="3678008"/>
          </a:xfrm>
          <a:prstGeom prst="rect">
            <a:avLst/>
          </a:prstGeom>
        </p:spPr>
      </p:pic>
      <p:pic>
        <p:nvPicPr>
          <p:cNvPr id="6" name="Content Placeholder 5" descr="A screen shot of a phone&#10;&#10;Description automatically generated">
            <a:extLst>
              <a:ext uri="{FF2B5EF4-FFF2-40B4-BE49-F238E27FC236}">
                <a16:creationId xmlns:a16="http://schemas.microsoft.com/office/drawing/2014/main" id="{C6343D80-C47E-E5AA-E3AD-44BAF4A1F0D1}"/>
              </a:ext>
            </a:extLst>
          </p:cNvPr>
          <p:cNvPicPr>
            <a:picLocks noGrp="1" noChangeAspect="1"/>
          </p:cNvPicPr>
          <p:nvPr>
            <p:ph idx="1"/>
          </p:nvPr>
        </p:nvPicPr>
        <p:blipFill>
          <a:blip r:embed="rId5"/>
          <a:stretch>
            <a:fillRect/>
          </a:stretch>
        </p:blipFill>
        <p:spPr>
          <a:xfrm>
            <a:off x="584862" y="3002866"/>
            <a:ext cx="1747053" cy="3678008"/>
          </a:xfrm>
          <a:prstGeom prst="rect">
            <a:avLst/>
          </a:prstGeom>
        </p:spPr>
      </p:pic>
    </p:spTree>
    <p:extLst>
      <p:ext uri="{BB962C8B-B14F-4D97-AF65-F5344CB8AC3E}">
        <p14:creationId xmlns:p14="http://schemas.microsoft.com/office/powerpoint/2010/main" val="277615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Rectangle 111">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BF242-2F99-72BD-4D7D-AB3A853BA3E4}"/>
              </a:ext>
            </a:extLst>
          </p:cNvPr>
          <p:cNvSpPr>
            <a:spLocks noGrp="1"/>
          </p:cNvSpPr>
          <p:nvPr>
            <p:ph type="title"/>
          </p:nvPr>
        </p:nvSpPr>
        <p:spPr>
          <a:xfrm>
            <a:off x="146221" y="397275"/>
            <a:ext cx="2628785" cy="3761257"/>
          </a:xfrm>
        </p:spPr>
        <p:txBody>
          <a:bodyPr vert="horz" lIns="91440" tIns="45720" rIns="91440" bIns="45720" rtlCol="0" anchor="ctr">
            <a:normAutofit/>
          </a:bodyPr>
          <a:lstStyle/>
          <a:p>
            <a:pPr>
              <a:lnSpc>
                <a:spcPct val="90000"/>
              </a:lnSpc>
            </a:pPr>
            <a:r>
              <a:rPr lang="en-US" sz="2700" dirty="0"/>
              <a:t>Snapshots of Project</a:t>
            </a:r>
            <a:br>
              <a:rPr lang="en-US" sz="2700" dirty="0"/>
            </a:br>
            <a:br>
              <a:rPr lang="en-US" sz="2700" dirty="0"/>
            </a:br>
            <a:r>
              <a:rPr lang="en-US" sz="2000" dirty="0"/>
              <a:t>Email Screen (After Proceed to checkout button pressed)</a:t>
            </a:r>
          </a:p>
        </p:txBody>
      </p:sp>
      <p:grpSp>
        <p:nvGrpSpPr>
          <p:cNvPr id="116" name="Group 115">
            <a:extLst>
              <a:ext uri="{FF2B5EF4-FFF2-40B4-BE49-F238E27FC236}">
                <a16:creationId xmlns:a16="http://schemas.microsoft.com/office/drawing/2014/main" id="{6FFBF572-8808-46CB-96B5-5843F06CA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55806"/>
            <a:ext cx="3047998" cy="2302193"/>
            <a:chOff x="6096002" y="-9073"/>
            <a:chExt cx="6095998" cy="6867073"/>
          </a:xfrm>
        </p:grpSpPr>
        <p:sp>
          <p:nvSpPr>
            <p:cNvPr id="117" name="Rectangle 116">
              <a:extLst>
                <a:ext uri="{FF2B5EF4-FFF2-40B4-BE49-F238E27FC236}">
                  <a16:creationId xmlns:a16="http://schemas.microsoft.com/office/drawing/2014/main" id="{DE11730E-ABFC-4382-B90A-07A8BA40D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Rectangle 117">
              <a:extLst>
                <a:ext uri="{FF2B5EF4-FFF2-40B4-BE49-F238E27FC236}">
                  <a16:creationId xmlns:a16="http://schemas.microsoft.com/office/drawing/2014/main" id="{1AC86C0A-840C-4F79-8B5B-41F64C190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pic>
        <p:nvPicPr>
          <p:cNvPr id="11" name="Picture 10" descr="A screenshot of a phone&#10;&#10;Description automatically generated">
            <a:extLst>
              <a:ext uri="{FF2B5EF4-FFF2-40B4-BE49-F238E27FC236}">
                <a16:creationId xmlns:a16="http://schemas.microsoft.com/office/drawing/2014/main" id="{C0F92187-7D1F-DC29-18DE-F822E0A2E22E}"/>
              </a:ext>
            </a:extLst>
          </p:cNvPr>
          <p:cNvPicPr>
            <a:picLocks noChangeAspect="1"/>
          </p:cNvPicPr>
          <p:nvPr/>
        </p:nvPicPr>
        <p:blipFill>
          <a:blip r:embed="rId2"/>
          <a:stretch>
            <a:fillRect/>
          </a:stretch>
        </p:blipFill>
        <p:spPr>
          <a:xfrm>
            <a:off x="4087184" y="397275"/>
            <a:ext cx="2679906" cy="5825884"/>
          </a:xfrm>
          <a:prstGeom prst="rect">
            <a:avLst/>
          </a:prstGeom>
        </p:spPr>
      </p:pic>
      <p:pic>
        <p:nvPicPr>
          <p:cNvPr id="7" name="Content Placeholder 6" descr="A screenshot of a phone&#10;&#10;Description automatically generated">
            <a:extLst>
              <a:ext uri="{FF2B5EF4-FFF2-40B4-BE49-F238E27FC236}">
                <a16:creationId xmlns:a16="http://schemas.microsoft.com/office/drawing/2014/main" id="{B579488F-4DC1-02E3-F93C-167480794F48}"/>
              </a:ext>
            </a:extLst>
          </p:cNvPr>
          <p:cNvPicPr>
            <a:picLocks noGrp="1" noChangeAspect="1"/>
          </p:cNvPicPr>
          <p:nvPr>
            <p:ph idx="1"/>
          </p:nvPr>
        </p:nvPicPr>
        <p:blipFill>
          <a:blip r:embed="rId3"/>
          <a:stretch>
            <a:fillRect/>
          </a:stretch>
        </p:blipFill>
        <p:spPr>
          <a:xfrm>
            <a:off x="8453902" y="397275"/>
            <a:ext cx="2694470" cy="5825884"/>
          </a:xfrm>
          <a:prstGeom prst="rect">
            <a:avLst/>
          </a:prstGeom>
        </p:spPr>
      </p:pic>
    </p:spTree>
    <p:extLst>
      <p:ext uri="{BB962C8B-B14F-4D97-AF65-F5344CB8AC3E}">
        <p14:creationId xmlns:p14="http://schemas.microsoft.com/office/powerpoint/2010/main" val="49710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5137-46F3-94C5-3353-845F62E6E0BD}"/>
              </a:ext>
            </a:extLst>
          </p:cNvPr>
          <p:cNvSpPr>
            <a:spLocks noGrp="1"/>
          </p:cNvSpPr>
          <p:nvPr>
            <p:ph type="title"/>
          </p:nvPr>
        </p:nvSpPr>
        <p:spPr/>
        <p:txBody>
          <a:bodyPr/>
          <a:lstStyle/>
          <a:p>
            <a:r>
              <a:rPr lang="en-CA" b="0" i="0" dirty="0">
                <a:solidFill>
                  <a:srgbClr val="ECECF1"/>
                </a:solidFill>
                <a:effectLst/>
                <a:latin typeface="Söhne"/>
              </a:rPr>
              <a:t>Conclusion</a:t>
            </a:r>
            <a:endParaRPr lang="en-US" dirty="0"/>
          </a:p>
        </p:txBody>
      </p:sp>
      <p:sp>
        <p:nvSpPr>
          <p:cNvPr id="3" name="Content Placeholder 2">
            <a:extLst>
              <a:ext uri="{FF2B5EF4-FFF2-40B4-BE49-F238E27FC236}">
                <a16:creationId xmlns:a16="http://schemas.microsoft.com/office/drawing/2014/main" id="{9224C084-6684-5267-BA8A-E29804CFDE8E}"/>
              </a:ext>
            </a:extLst>
          </p:cNvPr>
          <p:cNvSpPr>
            <a:spLocks noGrp="1"/>
          </p:cNvSpPr>
          <p:nvPr>
            <p:ph idx="1"/>
          </p:nvPr>
        </p:nvSpPr>
        <p:spPr/>
        <p:txBody>
          <a:bodyPr/>
          <a:lstStyle/>
          <a:p>
            <a:pPr algn="just"/>
            <a:r>
              <a:rPr lang="en-CA" b="0" i="0" dirty="0">
                <a:effectLst/>
                <a:latin typeface="Söhne"/>
              </a:rPr>
              <a:t>Our team proudly presents a highly efficient Library Management System that revolutionizes the student experience in accessing and managing library resources. This application has been meticulously crafted to minimize the time it takes for students to issue books while offering a plethora of services for their convenience. Throughout the development process, rigorous testing ensured a seamless and user-friendly application.</a:t>
            </a:r>
            <a:endParaRPr lang="en-US" b="1" dirty="0"/>
          </a:p>
        </p:txBody>
      </p:sp>
    </p:spTree>
    <p:extLst>
      <p:ext uri="{BB962C8B-B14F-4D97-AF65-F5344CB8AC3E}">
        <p14:creationId xmlns:p14="http://schemas.microsoft.com/office/powerpoint/2010/main" val="755723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7442-277A-8830-109B-A81A3992851C}"/>
              </a:ext>
            </a:extLst>
          </p:cNvPr>
          <p:cNvSpPr>
            <a:spLocks noGrp="1"/>
          </p:cNvSpPr>
          <p:nvPr>
            <p:ph type="title"/>
          </p:nvPr>
        </p:nvSpPr>
        <p:spPr>
          <a:xfrm>
            <a:off x="484552" y="365125"/>
            <a:ext cx="10869248" cy="1808449"/>
          </a:xfrm>
        </p:spPr>
        <p:txBody>
          <a:bodyPr/>
          <a:lstStyle/>
          <a:p>
            <a:pPr algn="ctr"/>
            <a:r>
              <a:rPr lang="en-US" b="1" dirty="0"/>
              <a:t>THANK YOU</a:t>
            </a:r>
          </a:p>
        </p:txBody>
      </p:sp>
    </p:spTree>
    <p:extLst>
      <p:ext uri="{BB962C8B-B14F-4D97-AF65-F5344CB8AC3E}">
        <p14:creationId xmlns:p14="http://schemas.microsoft.com/office/powerpoint/2010/main" val="207660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ADB3-7887-17DA-502E-05F30A9834F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E52F44B5-BB55-5387-A505-F2A66A2E943D}"/>
              </a:ext>
            </a:extLst>
          </p:cNvPr>
          <p:cNvSpPr>
            <a:spLocks noGrp="1"/>
          </p:cNvSpPr>
          <p:nvPr>
            <p:ph idx="1"/>
          </p:nvPr>
        </p:nvSpPr>
        <p:spPr/>
        <p:txBody>
          <a:bodyPr>
            <a:normAutofit lnSpcReduction="10000"/>
          </a:bodyPr>
          <a:lstStyle/>
          <a:p>
            <a:pPr marL="342900" indent="-342900" algn="just">
              <a:buFont typeface="Arial" panose="020B0604020202020204" pitchFamily="34" charset="0"/>
              <a:buChar char="•"/>
            </a:pPr>
            <a:r>
              <a:rPr lang="en-CA" b="0" i="0" dirty="0">
                <a:effectLst/>
                <a:latin typeface="Söhne"/>
              </a:rPr>
              <a:t>The project aims to simulate a basic Smart Library Android Application to facilitate efficient book issuance, particularly addressing the challenges faced by university users in finding specific tools.</a:t>
            </a:r>
          </a:p>
          <a:p>
            <a:pPr marL="342900" indent="-342900" algn="just">
              <a:buFont typeface="Arial" panose="020B0604020202020204" pitchFamily="34" charset="0"/>
              <a:buChar char="•"/>
            </a:pPr>
            <a:r>
              <a:rPr lang="en-CA" b="0" i="0" dirty="0">
                <a:effectLst/>
                <a:latin typeface="Söhne"/>
              </a:rPr>
              <a:t>The Android mobile application simplifies the process of locating and issuing books, making it more user-friendly for approximately 80% of Android users.</a:t>
            </a:r>
          </a:p>
          <a:p>
            <a:pPr marL="342900" indent="-342900" algn="just">
              <a:buFont typeface="Arial" panose="020B0604020202020204" pitchFamily="34" charset="0"/>
              <a:buChar char="•"/>
            </a:pPr>
            <a:r>
              <a:rPr lang="en-CA" b="0" i="0" dirty="0">
                <a:effectLst/>
                <a:latin typeface="Söhne"/>
              </a:rPr>
              <a:t>The coding level focuses on minimizing code complexity by employing efficient algorithms, ensuring optimal performance.</a:t>
            </a:r>
          </a:p>
          <a:p>
            <a:pPr marL="342900" indent="-342900" algn="just">
              <a:buFont typeface="Arial" panose="020B0604020202020204" pitchFamily="34" charset="0"/>
              <a:buChar char="•"/>
            </a:pPr>
            <a:r>
              <a:rPr lang="en-CA" b="0" i="0" dirty="0">
                <a:effectLst/>
                <a:latin typeface="Söhne"/>
              </a:rPr>
              <a:t>All data is stored in a Firebase Database, providing real-time synchronization and ensuring data persistence even after restarts. Firebase Real-time Database is a cloud-hosted NoSQL database offering real-time updates through a single API.</a:t>
            </a:r>
          </a:p>
        </p:txBody>
      </p:sp>
    </p:spTree>
    <p:extLst>
      <p:ext uri="{BB962C8B-B14F-4D97-AF65-F5344CB8AC3E}">
        <p14:creationId xmlns:p14="http://schemas.microsoft.com/office/powerpoint/2010/main" val="18983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CB29D-240D-7C34-934B-01BE1024AD4C}"/>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Flow of Project</a:t>
            </a:r>
            <a:br>
              <a:rPr lang="en-US" sz="3200" dirty="0"/>
            </a:br>
            <a:br>
              <a:rPr lang="en-US" sz="3200" dirty="0"/>
            </a:br>
            <a:r>
              <a:rPr lang="en-US" sz="2000" b="1" dirty="0"/>
              <a:t>Student Module</a:t>
            </a:r>
          </a:p>
        </p:txBody>
      </p:sp>
      <p:grpSp>
        <p:nvGrpSpPr>
          <p:cNvPr id="16" name="Group 15">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17" name="Rectangle 16">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497173B3-B893-B508-DB64-841E849ED97C}"/>
              </a:ext>
            </a:extLst>
          </p:cNvPr>
          <p:cNvPicPr>
            <a:picLocks noGrp="1" noChangeAspect="1"/>
          </p:cNvPicPr>
          <p:nvPr>
            <p:ph idx="1"/>
          </p:nvPr>
        </p:nvPicPr>
        <p:blipFill>
          <a:blip r:embed="rId2"/>
          <a:stretch>
            <a:fillRect/>
          </a:stretch>
        </p:blipFill>
        <p:spPr>
          <a:xfrm>
            <a:off x="4876799" y="8630"/>
            <a:ext cx="4842933" cy="6894288"/>
          </a:xfrm>
          <a:prstGeom prst="rect">
            <a:avLst/>
          </a:prstGeom>
        </p:spPr>
      </p:pic>
    </p:spTree>
    <p:extLst>
      <p:ext uri="{BB962C8B-B14F-4D97-AF65-F5344CB8AC3E}">
        <p14:creationId xmlns:p14="http://schemas.microsoft.com/office/powerpoint/2010/main" val="61845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CB29D-240D-7C34-934B-01BE1024AD4C}"/>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Flow of Project</a:t>
            </a:r>
            <a:br>
              <a:rPr lang="en-US" sz="3200" dirty="0"/>
            </a:br>
            <a:br>
              <a:rPr lang="en-US" sz="3200" dirty="0"/>
            </a:br>
            <a:r>
              <a:rPr lang="en-US" sz="2000" b="1" dirty="0"/>
              <a:t>Issuing Books</a:t>
            </a:r>
          </a:p>
        </p:txBody>
      </p:sp>
      <p:grpSp>
        <p:nvGrpSpPr>
          <p:cNvPr id="16" name="Group 15">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17" name="Rectangle 16">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Content Placeholder 6" descr="A diagram of a book&#10;&#10;Description automatically generated">
            <a:extLst>
              <a:ext uri="{FF2B5EF4-FFF2-40B4-BE49-F238E27FC236}">
                <a16:creationId xmlns:a16="http://schemas.microsoft.com/office/drawing/2014/main" id="{6AA8F057-E6E9-6BD0-6CC7-C939BF897685}"/>
              </a:ext>
            </a:extLst>
          </p:cNvPr>
          <p:cNvPicPr>
            <a:picLocks noGrp="1" noChangeAspect="1"/>
          </p:cNvPicPr>
          <p:nvPr>
            <p:ph idx="1"/>
          </p:nvPr>
        </p:nvPicPr>
        <p:blipFill>
          <a:blip r:embed="rId2"/>
          <a:stretch>
            <a:fillRect/>
          </a:stretch>
        </p:blipFill>
        <p:spPr>
          <a:xfrm>
            <a:off x="4930915" y="1"/>
            <a:ext cx="5378163" cy="6857999"/>
          </a:xfrm>
        </p:spPr>
      </p:pic>
    </p:spTree>
    <p:extLst>
      <p:ext uri="{BB962C8B-B14F-4D97-AF65-F5344CB8AC3E}">
        <p14:creationId xmlns:p14="http://schemas.microsoft.com/office/powerpoint/2010/main" val="356096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836D-07C2-6005-8C73-3DC161EBE0BB}"/>
              </a:ext>
            </a:extLst>
          </p:cNvPr>
          <p:cNvSpPr>
            <a:spLocks noGrp="1"/>
          </p:cNvSpPr>
          <p:nvPr>
            <p:ph type="title"/>
          </p:nvPr>
        </p:nvSpPr>
        <p:spPr/>
        <p:txBody>
          <a:bodyPr/>
          <a:lstStyle/>
          <a:p>
            <a:r>
              <a:rPr lang="en-US" dirty="0"/>
              <a:t>Major Functionality</a:t>
            </a:r>
          </a:p>
        </p:txBody>
      </p:sp>
      <p:sp>
        <p:nvSpPr>
          <p:cNvPr id="3" name="Content Placeholder 2">
            <a:extLst>
              <a:ext uri="{FF2B5EF4-FFF2-40B4-BE49-F238E27FC236}">
                <a16:creationId xmlns:a16="http://schemas.microsoft.com/office/drawing/2014/main" id="{88BB954D-713A-C993-283D-E3AA1986032B}"/>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öhne"/>
              </a:rPr>
              <a:t> </a:t>
            </a:r>
            <a:r>
              <a:rPr lang="en-CA" b="0" i="0" dirty="0">
                <a:effectLst/>
                <a:latin typeface="Söhne"/>
              </a:rPr>
              <a:t>Utilizes students' email addresses for secure logins. Enhances user experience with a familiar and personalized authentication method.</a:t>
            </a:r>
          </a:p>
          <a:p>
            <a:pPr algn="just">
              <a:buFont typeface="Arial" panose="020B0604020202020204" pitchFamily="34" charset="0"/>
              <a:buChar char="•"/>
            </a:pPr>
            <a:r>
              <a:rPr lang="en-CA" dirty="0">
                <a:latin typeface="Söhne"/>
              </a:rPr>
              <a:t> </a:t>
            </a:r>
            <a:r>
              <a:rPr lang="en-CA" b="0" i="0" dirty="0">
                <a:effectLst/>
                <a:latin typeface="Söhne"/>
              </a:rPr>
              <a:t>Allows users to check the real-time availability of books in the library. Provides an intuitive interface for users to easily identify and locate available books.</a:t>
            </a:r>
          </a:p>
          <a:p>
            <a:pPr algn="just">
              <a:buFont typeface="Arial" panose="020B0604020202020204" pitchFamily="34" charset="0"/>
              <a:buChar char="•"/>
            </a:pPr>
            <a:r>
              <a:rPr lang="en-CA" b="0" i="0" dirty="0">
                <a:effectLst/>
                <a:latin typeface="Söhne"/>
              </a:rPr>
              <a:t> Facilitates book issuance using the student's email for identification. Sends email notifications to the admin for both book issuances.</a:t>
            </a:r>
          </a:p>
          <a:p>
            <a:pPr algn="just">
              <a:buFont typeface="Arial" panose="020B0604020202020204" pitchFamily="34" charset="0"/>
              <a:buChar char="•"/>
            </a:pPr>
            <a:endParaRPr lang="en-CA" b="0" i="0" dirty="0">
              <a:solidFill>
                <a:srgbClr val="D1D5DB"/>
              </a:solidFill>
              <a:effectLst/>
              <a:latin typeface="Söhne"/>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8429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5137-46F3-94C5-3353-845F62E6E0BD}"/>
              </a:ext>
            </a:extLst>
          </p:cNvPr>
          <p:cNvSpPr>
            <a:spLocks noGrp="1"/>
          </p:cNvSpPr>
          <p:nvPr>
            <p:ph type="title"/>
          </p:nvPr>
        </p:nvSpPr>
        <p:spPr/>
        <p:txBody>
          <a:bodyPr/>
          <a:lstStyle/>
          <a:p>
            <a:r>
              <a:rPr lang="en-CA" b="0" i="0" dirty="0">
                <a:solidFill>
                  <a:srgbClr val="ECECF1"/>
                </a:solidFill>
                <a:effectLst/>
                <a:latin typeface="Söhne"/>
              </a:rPr>
              <a:t>Module Specification</a:t>
            </a:r>
            <a:endParaRPr lang="en-US" dirty="0"/>
          </a:p>
        </p:txBody>
      </p:sp>
      <p:sp>
        <p:nvSpPr>
          <p:cNvPr id="3" name="Content Placeholder 2">
            <a:extLst>
              <a:ext uri="{FF2B5EF4-FFF2-40B4-BE49-F238E27FC236}">
                <a16:creationId xmlns:a16="http://schemas.microsoft.com/office/drawing/2014/main" id="{9224C084-6684-5267-BA8A-E29804CFDE8E}"/>
              </a:ext>
            </a:extLst>
          </p:cNvPr>
          <p:cNvSpPr>
            <a:spLocks noGrp="1"/>
          </p:cNvSpPr>
          <p:nvPr>
            <p:ph idx="1"/>
          </p:nvPr>
        </p:nvSpPr>
        <p:spPr/>
        <p:txBody>
          <a:bodyPr/>
          <a:lstStyle/>
          <a:p>
            <a:pPr marL="342900" indent="-342900" algn="just">
              <a:buFont typeface="Arial" panose="020B0604020202020204" pitchFamily="34" charset="0"/>
              <a:buChar char="•"/>
            </a:pPr>
            <a:r>
              <a:rPr lang="en-CA" b="1" i="0" dirty="0">
                <a:effectLst/>
                <a:latin typeface="Söhne"/>
              </a:rPr>
              <a:t>Firebase Authentication</a:t>
            </a:r>
          </a:p>
          <a:p>
            <a:pPr marL="342900" indent="-342900" algn="just">
              <a:buFont typeface="Arial" panose="020B0604020202020204" pitchFamily="34" charset="0"/>
              <a:buChar char="•"/>
            </a:pPr>
            <a:r>
              <a:rPr lang="en-CA" b="1" dirty="0">
                <a:latin typeface="Söhne"/>
              </a:rPr>
              <a:t> </a:t>
            </a:r>
            <a:r>
              <a:rPr lang="en-CA" b="1" i="0" dirty="0">
                <a:effectLst/>
                <a:latin typeface="Söhne"/>
              </a:rPr>
              <a:t>Real-time Firebase Database</a:t>
            </a:r>
          </a:p>
          <a:p>
            <a:pPr marL="342900" indent="-342900" algn="just">
              <a:buFont typeface="Arial" panose="020B0604020202020204" pitchFamily="34" charset="0"/>
              <a:buChar char="•"/>
            </a:pPr>
            <a:r>
              <a:rPr lang="en-CA" b="1" dirty="0">
                <a:latin typeface="Söhne"/>
              </a:rPr>
              <a:t> </a:t>
            </a:r>
            <a:r>
              <a:rPr lang="en-CA" b="1" i="0" dirty="0">
                <a:effectLst/>
                <a:latin typeface="Söhne"/>
              </a:rPr>
              <a:t>Android Studio</a:t>
            </a:r>
            <a:endParaRPr lang="en-CA" b="1" dirty="0">
              <a:latin typeface="Söhne"/>
            </a:endParaRPr>
          </a:p>
          <a:p>
            <a:pPr marL="342900" indent="-342900" algn="just">
              <a:buFont typeface="Arial" panose="020B0604020202020204" pitchFamily="34" charset="0"/>
              <a:buChar char="•"/>
            </a:pPr>
            <a:r>
              <a:rPr lang="en-CA" b="1" i="0" dirty="0">
                <a:effectLst/>
                <a:latin typeface="Söhne"/>
              </a:rPr>
              <a:t>Real-time Data Updates</a:t>
            </a:r>
          </a:p>
          <a:p>
            <a:pPr marL="342900" indent="-342900" algn="just">
              <a:buFont typeface="Arial" panose="020B0604020202020204" pitchFamily="34" charset="0"/>
              <a:buChar char="•"/>
            </a:pPr>
            <a:r>
              <a:rPr lang="en-CA" b="1" i="0" dirty="0">
                <a:effectLst/>
                <a:latin typeface="Söhne"/>
              </a:rPr>
              <a:t>Designs for future scalability and expansion</a:t>
            </a:r>
            <a:endParaRPr lang="en-US" b="1" dirty="0"/>
          </a:p>
        </p:txBody>
      </p:sp>
    </p:spTree>
    <p:extLst>
      <p:ext uri="{BB962C8B-B14F-4D97-AF65-F5344CB8AC3E}">
        <p14:creationId xmlns:p14="http://schemas.microsoft.com/office/powerpoint/2010/main" val="98697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F4E44-1262-D4D4-4DE7-45BDADCEB37B}"/>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Snapshots of Project </a:t>
            </a:r>
            <a:br>
              <a:rPr lang="en-US" sz="3200" dirty="0"/>
            </a:br>
            <a:br>
              <a:rPr lang="en-US" sz="3200" dirty="0"/>
            </a:br>
            <a:r>
              <a:rPr lang="en-US" sz="2000" b="1" dirty="0"/>
              <a:t>Firebase Architecture 1.1</a:t>
            </a:r>
            <a:br>
              <a:rPr lang="en-US" sz="3200" dirty="0"/>
            </a:br>
            <a:endParaRPr lang="en-US" sz="3200" dirty="0"/>
          </a:p>
        </p:txBody>
      </p:sp>
      <p:grpSp>
        <p:nvGrpSpPr>
          <p:cNvPr id="62" name="Group 61">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63" name="Rectangle 62">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descr="A screenshot of a computer&#10;&#10;Description automatically generated">
            <a:extLst>
              <a:ext uri="{FF2B5EF4-FFF2-40B4-BE49-F238E27FC236}">
                <a16:creationId xmlns:a16="http://schemas.microsoft.com/office/drawing/2014/main" id="{3FC4823B-C1AA-6271-3F76-479342842521}"/>
              </a:ext>
            </a:extLst>
          </p:cNvPr>
          <p:cNvPicPr>
            <a:picLocks noGrp="1" noChangeAspect="1"/>
          </p:cNvPicPr>
          <p:nvPr>
            <p:ph idx="1"/>
          </p:nvPr>
        </p:nvPicPr>
        <p:blipFill>
          <a:blip r:embed="rId2"/>
          <a:stretch>
            <a:fillRect/>
          </a:stretch>
        </p:blipFill>
        <p:spPr>
          <a:xfrm>
            <a:off x="3019994" y="403076"/>
            <a:ext cx="9162670" cy="5312897"/>
          </a:xfrm>
          <a:prstGeom prst="rect">
            <a:avLst/>
          </a:prstGeom>
        </p:spPr>
      </p:pic>
    </p:spTree>
    <p:extLst>
      <p:ext uri="{BB962C8B-B14F-4D97-AF65-F5344CB8AC3E}">
        <p14:creationId xmlns:p14="http://schemas.microsoft.com/office/powerpoint/2010/main" val="327966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8A2FCF07-6918-45A6-B28F-1025FEBA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F4E44-1262-D4D4-4DE7-45BDADCEB37B}"/>
              </a:ext>
            </a:extLst>
          </p:cNvPr>
          <p:cNvSpPr>
            <a:spLocks noGrp="1"/>
          </p:cNvSpPr>
          <p:nvPr>
            <p:ph type="title"/>
          </p:nvPr>
        </p:nvSpPr>
        <p:spPr>
          <a:xfrm>
            <a:off x="146221" y="397275"/>
            <a:ext cx="2588312" cy="5693424"/>
          </a:xfrm>
        </p:spPr>
        <p:txBody>
          <a:bodyPr vert="horz" lIns="91440" tIns="45720" rIns="91440" bIns="45720" rtlCol="0" anchor="t">
            <a:normAutofit/>
          </a:bodyPr>
          <a:lstStyle/>
          <a:p>
            <a:r>
              <a:rPr lang="en-US" sz="3300" dirty="0"/>
              <a:t>Snapshots of Project </a:t>
            </a:r>
            <a:br>
              <a:rPr lang="en-US" sz="3300" dirty="0"/>
            </a:br>
            <a:br>
              <a:rPr lang="en-US" sz="3300" dirty="0"/>
            </a:br>
            <a:r>
              <a:rPr lang="en-US" sz="2000" b="1" dirty="0"/>
              <a:t>Firebase Architecture 1.2</a:t>
            </a:r>
            <a:br>
              <a:rPr lang="en-US" sz="3300" dirty="0"/>
            </a:br>
            <a:endParaRPr lang="en-US" sz="3300" dirty="0"/>
          </a:p>
        </p:txBody>
      </p:sp>
      <p:grpSp>
        <p:nvGrpSpPr>
          <p:cNvPr id="75" name="Group 74">
            <a:extLst>
              <a:ext uri="{FF2B5EF4-FFF2-40B4-BE49-F238E27FC236}">
                <a16:creationId xmlns:a16="http://schemas.microsoft.com/office/drawing/2014/main" id="{1F35EA34-89CE-4BC1-9027-1CEAB7B04C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2" y="0"/>
            <a:ext cx="3047998" cy="6858000"/>
            <a:chOff x="6096002" y="-9073"/>
            <a:chExt cx="6095998" cy="6867073"/>
          </a:xfrm>
        </p:grpSpPr>
        <p:sp>
          <p:nvSpPr>
            <p:cNvPr id="76" name="Rectangle 75">
              <a:extLst>
                <a:ext uri="{FF2B5EF4-FFF2-40B4-BE49-F238E27FC236}">
                  <a16:creationId xmlns:a16="http://schemas.microsoft.com/office/drawing/2014/main" id="{BB253811-F31A-49C9-9C92-C9D9E2A60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Rectangle 76">
              <a:extLst>
                <a:ext uri="{FF2B5EF4-FFF2-40B4-BE49-F238E27FC236}">
                  <a16:creationId xmlns:a16="http://schemas.microsoft.com/office/drawing/2014/main" id="{CC3AD196-7FBA-4D14-BF2A-35C8ACC2C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pic>
        <p:nvPicPr>
          <p:cNvPr id="7" name="Content Placeholder 6" descr="A screenshot of a computer&#10;&#10;Description automatically generated">
            <a:extLst>
              <a:ext uri="{FF2B5EF4-FFF2-40B4-BE49-F238E27FC236}">
                <a16:creationId xmlns:a16="http://schemas.microsoft.com/office/drawing/2014/main" id="{173D85E0-8AEF-F34C-82C3-16BAB1FF5B8D}"/>
              </a:ext>
            </a:extLst>
          </p:cNvPr>
          <p:cNvPicPr>
            <a:picLocks noGrp="1" noChangeAspect="1"/>
          </p:cNvPicPr>
          <p:nvPr>
            <p:ph idx="1"/>
          </p:nvPr>
        </p:nvPicPr>
        <p:blipFill>
          <a:blip r:embed="rId2"/>
          <a:stretch>
            <a:fillRect/>
          </a:stretch>
        </p:blipFill>
        <p:spPr>
          <a:xfrm>
            <a:off x="4030682" y="-38997"/>
            <a:ext cx="7259850" cy="324835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94073F1D-92C1-86FD-7274-33BDDDECBB1C}"/>
              </a:ext>
            </a:extLst>
          </p:cNvPr>
          <p:cNvPicPr>
            <a:picLocks noChangeAspect="1"/>
          </p:cNvPicPr>
          <p:nvPr/>
        </p:nvPicPr>
        <p:blipFill>
          <a:blip r:embed="rId3"/>
          <a:stretch>
            <a:fillRect/>
          </a:stretch>
        </p:blipFill>
        <p:spPr>
          <a:xfrm>
            <a:off x="3949467" y="3426918"/>
            <a:ext cx="7341066" cy="3429000"/>
          </a:xfrm>
          <a:prstGeom prst="rect">
            <a:avLst/>
          </a:prstGeom>
        </p:spPr>
      </p:pic>
    </p:spTree>
    <p:extLst>
      <p:ext uri="{BB962C8B-B14F-4D97-AF65-F5344CB8AC3E}">
        <p14:creationId xmlns:p14="http://schemas.microsoft.com/office/powerpoint/2010/main" val="283355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30">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7FB8D577-336D-4DE0-B777-3D6C33218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EB74033-193B-41D5-A222-08E94B198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3994" y="0"/>
            <a:ext cx="3048005" cy="3349910"/>
            <a:chOff x="6096002" y="-9073"/>
            <a:chExt cx="6095998" cy="6867073"/>
          </a:xfrm>
        </p:grpSpPr>
        <p:sp>
          <p:nvSpPr>
            <p:cNvPr id="36" name="Rectangle 35">
              <a:extLst>
                <a:ext uri="{FF2B5EF4-FFF2-40B4-BE49-F238E27FC236}">
                  <a16:creationId xmlns:a16="http://schemas.microsoft.com/office/drawing/2014/main" id="{53E41018-A849-4E74-B114-B57D7267D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FEDD6EBF-24EB-4D3B-B519-024C6FC13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39" name="Rectangle 38">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997" cy="33499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F4E44-1262-D4D4-4DE7-45BDADCEB37B}"/>
              </a:ext>
            </a:extLst>
          </p:cNvPr>
          <p:cNvSpPr>
            <a:spLocks noGrp="1"/>
          </p:cNvSpPr>
          <p:nvPr>
            <p:ph type="title"/>
          </p:nvPr>
        </p:nvSpPr>
        <p:spPr>
          <a:xfrm>
            <a:off x="484554" y="176655"/>
            <a:ext cx="8234748" cy="2826684"/>
          </a:xfrm>
        </p:spPr>
        <p:txBody>
          <a:bodyPr vert="horz" lIns="91440" tIns="45720" rIns="91440" bIns="45720" rtlCol="0" anchor="ctr">
            <a:normAutofit fontScale="90000"/>
          </a:bodyPr>
          <a:lstStyle/>
          <a:p>
            <a:r>
              <a:rPr lang="en-US" dirty="0"/>
              <a:t>Snapshots of Project </a:t>
            </a:r>
            <a:br>
              <a:rPr lang="en-US" dirty="0"/>
            </a:br>
            <a:br>
              <a:rPr lang="en-US" dirty="0"/>
            </a:br>
            <a:r>
              <a:rPr lang="en-US" sz="2200" b="1" dirty="0"/>
              <a:t>Main Screens of 2 modules (Student and Admin)</a:t>
            </a:r>
            <a:br>
              <a:rPr lang="en-US" dirty="0"/>
            </a:br>
            <a:endParaRPr lang="en-US" dirty="0"/>
          </a:p>
        </p:txBody>
      </p:sp>
      <p:pic>
        <p:nvPicPr>
          <p:cNvPr id="9" name="Picture 8" descr="A black cell phone with a sign up form&#10;&#10;Description automatically generated">
            <a:extLst>
              <a:ext uri="{FF2B5EF4-FFF2-40B4-BE49-F238E27FC236}">
                <a16:creationId xmlns:a16="http://schemas.microsoft.com/office/drawing/2014/main" id="{2CE359DC-429F-8B64-81E8-0D64CACABC72}"/>
              </a:ext>
            </a:extLst>
          </p:cNvPr>
          <p:cNvPicPr>
            <a:picLocks noChangeAspect="1"/>
          </p:cNvPicPr>
          <p:nvPr/>
        </p:nvPicPr>
        <p:blipFill>
          <a:blip r:embed="rId2"/>
          <a:stretch>
            <a:fillRect/>
          </a:stretch>
        </p:blipFill>
        <p:spPr>
          <a:xfrm>
            <a:off x="3847567" y="3028024"/>
            <a:ext cx="1698794" cy="3653322"/>
          </a:xfrm>
          <a:prstGeom prst="rect">
            <a:avLst/>
          </a:prstGeom>
        </p:spPr>
      </p:pic>
      <p:pic>
        <p:nvPicPr>
          <p:cNvPr id="11" name="Picture 10" descr="A screen shot of a cell phone&#10;&#10;Description automatically generated">
            <a:extLst>
              <a:ext uri="{FF2B5EF4-FFF2-40B4-BE49-F238E27FC236}">
                <a16:creationId xmlns:a16="http://schemas.microsoft.com/office/drawing/2014/main" id="{09D55610-DA62-F9D3-35E8-3CF8D1538767}"/>
              </a:ext>
            </a:extLst>
          </p:cNvPr>
          <p:cNvPicPr>
            <a:picLocks noChangeAspect="1"/>
          </p:cNvPicPr>
          <p:nvPr/>
        </p:nvPicPr>
        <p:blipFill>
          <a:blip r:embed="rId3"/>
          <a:stretch>
            <a:fillRect/>
          </a:stretch>
        </p:blipFill>
        <p:spPr>
          <a:xfrm>
            <a:off x="6865380" y="3028024"/>
            <a:ext cx="1717060" cy="3653322"/>
          </a:xfrm>
          <a:prstGeom prst="rect">
            <a:avLst/>
          </a:prstGeom>
        </p:spPr>
      </p:pic>
      <p:pic>
        <p:nvPicPr>
          <p:cNvPr id="12" name="Content Placeholder 4" descr="A black smartphone with a white screen&#10;&#10;Description automatically generated">
            <a:extLst>
              <a:ext uri="{FF2B5EF4-FFF2-40B4-BE49-F238E27FC236}">
                <a16:creationId xmlns:a16="http://schemas.microsoft.com/office/drawing/2014/main" id="{C57B1C29-AF3C-C601-1E5E-5887DF1418CA}"/>
              </a:ext>
            </a:extLst>
          </p:cNvPr>
          <p:cNvPicPr>
            <a:picLocks noChangeAspect="1"/>
          </p:cNvPicPr>
          <p:nvPr/>
        </p:nvPicPr>
        <p:blipFill>
          <a:blip r:embed="rId4"/>
          <a:stretch>
            <a:fillRect/>
          </a:stretch>
        </p:blipFill>
        <p:spPr>
          <a:xfrm>
            <a:off x="484554" y="3003338"/>
            <a:ext cx="2675750" cy="3678008"/>
          </a:xfrm>
          <a:prstGeom prst="rect">
            <a:avLst/>
          </a:prstGeom>
        </p:spPr>
      </p:pic>
      <p:pic>
        <p:nvPicPr>
          <p:cNvPr id="17" name="Content Placeholder 16" descr="A black cell phone with a login screen&#10;&#10;Description automatically generated">
            <a:extLst>
              <a:ext uri="{FF2B5EF4-FFF2-40B4-BE49-F238E27FC236}">
                <a16:creationId xmlns:a16="http://schemas.microsoft.com/office/drawing/2014/main" id="{41771773-B65A-0A5E-E8B8-033919BD29DC}"/>
              </a:ext>
            </a:extLst>
          </p:cNvPr>
          <p:cNvPicPr>
            <a:picLocks noGrp="1" noChangeAspect="1"/>
          </p:cNvPicPr>
          <p:nvPr>
            <p:ph idx="1"/>
          </p:nvPr>
        </p:nvPicPr>
        <p:blipFill>
          <a:blip r:embed="rId5"/>
          <a:stretch>
            <a:fillRect/>
          </a:stretch>
        </p:blipFill>
        <p:spPr>
          <a:xfrm>
            <a:off x="9528690" y="3003338"/>
            <a:ext cx="1724486" cy="3678009"/>
          </a:xfrm>
        </p:spPr>
      </p:pic>
    </p:spTree>
    <p:extLst>
      <p:ext uri="{BB962C8B-B14F-4D97-AF65-F5344CB8AC3E}">
        <p14:creationId xmlns:p14="http://schemas.microsoft.com/office/powerpoint/2010/main" val="900006271"/>
      </p:ext>
    </p:extLst>
  </p:cSld>
  <p:clrMapOvr>
    <a:masterClrMapping/>
  </p:clrMapOvr>
</p:sld>
</file>

<file path=ppt/theme/theme1.xml><?xml version="1.0" encoding="utf-8"?>
<a:theme xmlns:a="http://schemas.openxmlformats.org/drawingml/2006/main" name="MatrixVTI">
  <a:themeElements>
    <a:clrScheme name="AnalogousFromDarkSeedLeftStep">
      <a:dk1>
        <a:srgbClr val="000000"/>
      </a:dk1>
      <a:lt1>
        <a:srgbClr val="FFFFFF"/>
      </a:lt1>
      <a:dk2>
        <a:srgbClr val="30271B"/>
      </a:dk2>
      <a:lt2>
        <a:srgbClr val="F1F0F3"/>
      </a:lt2>
      <a:accent1>
        <a:srgbClr val="89AD44"/>
      </a:accent1>
      <a:accent2>
        <a:srgbClr val="ACA339"/>
      </a:accent2>
      <a:accent3>
        <a:srgbClr val="C3894D"/>
      </a:accent3>
      <a:accent4>
        <a:srgbClr val="B1463B"/>
      </a:accent4>
      <a:accent5>
        <a:srgbClr val="C34D73"/>
      </a:accent5>
      <a:accent6>
        <a:srgbClr val="B13B93"/>
      </a:accent6>
      <a:hlink>
        <a:srgbClr val="C2485B"/>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
  <TotalTime>93</TotalTime>
  <Words>368</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Bahnschrift</vt:lpstr>
      <vt:lpstr>Söhne</vt:lpstr>
      <vt:lpstr>MatrixVTI</vt:lpstr>
      <vt:lpstr>Library Android Application</vt:lpstr>
      <vt:lpstr>Project Overview</vt:lpstr>
      <vt:lpstr>Flow of Project  Student Module</vt:lpstr>
      <vt:lpstr>Flow of Project  Issuing Books</vt:lpstr>
      <vt:lpstr>Major Functionality</vt:lpstr>
      <vt:lpstr>Module Specification</vt:lpstr>
      <vt:lpstr>Snapshots of Project   Firebase Architecture 1.1 </vt:lpstr>
      <vt:lpstr>Snapshots of Project   Firebase Architecture 1.2 </vt:lpstr>
      <vt:lpstr>Snapshots of Project   Main Screens of 2 modules (Student and Admin) </vt:lpstr>
      <vt:lpstr>Snapshots of Project  Admin Module Screen</vt:lpstr>
      <vt:lpstr>Snapshots of Project  Student Module Screen</vt:lpstr>
      <vt:lpstr>Snapshots of Project  Email Screen (After Proceed to checkout button pressed)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Android Application</dc:title>
  <dc:creator>Jay Virenbhai Doshi</dc:creator>
  <cp:lastModifiedBy>Jay Virenbhai Doshi</cp:lastModifiedBy>
  <cp:revision>2</cp:revision>
  <dcterms:created xsi:type="dcterms:W3CDTF">2023-12-11T17:15:16Z</dcterms:created>
  <dcterms:modified xsi:type="dcterms:W3CDTF">2023-12-12T04:27:29Z</dcterms:modified>
</cp:coreProperties>
</file>