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71" r:id="rId7"/>
    <p:sldId id="261" r:id="rId8"/>
    <p:sldId id="260" r:id="rId9"/>
    <p:sldId id="267" r:id="rId10"/>
    <p:sldId id="262" r:id="rId11"/>
    <p:sldId id="263" r:id="rId12"/>
    <p:sldId id="264" r:id="rId13"/>
    <p:sldId id="265" r:id="rId14"/>
    <p:sldId id="266" r:id="rId15"/>
    <p:sldId id="27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0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3F6F-70BB-4CE2-BC6C-175C09BC274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Data Import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89" y="2996493"/>
            <a:ext cx="7849381" cy="2130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89" y="3839933"/>
            <a:ext cx="7170159" cy="1731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188" y="5653903"/>
            <a:ext cx="9216097" cy="10146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944" y="1570201"/>
            <a:ext cx="6159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 far, 1 bug in F#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Wrong value in hardcoded string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Bad data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942" y="3173913"/>
            <a:ext cx="3154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SQL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Syntax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Timeout in load test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5941" y="5555113"/>
            <a:ext cx="315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Improved log messages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110651" y="3572673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HAPPY 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1388" y="1344238"/>
            <a:ext cx="514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NotImplementedException</a:t>
            </a:r>
            <a:r>
              <a:rPr lang="en-US" sz="2400" dirty="0" smtClean="0">
                <a:solidFill>
                  <a:srgbClr val="FFFF00"/>
                </a:solidFill>
              </a:rPr>
              <a:t> x 10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92887"/>
          </a:xfrm>
        </p:spPr>
        <p:txBody>
          <a:bodyPr/>
          <a:lstStyle/>
          <a:p>
            <a:r>
              <a:rPr lang="en-US" dirty="0" smtClean="0"/>
              <a:t>Selecting from input</a:t>
            </a:r>
          </a:p>
          <a:p>
            <a:pPr lvl="1"/>
            <a:r>
              <a:rPr lang="en-US" dirty="0" smtClean="0"/>
              <a:t>Multiple instances with atomic select-update</a:t>
            </a:r>
          </a:p>
          <a:p>
            <a:pPr lvl="1"/>
            <a:r>
              <a:rPr lang="en-US" dirty="0" smtClean="0"/>
              <a:t>Load test ensures input records are not handled twice</a:t>
            </a:r>
          </a:p>
          <a:p>
            <a:r>
              <a:rPr lang="en-US" dirty="0" smtClean="0"/>
              <a:t>Writing to output</a:t>
            </a:r>
          </a:p>
          <a:p>
            <a:pPr lvl="1"/>
            <a:r>
              <a:rPr lang="en-US" dirty="0" smtClean="0"/>
              <a:t>Updates – working</a:t>
            </a:r>
          </a:p>
          <a:p>
            <a:pPr lvl="1"/>
            <a:r>
              <a:rPr lang="en-US" dirty="0" smtClean="0"/>
              <a:t>Insert – edge case</a:t>
            </a:r>
          </a:p>
          <a:p>
            <a:pPr lvl="2"/>
            <a:r>
              <a:rPr lang="en-US" dirty="0" smtClean="0"/>
              <a:t>Existing DB does not have PK auto increment</a:t>
            </a:r>
          </a:p>
          <a:p>
            <a:pPr lvl="2"/>
            <a:r>
              <a:rPr lang="en-US" dirty="0"/>
              <a:t>PK collision</a:t>
            </a:r>
          </a:p>
          <a:p>
            <a:pPr lvl="3"/>
            <a:r>
              <a:rPr lang="en-US" dirty="0" smtClean="0"/>
              <a:t>Detecting and logging</a:t>
            </a:r>
          </a:p>
          <a:p>
            <a:pPr lvl="3"/>
            <a:r>
              <a:rPr lang="en-US" dirty="0" smtClean="0"/>
              <a:t>Planning to retry these</a:t>
            </a:r>
          </a:p>
          <a:p>
            <a:pPr lvl="4"/>
            <a:r>
              <a:rPr lang="en-US" dirty="0" smtClean="0">
                <a:solidFill>
                  <a:srgbClr val="FFFF00"/>
                </a:solidFill>
              </a:rPr>
              <a:t>Limiting scope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608" y="3348302"/>
            <a:ext cx="13079444" cy="62125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604813" y="3112994"/>
            <a:ext cx="0" cy="1385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7377" y="1690688"/>
            <a:ext cx="6163491" cy="4953998"/>
          </a:xfrm>
        </p:spPr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6163491" cy="495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Update status of input records</a:t>
            </a:r>
          </a:p>
          <a:p>
            <a:pPr lvl="1"/>
            <a:r>
              <a:rPr lang="en-US" dirty="0" smtClean="0"/>
              <a:t>Delete successful records</a:t>
            </a:r>
          </a:p>
          <a:p>
            <a:pPr lvl="1"/>
            <a:r>
              <a:rPr lang="en-US" dirty="0" smtClean="0"/>
              <a:t>Mark as failed if failed</a:t>
            </a:r>
          </a:p>
          <a:p>
            <a:pPr lvl="1"/>
            <a:r>
              <a:rPr lang="en-US" dirty="0" smtClean="0"/>
              <a:t>Retry PK collisions</a:t>
            </a:r>
          </a:p>
          <a:p>
            <a:r>
              <a:rPr lang="en-US" dirty="0" smtClean="0"/>
              <a:t>Log to DB instead of console</a:t>
            </a:r>
          </a:p>
          <a:p>
            <a:r>
              <a:rPr lang="en-US" dirty="0" smtClean="0"/>
              <a:t>Multiple threads</a:t>
            </a:r>
          </a:p>
          <a:p>
            <a:r>
              <a:rPr lang="en-US" dirty="0" smtClean="0"/>
              <a:t>Better load test</a:t>
            </a:r>
          </a:p>
          <a:p>
            <a:pPr lvl="1"/>
            <a:r>
              <a:rPr lang="en-US" dirty="0" smtClean="0"/>
              <a:t>10 instances: don’t always get PK collision</a:t>
            </a:r>
          </a:p>
          <a:p>
            <a:pPr lvl="1"/>
            <a:r>
              <a:rPr lang="en-US" dirty="0" smtClean="0"/>
              <a:t>20 instances: timeout when loading input</a:t>
            </a:r>
          </a:p>
          <a:p>
            <a:r>
              <a:rPr lang="en-US" dirty="0" smtClean="0"/>
              <a:t>Code 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 is worth the learning curve</a:t>
            </a:r>
          </a:p>
          <a:p>
            <a:pPr lvl="1"/>
            <a:r>
              <a:rPr lang="en-US" dirty="0" smtClean="0"/>
              <a:t>Way better tutorials than 10 years ago</a:t>
            </a:r>
          </a:p>
          <a:p>
            <a:pPr lvl="1"/>
            <a:endParaRPr lang="en-US" dirty="0"/>
          </a:p>
          <a:p>
            <a:r>
              <a:rPr lang="en-US" dirty="0" smtClean="0"/>
              <a:t>FP really does lead to less bugs</a:t>
            </a:r>
          </a:p>
          <a:p>
            <a:pPr lvl="1"/>
            <a:r>
              <a:rPr lang="en-US" dirty="0" smtClean="0"/>
              <a:t>Less testing/fixing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Faster dev time</a:t>
            </a:r>
          </a:p>
          <a:p>
            <a:pPr lvl="1"/>
            <a:r>
              <a:rPr lang="en-US" dirty="0" smtClean="0"/>
              <a:t>Less bugs in prod</a:t>
            </a:r>
          </a:p>
        </p:txBody>
      </p:sp>
    </p:spTree>
    <p:extLst>
      <p:ext uri="{BB962C8B-B14F-4D97-AF65-F5344CB8AC3E}">
        <p14:creationId xmlns:p14="http://schemas.microsoft.com/office/powerpoint/2010/main" val="12611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building data imports in F#</a:t>
            </a:r>
          </a:p>
          <a:p>
            <a:endParaRPr lang="en-US" dirty="0"/>
          </a:p>
          <a:p>
            <a:r>
              <a:rPr lang="en-US" dirty="0" smtClean="0"/>
              <a:t>Support dashboard</a:t>
            </a:r>
          </a:p>
          <a:p>
            <a:pPr lvl="1"/>
            <a:r>
              <a:rPr lang="en-US" dirty="0" smtClean="0"/>
              <a:t>Fable</a:t>
            </a:r>
          </a:p>
          <a:p>
            <a:pPr lvl="2"/>
            <a:r>
              <a:rPr lang="en-US" dirty="0" smtClean="0"/>
              <a:t>Compiles F# into Node.JS</a:t>
            </a:r>
          </a:p>
          <a:p>
            <a:pPr lvl="2"/>
            <a:r>
              <a:rPr lang="en-US" dirty="0" smtClean="0"/>
              <a:t>Same language on front/back end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Full stack developer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Design/UX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9213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MyInt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MyBool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 smtClean="0"/>
              <a:t>Could depend on properties</a:t>
            </a:r>
          </a:p>
          <a:p>
            <a:pPr lvl="3"/>
            <a:r>
              <a:rPr lang="en-US" dirty="0" smtClean="0"/>
              <a:t>if (</a:t>
            </a:r>
            <a:r>
              <a:rPr lang="en-US" dirty="0" err="1" smtClean="0"/>
              <a:t>myInt</a:t>
            </a:r>
            <a:r>
              <a:rPr lang="en-US" dirty="0" smtClean="0"/>
              <a:t> == 0)</a:t>
            </a:r>
          </a:p>
          <a:p>
            <a:pPr lvl="2"/>
            <a:r>
              <a:rPr lang="en-US" dirty="0" smtClean="0"/>
              <a:t>Could assign to properties</a:t>
            </a:r>
          </a:p>
          <a:p>
            <a:pPr lvl="3"/>
            <a:r>
              <a:rPr lang="en-US" dirty="0" err="1" smtClean="0"/>
              <a:t>MyBool</a:t>
            </a:r>
            <a:r>
              <a:rPr lang="en-US" dirty="0" smtClean="0"/>
              <a:t> = false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19540" y="568234"/>
            <a:ext cx="4672148" cy="6178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Modify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 smtClean="0"/>
              <a:t> to null if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MyBool</a:t>
            </a:r>
            <a:r>
              <a:rPr lang="en-US" dirty="0" smtClean="0"/>
              <a:t> is false</a:t>
            </a:r>
          </a:p>
          <a:p>
            <a:pPr lvl="1"/>
            <a:r>
              <a:rPr lang="en-US" dirty="0" smtClean="0"/>
              <a:t>Does this affect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Find all references</a:t>
            </a:r>
          </a:p>
          <a:p>
            <a:pPr lvl="1"/>
            <a:r>
              <a:rPr lang="en-US" dirty="0" smtClean="0"/>
              <a:t>Are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 called after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?</a:t>
            </a:r>
          </a:p>
          <a:p>
            <a:r>
              <a:rPr lang="en-US" dirty="0" smtClean="0"/>
              <a:t>Functional: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 depended on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 smtClean="0"/>
              <a:t>, there would already be a string parameter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 generates a new string value, you have to modify its return type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Developer is way more conscious of what is changing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4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 Customers</a:t>
            </a:r>
          </a:p>
          <a:p>
            <a:pPr lvl="1"/>
            <a:r>
              <a:rPr lang="en-US" dirty="0" smtClean="0"/>
              <a:t>From SAP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WeConnect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SQL </a:t>
            </a:r>
            <a:r>
              <a:rPr lang="en-US" dirty="0" err="1" smtClean="0"/>
              <a:t>sproc</a:t>
            </a:r>
            <a:endParaRPr lang="en-US" dirty="0" smtClean="0"/>
          </a:p>
          <a:p>
            <a:pPr lvl="1"/>
            <a:r>
              <a:rPr lang="en-US" dirty="0" smtClean="0"/>
              <a:t>Cursors, if statements</a:t>
            </a:r>
          </a:p>
          <a:p>
            <a:pPr lvl="2"/>
            <a:r>
              <a:rPr lang="en-US" dirty="0" smtClean="0"/>
              <a:t>Imperative code in declarative language</a:t>
            </a:r>
          </a:p>
          <a:p>
            <a:pPr lvl="1"/>
            <a:r>
              <a:rPr lang="en-US" dirty="0" smtClean="0"/>
              <a:t>Can’t set breakpoints</a:t>
            </a:r>
          </a:p>
          <a:p>
            <a:endParaRPr lang="en-US" dirty="0"/>
          </a:p>
          <a:p>
            <a:r>
              <a:rPr lang="en-US" dirty="0" smtClean="0"/>
              <a:t>Not enough logging</a:t>
            </a:r>
          </a:p>
          <a:p>
            <a:pPr lvl="1"/>
            <a:r>
              <a:rPr lang="en-US" dirty="0" smtClean="0"/>
              <a:t>Support ticket (Customer not imported)</a:t>
            </a:r>
          </a:p>
          <a:p>
            <a:pPr lvl="1"/>
            <a:r>
              <a:rPr lang="en-US" dirty="0" smtClean="0"/>
              <a:t>Developer has to debug </a:t>
            </a:r>
            <a:r>
              <a:rPr lang="en-US" dirty="0" err="1" smtClean="0"/>
              <a:t>sproc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Fast Development time</a:t>
            </a:r>
          </a:p>
          <a:p>
            <a:r>
              <a:rPr lang="en-US" dirty="0" smtClean="0"/>
              <a:t>More reliable software</a:t>
            </a:r>
          </a:p>
          <a:p>
            <a:pPr lvl="1"/>
            <a:r>
              <a:rPr lang="en-US" dirty="0" smtClean="0"/>
              <a:t>Default immutability (don’t overwrite existing values)</a:t>
            </a:r>
          </a:p>
          <a:p>
            <a:pPr lvl="1"/>
            <a:r>
              <a:rPr lang="en-US" dirty="0" smtClean="0"/>
              <a:t>Less time spent testing and fixing</a:t>
            </a:r>
          </a:p>
          <a:p>
            <a:pPr lvl="2"/>
            <a:r>
              <a:rPr lang="en-US" dirty="0" smtClean="0"/>
              <a:t>Not enjoyable</a:t>
            </a:r>
          </a:p>
          <a:p>
            <a:pPr lvl="2"/>
            <a:r>
              <a:rPr lang="en-US" dirty="0" smtClean="0"/>
              <a:t>Hard to find edge cases</a:t>
            </a:r>
          </a:p>
          <a:p>
            <a:pPr lvl="2"/>
            <a:r>
              <a:rPr lang="en-US" dirty="0" smtClean="0"/>
              <a:t>Hard to estimate</a:t>
            </a:r>
          </a:p>
          <a:p>
            <a:pPr lvl="1"/>
            <a:endParaRPr lang="en-US" dirty="0" smtClean="0"/>
          </a:p>
          <a:p>
            <a:r>
              <a:rPr lang="en-US" dirty="0"/>
              <a:t>C#/Java</a:t>
            </a:r>
          </a:p>
          <a:p>
            <a:pPr lvl="1"/>
            <a:r>
              <a:rPr lang="en-US" dirty="0" smtClean="0"/>
              <a:t>Side effects</a:t>
            </a:r>
          </a:p>
          <a:p>
            <a:pPr lvl="2"/>
            <a:r>
              <a:rPr lang="en-US" dirty="0" smtClean="0"/>
              <a:t>less predictable code</a:t>
            </a:r>
          </a:p>
          <a:p>
            <a:pPr lvl="1"/>
            <a:r>
              <a:rPr lang="en-US" dirty="0" smtClean="0"/>
              <a:t>Verbose syntax – {} () </a:t>
            </a:r>
            <a:r>
              <a:rPr lang="en-US" dirty="0" smtClean="0"/>
              <a:t>[] ;</a:t>
            </a:r>
            <a:endParaRPr lang="en-US" dirty="0" smtClean="0"/>
          </a:p>
          <a:p>
            <a:pPr lvl="1"/>
            <a:r>
              <a:rPr lang="en-US" dirty="0" smtClean="0"/>
              <a:t>Lots of </a:t>
            </a:r>
            <a:r>
              <a:rPr lang="en-US" dirty="0" smtClean="0"/>
              <a:t>files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0849"/>
            <a:ext cx="5229497" cy="4921431"/>
          </a:xfrm>
        </p:spPr>
        <p:txBody>
          <a:bodyPr/>
          <a:lstStyle/>
          <a:p>
            <a:r>
              <a:rPr lang="en-US" dirty="0" smtClean="0"/>
              <a:t>HR app (like </a:t>
            </a:r>
            <a:r>
              <a:rPr lang="en-US" dirty="0" err="1" smtClean="0"/>
              <a:t>SuccessFactors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view employee profile</a:t>
            </a:r>
          </a:p>
          <a:p>
            <a:pPr lvl="2"/>
            <a:r>
              <a:rPr lang="en-US" dirty="0" smtClean="0"/>
              <a:t>Shows Name, </a:t>
            </a:r>
            <a:r>
              <a:rPr lang="en-US" dirty="0" err="1" smtClean="0"/>
              <a:t>EmployeeId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Managers have direct reports</a:t>
            </a:r>
          </a:p>
          <a:p>
            <a:pPr lvl="2"/>
            <a:r>
              <a:rPr lang="en-US" dirty="0"/>
              <a:t>Shows list of direct </a:t>
            </a:r>
            <a:r>
              <a:rPr lang="en-US" dirty="0" smtClean="0"/>
              <a:t>reports</a:t>
            </a:r>
          </a:p>
          <a:p>
            <a:pPr lvl="2"/>
            <a:r>
              <a:rPr lang="en-US" dirty="0" smtClean="0"/>
              <a:t>Shows count of direct reports</a:t>
            </a:r>
          </a:p>
          <a:p>
            <a:endParaRPr lang="en-US" dirty="0" smtClean="0"/>
          </a:p>
          <a:p>
            <a:r>
              <a:rPr lang="en-US" dirty="0" smtClean="0"/>
              <a:t>OO language:</a:t>
            </a:r>
          </a:p>
          <a:p>
            <a:pPr lvl="1"/>
            <a:r>
              <a:rPr lang="en-US" dirty="0" smtClean="0"/>
              <a:t>Load employee from DB</a:t>
            </a:r>
          </a:p>
          <a:p>
            <a:pPr lvl="1"/>
            <a:r>
              <a:rPr lang="en-US" dirty="0" smtClean="0"/>
              <a:t>Allocate  Employee object</a:t>
            </a:r>
          </a:p>
          <a:p>
            <a:pPr lvl="1"/>
            <a:r>
              <a:rPr lang="en-US" dirty="0" smtClean="0"/>
              <a:t>then set property values from </a:t>
            </a:r>
            <a:r>
              <a:rPr lang="en-US" dirty="0" err="1" smtClean="0"/>
              <a:t>DataReader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2463" y="3265715"/>
            <a:ext cx="5344886" cy="342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Expected Data: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DirectReports</a:t>
            </a:r>
            <a:r>
              <a:rPr lang="en-US" dirty="0" smtClean="0">
                <a:solidFill>
                  <a:srgbClr val="00B0F0"/>
                </a:solidFill>
              </a:rPr>
              <a:t> is only null if </a:t>
            </a:r>
            <a:r>
              <a:rPr lang="en-US" dirty="0" err="1" smtClean="0">
                <a:solidFill>
                  <a:srgbClr val="00B0F0"/>
                </a:solidFill>
              </a:rPr>
              <a:t>IsManager</a:t>
            </a:r>
            <a:r>
              <a:rPr lang="en-US" dirty="0" smtClean="0">
                <a:solidFill>
                  <a:srgbClr val="00B0F0"/>
                </a:solidFill>
              </a:rPr>
              <a:t> is false</a:t>
            </a:r>
          </a:p>
          <a:p>
            <a:r>
              <a:rPr lang="en-US" dirty="0" smtClean="0"/>
              <a:t>Actual Data:</a:t>
            </a:r>
          </a:p>
          <a:p>
            <a:pPr lvl="1"/>
            <a:r>
              <a:rPr lang="en-US" dirty="0" smtClean="0"/>
              <a:t>Employee has title of Manager</a:t>
            </a:r>
          </a:p>
          <a:p>
            <a:pPr lvl="1"/>
            <a:r>
              <a:rPr lang="en-US" dirty="0" smtClean="0"/>
              <a:t>But hasn’t been assigned any direct reports yet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NullReferenceException</a:t>
            </a:r>
            <a:r>
              <a:rPr lang="en-US" dirty="0" smtClean="0">
                <a:solidFill>
                  <a:srgbClr val="FF0000"/>
                </a:solidFill>
              </a:rPr>
              <a:t> when trying to show count of direct reports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42463" y="600892"/>
            <a:ext cx="5344886" cy="2579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Employee: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FirstName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bool </a:t>
            </a:r>
            <a:r>
              <a:rPr lang="en-US" dirty="0" err="1" smtClean="0"/>
              <a:t>IsManager</a:t>
            </a:r>
            <a:r>
              <a:rPr lang="en-US" dirty="0" smtClean="0"/>
              <a:t> </a:t>
            </a:r>
            <a:r>
              <a:rPr lang="en-US" dirty="0"/>
              <a:t>= false</a:t>
            </a:r>
          </a:p>
          <a:p>
            <a:pPr lvl="1"/>
            <a:r>
              <a:rPr lang="en-US" dirty="0"/>
              <a:t>List&lt;Employee&gt; </a:t>
            </a:r>
            <a:r>
              <a:rPr lang="en-US" dirty="0" err="1"/>
              <a:t>DirectReports</a:t>
            </a:r>
            <a:r>
              <a:rPr lang="en-US" dirty="0"/>
              <a:t> = null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712"/>
          </a:xfrm>
        </p:spPr>
        <p:txBody>
          <a:bodyPr/>
          <a:lstStyle/>
          <a:p>
            <a:r>
              <a:rPr lang="en-US" dirty="0" smtClean="0"/>
              <a:t>Can’t allocate an object until you have values for all fields</a:t>
            </a:r>
          </a:p>
          <a:p>
            <a:pPr lvl="1"/>
            <a:r>
              <a:rPr lang="en-US" dirty="0" err="1" smtClean="0"/>
              <a:t>Nullable</a:t>
            </a:r>
            <a:r>
              <a:rPr lang="en-US" dirty="0" smtClean="0"/>
              <a:t> fields must be declared at compile time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Actually not </a:t>
            </a:r>
            <a:r>
              <a:rPr lang="en-US" dirty="0" err="1" smtClean="0">
                <a:solidFill>
                  <a:srgbClr val="00B0F0"/>
                </a:solidFill>
              </a:rPr>
              <a:t>nullable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Option types</a:t>
            </a:r>
          </a:p>
          <a:p>
            <a:pPr lvl="3"/>
            <a:r>
              <a:rPr lang="en-US" dirty="0" smtClean="0">
                <a:solidFill>
                  <a:srgbClr val="00B0F0"/>
                </a:solidFill>
              </a:rPr>
              <a:t>Some</a:t>
            </a:r>
          </a:p>
          <a:p>
            <a:pPr lvl="3"/>
            <a:r>
              <a:rPr lang="en-US" dirty="0" smtClean="0">
                <a:solidFill>
                  <a:srgbClr val="00B0F0"/>
                </a:solidFill>
              </a:rPr>
              <a:t>None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Compiler warning if you don’t check for None</a:t>
            </a:r>
          </a:p>
          <a:p>
            <a:r>
              <a:rPr lang="en-US" dirty="0" smtClean="0"/>
              <a:t>Realize at compile time:</a:t>
            </a:r>
          </a:p>
          <a:p>
            <a:pPr lvl="1"/>
            <a:r>
              <a:rPr lang="en-US" dirty="0" smtClean="0"/>
              <a:t>It’s possible to be a manager with no direct reports</a:t>
            </a:r>
          </a:p>
          <a:p>
            <a:pPr lvl="1"/>
            <a:r>
              <a:rPr lang="en-US" dirty="0" smtClean="0"/>
              <a:t>OR: add UI validation so it’s impossible to set </a:t>
            </a:r>
            <a:r>
              <a:rPr lang="en-US" dirty="0" err="1" smtClean="0"/>
              <a:t>IsManager</a:t>
            </a:r>
            <a:r>
              <a:rPr lang="en-US" dirty="0" smtClean="0"/>
              <a:t> = true without adding Direct Reports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Probably doesn’t match real life requirements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5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278"/>
          </a:xfrm>
        </p:spPr>
        <p:txBody>
          <a:bodyPr/>
          <a:lstStyle/>
          <a:p>
            <a:r>
              <a:rPr lang="en-US" dirty="0" smtClean="0"/>
              <a:t>Both Paradigms:</a:t>
            </a:r>
          </a:p>
          <a:p>
            <a:r>
              <a:rPr lang="en-US" dirty="0" smtClean="0"/>
              <a:t>Hierarchical types</a:t>
            </a:r>
          </a:p>
          <a:p>
            <a:pPr lvl="1"/>
            <a:r>
              <a:rPr lang="en-US" dirty="0" smtClean="0"/>
              <a:t>base class: Employee</a:t>
            </a:r>
          </a:p>
          <a:p>
            <a:pPr lvl="1"/>
            <a:r>
              <a:rPr lang="en-US" dirty="0" smtClean="0"/>
              <a:t>derived class: Manager</a:t>
            </a:r>
          </a:p>
          <a:p>
            <a:pPr lvl="2"/>
            <a:r>
              <a:rPr lang="en-US" dirty="0" smtClean="0"/>
              <a:t>Only Manager has </a:t>
            </a:r>
            <a:r>
              <a:rPr lang="en-US" dirty="0" err="1" smtClean="0"/>
              <a:t>DirectReports</a:t>
            </a:r>
            <a:r>
              <a:rPr lang="en-US" dirty="0" smtClean="0"/>
              <a:t> property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Property can still be null</a:t>
            </a:r>
          </a:p>
          <a:p>
            <a:endParaRPr lang="en-US" dirty="0"/>
          </a:p>
          <a:p>
            <a:r>
              <a:rPr lang="en-US" dirty="0" smtClean="0"/>
              <a:t>Flat types</a:t>
            </a:r>
          </a:p>
          <a:p>
            <a:pPr lvl="1"/>
            <a:r>
              <a:rPr lang="en-US" dirty="0" smtClean="0"/>
              <a:t>Match DB model better</a:t>
            </a:r>
          </a:p>
          <a:p>
            <a:pPr lvl="2"/>
            <a:r>
              <a:rPr lang="en-US" dirty="0" smtClean="0"/>
              <a:t>Relational</a:t>
            </a:r>
          </a:p>
          <a:p>
            <a:pPr lvl="2"/>
            <a:r>
              <a:rPr lang="en-US" dirty="0" smtClean="0"/>
              <a:t>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0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41623" cy="49082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Side Effects needed for I/O</a:t>
            </a:r>
          </a:p>
          <a:p>
            <a:pPr lvl="1"/>
            <a:r>
              <a:rPr lang="en-US" dirty="0" smtClean="0"/>
              <a:t>Update Customer w/ Id = 1000</a:t>
            </a:r>
          </a:p>
          <a:p>
            <a:pPr lvl="2"/>
            <a:r>
              <a:rPr lang="en-US" dirty="0" smtClean="0"/>
              <a:t>Overwrite the same disk sector where the Customer already is</a:t>
            </a:r>
          </a:p>
          <a:p>
            <a:pPr lvl="1"/>
            <a:r>
              <a:rPr lang="en-US" dirty="0" smtClean="0"/>
              <a:t>Output to screen:</a:t>
            </a:r>
          </a:p>
          <a:p>
            <a:pPr lvl="2"/>
            <a:r>
              <a:rPr lang="en-US" dirty="0" smtClean="0"/>
              <a:t>Video card always reads from same memory address</a:t>
            </a:r>
          </a:p>
          <a:p>
            <a:pPr lvl="2"/>
            <a:r>
              <a:rPr lang="en-US" dirty="0" smtClean="0"/>
              <a:t>Need to overwrite existing RGB values for each pixel</a:t>
            </a:r>
          </a:p>
          <a:p>
            <a:endParaRPr lang="en-US" dirty="0"/>
          </a:p>
          <a:p>
            <a:r>
              <a:rPr lang="en-US" dirty="0" smtClean="0"/>
              <a:t>Everything else:</a:t>
            </a:r>
          </a:p>
          <a:p>
            <a:pPr lvl="1"/>
            <a:r>
              <a:rPr lang="en-US" dirty="0" smtClean="0"/>
              <a:t>Pure function</a:t>
            </a:r>
          </a:p>
          <a:p>
            <a:pPr lvl="2"/>
            <a:r>
              <a:rPr lang="en-US" dirty="0" smtClean="0"/>
              <a:t>Return value only depends on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2"/>
            <a:r>
              <a:rPr lang="en-US" dirty="0" smtClean="0"/>
              <a:t>Doesn’t reference stuff like </a:t>
            </a:r>
            <a:r>
              <a:rPr lang="en-US" dirty="0" err="1" smtClean="0"/>
              <a:t>DateTime.Now</a:t>
            </a:r>
            <a:endParaRPr lang="en-US" dirty="0" smtClean="0"/>
          </a:p>
          <a:p>
            <a:pPr lvl="2"/>
            <a:r>
              <a:rPr lang="en-US" dirty="0" smtClean="0"/>
              <a:t>Way more predictable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53183" y="2420470"/>
            <a:ext cx="3381935" cy="294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 layers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I/O layer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Pure functions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4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4" y="1430383"/>
            <a:ext cx="5708468" cy="5296988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FP:</a:t>
            </a:r>
          </a:p>
          <a:p>
            <a:pPr lvl="1"/>
            <a:r>
              <a:rPr lang="en-US" dirty="0" smtClean="0"/>
              <a:t>Less testing and fixing</a:t>
            </a:r>
          </a:p>
          <a:p>
            <a:pPr lvl="2"/>
            <a:r>
              <a:rPr lang="en-US" dirty="0" smtClean="0"/>
              <a:t>So, faster dev time</a:t>
            </a:r>
          </a:p>
          <a:p>
            <a:pPr lvl="1"/>
            <a:r>
              <a:rPr lang="en-US" dirty="0" smtClean="0"/>
              <a:t>Less chance of releasing a bug</a:t>
            </a:r>
          </a:p>
          <a:p>
            <a:pPr lvl="1"/>
            <a:endParaRPr lang="en-US" dirty="0"/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Terse syntax: </a:t>
            </a:r>
            <a:r>
              <a:rPr lang="en-US" strike="sngStrike" dirty="0" smtClean="0"/>
              <a:t>{} () []</a:t>
            </a:r>
          </a:p>
          <a:p>
            <a:pPr lvl="2"/>
            <a:r>
              <a:rPr lang="en-US" dirty="0" smtClean="0"/>
              <a:t>Output of each function is input to next</a:t>
            </a:r>
          </a:p>
          <a:p>
            <a:pPr lvl="3"/>
            <a:r>
              <a:rPr lang="en-US" dirty="0" smtClean="0">
                <a:solidFill>
                  <a:srgbClr val="FFFF00"/>
                </a:solidFill>
              </a:rPr>
              <a:t>Different style</a:t>
            </a:r>
          </a:p>
          <a:p>
            <a:pPr lvl="1"/>
            <a:r>
              <a:rPr lang="en-US" dirty="0" smtClean="0"/>
              <a:t>Performance:</a:t>
            </a:r>
          </a:p>
          <a:p>
            <a:pPr lvl="2"/>
            <a:r>
              <a:rPr lang="en-US" dirty="0" smtClean="0"/>
              <a:t>More garbage collections</a:t>
            </a:r>
          </a:p>
          <a:p>
            <a:pPr lvl="2"/>
            <a:r>
              <a:rPr lang="en-US" dirty="0" smtClean="0"/>
              <a:t>Copying more objects (optimized)</a:t>
            </a:r>
          </a:p>
          <a:p>
            <a:pPr lvl="2"/>
            <a:r>
              <a:rPr lang="en-US" dirty="0" smtClean="0"/>
              <a:t>More recursive functions (optimized)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5155" y="78377"/>
            <a:ext cx="5066211" cy="6727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Performance Scenario:</a:t>
            </a:r>
          </a:p>
          <a:p>
            <a:pPr lvl="1"/>
            <a:r>
              <a:rPr lang="en-US" dirty="0" smtClean="0"/>
              <a:t>You have an array of 1,000 objects</a:t>
            </a:r>
          </a:p>
          <a:p>
            <a:pPr lvl="1"/>
            <a:r>
              <a:rPr lang="en-US" dirty="0" smtClean="0"/>
              <a:t>Want to change 1 object</a:t>
            </a:r>
          </a:p>
          <a:p>
            <a:pPr lvl="1"/>
            <a:endParaRPr lang="en-US" dirty="0"/>
          </a:p>
          <a:p>
            <a:r>
              <a:rPr lang="en-US" dirty="0" smtClean="0"/>
              <a:t>OO: do a side effect</a:t>
            </a:r>
          </a:p>
          <a:p>
            <a:r>
              <a:rPr lang="en-US" dirty="0" smtClean="0"/>
              <a:t>FP: copy a new list</a:t>
            </a:r>
          </a:p>
          <a:p>
            <a:endParaRPr lang="en-US" dirty="0"/>
          </a:p>
          <a:p>
            <a:r>
              <a:rPr lang="en-US" dirty="0" smtClean="0"/>
              <a:t>Workarounds:</a:t>
            </a:r>
          </a:p>
          <a:p>
            <a:pPr lvl="1"/>
            <a:r>
              <a:rPr lang="en-US" dirty="0" smtClean="0"/>
              <a:t>Return delta and update list in side effect layer</a:t>
            </a:r>
          </a:p>
          <a:p>
            <a:pPr lvl="1"/>
            <a:r>
              <a:rPr lang="en-US" dirty="0" smtClean="0"/>
              <a:t>Break into sub-objects</a:t>
            </a:r>
          </a:p>
          <a:p>
            <a:pPr lvl="2"/>
            <a:r>
              <a:rPr lang="en-US" dirty="0" smtClean="0"/>
              <a:t>Customer</a:t>
            </a:r>
          </a:p>
          <a:p>
            <a:pPr lvl="3"/>
            <a:r>
              <a:rPr lang="en-US" dirty="0" err="1" smtClean="0"/>
              <a:t>NameInfo</a:t>
            </a:r>
            <a:endParaRPr lang="en-US" dirty="0" smtClean="0"/>
          </a:p>
          <a:p>
            <a:pPr lvl="3"/>
            <a:r>
              <a:rPr lang="en-US" dirty="0" err="1" smtClean="0"/>
              <a:t>AddressInfo</a:t>
            </a:r>
            <a:endParaRPr lang="en-US" dirty="0" smtClean="0"/>
          </a:p>
          <a:p>
            <a:pPr lvl="1"/>
            <a:r>
              <a:rPr lang="en-US" dirty="0" smtClean="0"/>
              <a:t>Use a mutable object</a:t>
            </a:r>
          </a:p>
          <a:p>
            <a:pPr lvl="2"/>
            <a:r>
              <a:rPr lang="en-US" dirty="0" smtClean="0"/>
              <a:t>Decreases predictability</a:t>
            </a:r>
          </a:p>
          <a:p>
            <a:pPr lvl="2"/>
            <a:r>
              <a:rPr lang="en-US" dirty="0" smtClean="0"/>
              <a:t>Okay if only referenced when writing to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you rather?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Fix a bug in prod?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Fix a performance issue in prod?</a:t>
            </a:r>
          </a:p>
          <a:p>
            <a:pPr lvl="1"/>
            <a:r>
              <a:rPr lang="en-US" dirty="0" smtClean="0"/>
              <a:t>Load test before prod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Throughput</a:t>
            </a:r>
            <a:r>
              <a:rPr lang="en-US" dirty="0" smtClean="0"/>
              <a:t> &lt;&gt;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performance</a:t>
            </a:r>
          </a:p>
          <a:p>
            <a:pPr lvl="2"/>
            <a:r>
              <a:rPr lang="en-US" dirty="0" smtClean="0"/>
              <a:t>Parallel processing</a:t>
            </a:r>
          </a:p>
          <a:p>
            <a:pPr lvl="2"/>
            <a:endParaRPr lang="en-US" dirty="0"/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many records per second </a:t>
            </a:r>
            <a:r>
              <a:rPr lang="en-US" dirty="0" smtClean="0"/>
              <a:t>&lt;&gt;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many seconds for an individual record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815</Words>
  <Application>Microsoft Office PowerPoint</Application>
  <PresentationFormat>Widescreen</PresentationFormat>
  <Paragraphs>212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Functional Data Import Services</vt:lpstr>
      <vt:lpstr>Real example</vt:lpstr>
      <vt:lpstr>Why Functional?</vt:lpstr>
      <vt:lpstr>Side Effect Example:</vt:lpstr>
      <vt:lpstr>Functional Language</vt:lpstr>
      <vt:lpstr>Type Systems</vt:lpstr>
      <vt:lpstr>I/O</vt:lpstr>
      <vt:lpstr>Pros/Cons</vt:lpstr>
      <vt:lpstr>Would you rather?</vt:lpstr>
      <vt:lpstr>Results</vt:lpstr>
      <vt:lpstr>Completed work</vt:lpstr>
      <vt:lpstr>Features coming soon</vt:lpstr>
      <vt:lpstr>Conclusion</vt:lpstr>
      <vt:lpstr>Next Steps?</vt:lpstr>
      <vt:lpstr>PowerPoint Presentation</vt:lpstr>
      <vt:lpstr>Side Effects</vt:lpstr>
    </vt:vector>
  </TitlesOfParts>
  <Company>PVH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Data Import Services</dc:title>
  <dc:creator>Jayd Pather</dc:creator>
  <cp:lastModifiedBy>Jayd Pather</cp:lastModifiedBy>
  <cp:revision>110</cp:revision>
  <dcterms:created xsi:type="dcterms:W3CDTF">2020-01-13T12:41:37Z</dcterms:created>
  <dcterms:modified xsi:type="dcterms:W3CDTF">2020-01-23T07:55:34Z</dcterms:modified>
</cp:coreProperties>
</file>