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777857-E4BD-4BD7-AD3F-894C8808CFC4}">
  <a:tblStyle styleId="{A9777857-E4BD-4BD7-AD3F-894C8808CF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7997D2F-9AF2-4AEF-96DB-DF635B7E979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856a5f42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856a5f42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856a5f42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856a5f42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856a5f42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856a5f42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56a5f42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56a5f42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856a5f42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856a5f42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856a5f42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856a5f42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856a5f42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856a5f42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856a5f42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856a5f42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856a5f4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856a5f4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856a5f42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856a5f42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56a5f4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56a5f4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856a5f42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856a5f42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56a5f4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56a5f4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56a5f4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56a5f4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56a5f4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56a5f4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56a5f4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56a5f4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56a5f42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56a5f42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56a5f4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56a5f4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56a5f4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56a5f4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9.gif"/><Relationship Id="rId11" Type="http://schemas.openxmlformats.org/officeDocument/2006/relationships/image" Target="../media/image2.gif"/><Relationship Id="rId10" Type="http://schemas.openxmlformats.org/officeDocument/2006/relationships/image" Target="../media/image4.gif"/><Relationship Id="rId12" Type="http://schemas.openxmlformats.org/officeDocument/2006/relationships/image" Target="../media/image1.gif"/><Relationship Id="rId9" Type="http://schemas.openxmlformats.org/officeDocument/2006/relationships/image" Target="../media/image6.gif"/><Relationship Id="rId5" Type="http://schemas.openxmlformats.org/officeDocument/2006/relationships/image" Target="../media/image5.gif"/><Relationship Id="rId6" Type="http://schemas.openxmlformats.org/officeDocument/2006/relationships/image" Target="../media/image8.gif"/><Relationship Id="rId7" Type="http://schemas.openxmlformats.org/officeDocument/2006/relationships/image" Target="../media/image10.gif"/><Relationship Id="rId8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rxiv.org/abs/1708.02182" TargetMode="External"/><Relationship Id="rId4" Type="http://schemas.openxmlformats.org/officeDocument/2006/relationships/hyperlink" Target="http://arxiv.org/abs/1603.05118" TargetMode="External"/><Relationship Id="rId5" Type="http://schemas.openxmlformats.org/officeDocument/2006/relationships/hyperlink" Target="https://machinelearningmastery.com/use-weight-regularization-lstm-networks-time-series-forecasting/" TargetMode="External"/><Relationship Id="rId6" Type="http://schemas.openxmlformats.org/officeDocument/2006/relationships/hyperlink" Target="http://arxiv.org/abs/1603.09025" TargetMode="External"/><Relationship Id="rId7" Type="http://schemas.openxmlformats.org/officeDocument/2006/relationships/hyperlink" Target="http://arxiv.org/abs/1607.06450" TargetMode="External"/><Relationship Id="rId8" Type="http://schemas.openxmlformats.org/officeDocument/2006/relationships/hyperlink" Target="https://adriangcoder.medium.com/a-review-of-dropout-as-applied-to-rnns-72e79ecd5b7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huml/predrnn-pytor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4700" y="1578400"/>
            <a:ext cx="5836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Methods LSTMS &amp; RNNS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92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Durant – jd3720 &amp;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Ashutosh Rawat - at4171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70525" y="40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00" y="1567550"/>
            <a:ext cx="3576049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125" y="1567550"/>
            <a:ext cx="4385425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1634750" y="1167350"/>
            <a:ext cx="2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ConvLSTM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862300" y="1167350"/>
            <a:ext cx="2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PredRNN++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PredRNN++ was implemented in Pytorch and ConvLSTM was implemented using Tensorflow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the </a:t>
            </a:r>
            <a:r>
              <a:rPr lang="en" sz="1500"/>
              <a:t>network</a:t>
            </a:r>
            <a:r>
              <a:rPr lang="en" sz="1500"/>
              <a:t> were trained on GCP using K80 GPU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networks were trained on Moving MNIST dataset for 20 Epochs, with a batch size of 5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network were </a:t>
            </a:r>
            <a:r>
              <a:rPr lang="en" sz="1500"/>
              <a:t>trained</a:t>
            </a:r>
            <a:r>
              <a:rPr lang="en" sz="1500"/>
              <a:t> for only 20 Epochs because of hardware and time constraints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Lower batch size were used because of memory constraints of the GPU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 Flow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</a:t>
            </a:r>
            <a:r>
              <a:rPr lang="en" sz="1500"/>
              <a:t>ase ConvLSTM and PredRNN models were selected as the model to utilize for </a:t>
            </a:r>
            <a:r>
              <a:rPr lang="en" sz="1500"/>
              <a:t>analysis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MSE, SSIM, and  PSNR metrics were  selected to compare the effects of regularization on RNNs and LSTMS based models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Regularization methods were then applied to each of the two models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Metrics were then collected and compared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Qualitative image frames were also retrieved from the regularized models.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Metrics were then evaluated to compare performance between the various regularization methods.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84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537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Qualitative analysis of the prediction made using ConvLSTM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 results contains the true 10 frames which are made into a gif, it is compared </a:t>
            </a:r>
            <a:r>
              <a:rPr lang="en" sz="1500"/>
              <a:t>against</a:t>
            </a:r>
            <a:r>
              <a:rPr lang="en" sz="1500"/>
              <a:t> the predicted frames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predicted frames are bit blurry but they are able to capture the important information</a:t>
            </a:r>
            <a:endParaRPr sz="1500"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7284200" y="1336600"/>
            <a:ext cx="609600" cy="3048000"/>
            <a:chOff x="7284200" y="1336600"/>
            <a:chExt cx="609600" cy="3048000"/>
          </a:xfrm>
        </p:grpSpPr>
        <p:pic>
          <p:nvPicPr>
            <p:cNvPr id="213" name="Google Shape;21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4200" y="13366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84200" y="25558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84200" y="31654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84200" y="194618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84200" y="37750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25"/>
          <p:cNvGrpSpPr/>
          <p:nvPr/>
        </p:nvGrpSpPr>
        <p:grpSpPr>
          <a:xfrm>
            <a:off x="8046200" y="1336600"/>
            <a:ext cx="609600" cy="3048000"/>
            <a:chOff x="7893800" y="1336600"/>
            <a:chExt cx="609600" cy="3048000"/>
          </a:xfrm>
        </p:grpSpPr>
        <p:pic>
          <p:nvPicPr>
            <p:cNvPr id="219" name="Google Shape;219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93800" y="13366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893800" y="25558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893800" y="31654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893800" y="194618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93800" y="37750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5"/>
          <p:cNvSpPr txBox="1"/>
          <p:nvPr/>
        </p:nvSpPr>
        <p:spPr>
          <a:xfrm>
            <a:off x="7289525" y="1021600"/>
            <a:ext cx="7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915025" y="1021600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Performance of the base network: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Low value of MSE in ConvLSTM because the images were normalized (0-1)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1297500" y="22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{A9777857-E4BD-4BD7-AD3F-894C8808CFC4}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PSNR (db)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SSIM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PredRNN++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218.36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16.0535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0.7808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ConvLSTM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42.7138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0.9880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Performance of the different regularization approach on PredRNN++: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27"/>
          <p:cNvGraphicFramePr/>
          <p:nvPr/>
        </p:nvGraphicFramePr>
        <p:xfrm>
          <a:off x="1484925" y="24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{77997D2F-9AF2-4AEF-96DB-DF635B7E979E}</a:tableStyleId>
              </a:tblPr>
              <a:tblGrid>
                <a:gridCol w="1736300"/>
                <a:gridCol w="1484025"/>
                <a:gridCol w="1484025"/>
                <a:gridCol w="1484025"/>
              </a:tblGrid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SSIM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PSNR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218.36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0.7808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16.0535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Layer Norm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280.00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0.7055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15.0658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Dropout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216.23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0.7901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16.0300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Recurrent Dropout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215.78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16.0122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Performance of the different regularization approach on ConvLSTM: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28"/>
          <p:cNvGraphicFramePr/>
          <p:nvPr/>
        </p:nvGraphicFramePr>
        <p:xfrm>
          <a:off x="1484925" y="24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{77997D2F-9AF2-4AEF-96DB-DF635B7E979E}</a:tableStyleId>
              </a:tblPr>
              <a:tblGrid>
                <a:gridCol w="1736300"/>
                <a:gridCol w="1484025"/>
                <a:gridCol w="1484025"/>
                <a:gridCol w="1484025"/>
              </a:tblGrid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SSIM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PSNR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0.9880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42.7138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Kernel Regularizer (L2)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0.9662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31.09837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Dropout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0.9892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43.7330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Recurrent Dropout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0.9884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43.7605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Through experimentation with various regularization methods, variations of Dropout regularizations performed the best compared to other methods such as weight decay, batch normalization, and layer </a:t>
            </a:r>
            <a:r>
              <a:rPr lang="en" sz="1500"/>
              <a:t>normalization.</a:t>
            </a:r>
            <a:endParaRPr sz="15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Various methods such as Layer Normalization actually performed significantly worse than the  base model performance indicating that not all regularization methods lead to increased performance.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By experimenting with Dropout variations for RNNs and LTSMs in the future there is a possibility that larger and more complex models which take into account memory can be used without concern for overfitting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297500" y="997700"/>
            <a:ext cx="7038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[1] Zaremba, Wojciech, et al. “Recurrent Neural Network Regularization.” ArXiv:1409.2329 [Cs], Feb. 2015. arXiv.org, http://arxiv.org/abs/1409.2329.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[2]Merity, Stephen, et al. “Regularizing and Optimizing LSTM Language Models.” ArXiv:1708.02182 [Cs], Aug. 2017. arXiv.org, 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http://arxiv.org/abs/1708.02182</a:t>
            </a:r>
            <a:r>
              <a:rPr lang="en" sz="4000"/>
              <a:t>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[3]Semeniuta, Stanislau, et al. “Recurrent Dropout without Memory Loss.” ArXiv:1603.05118 [Cs], Aug. 2016. arXiv.org, </a:t>
            </a:r>
            <a:r>
              <a:rPr lang="en" sz="4000" u="sng">
                <a:solidFill>
                  <a:schemeClr val="hlink"/>
                </a:solidFill>
                <a:hlinkClick r:id="rId4"/>
              </a:rPr>
              <a:t>http://arxiv.org/abs/1603.05118</a:t>
            </a:r>
            <a:r>
              <a:rPr lang="en" sz="4000"/>
              <a:t>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[4] Weight Regularization with LSTM Networks for Time Series Forecasting , </a:t>
            </a:r>
            <a:r>
              <a:rPr lang="en" sz="4000" u="sng">
                <a:solidFill>
                  <a:schemeClr val="hlink"/>
                </a:solidFill>
                <a:hlinkClick r:id="rId5"/>
              </a:rPr>
              <a:t>https://machinelearningmastery.com/use-weight-regularization-lstm-networks-time-series-forecasting/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[5]Cooijmans, Tim, et al. “Recurrent Batch Normalization.” ArXiv:1603.09025 [Cs], Feb. 2017. arXiv.org, </a:t>
            </a:r>
            <a:r>
              <a:rPr lang="en" sz="4000" u="sng">
                <a:solidFill>
                  <a:schemeClr val="hlink"/>
                </a:solidFill>
                <a:hlinkClick r:id="rId6"/>
              </a:rPr>
              <a:t>http://arxiv.org/abs/1603.09025</a:t>
            </a:r>
            <a:r>
              <a:rPr lang="en" sz="4000"/>
              <a:t>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[6]Ba, Jimmy Lei, et al. “Layer Normalization.” ArXiv:1607.06450 [Cs, Stat], July 2016. arXiv.org, </a:t>
            </a:r>
            <a:r>
              <a:rPr lang="en" sz="4000" u="sng">
                <a:solidFill>
                  <a:schemeClr val="hlink"/>
                </a:solidFill>
                <a:hlinkClick r:id="rId7"/>
              </a:rPr>
              <a:t>http://arxiv.org/abs/1607.06450</a:t>
            </a:r>
            <a:r>
              <a:rPr lang="en" sz="4000"/>
              <a:t>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[7]G, Adrian. “A Review of Dropout as Applied to RNNs.” Medium, 24 June 2018, </a:t>
            </a:r>
            <a:r>
              <a:rPr lang="en" sz="4000" u="sng">
                <a:solidFill>
                  <a:schemeClr val="hlink"/>
                </a:solidFill>
                <a:hlinkClick r:id="rId8"/>
              </a:rPr>
              <a:t>https://adriangcoder.medium.com/a-review-of-dropout-as-applied-to-rnns-72e79ecd5b7b</a:t>
            </a:r>
            <a:r>
              <a:rPr lang="en" sz="4000"/>
              <a:t>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[8]“Implementing Recurrent Dropout.” PyTorch Forums, 26 July 2017, https://discuss.pytorch.org/t/implementing-recurrent-dropout/5343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[9]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https://github.com/thuml/predrnn-pytorch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[10]</a:t>
            </a:r>
            <a:r>
              <a:rPr lang="en"/>
              <a:t>https://github.com/keras-team/keras-io/blob/master/examples/vision/conv_lstm.py?fbclid=IwAR3XrzP4jI-Q0O5K-IqquDHpvBekQr-FN4zlJxVvjLp0ic_EWxGDuQF-9Cs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Goal: Identify regularization methods to increase performance of for RNNs and LSTMS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Solution : Train Two RNN and LSTM  Models with varying regularization methods and hyperparameters (e.g. Optimizer, Epochs, Batch Size) in order to </a:t>
            </a:r>
            <a:r>
              <a:rPr lang="en" sz="1500"/>
              <a:t>construct</a:t>
            </a:r>
            <a:r>
              <a:rPr lang="en" sz="1500"/>
              <a:t> models with increased robustness.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Value : Overfitting on a variety of tasks can be reduced and more complex RNN and LSTM Models can be utilized for increased performance on a whole host of tasks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2203100" y="2163900"/>
            <a:ext cx="458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Motivation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13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Often </a:t>
            </a:r>
            <a:r>
              <a:rPr lang="en" sz="1500"/>
              <a:t>Regularization</a:t>
            </a:r>
            <a:r>
              <a:rPr lang="en" sz="1500"/>
              <a:t> is applied naively to LSTM and RNN models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Most existing methods of </a:t>
            </a:r>
            <a:r>
              <a:rPr lang="en" sz="1500"/>
              <a:t>regularization</a:t>
            </a:r>
            <a:r>
              <a:rPr lang="en" sz="1500"/>
              <a:t> only provide a small gain in performance (Dropout &amp; Batch Normalization)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RNNS tends to overfit, as such practical </a:t>
            </a:r>
            <a:r>
              <a:rPr lang="en" sz="1500"/>
              <a:t>applications</a:t>
            </a:r>
            <a:r>
              <a:rPr lang="en" sz="1500"/>
              <a:t> of RNNs are relatively small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identifying  regularization techniques which lead to large performance gains, RNNs and LSTMs can have extended use on a wide range of problems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Recurrent Neural Network Regularization[1]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Simple regularization technique for LSTM Unites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Regularizing and Optimizing LSTM Language Models[2]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DropConnect on hidden to hide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Recurrent Dropout without Memory Loss[3]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Drop neurons directly in connections w/o loss of long term memory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Weight Regularization with LSTM Networks[4]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Recurrent Batch Normalization[5]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RNNs and LSTM Networks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Layer Normalization[6]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Effective at  stabilizing hidden state dynamics in a RNN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Review of Dropout as applied to RNNS[7]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Various approaches to Dropout for RNNs </a:t>
            </a:r>
            <a:r>
              <a:rPr lang="en" sz="1500"/>
              <a:t>reviewed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Pytorch Implementation of Recurrent Dropout[8]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Model Architectures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PredRNN: Official Implementation Pytorch[9]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ConvLSTM Keras Implementation[10]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13250" y="1558675"/>
            <a:ext cx="77457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RNNs are super </a:t>
            </a:r>
            <a:r>
              <a:rPr lang="en" sz="1600"/>
              <a:t>susceptible</a:t>
            </a:r>
            <a:r>
              <a:rPr lang="en" sz="1600"/>
              <a:t> to overfitting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Naively applying regularization methods give relatively small improvements fo</a:t>
            </a:r>
            <a:r>
              <a:rPr lang="en" sz="1600"/>
              <a:t>r RNNs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conventional dropout does not work well with RNNs because the recurrence amplifies noise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order to solve this problem dropout is applied only to non recurrent layers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done by masking the inputs and outputs to the layer dropout is applied to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Choosing the </a:t>
            </a:r>
            <a:r>
              <a:rPr lang="en" sz="1500"/>
              <a:t>correct</a:t>
            </a:r>
            <a:r>
              <a:rPr lang="en" sz="1500"/>
              <a:t>  metrics by which to analyze the performance of these </a:t>
            </a:r>
            <a:r>
              <a:rPr lang="en" sz="1500"/>
              <a:t>regularization methods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certain variations of Dropout in the LSTM  Cells led to memory loss and corruption in LSTM cells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Various regularization methods which could be affected by changing hyperparameters of the model were constrained by computer resources (e.g. batch size)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Regularization methods such as L2 Weight Decay among other have their own </a:t>
            </a:r>
            <a:r>
              <a:rPr lang="en" sz="1500"/>
              <a:t>hyperparameters</a:t>
            </a:r>
            <a:r>
              <a:rPr lang="en" sz="1500"/>
              <a:t> which needed to be tested as well adding to the number of combinations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335775" y="1538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Trained two RNN and LSTM network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PredRNN++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ConvLSTM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Moving MNIST dataset is used for training and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contains 10,000 sequences each of length 20 showing 2 digits in 64x64 frames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subset of the above dataset is used for training due to the computational constraints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</a:t>
            </a:r>
            <a:r>
              <a:rPr lang="en" sz="1500"/>
              <a:t>quantitative</a:t>
            </a:r>
            <a:r>
              <a:rPr lang="en" sz="1500"/>
              <a:t> comparison we used the following metics: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MSE (Mean Square Error)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SSIM (Structural Similarity Index)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PNSL (Peak Signal to Noise Ratio)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both the network architecture learning is performed by optimizing the MSE loss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also focused on different optimization algorithms, as use of regularizers can impede the learning process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Optimizers that performed best were further used to </a:t>
            </a:r>
            <a:r>
              <a:rPr lang="en" sz="1500"/>
              <a:t>study the effect of regularizers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