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257" r:id="rId3"/>
    <p:sldId id="313" r:id="rId4"/>
    <p:sldId id="259" r:id="rId5"/>
    <p:sldId id="314" r:id="rId6"/>
    <p:sldId id="316" r:id="rId7"/>
    <p:sldId id="261" r:id="rId8"/>
    <p:sldId id="262" r:id="rId9"/>
    <p:sldId id="297" r:id="rId10"/>
    <p:sldId id="344" r:id="rId11"/>
    <p:sldId id="296" r:id="rId12"/>
    <p:sldId id="345" r:id="rId13"/>
    <p:sldId id="321" r:id="rId14"/>
    <p:sldId id="351" r:id="rId15"/>
    <p:sldId id="300" r:id="rId16"/>
    <p:sldId id="323" r:id="rId17"/>
    <p:sldId id="324" r:id="rId18"/>
    <p:sldId id="346" r:id="rId19"/>
    <p:sldId id="333" r:id="rId20"/>
    <p:sldId id="303" r:id="rId21"/>
    <p:sldId id="264" r:id="rId22"/>
    <p:sldId id="347" r:id="rId23"/>
    <p:sldId id="325" r:id="rId24"/>
    <p:sldId id="295" r:id="rId25"/>
    <p:sldId id="286" r:id="rId26"/>
    <p:sldId id="348" r:id="rId27"/>
    <p:sldId id="349" r:id="rId28"/>
    <p:sldId id="299" r:id="rId29"/>
    <p:sldId id="309" r:id="rId30"/>
    <p:sldId id="312" r:id="rId31"/>
    <p:sldId id="317" r:id="rId32"/>
    <p:sldId id="308" r:id="rId33"/>
    <p:sldId id="304" r:id="rId34"/>
    <p:sldId id="305" r:id="rId35"/>
    <p:sldId id="318" r:id="rId36"/>
    <p:sldId id="283" r:id="rId37"/>
    <p:sldId id="350" r:id="rId38"/>
    <p:sldId id="306" r:id="rId39"/>
    <p:sldId id="273" r:id="rId40"/>
    <p:sldId id="290" r:id="rId41"/>
    <p:sldId id="311" r:id="rId42"/>
    <p:sldId id="327" r:id="rId43"/>
    <p:sldId id="328" r:id="rId44"/>
    <p:sldId id="338" r:id="rId45"/>
    <p:sldId id="339" r:id="rId46"/>
    <p:sldId id="340" r:id="rId47"/>
    <p:sldId id="341" r:id="rId48"/>
    <p:sldId id="342" r:id="rId49"/>
    <p:sldId id="330" r:id="rId50"/>
    <p:sldId id="329" r:id="rId51"/>
    <p:sldId id="326" r:id="rId52"/>
    <p:sldId id="343" r:id="rId53"/>
    <p:sldId id="289" r:id="rId54"/>
    <p:sldId id="291" r:id="rId55"/>
    <p:sldId id="276" r:id="rId56"/>
    <p:sldId id="332" r:id="rId57"/>
    <p:sldId id="334" r:id="rId58"/>
    <p:sldId id="258" r:id="rId59"/>
    <p:sldId id="260" r:id="rId60"/>
    <p:sldId id="335" r:id="rId61"/>
    <p:sldId id="263" r:id="rId62"/>
    <p:sldId id="336" r:id="rId63"/>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CCFF"/>
    <a:srgbClr val="99CCFF"/>
    <a:srgbClr val="FFCC00"/>
    <a:srgbClr val="FF3300"/>
    <a:srgbClr val="CC9900"/>
    <a:srgbClr val="FFCC66"/>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194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E8E8FD0B-B813-483C-A9D3-7809FC71D7E2}" type="slidenum">
              <a:rPr lang="en-US" sz="1000">
                <a:solidFill>
                  <a:schemeClr val="tx1"/>
                </a:solidFill>
                <a:latin typeface="Arial" charset="0"/>
              </a:rPr>
              <a:pPr defTabSz="941388">
                <a:lnSpc>
                  <a:spcPct val="100000"/>
                </a:lnSpc>
                <a:spcBef>
                  <a:spcPct val="50000"/>
                </a:spcBef>
              </a:pPr>
              <a:t>‹#›</a:t>
            </a:fld>
            <a:endParaRPr lang="en-US" sz="1000">
              <a:solidFill>
                <a:schemeClr val="tx1"/>
              </a:solidFill>
              <a:latin typeface="Arial" charset="0"/>
            </a:endParaRPr>
          </a:p>
        </p:txBody>
      </p:sp>
    </p:spTree>
    <p:extLst>
      <p:ext uri="{BB962C8B-B14F-4D97-AF65-F5344CB8AC3E}">
        <p14:creationId xmlns:p14="http://schemas.microsoft.com/office/powerpoint/2010/main" val="2512926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747125"/>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charset="0"/>
              </a:rPr>
              <a:t>Introduction to Oracle: SQL and PL/SQL  3</a:t>
            </a:r>
            <a:r>
              <a:rPr lang="en-US" sz="1000">
                <a:solidFill>
                  <a:schemeClr val="tx1"/>
                </a:solidFill>
                <a:latin typeface="Times New Roman" pitchFamily="18" charset="0"/>
              </a:rPr>
              <a:t>-</a:t>
            </a:r>
            <a:fld id="{5E7D6529-FEBE-4821-938A-200B8D6935BE}" type="slidenum">
              <a:rPr lang="en-US" sz="1000">
                <a:solidFill>
                  <a:schemeClr val="tx1"/>
                </a:solidFill>
                <a:latin typeface="Arial" charset="0"/>
              </a:rPr>
              <a:pPr defTabSz="941388">
                <a:lnSpc>
                  <a:spcPct val="100000"/>
                </a:lnSpc>
                <a:spcBef>
                  <a:spcPct val="50000"/>
                </a:spcBef>
              </a:pPr>
              <a:t>‹#›</a:t>
            </a:fld>
            <a:endParaRPr lang="en-US" sz="1000">
              <a:solidFill>
                <a:schemeClr val="tx1"/>
              </a:solidFill>
              <a:latin typeface="Arial" charset="0"/>
            </a:endParaRPr>
          </a:p>
        </p:txBody>
      </p:sp>
    </p:spTree>
    <p:extLst>
      <p:ext uri="{BB962C8B-B14F-4D97-AF65-F5344CB8AC3E}">
        <p14:creationId xmlns:p14="http://schemas.microsoft.com/office/powerpoint/2010/main" val="2369147729"/>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 Target="../slides/slide35.xml"/><Relationship Id="rId7" Type="http://schemas.openxmlformats.org/officeDocument/2006/relationships/image" Target="../media/image8.wmf"/><Relationship Id="rId2" Type="http://schemas.openxmlformats.org/officeDocument/2006/relationships/notesMaster" Target="../notesMasters/notesMaster1.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9.bin"/></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10.bin"/></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11.bin"/></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55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85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dirty="0"/>
              <a:t>Character Manipulation Functions</a:t>
            </a:r>
          </a:p>
          <a:p>
            <a:pPr lvl="1">
              <a:tabLst/>
            </a:pPr>
            <a:r>
              <a:rPr lang="en-US" dirty="0"/>
              <a:t>CONCAT, SUBSTR, LENGTH, INSTR, and LPAD are the five character manipulation functions covered in this lesson.</a:t>
            </a:r>
          </a:p>
          <a:p>
            <a:pPr lvl="2">
              <a:tabLst/>
            </a:pPr>
            <a:r>
              <a:rPr lang="en-US" dirty="0">
                <a:solidFill>
                  <a:srgbClr val="FC0128"/>
                </a:solidFill>
              </a:rPr>
              <a:t>CONCAT</a:t>
            </a:r>
            <a:r>
              <a:rPr lang="en-US" dirty="0">
                <a:solidFill>
                  <a:srgbClr val="FC0128"/>
                </a:solidFill>
                <a:latin typeface="Symbol" pitchFamily="18" charset="2"/>
              </a:rPr>
              <a:t>:</a:t>
            </a:r>
            <a:r>
              <a:rPr lang="en-US" dirty="0">
                <a:latin typeface="Symbol" pitchFamily="18" charset="2"/>
              </a:rPr>
              <a:t> </a:t>
            </a:r>
            <a:r>
              <a:rPr lang="en-US" dirty="0"/>
              <a:t>Joins values together (You are limited to using two parameters with CONCAT.)</a:t>
            </a:r>
          </a:p>
          <a:p>
            <a:pPr lvl="2">
              <a:tabLst/>
            </a:pPr>
            <a:r>
              <a:rPr lang="en-US" dirty="0">
                <a:solidFill>
                  <a:srgbClr val="FC0128"/>
                </a:solidFill>
              </a:rPr>
              <a:t>SUBSTR</a:t>
            </a:r>
            <a:r>
              <a:rPr lang="en-US" dirty="0">
                <a:solidFill>
                  <a:srgbClr val="FC0128"/>
                </a:solidFill>
                <a:latin typeface="Symbol" pitchFamily="18" charset="2"/>
              </a:rPr>
              <a:t>:</a:t>
            </a:r>
            <a:r>
              <a:rPr lang="en-US" dirty="0">
                <a:latin typeface="Symbol" pitchFamily="18" charset="2"/>
              </a:rPr>
              <a:t> </a:t>
            </a:r>
            <a:r>
              <a:rPr lang="en-US" dirty="0"/>
              <a:t>Extracts a string of determined length</a:t>
            </a:r>
          </a:p>
          <a:p>
            <a:pPr lvl="2">
              <a:tabLst/>
            </a:pPr>
            <a:r>
              <a:rPr lang="en-US" dirty="0">
                <a:solidFill>
                  <a:srgbClr val="FC0128"/>
                </a:solidFill>
              </a:rPr>
              <a:t>LENGTH</a:t>
            </a:r>
            <a:r>
              <a:rPr lang="en-US" dirty="0">
                <a:solidFill>
                  <a:srgbClr val="FC0128"/>
                </a:solidFill>
                <a:latin typeface="Symbol" pitchFamily="18" charset="2"/>
              </a:rPr>
              <a:t>:</a:t>
            </a:r>
            <a:r>
              <a:rPr lang="en-US" dirty="0">
                <a:latin typeface="Symbol" pitchFamily="18" charset="2"/>
              </a:rPr>
              <a:t> </a:t>
            </a:r>
            <a:r>
              <a:rPr lang="en-US" dirty="0"/>
              <a:t>Shows the length of a string as a numeric value</a:t>
            </a:r>
          </a:p>
          <a:p>
            <a:pPr lvl="2">
              <a:tabLst/>
            </a:pPr>
            <a:r>
              <a:rPr lang="en-US" dirty="0">
                <a:solidFill>
                  <a:srgbClr val="FC0128"/>
                </a:solidFill>
              </a:rPr>
              <a:t>INSTR</a:t>
            </a:r>
            <a:r>
              <a:rPr lang="en-US" dirty="0">
                <a:solidFill>
                  <a:srgbClr val="FC0128"/>
                </a:solidFill>
                <a:latin typeface="Symbol" pitchFamily="18" charset="2"/>
              </a:rPr>
              <a:t>:</a:t>
            </a:r>
            <a:r>
              <a:rPr lang="en-US" dirty="0">
                <a:latin typeface="Symbol" pitchFamily="18" charset="2"/>
              </a:rPr>
              <a:t> </a:t>
            </a:r>
            <a:r>
              <a:rPr lang="en-US" dirty="0"/>
              <a:t>Finds numeric position of a named character</a:t>
            </a:r>
          </a:p>
          <a:p>
            <a:pPr lvl="2">
              <a:tabLst/>
            </a:pPr>
            <a:r>
              <a:rPr lang="en-US" dirty="0">
                <a:solidFill>
                  <a:srgbClr val="FC0128"/>
                </a:solidFill>
              </a:rPr>
              <a:t>LPAD</a:t>
            </a:r>
            <a:r>
              <a:rPr lang="en-US" dirty="0">
                <a:solidFill>
                  <a:srgbClr val="FC0128"/>
                </a:solidFill>
                <a:latin typeface="Symbol" pitchFamily="18" charset="2"/>
              </a:rPr>
              <a:t>:</a:t>
            </a:r>
            <a:r>
              <a:rPr lang="en-US" dirty="0">
                <a:latin typeface="Symbol" pitchFamily="18" charset="2"/>
              </a:rPr>
              <a:t> </a:t>
            </a:r>
            <a:r>
              <a:rPr lang="en-US" dirty="0"/>
              <a:t>Pads the character value right-justified</a:t>
            </a:r>
          </a:p>
          <a:p>
            <a:pPr lvl="1">
              <a:tabLst/>
            </a:pPr>
            <a:r>
              <a:rPr lang="en-US" b="1" dirty="0"/>
              <a:t>Note:</a:t>
            </a:r>
            <a:r>
              <a:rPr lang="en-US" dirty="0"/>
              <a:t> </a:t>
            </a:r>
            <a:r>
              <a:rPr lang="en-US" dirty="0">
                <a:solidFill>
                  <a:srgbClr val="FC0128"/>
                </a:solidFill>
              </a:rPr>
              <a:t>RPAD </a:t>
            </a:r>
            <a:r>
              <a:rPr lang="en-US" dirty="0"/>
              <a:t>character manipulation function pads the character value left-justified</a:t>
            </a:r>
          </a:p>
          <a:p>
            <a:pPr lvl="1">
              <a:tabLst/>
            </a:pPr>
            <a:endParaRPr lang="en-US" dirty="0"/>
          </a:p>
          <a:p>
            <a:pPr lvl="1">
              <a:tabLst/>
            </a:pPr>
            <a:endParaRPr lang="en-US" dirty="0"/>
          </a:p>
          <a:p>
            <a:pPr lvl="1">
              <a:tabLst/>
            </a:pPr>
            <a:endParaRPr lang="en-US" dirty="0"/>
          </a:p>
          <a:p>
            <a:pPr lvl="1">
              <a:tabLst/>
            </a:pPr>
            <a:endParaRPr lang="en-US" dirty="0"/>
          </a:p>
          <a:p>
            <a:pPr lvl="1">
              <a:tabLst/>
            </a:pPr>
            <a:endParaRPr lang="en-US" dirty="0"/>
          </a:p>
          <a:p>
            <a:pPr>
              <a:tabLst/>
            </a:pPr>
            <a:r>
              <a:rPr lang="en-US" dirty="0">
                <a:solidFill>
                  <a:schemeClr val="accent2"/>
                </a:solidFill>
              </a:rPr>
              <a:t>Class Management Note</a:t>
            </a:r>
          </a:p>
          <a:p>
            <a:pPr lvl="1">
              <a:tabLst/>
            </a:pPr>
            <a:r>
              <a:rPr lang="en-US" dirty="0">
                <a:solidFill>
                  <a:schemeClr val="accent2"/>
                </a:solidFill>
              </a:rPr>
              <a:t>Be sure to point out RPAD to the students, as this function will needed in a practice exercise.</a:t>
            </a:r>
          </a:p>
          <a:p>
            <a:pPr lvl="1">
              <a:tabLst/>
            </a:pPr>
            <a:r>
              <a:rPr lang="en-US" dirty="0">
                <a:solidFill>
                  <a:schemeClr val="accent2"/>
                </a:solidFill>
              </a:rPr>
              <a:t>Also, LTRIM and RTRIM are replaced by one function, TRIM, in Oracle8i.</a:t>
            </a:r>
          </a:p>
        </p:txBody>
      </p:sp>
      <p:sp>
        <p:nvSpPr>
          <p:cNvPr id="2457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dirty="0"/>
              <a:t>Character Manipulation Functions (continued)</a:t>
            </a:r>
          </a:p>
          <a:p>
            <a:pPr lvl="1"/>
            <a:r>
              <a:rPr lang="en-US" dirty="0"/>
              <a:t>The slide example displays employee name and job joined together, length of the employee name, and the numeric position of the letter A in the employee name, for all employees who are in sales. </a:t>
            </a:r>
          </a:p>
          <a:p>
            <a:r>
              <a:rPr lang="en-US" dirty="0"/>
              <a:t>Example</a:t>
            </a:r>
          </a:p>
          <a:p>
            <a:pPr lvl="1"/>
            <a:r>
              <a:rPr lang="en-US" dirty="0"/>
              <a:t>Modify the SQL statement on the slide to display the data for those employees whose names end with an N.</a:t>
            </a:r>
          </a:p>
          <a:p>
            <a:endParaRPr lang="en-US" b="0" dirty="0">
              <a:latin typeface="Times New Roman" pitchFamily="18" charset="0"/>
            </a:endParaRPr>
          </a:p>
        </p:txBody>
      </p:sp>
      <p:sp>
        <p:nvSpPr>
          <p:cNvPr id="26628" name="Rectangle 4"/>
          <p:cNvSpPr>
            <a:spLocks noChangeArrowheads="1"/>
          </p:cNvSpPr>
          <p:nvPr/>
        </p:nvSpPr>
        <p:spPr bwMode="auto">
          <a:xfrm>
            <a:off x="608013" y="5999163"/>
            <a:ext cx="5637212" cy="795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5"/>
          <p:cNvSpPr>
            <a:spLocks noChangeArrowheads="1"/>
          </p:cNvSpPr>
          <p:nvPr/>
        </p:nvSpPr>
        <p:spPr bwMode="auto">
          <a:xfrm>
            <a:off x="606425" y="6897688"/>
            <a:ext cx="5637213" cy="7921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508000" y="6897688"/>
            <a:ext cx="561657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2713" algn="l"/>
              </a:tabLst>
            </a:pPr>
            <a:r>
              <a:rPr lang="en-US" sz="1100" b="0">
                <a:solidFill>
                  <a:schemeClr val="tx1"/>
                </a:solidFill>
                <a:latin typeface="Courier New" pitchFamily="49" charset="0"/>
              </a:rPr>
              <a:t>	ENAME    CONCAT(ENAME,JOB)   LENGTH(ENAME) INSTR(ENAME,'A')</a:t>
            </a:r>
          </a:p>
          <a:p>
            <a:pPr algn="l" defTabSz="828675">
              <a:lnSpc>
                <a:spcPct val="100000"/>
              </a:lnSpc>
              <a:spcBef>
                <a:spcPct val="0"/>
              </a:spcBef>
              <a:tabLst>
                <a:tab pos="112713" algn="l"/>
              </a:tabLst>
            </a:pPr>
            <a:r>
              <a:rPr lang="en-US" sz="1100" b="0">
                <a:solidFill>
                  <a:schemeClr val="tx1"/>
                </a:solidFill>
                <a:latin typeface="Courier New" pitchFamily="49" charset="0"/>
              </a:rPr>
              <a:t>	-------- ------------------- ------------- ----------------</a:t>
            </a:r>
          </a:p>
          <a:p>
            <a:pPr algn="l" defTabSz="828675">
              <a:lnSpc>
                <a:spcPct val="100000"/>
              </a:lnSpc>
              <a:spcBef>
                <a:spcPct val="0"/>
              </a:spcBef>
              <a:tabLst>
                <a:tab pos="112713" algn="l"/>
              </a:tabLst>
            </a:pPr>
            <a:r>
              <a:rPr lang="en-US" sz="1100" b="0">
                <a:solidFill>
                  <a:schemeClr val="tx1"/>
                </a:solidFill>
                <a:latin typeface="Courier New" pitchFamily="49" charset="0"/>
              </a:rPr>
              <a:t>	MARTIN   MARTINSALESMAN                  6                2</a:t>
            </a:r>
          </a:p>
          <a:p>
            <a:pPr algn="l" defTabSz="828675">
              <a:lnSpc>
                <a:spcPct val="100000"/>
              </a:lnSpc>
              <a:spcBef>
                <a:spcPct val="0"/>
              </a:spcBef>
              <a:tabLst>
                <a:tab pos="112713" algn="l"/>
              </a:tabLst>
            </a:pPr>
            <a:r>
              <a:rPr lang="en-US" sz="1100" b="0">
                <a:solidFill>
                  <a:schemeClr val="tx1"/>
                </a:solidFill>
                <a:latin typeface="Courier New" pitchFamily="49" charset="0"/>
              </a:rPr>
              <a:t>	ALLEN    ALLENSALESMAN                   5                1</a:t>
            </a:r>
          </a:p>
        </p:txBody>
      </p:sp>
      <p:sp>
        <p:nvSpPr>
          <p:cNvPr id="26631" name="Rectangle 7"/>
          <p:cNvSpPr>
            <a:spLocks noChangeArrowheads="1"/>
          </p:cNvSpPr>
          <p:nvPr/>
        </p:nvSpPr>
        <p:spPr bwMode="auto">
          <a:xfrm>
            <a:off x="614363" y="6003925"/>
            <a:ext cx="6007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828675">
              <a:lnSpc>
                <a:spcPct val="100000"/>
              </a:lnSpc>
              <a:spcBef>
                <a:spcPct val="0"/>
              </a:spcBef>
              <a:tabLst>
                <a:tab pos="1177925" algn="l"/>
              </a:tabLst>
            </a:pPr>
            <a:r>
              <a:rPr lang="en-US" sz="1100">
                <a:solidFill>
                  <a:srgbClr val="000000"/>
                </a:solidFill>
                <a:latin typeface="Courier New" pitchFamily="49" charset="0"/>
              </a:rPr>
              <a:t>SQL&gt; SELECT 	ename, CONCAT(ename, job), LENGTH(ename),			INSTR(ename, 'A')</a:t>
            </a:r>
          </a:p>
          <a:p>
            <a:pPr algn="l" defTabSz="828675">
              <a:lnSpc>
                <a:spcPct val="100000"/>
              </a:lnSpc>
              <a:spcBef>
                <a:spcPct val="0"/>
              </a:spcBef>
              <a:tabLst>
                <a:tab pos="1177925" algn="l"/>
              </a:tabLst>
            </a:pPr>
            <a:r>
              <a:rPr lang="en-US" sz="1100">
                <a:solidFill>
                  <a:srgbClr val="000000"/>
                </a:solidFill>
                <a:latin typeface="Courier New" pitchFamily="49" charset="0"/>
              </a:rPr>
              <a:t>  2  FROM 	emp</a:t>
            </a:r>
          </a:p>
          <a:p>
            <a:pPr algn="l" defTabSz="828675">
              <a:lnSpc>
                <a:spcPct val="100000"/>
              </a:lnSpc>
              <a:spcBef>
                <a:spcPct val="0"/>
              </a:spcBef>
              <a:tabLst>
                <a:tab pos="1177925" algn="l"/>
              </a:tabLst>
            </a:pPr>
            <a:r>
              <a:rPr lang="en-US" sz="1100">
                <a:solidFill>
                  <a:srgbClr val="000000"/>
                </a:solidFill>
                <a:latin typeface="Courier New" pitchFamily="49" charset="0"/>
              </a:rPr>
              <a:t>  3  WHERE 	SUBSTR(ename, -1, 1) = 'N';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Number Functions</a:t>
            </a:r>
          </a:p>
          <a:p>
            <a:pPr lvl="1">
              <a:tabLst/>
            </a:pPr>
            <a:r>
              <a:rPr lang="en-US">
                <a:solidFill>
                  <a:srgbClr val="FC0128"/>
                </a:solidFill>
              </a:rPr>
              <a:t>Number functions </a:t>
            </a:r>
            <a:r>
              <a:rPr lang="en-US"/>
              <a:t>accept numeric input and return numeric values. This section describes some of the number functions.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spcBef>
                <a:spcPct val="65000"/>
              </a:spcBef>
              <a:tabLst/>
            </a:pPr>
            <a:r>
              <a:rPr lang="en-US" b="1"/>
              <a:t/>
            </a:r>
            <a:br>
              <a:rPr lang="en-US" b="1"/>
            </a:br>
            <a:r>
              <a:rPr lang="en-US" b="1"/>
              <a:t>Note:</a:t>
            </a:r>
            <a:r>
              <a:rPr lang="en-US"/>
              <a:t> This list is a subset of the available number functions.</a:t>
            </a:r>
          </a:p>
          <a:p>
            <a:pPr lvl="1">
              <a:tabLst/>
            </a:pPr>
            <a:r>
              <a:rPr lang="en-US"/>
              <a:t>For more information, see</a:t>
            </a:r>
            <a:br>
              <a:rPr lang="en-US"/>
            </a:br>
            <a:r>
              <a:rPr lang="en-US" i="1"/>
              <a:t>Oracle Server SQL Reference, </a:t>
            </a:r>
            <a:r>
              <a:rPr lang="en-US"/>
              <a:t>Release 8</a:t>
            </a:r>
            <a:r>
              <a:rPr lang="en-US" i="1"/>
              <a:t>, </a:t>
            </a:r>
            <a:r>
              <a:rPr lang="en-US"/>
              <a:t>“Number Functions.”</a:t>
            </a:r>
          </a:p>
          <a:p>
            <a:pPr>
              <a:tabLst/>
            </a:pPr>
            <a:endParaRPr lang="en-US" b="0">
              <a:latin typeface="Times New Roman" pitchFamily="18" charset="0"/>
            </a:endParaRPr>
          </a:p>
        </p:txBody>
      </p:sp>
      <p:sp>
        <p:nvSpPr>
          <p:cNvPr id="28675" name="Rectangle 3"/>
          <p:cNvSpPr>
            <a:spLocks noGrp="1" noRot="1" noChangeAspect="1" noChangeArrowheads="1" noTextEdit="1"/>
          </p:cNvSpPr>
          <p:nvPr>
            <p:ph type="sldImg"/>
          </p:nvPr>
        </p:nvSpPr>
        <p:spPr>
          <a:xfrm>
            <a:off x="474663" y="161925"/>
            <a:ext cx="5864225" cy="4397375"/>
          </a:xfrm>
          <a:ln cap="flat"/>
        </p:spPr>
      </p:sp>
      <p:graphicFrame>
        <p:nvGraphicFramePr>
          <p:cNvPr id="28676" name="Object 4"/>
          <p:cNvGraphicFramePr>
            <a:graphicFrameLocks/>
          </p:cNvGraphicFramePr>
          <p:nvPr/>
        </p:nvGraphicFramePr>
        <p:xfrm>
          <a:off x="601663" y="5395913"/>
          <a:ext cx="5816600" cy="1576387"/>
        </p:xfrm>
        <a:graphic>
          <a:graphicData uri="http://schemas.openxmlformats.org/presentationml/2006/ole">
            <mc:AlternateContent xmlns:mc="http://schemas.openxmlformats.org/markup-compatibility/2006">
              <mc:Choice xmlns:v="urn:schemas-microsoft-com:vml" Requires="v">
                <p:oleObj spid="_x0000_s28712" name="Document" r:id="rId4" imgW="5816520" imgH="1576080" progId="Word.Document.6">
                  <p:embed/>
                </p:oleObj>
              </mc:Choice>
              <mc:Fallback>
                <p:oleObj name="Document" r:id="rId4" imgW="5816520" imgH="157608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5395913"/>
                        <a:ext cx="58166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90" name="Group 18"/>
          <p:cNvGrpSpPr>
            <a:grpSpLocks/>
          </p:cNvGrpSpPr>
          <p:nvPr/>
        </p:nvGrpSpPr>
        <p:grpSpPr bwMode="auto">
          <a:xfrm>
            <a:off x="179388" y="7192963"/>
            <a:ext cx="296862" cy="288925"/>
            <a:chOff x="113" y="4531"/>
            <a:chExt cx="187" cy="182"/>
          </a:xfrm>
        </p:grpSpPr>
        <p:sp>
          <p:nvSpPr>
            <p:cNvPr id="28677" name="Freeform 5"/>
            <p:cNvSpPr>
              <a:spLocks/>
            </p:cNvSpPr>
            <p:nvPr/>
          </p:nvSpPr>
          <p:spPr bwMode="auto">
            <a:xfrm>
              <a:off x="113" y="4531"/>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Lst>
              <a:ahLst/>
              <a:cxnLst>
                <a:cxn ang="0">
                  <a:pos x="T0" y="T1"/>
                </a:cxn>
                <a:cxn ang="0">
                  <a:pos x="T2" y="T3"/>
                </a:cxn>
                <a:cxn ang="0">
                  <a:pos x="T4" y="T5"/>
                </a:cxn>
                <a:cxn ang="0">
                  <a:pos x="T6" y="T7"/>
                </a:cxn>
                <a:cxn ang="0">
                  <a:pos x="T8" y="T9"/>
                </a:cxn>
              </a:cxnLst>
              <a:rect l="0" t="0" r="r" b="b"/>
              <a:pathLst>
                <a:path w="178" h="175">
                  <a:moveTo>
                    <a:pt x="177" y="174"/>
                  </a:moveTo>
                  <a:lnTo>
                    <a:pt x="177" y="0"/>
                  </a:lnTo>
                  <a:lnTo>
                    <a:pt x="0" y="0"/>
                  </a:lnTo>
                  <a:lnTo>
                    <a:pt x="0" y="174"/>
                  </a:lnTo>
                  <a:lnTo>
                    <a:pt x="177" y="17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Freeform 6"/>
            <p:cNvSpPr>
              <a:spLocks/>
            </p:cNvSpPr>
            <p:nvPr/>
          </p:nvSpPr>
          <p:spPr bwMode="auto">
            <a:xfrm>
              <a:off x="175" y="4597"/>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p:cNvSpPr>
              <a:spLocks/>
            </p:cNvSpPr>
            <p:nvPr/>
          </p:nvSpPr>
          <p:spPr bwMode="auto">
            <a:xfrm>
              <a:off x="183" y="4610"/>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p:cNvSpPr>
              <a:spLocks/>
            </p:cNvSpPr>
            <p:nvPr/>
          </p:nvSpPr>
          <p:spPr bwMode="auto">
            <a:xfrm>
              <a:off x="189" y="462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p:cNvSpPr>
              <a:spLocks/>
            </p:cNvSpPr>
            <p:nvPr/>
          </p:nvSpPr>
          <p:spPr bwMode="auto">
            <a:xfrm>
              <a:off x="198" y="464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p:cNvSpPr>
              <a:spLocks/>
            </p:cNvSpPr>
            <p:nvPr/>
          </p:nvSpPr>
          <p:spPr bwMode="auto">
            <a:xfrm>
              <a:off x="204" y="4660"/>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Freeform 11"/>
            <p:cNvSpPr>
              <a:spLocks/>
            </p:cNvSpPr>
            <p:nvPr/>
          </p:nvSpPr>
          <p:spPr bwMode="auto">
            <a:xfrm>
              <a:off x="135" y="4557"/>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Freeform 12"/>
            <p:cNvSpPr>
              <a:spLocks/>
            </p:cNvSpPr>
            <p:nvPr/>
          </p:nvSpPr>
          <p:spPr bwMode="auto">
            <a:xfrm>
              <a:off x="117" y="4545"/>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Lst>
              <a:ahLst/>
              <a:cxnLst>
                <a:cxn ang="0">
                  <a:pos x="T0" y="T1"/>
                </a:cxn>
                <a:cxn ang="0">
                  <a:pos x="T2" y="T3"/>
                </a:cxn>
                <a:cxn ang="0">
                  <a:pos x="T4" y="T5"/>
                </a:cxn>
                <a:cxn ang="0">
                  <a:pos x="T6" y="T7"/>
                </a:cxn>
                <a:cxn ang="0">
                  <a:pos x="T8" y="T9"/>
                </a:cxn>
              </a:cxnLst>
              <a:rect l="0" t="0" r="r" b="b"/>
              <a:pathLst>
                <a:path w="123" h="60">
                  <a:moveTo>
                    <a:pt x="122" y="7"/>
                  </a:moveTo>
                  <a:lnTo>
                    <a:pt x="119" y="0"/>
                  </a:lnTo>
                  <a:lnTo>
                    <a:pt x="0" y="51"/>
                  </a:lnTo>
                  <a:lnTo>
                    <a:pt x="2" y="59"/>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Freeform 13"/>
            <p:cNvSpPr>
              <a:spLocks/>
            </p:cNvSpPr>
            <p:nvPr/>
          </p:nvSpPr>
          <p:spPr bwMode="auto">
            <a:xfrm>
              <a:off x="245" y="456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4"/>
            <p:cNvSpPr>
              <a:spLocks/>
            </p:cNvSpPr>
            <p:nvPr/>
          </p:nvSpPr>
          <p:spPr bwMode="auto">
            <a:xfrm>
              <a:off x="135" y="4605"/>
              <a:ext cx="52" cy="108"/>
            </a:xfrm>
            <a:custGeom>
              <a:avLst/>
              <a:gdLst>
                <a:gd name="T0" fmla="*/ 44 w 52"/>
                <a:gd name="T1" fmla="*/ 107 h 108"/>
                <a:gd name="T2" fmla="*/ 51 w 52"/>
                <a:gd name="T3" fmla="*/ 102 h 108"/>
                <a:gd name="T4" fmla="*/ 6 w 52"/>
                <a:gd name="T5" fmla="*/ 0 h 108"/>
                <a:gd name="T6" fmla="*/ 0 w 52"/>
                <a:gd name="T7" fmla="*/ 4 h 108"/>
                <a:gd name="T8" fmla="*/ 44 w 52"/>
                <a:gd name="T9" fmla="*/ 107 h 108"/>
              </a:gdLst>
              <a:ahLst/>
              <a:cxnLst>
                <a:cxn ang="0">
                  <a:pos x="T0" y="T1"/>
                </a:cxn>
                <a:cxn ang="0">
                  <a:pos x="T2" y="T3"/>
                </a:cxn>
                <a:cxn ang="0">
                  <a:pos x="T4" y="T5"/>
                </a:cxn>
                <a:cxn ang="0">
                  <a:pos x="T6" y="T7"/>
                </a:cxn>
                <a:cxn ang="0">
                  <a:pos x="T8" y="T9"/>
                </a:cxn>
              </a:cxnLst>
              <a:rect l="0" t="0" r="r" b="b"/>
              <a:pathLst>
                <a:path w="52" h="108">
                  <a:moveTo>
                    <a:pt x="44" y="107"/>
                  </a:moveTo>
                  <a:lnTo>
                    <a:pt x="51" y="102"/>
                  </a:lnTo>
                  <a:lnTo>
                    <a:pt x="6" y="0"/>
                  </a:lnTo>
                  <a:lnTo>
                    <a:pt x="0" y="4"/>
                  </a:lnTo>
                  <a:lnTo>
                    <a:pt x="44"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5"/>
            <p:cNvSpPr>
              <a:spLocks/>
            </p:cNvSpPr>
            <p:nvPr/>
          </p:nvSpPr>
          <p:spPr bwMode="auto">
            <a:xfrm>
              <a:off x="113" y="4599"/>
              <a:ext cx="59" cy="114"/>
            </a:xfrm>
            <a:custGeom>
              <a:avLst/>
              <a:gdLst>
                <a:gd name="T0" fmla="*/ 51 w 59"/>
                <a:gd name="T1" fmla="*/ 113 h 114"/>
                <a:gd name="T2" fmla="*/ 58 w 59"/>
                <a:gd name="T3" fmla="*/ 110 h 114"/>
                <a:gd name="T4" fmla="*/ 6 w 59"/>
                <a:gd name="T5" fmla="*/ 0 h 114"/>
                <a:gd name="T6" fmla="*/ 0 w 59"/>
                <a:gd name="T7" fmla="*/ 2 h 114"/>
                <a:gd name="T8" fmla="*/ 51 w 59"/>
                <a:gd name="T9" fmla="*/ 113 h 114"/>
              </a:gdLst>
              <a:ahLst/>
              <a:cxnLst>
                <a:cxn ang="0">
                  <a:pos x="T0" y="T1"/>
                </a:cxn>
                <a:cxn ang="0">
                  <a:pos x="T2" y="T3"/>
                </a:cxn>
                <a:cxn ang="0">
                  <a:pos x="T4" y="T5"/>
                </a:cxn>
                <a:cxn ang="0">
                  <a:pos x="T6" y="T7"/>
                </a:cxn>
                <a:cxn ang="0">
                  <a:pos x="T8" y="T9"/>
                </a:cxn>
              </a:cxnLst>
              <a:rect l="0" t="0" r="r" b="b"/>
              <a:pathLst>
                <a:path w="59" h="114">
                  <a:moveTo>
                    <a:pt x="51" y="113"/>
                  </a:moveTo>
                  <a:lnTo>
                    <a:pt x="58" y="110"/>
                  </a:lnTo>
                  <a:lnTo>
                    <a:pt x="6" y="0"/>
                  </a:lnTo>
                  <a:lnTo>
                    <a:pt x="0" y="2"/>
                  </a:lnTo>
                  <a:lnTo>
                    <a:pt x="51"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Freeform 16"/>
            <p:cNvSpPr>
              <a:spLocks/>
            </p:cNvSpPr>
            <p:nvPr/>
          </p:nvSpPr>
          <p:spPr bwMode="auto">
            <a:xfrm>
              <a:off x="116" y="4599"/>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6"/>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Freeform 17"/>
            <p:cNvSpPr>
              <a:spLocks/>
            </p:cNvSpPr>
            <p:nvPr/>
          </p:nvSpPr>
          <p:spPr bwMode="auto">
            <a:xfrm>
              <a:off x="223" y="4552"/>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Lst>
              <a:ahLst/>
              <a:cxnLst>
                <a:cxn ang="0">
                  <a:pos x="T0" y="T1"/>
                </a:cxn>
                <a:cxn ang="0">
                  <a:pos x="T2" y="T3"/>
                </a:cxn>
                <a:cxn ang="0">
                  <a:pos x="T4" y="T5"/>
                </a:cxn>
                <a:cxn ang="0">
                  <a:pos x="T6" y="T7"/>
                </a:cxn>
                <a:cxn ang="0">
                  <a:pos x="T8" y="T9"/>
                </a:cxn>
              </a:cxnLst>
              <a:rect l="0" t="0" r="r" b="b"/>
              <a:pathLst>
                <a:path w="29" h="19">
                  <a:moveTo>
                    <a:pt x="24" y="18"/>
                  </a:moveTo>
                  <a:lnTo>
                    <a:pt x="28" y="11"/>
                  </a:lnTo>
                  <a:lnTo>
                    <a:pt x="4" y="0"/>
                  </a:lnTo>
                  <a:lnTo>
                    <a:pt x="0" y="6"/>
                  </a:lnTo>
                  <a:lnTo>
                    <a:pt x="24"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2913" y="168275"/>
            <a:ext cx="5927725" cy="4445000"/>
          </a:xfrm>
          <a:ln cap="flat"/>
        </p:spPr>
      </p:sp>
      <p:sp>
        <p:nvSpPr>
          <p:cNvPr id="30723" name="Rectangle 3"/>
          <p:cNvSpPr>
            <a:spLocks noGrp="1" noChangeArrowheads="1"/>
          </p:cNvSpPr>
          <p:nvPr>
            <p:ph type="body" idx="1"/>
          </p:nvPr>
        </p:nvSpPr>
        <p:spPr>
          <a:xfrm>
            <a:off x="452438" y="4762500"/>
            <a:ext cx="5940425" cy="3795713"/>
          </a:xfrm>
          <a:noFill/>
          <a:ln/>
        </p:spPr>
        <p:txBody>
          <a:bodyPr/>
          <a:lstStyle/>
          <a:p>
            <a:pPr defTabSz="377825">
              <a:tabLst>
                <a:tab pos="442913" algn="l"/>
              </a:tabLst>
            </a:pPr>
            <a:r>
              <a:rPr lang="en-US"/>
              <a:t>ROUND Function</a:t>
            </a:r>
          </a:p>
          <a:p>
            <a:pPr lvl="1" defTabSz="377825">
              <a:tabLst>
                <a:tab pos="442913" algn="l"/>
              </a:tabLst>
            </a:pPr>
            <a:r>
              <a:rPr lang="en-US"/>
              <a:t>The </a:t>
            </a:r>
            <a:r>
              <a:rPr lang="en-US">
                <a:solidFill>
                  <a:srgbClr val="FC0128"/>
                </a:solidFill>
              </a:rPr>
              <a:t>ROUND </a:t>
            </a:r>
            <a:r>
              <a:rPr lang="en-US"/>
              <a:t>function rounds the column, expression, or value to </a:t>
            </a:r>
            <a:r>
              <a:rPr lang="en-US" i="1"/>
              <a:t>n</a:t>
            </a:r>
            <a:r>
              <a:rPr lang="en-US"/>
              <a:t> decimal places. </a:t>
            </a:r>
            <a:r>
              <a:rPr lang="en-US">
                <a:latin typeface="Times" pitchFamily="18" charset="0"/>
              </a:rPr>
              <a:t>If the second argument is 0 or is missing, the value is rounded to zero decimal places. If the second argument is 2, the value is rounded to two decimal places. Conversely, if the second argument is -2, the value is rounded to two decimal places to the left.</a:t>
            </a:r>
          </a:p>
          <a:p>
            <a:pPr lvl="1" defTabSz="377825">
              <a:tabLst>
                <a:tab pos="442913" algn="l"/>
              </a:tabLst>
            </a:pPr>
            <a:r>
              <a:rPr lang="en-US"/>
              <a:t>The ROUND function can also be used with date functions. You will see examples later in this lesson.</a:t>
            </a:r>
          </a:p>
          <a:p>
            <a:pPr lvl="1" defTabSz="377825">
              <a:tabLst>
                <a:tab pos="442913" algn="l"/>
              </a:tabLst>
            </a:pPr>
            <a:r>
              <a:rPr lang="en-US"/>
              <a:t>The DUAL is a dummy table. More about this will be covered later.</a:t>
            </a:r>
            <a:endParaRPr lang="en-US" b="1"/>
          </a:p>
          <a:p>
            <a:pPr defTabSz="377825">
              <a:tabLst>
                <a:tab pos="442913" algn="l"/>
              </a:tabLst>
            </a:pPr>
            <a:endParaRPr lang="en-US">
              <a:latin typeface="Times New Roman" pitchFamily="18" charset="0"/>
            </a:endParaRPr>
          </a:p>
        </p:txBody>
      </p:sp>
      <p:grpSp>
        <p:nvGrpSpPr>
          <p:cNvPr id="30735" name="Group 15"/>
          <p:cNvGrpSpPr>
            <a:grpSpLocks/>
          </p:cNvGrpSpPr>
          <p:nvPr/>
        </p:nvGrpSpPr>
        <p:grpSpPr bwMode="auto">
          <a:xfrm>
            <a:off x="217488" y="6162675"/>
            <a:ext cx="285750" cy="304800"/>
            <a:chOff x="137" y="3882"/>
            <a:chExt cx="180" cy="192"/>
          </a:xfrm>
        </p:grpSpPr>
        <p:sp>
          <p:nvSpPr>
            <p:cNvPr id="30724" name="Freeform 4"/>
            <p:cNvSpPr>
              <a:spLocks/>
            </p:cNvSpPr>
            <p:nvPr/>
          </p:nvSpPr>
          <p:spPr bwMode="auto">
            <a:xfrm>
              <a:off x="137" y="3882"/>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Lst>
              <a:ahLst/>
              <a:cxnLst>
                <a:cxn ang="0">
                  <a:pos x="T0" y="T1"/>
                </a:cxn>
                <a:cxn ang="0">
                  <a:pos x="T2" y="T3"/>
                </a:cxn>
                <a:cxn ang="0">
                  <a:pos x="T4" y="T5"/>
                </a:cxn>
                <a:cxn ang="0">
                  <a:pos x="T6" y="T7"/>
                </a:cxn>
                <a:cxn ang="0">
                  <a:pos x="T8" y="T9"/>
                </a:cxn>
              </a:cxnLst>
              <a:rect l="0" t="0" r="r" b="b"/>
              <a:pathLst>
                <a:path w="180" h="184">
                  <a:moveTo>
                    <a:pt x="179" y="183"/>
                  </a:moveTo>
                  <a:lnTo>
                    <a:pt x="179" y="0"/>
                  </a:lnTo>
                  <a:lnTo>
                    <a:pt x="0" y="0"/>
                  </a:lnTo>
                  <a:lnTo>
                    <a:pt x="0" y="183"/>
                  </a:lnTo>
                  <a:lnTo>
                    <a:pt x="179"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Freeform 5"/>
            <p:cNvSpPr>
              <a:spLocks/>
            </p:cNvSpPr>
            <p:nvPr/>
          </p:nvSpPr>
          <p:spPr bwMode="auto">
            <a:xfrm>
              <a:off x="218" y="4056"/>
              <a:ext cx="27" cy="18"/>
            </a:xfrm>
            <a:custGeom>
              <a:avLst/>
              <a:gdLst>
                <a:gd name="T0" fmla="*/ 26 w 27"/>
                <a:gd name="T1" fmla="*/ 17 h 18"/>
                <a:gd name="T2" fmla="*/ 26 w 27"/>
                <a:gd name="T3" fmla="*/ 0 h 18"/>
                <a:gd name="T4" fmla="*/ 0 w 27"/>
                <a:gd name="T5" fmla="*/ 0 h 18"/>
                <a:gd name="T6" fmla="*/ 0 w 27"/>
                <a:gd name="T7" fmla="*/ 17 h 18"/>
                <a:gd name="T8" fmla="*/ 26 w 27"/>
                <a:gd name="T9" fmla="*/ 17 h 18"/>
              </a:gdLst>
              <a:ahLst/>
              <a:cxnLst>
                <a:cxn ang="0">
                  <a:pos x="T0" y="T1"/>
                </a:cxn>
                <a:cxn ang="0">
                  <a:pos x="T2" y="T3"/>
                </a:cxn>
                <a:cxn ang="0">
                  <a:pos x="T4" y="T5"/>
                </a:cxn>
                <a:cxn ang="0">
                  <a:pos x="T6" y="T7"/>
                </a:cxn>
                <a:cxn ang="0">
                  <a:pos x="T8" y="T9"/>
                </a:cxn>
              </a:cxnLst>
              <a:rect l="0" t="0" r="r" b="b"/>
              <a:pathLst>
                <a:path w="27" h="18">
                  <a:moveTo>
                    <a:pt x="26" y="17"/>
                  </a:moveTo>
                  <a:lnTo>
                    <a:pt x="26" y="0"/>
                  </a:lnTo>
                  <a:lnTo>
                    <a:pt x="0" y="0"/>
                  </a:lnTo>
                  <a:lnTo>
                    <a:pt x="0" y="17"/>
                  </a:lnTo>
                  <a:lnTo>
                    <a:pt x="26"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Freeform 6"/>
            <p:cNvSpPr>
              <a:spLocks/>
            </p:cNvSpPr>
            <p:nvPr/>
          </p:nvSpPr>
          <p:spPr bwMode="auto">
            <a:xfrm>
              <a:off x="159" y="3935"/>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Freeform 7"/>
            <p:cNvSpPr>
              <a:spLocks/>
            </p:cNvSpPr>
            <p:nvPr/>
          </p:nvSpPr>
          <p:spPr bwMode="auto">
            <a:xfrm>
              <a:off x="270" y="3935"/>
              <a:ext cx="34" cy="20"/>
            </a:xfrm>
            <a:custGeom>
              <a:avLst/>
              <a:gdLst>
                <a:gd name="T0" fmla="*/ 33 w 34"/>
                <a:gd name="T1" fmla="*/ 0 h 20"/>
                <a:gd name="T2" fmla="*/ 6 w 34"/>
                <a:gd name="T3" fmla="*/ 19 h 20"/>
                <a:gd name="T4" fmla="*/ 0 w 34"/>
                <a:gd name="T5" fmla="*/ 9 h 20"/>
                <a:gd name="T6" fmla="*/ 33 w 34"/>
                <a:gd name="T7" fmla="*/ 0 h 20"/>
              </a:gdLst>
              <a:ahLst/>
              <a:cxnLst>
                <a:cxn ang="0">
                  <a:pos x="T0" y="T1"/>
                </a:cxn>
                <a:cxn ang="0">
                  <a:pos x="T2" y="T3"/>
                </a:cxn>
                <a:cxn ang="0">
                  <a:pos x="T4" y="T5"/>
                </a:cxn>
                <a:cxn ang="0">
                  <a:pos x="T6" y="T7"/>
                </a:cxn>
              </a:cxnLst>
              <a:rect l="0" t="0" r="r" b="b"/>
              <a:pathLst>
                <a:path w="34" h="20">
                  <a:moveTo>
                    <a:pt x="33" y="0"/>
                  </a:moveTo>
                  <a:lnTo>
                    <a:pt x="6" y="19"/>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Freeform 8"/>
            <p:cNvSpPr>
              <a:spLocks/>
            </p:cNvSpPr>
            <p:nvPr/>
          </p:nvSpPr>
          <p:spPr bwMode="auto">
            <a:xfrm>
              <a:off x="157" y="3975"/>
              <a:ext cx="33" cy="18"/>
            </a:xfrm>
            <a:custGeom>
              <a:avLst/>
              <a:gdLst>
                <a:gd name="T0" fmla="*/ 0 w 33"/>
                <a:gd name="T1" fmla="*/ 17 h 18"/>
                <a:gd name="T2" fmla="*/ 32 w 33"/>
                <a:gd name="T3" fmla="*/ 13 h 18"/>
                <a:gd name="T4" fmla="*/ 30 w 33"/>
                <a:gd name="T5" fmla="*/ 0 h 18"/>
                <a:gd name="T6" fmla="*/ 0 w 33"/>
                <a:gd name="T7" fmla="*/ 17 h 18"/>
              </a:gdLst>
              <a:ahLst/>
              <a:cxnLst>
                <a:cxn ang="0">
                  <a:pos x="T0" y="T1"/>
                </a:cxn>
                <a:cxn ang="0">
                  <a:pos x="T2" y="T3"/>
                </a:cxn>
                <a:cxn ang="0">
                  <a:pos x="T4" y="T5"/>
                </a:cxn>
                <a:cxn ang="0">
                  <a:pos x="T6" y="T7"/>
                </a:cxn>
              </a:cxnLst>
              <a:rect l="0" t="0" r="r" b="b"/>
              <a:pathLst>
                <a:path w="33" h="18">
                  <a:moveTo>
                    <a:pt x="0" y="17"/>
                  </a:moveTo>
                  <a:lnTo>
                    <a:pt x="32" y="13"/>
                  </a:lnTo>
                  <a:lnTo>
                    <a:pt x="30" y="0"/>
                  </a:lnTo>
                  <a:lnTo>
                    <a:pt x="0"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Freeform 9"/>
            <p:cNvSpPr>
              <a:spLocks/>
            </p:cNvSpPr>
            <p:nvPr/>
          </p:nvSpPr>
          <p:spPr bwMode="auto">
            <a:xfrm>
              <a:off x="273" y="3976"/>
              <a:ext cx="34" cy="18"/>
            </a:xfrm>
            <a:custGeom>
              <a:avLst/>
              <a:gdLst>
                <a:gd name="T0" fmla="*/ 33 w 34"/>
                <a:gd name="T1" fmla="*/ 17 h 18"/>
                <a:gd name="T2" fmla="*/ 0 w 34"/>
                <a:gd name="T3" fmla="*/ 14 h 18"/>
                <a:gd name="T4" fmla="*/ 2 w 34"/>
                <a:gd name="T5" fmla="*/ 0 h 18"/>
                <a:gd name="T6" fmla="*/ 33 w 34"/>
                <a:gd name="T7" fmla="*/ 17 h 18"/>
              </a:gdLst>
              <a:ahLst/>
              <a:cxnLst>
                <a:cxn ang="0">
                  <a:pos x="T0" y="T1"/>
                </a:cxn>
                <a:cxn ang="0">
                  <a:pos x="T2" y="T3"/>
                </a:cxn>
                <a:cxn ang="0">
                  <a:pos x="T4" y="T5"/>
                </a:cxn>
                <a:cxn ang="0">
                  <a:pos x="T6" y="T7"/>
                </a:cxn>
              </a:cxnLst>
              <a:rect l="0" t="0" r="r" b="b"/>
              <a:pathLst>
                <a:path w="34" h="18">
                  <a:moveTo>
                    <a:pt x="33" y="17"/>
                  </a:moveTo>
                  <a:lnTo>
                    <a:pt x="0" y="14"/>
                  </a:lnTo>
                  <a:lnTo>
                    <a:pt x="2" y="0"/>
                  </a:lnTo>
                  <a:lnTo>
                    <a:pt x="3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Freeform 10"/>
            <p:cNvSpPr>
              <a:spLocks/>
            </p:cNvSpPr>
            <p:nvPr/>
          </p:nvSpPr>
          <p:spPr bwMode="auto">
            <a:xfrm>
              <a:off x="182" y="3898"/>
              <a:ext cx="25" cy="28"/>
            </a:xfrm>
            <a:custGeom>
              <a:avLst/>
              <a:gdLst>
                <a:gd name="T0" fmla="*/ 0 w 25"/>
                <a:gd name="T1" fmla="*/ 0 h 28"/>
                <a:gd name="T2" fmla="*/ 14 w 25"/>
                <a:gd name="T3" fmla="*/ 27 h 28"/>
                <a:gd name="T4" fmla="*/ 24 w 25"/>
                <a:gd name="T5" fmla="*/ 20 h 28"/>
                <a:gd name="T6" fmla="*/ 0 w 25"/>
                <a:gd name="T7" fmla="*/ 0 h 28"/>
              </a:gdLst>
              <a:ahLst/>
              <a:cxnLst>
                <a:cxn ang="0">
                  <a:pos x="T0" y="T1"/>
                </a:cxn>
                <a:cxn ang="0">
                  <a:pos x="T2" y="T3"/>
                </a:cxn>
                <a:cxn ang="0">
                  <a:pos x="T4" y="T5"/>
                </a:cxn>
                <a:cxn ang="0">
                  <a:pos x="T6" y="T7"/>
                </a:cxn>
              </a:cxnLst>
              <a:rect l="0" t="0" r="r" b="b"/>
              <a:pathLst>
                <a:path w="25" h="28">
                  <a:moveTo>
                    <a:pt x="0" y="0"/>
                  </a:moveTo>
                  <a:lnTo>
                    <a:pt x="14" y="27"/>
                  </a:lnTo>
                  <a:lnTo>
                    <a:pt x="24" y="2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Freeform 11"/>
            <p:cNvSpPr>
              <a:spLocks/>
            </p:cNvSpPr>
            <p:nvPr/>
          </p:nvSpPr>
          <p:spPr bwMode="auto">
            <a:xfrm>
              <a:off x="247" y="3900"/>
              <a:ext cx="29" cy="30"/>
            </a:xfrm>
            <a:custGeom>
              <a:avLst/>
              <a:gdLst>
                <a:gd name="T0" fmla="*/ 28 w 29"/>
                <a:gd name="T1" fmla="*/ 0 h 30"/>
                <a:gd name="T2" fmla="*/ 11 w 29"/>
                <a:gd name="T3" fmla="*/ 29 h 30"/>
                <a:gd name="T4" fmla="*/ 0 w 29"/>
                <a:gd name="T5" fmla="*/ 21 h 30"/>
                <a:gd name="T6" fmla="*/ 28 w 29"/>
                <a:gd name="T7" fmla="*/ 0 h 30"/>
              </a:gdLst>
              <a:ahLst/>
              <a:cxnLst>
                <a:cxn ang="0">
                  <a:pos x="T0" y="T1"/>
                </a:cxn>
                <a:cxn ang="0">
                  <a:pos x="T2" y="T3"/>
                </a:cxn>
                <a:cxn ang="0">
                  <a:pos x="T4" y="T5"/>
                </a:cxn>
                <a:cxn ang="0">
                  <a:pos x="T6" y="T7"/>
                </a:cxn>
              </a:cxnLst>
              <a:rect l="0" t="0" r="r" b="b"/>
              <a:pathLst>
                <a:path w="29" h="30">
                  <a:moveTo>
                    <a:pt x="28" y="0"/>
                  </a:moveTo>
                  <a:lnTo>
                    <a:pt x="11" y="29"/>
                  </a:lnTo>
                  <a:lnTo>
                    <a:pt x="0" y="21"/>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Freeform 12"/>
            <p:cNvSpPr>
              <a:spLocks/>
            </p:cNvSpPr>
            <p:nvPr/>
          </p:nvSpPr>
          <p:spPr bwMode="auto">
            <a:xfrm>
              <a:off x="222" y="3888"/>
              <a:ext cx="17" cy="31"/>
            </a:xfrm>
            <a:custGeom>
              <a:avLst/>
              <a:gdLst>
                <a:gd name="T0" fmla="*/ 7 w 17"/>
                <a:gd name="T1" fmla="*/ 0 h 31"/>
                <a:gd name="T2" fmla="*/ 0 w 17"/>
                <a:gd name="T3" fmla="*/ 30 h 31"/>
                <a:gd name="T4" fmla="*/ 16 w 17"/>
                <a:gd name="T5" fmla="*/ 29 h 31"/>
                <a:gd name="T6" fmla="*/ 7 w 17"/>
                <a:gd name="T7" fmla="*/ 0 h 31"/>
              </a:gdLst>
              <a:ahLst/>
              <a:cxnLst>
                <a:cxn ang="0">
                  <a:pos x="T0" y="T1"/>
                </a:cxn>
                <a:cxn ang="0">
                  <a:pos x="T2" y="T3"/>
                </a:cxn>
                <a:cxn ang="0">
                  <a:pos x="T4" y="T5"/>
                </a:cxn>
                <a:cxn ang="0">
                  <a:pos x="T6" y="T7"/>
                </a:cxn>
              </a:cxnLst>
              <a:rect l="0" t="0" r="r" b="b"/>
              <a:pathLst>
                <a:path w="17" h="31">
                  <a:moveTo>
                    <a:pt x="7" y="0"/>
                  </a:moveTo>
                  <a:lnTo>
                    <a:pt x="0" y="30"/>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Freeform 13"/>
            <p:cNvSpPr>
              <a:spLocks/>
            </p:cNvSpPr>
            <p:nvPr/>
          </p:nvSpPr>
          <p:spPr bwMode="auto">
            <a:xfrm>
              <a:off x="198" y="3934"/>
              <a:ext cx="65" cy="114"/>
            </a:xfrm>
            <a:custGeom>
              <a:avLst/>
              <a:gdLst>
                <a:gd name="T0" fmla="*/ 21 w 65"/>
                <a:gd name="T1" fmla="*/ 113 h 114"/>
                <a:gd name="T2" fmla="*/ 21 w 65"/>
                <a:gd name="T3" fmla="*/ 93 h 114"/>
                <a:gd name="T4" fmla="*/ 20 w 65"/>
                <a:gd name="T5" fmla="*/ 90 h 114"/>
                <a:gd name="T6" fmla="*/ 14 w 65"/>
                <a:gd name="T7" fmla="*/ 82 h 114"/>
                <a:gd name="T8" fmla="*/ 8 w 65"/>
                <a:gd name="T9" fmla="*/ 71 h 114"/>
                <a:gd name="T10" fmla="*/ 3 w 65"/>
                <a:gd name="T11" fmla="*/ 57 h 114"/>
                <a:gd name="T12" fmla="*/ 0 w 65"/>
                <a:gd name="T13" fmla="*/ 41 h 114"/>
                <a:gd name="T14" fmla="*/ 0 w 65"/>
                <a:gd name="T15" fmla="*/ 26 h 114"/>
                <a:gd name="T16" fmla="*/ 7 w 65"/>
                <a:gd name="T17" fmla="*/ 11 h 114"/>
                <a:gd name="T18" fmla="*/ 21 w 65"/>
                <a:gd name="T19" fmla="*/ 0 h 114"/>
                <a:gd name="T20" fmla="*/ 41 w 65"/>
                <a:gd name="T21" fmla="*/ 0 h 114"/>
                <a:gd name="T22" fmla="*/ 43 w 65"/>
                <a:gd name="T23" fmla="*/ 0 h 114"/>
                <a:gd name="T24" fmla="*/ 48 w 65"/>
                <a:gd name="T25" fmla="*/ 4 h 114"/>
                <a:gd name="T26" fmla="*/ 54 w 65"/>
                <a:gd name="T27" fmla="*/ 10 h 114"/>
                <a:gd name="T28" fmla="*/ 60 w 65"/>
                <a:gd name="T29" fmla="*/ 19 h 114"/>
                <a:gd name="T30" fmla="*/ 64 w 65"/>
                <a:gd name="T31" fmla="*/ 31 h 114"/>
                <a:gd name="T32" fmla="*/ 63 w 65"/>
                <a:gd name="T33" fmla="*/ 47 h 114"/>
                <a:gd name="T34" fmla="*/ 56 w 65"/>
                <a:gd name="T35" fmla="*/ 67 h 114"/>
                <a:gd name="T36" fmla="*/ 41 w 65"/>
                <a:gd name="T37" fmla="*/ 90 h 114"/>
                <a:gd name="T38" fmla="*/ 41 w 65"/>
                <a:gd name="T39" fmla="*/ 113 h 114"/>
                <a:gd name="T40" fmla="*/ 21 w 65"/>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114">
                  <a:moveTo>
                    <a:pt x="21" y="113"/>
                  </a:moveTo>
                  <a:lnTo>
                    <a:pt x="21" y="93"/>
                  </a:lnTo>
                  <a:lnTo>
                    <a:pt x="20" y="90"/>
                  </a:lnTo>
                  <a:lnTo>
                    <a:pt x="14" y="82"/>
                  </a:lnTo>
                  <a:lnTo>
                    <a:pt x="8" y="71"/>
                  </a:lnTo>
                  <a:lnTo>
                    <a:pt x="3" y="57"/>
                  </a:lnTo>
                  <a:lnTo>
                    <a:pt x="0" y="41"/>
                  </a:lnTo>
                  <a:lnTo>
                    <a:pt x="0" y="26"/>
                  </a:lnTo>
                  <a:lnTo>
                    <a:pt x="7" y="11"/>
                  </a:lnTo>
                  <a:lnTo>
                    <a:pt x="21" y="0"/>
                  </a:lnTo>
                  <a:lnTo>
                    <a:pt x="41" y="0"/>
                  </a:lnTo>
                  <a:lnTo>
                    <a:pt x="43" y="0"/>
                  </a:lnTo>
                  <a:lnTo>
                    <a:pt x="48" y="4"/>
                  </a:lnTo>
                  <a:lnTo>
                    <a:pt x="54" y="10"/>
                  </a:lnTo>
                  <a:lnTo>
                    <a:pt x="60" y="19"/>
                  </a:lnTo>
                  <a:lnTo>
                    <a:pt x="64" y="31"/>
                  </a:lnTo>
                  <a:lnTo>
                    <a:pt x="63" y="47"/>
                  </a:lnTo>
                  <a:lnTo>
                    <a:pt x="56" y="67"/>
                  </a:lnTo>
                  <a:lnTo>
                    <a:pt x="41" y="90"/>
                  </a:lnTo>
                  <a:lnTo>
                    <a:pt x="41" y="113"/>
                  </a:lnTo>
                  <a:lnTo>
                    <a:pt x="21"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Freeform 14"/>
            <p:cNvSpPr>
              <a:spLocks/>
            </p:cNvSpPr>
            <p:nvPr/>
          </p:nvSpPr>
          <p:spPr bwMode="auto">
            <a:xfrm>
              <a:off x="224" y="3955"/>
              <a:ext cx="18" cy="88"/>
            </a:xfrm>
            <a:custGeom>
              <a:avLst/>
              <a:gdLst>
                <a:gd name="T0" fmla="*/ 4 w 18"/>
                <a:gd name="T1" fmla="*/ 0 h 88"/>
                <a:gd name="T2" fmla="*/ 7 w 18"/>
                <a:gd name="T3" fmla="*/ 6 h 88"/>
                <a:gd name="T4" fmla="*/ 2 w 18"/>
                <a:gd name="T5" fmla="*/ 7 h 88"/>
                <a:gd name="T6" fmla="*/ 2 w 18"/>
                <a:gd name="T7" fmla="*/ 78 h 88"/>
                <a:gd name="T8" fmla="*/ 0 w 18"/>
                <a:gd name="T9" fmla="*/ 79 h 88"/>
                <a:gd name="T10" fmla="*/ 0 w 18"/>
                <a:gd name="T11" fmla="*/ 87 h 88"/>
                <a:gd name="T12" fmla="*/ 2 w 18"/>
                <a:gd name="T13" fmla="*/ 87 h 88"/>
                <a:gd name="T14" fmla="*/ 4 w 18"/>
                <a:gd name="T15" fmla="*/ 87 h 88"/>
                <a:gd name="T16" fmla="*/ 7 w 18"/>
                <a:gd name="T17" fmla="*/ 87 h 88"/>
                <a:gd name="T18" fmla="*/ 9 w 18"/>
                <a:gd name="T19" fmla="*/ 85 h 88"/>
                <a:gd name="T20" fmla="*/ 14 w 18"/>
                <a:gd name="T21" fmla="*/ 85 h 88"/>
                <a:gd name="T22" fmla="*/ 17 w 18"/>
                <a:gd name="T23" fmla="*/ 84 h 88"/>
                <a:gd name="T24" fmla="*/ 17 w 18"/>
                <a:gd name="T25" fmla="*/ 82 h 88"/>
                <a:gd name="T26" fmla="*/ 17 w 18"/>
                <a:gd name="T27" fmla="*/ 79 h 88"/>
                <a:gd name="T28" fmla="*/ 17 w 18"/>
                <a:gd name="T29" fmla="*/ 48 h 88"/>
                <a:gd name="T30" fmla="*/ 14 w 18"/>
                <a:gd name="T31" fmla="*/ 47 h 88"/>
                <a:gd name="T32" fmla="*/ 14 w 18"/>
                <a:gd name="T33" fmla="*/ 39 h 88"/>
                <a:gd name="T34" fmla="*/ 14 w 18"/>
                <a:gd name="T35" fmla="*/ 5 h 88"/>
                <a:gd name="T36" fmla="*/ 4 w 18"/>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r>
              <a:rPr lang="en-US"/>
              <a:t>TRUNC Function</a:t>
            </a:r>
          </a:p>
          <a:p>
            <a:pPr lvl="1"/>
            <a:r>
              <a:rPr lang="en-US"/>
              <a:t>The </a:t>
            </a:r>
            <a:r>
              <a:rPr lang="en-US">
                <a:solidFill>
                  <a:srgbClr val="FC0128"/>
                </a:solidFill>
              </a:rPr>
              <a:t>TRUNC </a:t>
            </a:r>
            <a:r>
              <a:rPr lang="en-US"/>
              <a:t>function truncates the column, expression, or value to </a:t>
            </a:r>
            <a:r>
              <a:rPr lang="en-US" i="1"/>
              <a:t>n </a:t>
            </a:r>
            <a:r>
              <a:rPr lang="en-US"/>
              <a:t>decimal places.</a:t>
            </a:r>
          </a:p>
          <a:p>
            <a:pPr lvl="1"/>
            <a:r>
              <a:rPr lang="en-US"/>
              <a:t>The TRUNC function works with arguments similar to those of the ROUND function. If the second argument is 0 or is missing, the value is truncated to zero decimal places. If the second argument is 2, the value is truncated to two decimal places. Conversely, if the second argument is -2, the value is truncated to two decimal places to the left.</a:t>
            </a:r>
          </a:p>
          <a:p>
            <a:pPr lvl="1"/>
            <a:r>
              <a:rPr lang="en-US"/>
              <a:t>Like the ROUND function, the TRUNC function can be used with date functions. </a:t>
            </a:r>
          </a:p>
          <a:p>
            <a:pPr lvl="1"/>
            <a:endParaRPr lang="en-US"/>
          </a:p>
          <a:p>
            <a:pPr lvl="1"/>
            <a:endParaRPr lang="en-US"/>
          </a:p>
          <a:p>
            <a:endParaRPr lang="en-US"/>
          </a:p>
          <a:p>
            <a:endParaRPr lang="en-US"/>
          </a:p>
          <a:p>
            <a:endParaRPr lang="en-US"/>
          </a:p>
          <a:p>
            <a:endParaRPr lang="en-US"/>
          </a:p>
          <a:p>
            <a:endParaRPr lang="en-US"/>
          </a:p>
        </p:txBody>
      </p:sp>
      <p:sp>
        <p:nvSpPr>
          <p:cNvPr id="3277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MOD Function</a:t>
            </a:r>
          </a:p>
          <a:p>
            <a:pPr lvl="1"/>
            <a:r>
              <a:rPr lang="en-US"/>
              <a:t>The </a:t>
            </a:r>
            <a:r>
              <a:rPr lang="en-US">
                <a:solidFill>
                  <a:srgbClr val="FC0128"/>
                </a:solidFill>
              </a:rPr>
              <a:t>MOD </a:t>
            </a:r>
            <a:r>
              <a:rPr lang="en-US"/>
              <a:t>function finds the remainder of value1 divided by value2. The slide example calculates the remainder of the ratio of salary to commission for all employees whose job title is salesman.</a:t>
            </a:r>
          </a:p>
          <a:p>
            <a:endParaRPr lang="en-US" b="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MOD Function</a:t>
            </a:r>
          </a:p>
          <a:p>
            <a:pPr lvl="1"/>
            <a:r>
              <a:rPr lang="en-US"/>
              <a:t>The </a:t>
            </a:r>
            <a:r>
              <a:rPr lang="en-US">
                <a:solidFill>
                  <a:srgbClr val="FC0128"/>
                </a:solidFill>
              </a:rPr>
              <a:t>MOD </a:t>
            </a:r>
            <a:r>
              <a:rPr lang="en-US"/>
              <a:t>function finds the remainder of value1 divided by value2. The slide example calculates the remainder of the ratio of salary to commission for all employees whose job title is salesman.</a:t>
            </a:r>
          </a:p>
          <a:p>
            <a:endParaRPr lang="en-US" b="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tabLst/>
            </a:pPr>
            <a:r>
              <a:rPr lang="en-US"/>
              <a:t>Oracle Date Format</a:t>
            </a:r>
          </a:p>
          <a:p>
            <a:pPr lvl="1">
              <a:tabLst/>
            </a:pPr>
            <a:r>
              <a:rPr lang="en-US">
                <a:latin typeface="Times" pitchFamily="18" charset="0"/>
              </a:rPr>
              <a:t>Oracle stores </a:t>
            </a:r>
            <a:r>
              <a:rPr lang="en-US">
                <a:solidFill>
                  <a:srgbClr val="FC0128"/>
                </a:solidFill>
                <a:latin typeface="Times" pitchFamily="18" charset="0"/>
              </a:rPr>
              <a:t>dates </a:t>
            </a:r>
            <a:r>
              <a:rPr lang="en-US">
                <a:latin typeface="Times" pitchFamily="18" charset="0"/>
              </a:rPr>
              <a:t>in an internal numeric format, representing the century, year, month, day, hours, minutes, and seconds.</a:t>
            </a:r>
          </a:p>
          <a:p>
            <a:pPr lvl="1">
              <a:tabLst/>
            </a:pPr>
            <a:r>
              <a:rPr lang="en-US"/>
              <a:t>The default display and input format for any date is </a:t>
            </a:r>
            <a:r>
              <a:rPr lang="en-US">
                <a:solidFill>
                  <a:srgbClr val="FC0128"/>
                </a:solidFill>
              </a:rPr>
              <a:t>DD-MON-YY.</a:t>
            </a:r>
            <a:r>
              <a:rPr lang="en-US"/>
              <a:t> Valid Oracle dates are between January 1, 4712 B.C., and December 31, 9999 A.D.</a:t>
            </a:r>
          </a:p>
          <a:p>
            <a:pPr>
              <a:tabLst/>
            </a:pPr>
            <a:r>
              <a:rPr lang="en-US"/>
              <a:t>SYSDATE</a:t>
            </a:r>
          </a:p>
          <a:p>
            <a:pPr lvl="1">
              <a:tabLst/>
            </a:pPr>
            <a:r>
              <a:rPr lang="en-US">
                <a:solidFill>
                  <a:srgbClr val="FC0128"/>
                </a:solidFill>
              </a:rPr>
              <a:t>SYSDATE </a:t>
            </a:r>
            <a:r>
              <a:rPr lang="en-US"/>
              <a:t>is a date function that returns the current date and time. You can use SYSDATE just as you would use any other column name. For example, you can display the current date by selecting SYSDATE from a table. It is customary to select SYSDATE from a dummy table called DUAL. </a:t>
            </a:r>
          </a:p>
          <a:p>
            <a:pPr>
              <a:tabLst/>
            </a:pPr>
            <a:r>
              <a:rPr lang="en-US"/>
              <a:t>DUAL</a:t>
            </a:r>
          </a:p>
          <a:p>
            <a:pPr lvl="1">
              <a:tabLst/>
            </a:pPr>
            <a:r>
              <a:rPr lang="en-US"/>
              <a:t>The DUAL table is owned by the user SYS and can be accessed by all users. It contains one column, DUMMY, and one row with the value X. The DUAL table is useful when you want to return a value once only—for instance, the value of a constant, pseudocolumn, or expression that is not derived from a table with user data.</a:t>
            </a:r>
          </a:p>
          <a:p>
            <a:pPr>
              <a:tabLst/>
            </a:pPr>
            <a:r>
              <a:rPr lang="en-US"/>
              <a:t>Example</a:t>
            </a:r>
          </a:p>
          <a:p>
            <a:pPr lvl="1">
              <a:tabLst/>
            </a:pPr>
            <a:r>
              <a:rPr lang="en-US"/>
              <a:t>Display the current date using the DUAL table.</a:t>
            </a:r>
          </a:p>
        </p:txBody>
      </p:sp>
      <p:sp>
        <p:nvSpPr>
          <p:cNvPr id="36867" name="Rectangle 3"/>
          <p:cNvSpPr>
            <a:spLocks noGrp="1" noRot="1" noChangeAspect="1" noChangeArrowheads="1" noTextEdit="1"/>
          </p:cNvSpPr>
          <p:nvPr>
            <p:ph type="sldImg"/>
          </p:nvPr>
        </p:nvSpPr>
        <p:spPr>
          <a:xfrm>
            <a:off x="474663" y="161925"/>
            <a:ext cx="5864225" cy="4397375"/>
          </a:xfrm>
          <a:ln cap="flat"/>
        </p:spPr>
      </p:sp>
      <p:sp>
        <p:nvSpPr>
          <p:cNvPr id="36868" name="Rectangle 4"/>
          <p:cNvSpPr>
            <a:spLocks noChangeArrowheads="1"/>
          </p:cNvSpPr>
          <p:nvPr/>
        </p:nvSpPr>
        <p:spPr bwMode="auto">
          <a:xfrm>
            <a:off x="608013" y="7929563"/>
            <a:ext cx="5637212" cy="4175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5"/>
          <p:cNvSpPr>
            <a:spLocks noChangeArrowheads="1"/>
          </p:cNvSpPr>
          <p:nvPr/>
        </p:nvSpPr>
        <p:spPr bwMode="auto">
          <a:xfrm>
            <a:off x="631825" y="7945438"/>
            <a:ext cx="2909888"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828675">
              <a:lnSpc>
                <a:spcPct val="100000"/>
              </a:lnSpc>
              <a:spcBef>
                <a:spcPct val="0"/>
              </a:spcBef>
              <a:tabLst>
                <a:tab pos="1177925" algn="l"/>
              </a:tabLst>
            </a:pPr>
            <a:r>
              <a:rPr lang="en-US" sz="1100">
                <a:solidFill>
                  <a:srgbClr val="000000"/>
                </a:solidFill>
                <a:latin typeface="Courier New" pitchFamily="49" charset="0"/>
              </a:rPr>
              <a:t>SQL&gt; SELECT	SYSDATE</a:t>
            </a:r>
          </a:p>
          <a:p>
            <a:pPr algn="l" defTabSz="828675">
              <a:lnSpc>
                <a:spcPct val="100000"/>
              </a:lnSpc>
              <a:spcBef>
                <a:spcPct val="0"/>
              </a:spcBef>
              <a:tabLst>
                <a:tab pos="1177925" algn="l"/>
              </a:tabLst>
            </a:pPr>
            <a:r>
              <a:rPr lang="en-US" sz="1100">
                <a:solidFill>
                  <a:srgbClr val="000000"/>
                </a:solidFill>
                <a:latin typeface="Courier New" pitchFamily="49" charset="0"/>
              </a:rPr>
              <a:t>  2  FROM	DUAL;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Arithmetic with Dates</a:t>
            </a:r>
          </a:p>
          <a:p>
            <a:pPr lvl="1">
              <a:tabLst/>
            </a:pPr>
            <a:r>
              <a:rPr lang="en-US"/>
              <a:t>Since the database stores dates as numbers, you can perform calculations using arithmetic operators such as addition and subtraction. You can add and subtract number constants as well as dates. </a:t>
            </a:r>
          </a:p>
          <a:p>
            <a:pPr lvl="1">
              <a:tabLst/>
            </a:pPr>
            <a:r>
              <a:rPr lang="en-US"/>
              <a:t>You can perform the following operations: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graphicFrame>
        <p:nvGraphicFramePr>
          <p:cNvPr id="38918" name="Object 6"/>
          <p:cNvGraphicFramePr>
            <a:graphicFrameLocks/>
          </p:cNvGraphicFramePr>
          <p:nvPr/>
        </p:nvGraphicFramePr>
        <p:xfrm>
          <a:off x="600075" y="5622925"/>
          <a:ext cx="5540375" cy="1119188"/>
        </p:xfrm>
        <a:graphic>
          <a:graphicData uri="http://schemas.openxmlformats.org/presentationml/2006/ole">
            <mc:AlternateContent xmlns:mc="http://schemas.openxmlformats.org/markup-compatibility/2006">
              <mc:Choice xmlns:v="urn:schemas-microsoft-com:vml" Requires="v">
                <p:oleObj spid="_x0000_s38940" name="Document" r:id="rId4" imgW="5540040" imgH="1118880" progId="Word.Document.6">
                  <p:embed/>
                </p:oleObj>
              </mc:Choice>
              <mc:Fallback>
                <p:oleObj name="Document" r:id="rId4" imgW="5540040" imgH="1118880" progId="Word.Document.6">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622925"/>
                        <a:ext cx="5540375"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4663" y="161925"/>
            <a:ext cx="5864225" cy="4397375"/>
          </a:xfrm>
          <a:ln cap="flat"/>
        </p:spPr>
      </p:sp>
      <p:sp>
        <p:nvSpPr>
          <p:cNvPr id="40963" name="Rectangle 3"/>
          <p:cNvSpPr>
            <a:spLocks noGrp="1" noChangeArrowheads="1"/>
          </p:cNvSpPr>
          <p:nvPr>
            <p:ph type="body" idx="1"/>
          </p:nvPr>
        </p:nvSpPr>
        <p:spPr>
          <a:noFill/>
          <a:ln/>
        </p:spPr>
        <p:txBody>
          <a:bodyPr/>
          <a:lstStyle/>
          <a:p>
            <a:r>
              <a:rPr lang="en-US" dirty="0"/>
              <a:t>Arithmetic with Dates (continued)</a:t>
            </a:r>
          </a:p>
          <a:p>
            <a:pPr lvl="1"/>
            <a:r>
              <a:rPr lang="en-US" dirty="0"/>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p>
          <a:p>
            <a:pPr lvl="1"/>
            <a:r>
              <a:rPr lang="en-US" b="1" dirty="0"/>
              <a:t>Note:</a:t>
            </a:r>
            <a:r>
              <a:rPr lang="en-US" dirty="0"/>
              <a:t> SYSDATE is a SQL function that returns the current date and time. Your results may differ from the example.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a:t>
            </a:r>
          </a:p>
          <a:p>
            <a:pPr lvl="1"/>
            <a:r>
              <a:rPr lang="en-US" dirty="0">
                <a:solidFill>
                  <a:schemeClr val="accent2"/>
                </a:solidFill>
              </a:rPr>
              <a:t>If an older date is subtracted from a more current date, the difference is a negative number.</a:t>
            </a:r>
            <a:endParaRPr lang="en-US" dirty="0"/>
          </a:p>
          <a:p>
            <a:endParaRPr lang="en-US" b="0"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dirty="0"/>
              <a:t>Lesson Aim</a:t>
            </a:r>
          </a:p>
          <a:p>
            <a:pPr lvl="1">
              <a:tabLst/>
            </a:pPr>
            <a:r>
              <a:rPr lang="en-US" dirty="0"/>
              <a:t>Functions make the basic query block more powerful and are used to manipulate data values. This is the first of two lessons that explore functions. You will focus on single-row character, number, and date functions, as well as those functions that convert data from one type to another—for example, character data to numeric.</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4663" y="161925"/>
            <a:ext cx="5864225" cy="4397375"/>
          </a:xfrm>
          <a:ln cap="flat"/>
        </p:spPr>
      </p:sp>
      <p:sp>
        <p:nvSpPr>
          <p:cNvPr id="40963" name="Rectangle 3"/>
          <p:cNvSpPr>
            <a:spLocks noGrp="1" noChangeArrowheads="1"/>
          </p:cNvSpPr>
          <p:nvPr>
            <p:ph type="body" idx="1"/>
          </p:nvPr>
        </p:nvSpPr>
        <p:spPr>
          <a:noFill/>
          <a:ln/>
        </p:spPr>
        <p:txBody>
          <a:bodyPr/>
          <a:lstStyle/>
          <a:p>
            <a:r>
              <a:rPr lang="en-US" dirty="0"/>
              <a:t>Arithmetic with Dates (continued)</a:t>
            </a:r>
          </a:p>
          <a:p>
            <a:pPr lvl="1"/>
            <a:r>
              <a:rPr lang="en-US" dirty="0"/>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p>
          <a:p>
            <a:pPr lvl="1"/>
            <a:r>
              <a:rPr lang="en-US" b="1" dirty="0"/>
              <a:t>Note:</a:t>
            </a:r>
            <a:r>
              <a:rPr lang="en-US" dirty="0"/>
              <a:t> SYSDATE is a SQL function that returns the current date and time. Your results may differ from the example.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a:t>
            </a:r>
          </a:p>
          <a:p>
            <a:pPr lvl="1"/>
            <a:r>
              <a:rPr lang="en-US" dirty="0">
                <a:solidFill>
                  <a:schemeClr val="accent2"/>
                </a:solidFill>
              </a:rPr>
              <a:t>If an older date is subtracted from a more current date, the difference is a negative number.</a:t>
            </a:r>
            <a:endParaRPr lang="en-US" dirty="0"/>
          </a:p>
          <a:p>
            <a:endParaRPr lang="en-US" b="0" dirty="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Date Functions</a:t>
            </a:r>
          </a:p>
          <a:p>
            <a:pPr lvl="1">
              <a:tabLst/>
            </a:pPr>
            <a:r>
              <a:rPr lang="en-US"/>
              <a:t>Date functions operate on Oracle dates. All date functions return a value of DATE datatype except MONTHS_BETWEEN, which returns a numeric value.</a:t>
            </a:r>
          </a:p>
          <a:p>
            <a:pPr lvl="2">
              <a:tabLst/>
            </a:pPr>
            <a:r>
              <a:rPr lang="en-US">
                <a:solidFill>
                  <a:srgbClr val="FC0128"/>
                </a:solidFill>
              </a:rPr>
              <a:t>MONTHS_BETWEEN(</a:t>
            </a:r>
            <a:r>
              <a:rPr lang="en-US" i="1"/>
              <a:t>date1, date2</a:t>
            </a:r>
            <a:r>
              <a:rPr lang="en-US"/>
              <a:t>)</a:t>
            </a:r>
            <a:r>
              <a:rPr lang="en-US">
                <a:latin typeface="Symbol" pitchFamily="18" charset="2"/>
              </a:rPr>
              <a:t>: </a:t>
            </a:r>
            <a:r>
              <a:rPr lang="en-US"/>
              <a:t>Finds the number of months between </a:t>
            </a:r>
            <a:r>
              <a:rPr lang="en-US" i="1"/>
              <a:t>date1</a:t>
            </a:r>
            <a:r>
              <a:rPr lang="en-US"/>
              <a:t> and </a:t>
            </a:r>
            <a:r>
              <a:rPr lang="en-US" i="1"/>
              <a:t>date2</a:t>
            </a:r>
            <a:r>
              <a:rPr lang="en-US"/>
              <a:t>. The result can be positive or negative. If </a:t>
            </a:r>
            <a:r>
              <a:rPr lang="en-US" i="1"/>
              <a:t>date1</a:t>
            </a:r>
            <a:r>
              <a:rPr lang="en-US"/>
              <a:t> is later than </a:t>
            </a:r>
            <a:r>
              <a:rPr lang="en-US" i="1"/>
              <a:t>date2</a:t>
            </a:r>
            <a:r>
              <a:rPr lang="en-US"/>
              <a:t>, the result is positive; if </a:t>
            </a:r>
            <a:r>
              <a:rPr lang="en-US" i="1"/>
              <a:t>date1</a:t>
            </a:r>
            <a:r>
              <a:rPr lang="en-US"/>
              <a:t> is earlier than </a:t>
            </a:r>
            <a:r>
              <a:rPr lang="en-US" i="1"/>
              <a:t>date2</a:t>
            </a:r>
            <a:r>
              <a:rPr lang="en-US"/>
              <a:t>, the result is negative. The noninteger part of the result represents a portion of the month.</a:t>
            </a:r>
          </a:p>
          <a:p>
            <a:pPr lvl="2">
              <a:tabLst/>
            </a:pPr>
            <a:r>
              <a:rPr lang="en-US">
                <a:solidFill>
                  <a:srgbClr val="FC0128"/>
                </a:solidFill>
              </a:rPr>
              <a:t>ADD_MONTHS(</a:t>
            </a:r>
            <a:r>
              <a:rPr lang="en-US" i="1"/>
              <a:t>date, n</a:t>
            </a:r>
            <a:r>
              <a:rPr lang="en-US"/>
              <a:t>)</a:t>
            </a:r>
            <a:r>
              <a:rPr lang="en-US">
                <a:latin typeface="Symbol" pitchFamily="18" charset="2"/>
              </a:rPr>
              <a:t>: </a:t>
            </a:r>
            <a:r>
              <a:rPr lang="en-US">
                <a:latin typeface="Times" pitchFamily="18" charset="0"/>
              </a:rPr>
              <a:t>Adds </a:t>
            </a:r>
            <a:r>
              <a:rPr lang="en-US" i="1">
                <a:latin typeface="Times" pitchFamily="18" charset="0"/>
              </a:rPr>
              <a:t>n</a:t>
            </a:r>
            <a:r>
              <a:rPr lang="en-US">
                <a:latin typeface="Times" pitchFamily="18" charset="0"/>
              </a:rPr>
              <a:t> number of calendar months to</a:t>
            </a:r>
            <a:r>
              <a:rPr lang="en-US" i="1">
                <a:latin typeface="Times" pitchFamily="18" charset="0"/>
              </a:rPr>
              <a:t> date</a:t>
            </a:r>
            <a:r>
              <a:rPr lang="en-US">
                <a:latin typeface="Times" pitchFamily="18" charset="0"/>
              </a:rPr>
              <a:t>. The value of </a:t>
            </a:r>
            <a:r>
              <a:rPr lang="en-US" i="1">
                <a:latin typeface="Times" pitchFamily="18" charset="0"/>
              </a:rPr>
              <a:t>n</a:t>
            </a:r>
            <a:r>
              <a:rPr lang="en-US">
                <a:latin typeface="Times" pitchFamily="18" charset="0"/>
              </a:rPr>
              <a:t> must be an integer and can be negative.</a:t>
            </a:r>
          </a:p>
          <a:p>
            <a:pPr lvl="2">
              <a:tabLst/>
            </a:pPr>
            <a:r>
              <a:rPr lang="en-US">
                <a:solidFill>
                  <a:srgbClr val="FC0128"/>
                </a:solidFill>
                <a:latin typeface="Times" pitchFamily="18" charset="0"/>
              </a:rPr>
              <a:t>NEXT_DAY(</a:t>
            </a:r>
            <a:r>
              <a:rPr lang="en-US" i="1">
                <a:latin typeface="Times" pitchFamily="18" charset="0"/>
              </a:rPr>
              <a:t>date, </a:t>
            </a:r>
            <a:r>
              <a:rPr lang="en-US">
                <a:solidFill>
                  <a:srgbClr val="000000"/>
                </a:solidFill>
                <a:latin typeface="Courier New" pitchFamily="49" charset="0"/>
              </a:rPr>
              <a:t>'</a:t>
            </a:r>
            <a:r>
              <a:rPr lang="en-US" i="1">
                <a:latin typeface="Times" pitchFamily="18" charset="0"/>
              </a:rPr>
              <a:t>char</a:t>
            </a:r>
            <a:r>
              <a:rPr lang="en-US">
                <a:solidFill>
                  <a:srgbClr val="000000"/>
                </a:solidFill>
                <a:latin typeface="Courier New" pitchFamily="49" charset="0"/>
              </a:rPr>
              <a:t>'</a:t>
            </a:r>
            <a:r>
              <a:rPr lang="en-US">
                <a:latin typeface="Times" pitchFamily="18" charset="0"/>
              </a:rPr>
              <a:t>)</a:t>
            </a:r>
            <a:r>
              <a:rPr lang="en-US">
                <a:latin typeface="Symbol" pitchFamily="18" charset="2"/>
              </a:rPr>
              <a:t>: </a:t>
            </a:r>
            <a:r>
              <a:rPr lang="en-US">
                <a:latin typeface="Times" pitchFamily="18" charset="0"/>
              </a:rPr>
              <a:t>Finds the date of the next specified day of the week (</a:t>
            </a:r>
            <a:r>
              <a:rPr lang="en-US">
                <a:solidFill>
                  <a:srgbClr val="000000"/>
                </a:solidFill>
                <a:latin typeface="Courier New" pitchFamily="49" charset="0"/>
              </a:rPr>
              <a:t>'</a:t>
            </a:r>
            <a:r>
              <a:rPr lang="en-US" i="1">
                <a:latin typeface="Times" pitchFamily="18" charset="0"/>
              </a:rPr>
              <a:t>char</a:t>
            </a:r>
            <a:r>
              <a:rPr lang="en-US">
                <a:solidFill>
                  <a:srgbClr val="000000"/>
                </a:solidFill>
                <a:latin typeface="Courier New" pitchFamily="49" charset="0"/>
              </a:rPr>
              <a:t>'</a:t>
            </a:r>
            <a:r>
              <a:rPr lang="en-US">
                <a:latin typeface="Times" pitchFamily="18" charset="0"/>
              </a:rPr>
              <a:t>) following </a:t>
            </a:r>
            <a:r>
              <a:rPr lang="en-US" i="1">
                <a:latin typeface="Times" pitchFamily="18" charset="0"/>
              </a:rPr>
              <a:t>date</a:t>
            </a:r>
            <a:r>
              <a:rPr lang="en-US">
                <a:latin typeface="Times" pitchFamily="18" charset="0"/>
              </a:rPr>
              <a:t>. The value of </a:t>
            </a:r>
            <a:r>
              <a:rPr lang="en-US" i="1">
                <a:latin typeface="Times" pitchFamily="18" charset="0"/>
              </a:rPr>
              <a:t>char</a:t>
            </a:r>
            <a:r>
              <a:rPr lang="en-US">
                <a:latin typeface="Times" pitchFamily="18" charset="0"/>
              </a:rPr>
              <a:t> may be a number representing a day or a character string.</a:t>
            </a:r>
          </a:p>
          <a:p>
            <a:pPr lvl="2">
              <a:tabLst/>
            </a:pPr>
            <a:r>
              <a:rPr lang="en-US">
                <a:solidFill>
                  <a:srgbClr val="FC0128"/>
                </a:solidFill>
                <a:latin typeface="Times" pitchFamily="18" charset="0"/>
              </a:rPr>
              <a:t>LAST_DAY(</a:t>
            </a:r>
            <a:r>
              <a:rPr lang="en-US" i="1">
                <a:latin typeface="Times" pitchFamily="18" charset="0"/>
              </a:rPr>
              <a:t>date</a:t>
            </a:r>
            <a:r>
              <a:rPr lang="en-US">
                <a:latin typeface="Times" pitchFamily="18" charset="0"/>
              </a:rPr>
              <a:t>)</a:t>
            </a:r>
            <a:r>
              <a:rPr lang="en-US">
                <a:latin typeface="Symbol" pitchFamily="18" charset="2"/>
              </a:rPr>
              <a:t>: </a:t>
            </a:r>
            <a:r>
              <a:rPr lang="en-US">
                <a:latin typeface="Times" pitchFamily="18" charset="0"/>
              </a:rPr>
              <a:t>Finds the date of the last day of the month that contains </a:t>
            </a:r>
            <a:r>
              <a:rPr lang="en-US" i="1">
                <a:latin typeface="Times" pitchFamily="18" charset="0"/>
              </a:rPr>
              <a:t>date</a:t>
            </a:r>
            <a:r>
              <a:rPr lang="en-US">
                <a:latin typeface="Times" pitchFamily="18" charset="0"/>
              </a:rPr>
              <a:t>.</a:t>
            </a:r>
          </a:p>
          <a:p>
            <a:pPr lvl="2">
              <a:tabLst/>
            </a:pPr>
            <a:r>
              <a:rPr lang="en-US">
                <a:solidFill>
                  <a:srgbClr val="FC0128"/>
                </a:solidFill>
                <a:latin typeface="Times" pitchFamily="18" charset="0"/>
              </a:rPr>
              <a:t>ROUND(</a:t>
            </a:r>
            <a:r>
              <a:rPr lang="en-US" i="1">
                <a:latin typeface="Times" pitchFamily="18" charset="0"/>
              </a:rPr>
              <a:t>date</a:t>
            </a:r>
            <a:r>
              <a:rPr lang="en-US">
                <a:latin typeface="Times" pitchFamily="18" charset="0"/>
              </a:rPr>
              <a:t>[,</a:t>
            </a:r>
            <a:r>
              <a:rPr lang="en-US">
                <a:solidFill>
                  <a:srgbClr val="000000"/>
                </a:solidFill>
                <a:latin typeface="Courier New" pitchFamily="49" charset="0"/>
              </a:rPr>
              <a:t>'</a:t>
            </a:r>
            <a:r>
              <a:rPr lang="en-US" i="1">
                <a:latin typeface="Times" pitchFamily="18" charset="0"/>
              </a:rPr>
              <a:t>fmt</a:t>
            </a:r>
            <a:r>
              <a:rPr lang="en-US">
                <a:solidFill>
                  <a:srgbClr val="000000"/>
                </a:solidFill>
                <a:latin typeface="Courier New" pitchFamily="49" charset="0"/>
              </a:rPr>
              <a:t>'</a:t>
            </a:r>
            <a:r>
              <a:rPr lang="en-US">
                <a:latin typeface="Times" pitchFamily="18" charset="0"/>
              </a:rPr>
              <a:t>])</a:t>
            </a:r>
            <a:r>
              <a:rPr lang="en-US">
                <a:latin typeface="Symbol" pitchFamily="18" charset="2"/>
              </a:rPr>
              <a:t>: </a:t>
            </a:r>
            <a:r>
              <a:rPr lang="en-US">
                <a:latin typeface="Times" pitchFamily="18" charset="0"/>
              </a:rPr>
              <a:t>Returns </a:t>
            </a:r>
            <a:r>
              <a:rPr lang="en-US" i="1">
                <a:latin typeface="Times" pitchFamily="18" charset="0"/>
              </a:rPr>
              <a:t>date</a:t>
            </a:r>
            <a:r>
              <a:rPr lang="en-US">
                <a:latin typeface="Times" pitchFamily="18" charset="0"/>
              </a:rPr>
              <a:t> rounded to</a:t>
            </a:r>
            <a:r>
              <a:rPr lang="en-US" i="1">
                <a:latin typeface="Times" pitchFamily="18" charset="0"/>
              </a:rPr>
              <a:t> </a:t>
            </a:r>
            <a:r>
              <a:rPr lang="en-US">
                <a:latin typeface="Times" pitchFamily="18" charset="0"/>
              </a:rPr>
              <a:t>the unit specified by the format model </a:t>
            </a:r>
            <a:r>
              <a:rPr lang="en-US" i="1">
                <a:latin typeface="Times" pitchFamily="18" charset="0"/>
              </a:rPr>
              <a:t>fmt.</a:t>
            </a:r>
            <a:r>
              <a:rPr lang="en-US">
                <a:latin typeface="Times" pitchFamily="18" charset="0"/>
              </a:rPr>
              <a:t> If the format model </a:t>
            </a:r>
            <a:r>
              <a:rPr lang="en-US" i="1">
                <a:latin typeface="Times" pitchFamily="18" charset="0"/>
              </a:rPr>
              <a:t>fmt </a:t>
            </a:r>
            <a:r>
              <a:rPr lang="en-US">
                <a:latin typeface="Times" pitchFamily="18" charset="0"/>
              </a:rPr>
              <a:t>is omitted,</a:t>
            </a:r>
            <a:r>
              <a:rPr lang="en-US" i="1">
                <a:latin typeface="Times" pitchFamily="18" charset="0"/>
              </a:rPr>
              <a:t> date</a:t>
            </a:r>
            <a:r>
              <a:rPr lang="en-US">
                <a:latin typeface="Times" pitchFamily="18" charset="0"/>
              </a:rPr>
              <a:t> is rounded to the nearest day.</a:t>
            </a:r>
          </a:p>
          <a:p>
            <a:pPr lvl="2">
              <a:tabLst/>
            </a:pPr>
            <a:r>
              <a:rPr lang="en-US">
                <a:solidFill>
                  <a:srgbClr val="FC0128"/>
                </a:solidFill>
                <a:latin typeface="Times" pitchFamily="18" charset="0"/>
              </a:rPr>
              <a:t>TRUNC(</a:t>
            </a:r>
            <a:r>
              <a:rPr lang="en-US" i="1">
                <a:latin typeface="Times" pitchFamily="18" charset="0"/>
              </a:rPr>
              <a:t>date</a:t>
            </a:r>
            <a:r>
              <a:rPr lang="en-US">
                <a:latin typeface="Times" pitchFamily="18" charset="0"/>
              </a:rPr>
              <a:t>[, </a:t>
            </a:r>
            <a:r>
              <a:rPr lang="en-US">
                <a:solidFill>
                  <a:srgbClr val="000000"/>
                </a:solidFill>
                <a:latin typeface="Courier New" pitchFamily="49" charset="0"/>
              </a:rPr>
              <a:t>'</a:t>
            </a:r>
            <a:r>
              <a:rPr lang="en-US" i="1">
                <a:latin typeface="Times" pitchFamily="18" charset="0"/>
              </a:rPr>
              <a:t>fmt</a:t>
            </a:r>
            <a:r>
              <a:rPr lang="en-US">
                <a:solidFill>
                  <a:srgbClr val="000000"/>
                </a:solidFill>
                <a:latin typeface="Courier New" pitchFamily="49" charset="0"/>
              </a:rPr>
              <a:t>'</a:t>
            </a:r>
            <a:r>
              <a:rPr lang="en-US">
                <a:latin typeface="Times" pitchFamily="18" charset="0"/>
              </a:rPr>
              <a:t>])</a:t>
            </a:r>
            <a:r>
              <a:rPr lang="en-US">
                <a:latin typeface="Symbol" pitchFamily="18" charset="2"/>
              </a:rPr>
              <a:t>: </a:t>
            </a:r>
            <a:r>
              <a:rPr lang="en-US">
                <a:latin typeface="Times" pitchFamily="18" charset="0"/>
              </a:rPr>
              <a:t>Returns </a:t>
            </a:r>
            <a:r>
              <a:rPr lang="en-US" i="1">
                <a:latin typeface="Times" pitchFamily="18" charset="0"/>
              </a:rPr>
              <a:t>date</a:t>
            </a:r>
            <a:r>
              <a:rPr lang="en-US">
                <a:latin typeface="Times" pitchFamily="18" charset="0"/>
              </a:rPr>
              <a:t> with the time portion of the day truncated to the unit specified by the format model </a:t>
            </a:r>
            <a:r>
              <a:rPr lang="en-US" i="1">
                <a:latin typeface="Times" pitchFamily="18" charset="0"/>
              </a:rPr>
              <a:t>fmt</a:t>
            </a:r>
            <a:r>
              <a:rPr lang="en-US">
                <a:latin typeface="Times" pitchFamily="18" charset="0"/>
              </a:rPr>
              <a:t>. If the format model </a:t>
            </a:r>
            <a:r>
              <a:rPr lang="en-US" i="1">
                <a:latin typeface="Times" pitchFamily="18" charset="0"/>
              </a:rPr>
              <a:t>fmt</a:t>
            </a:r>
            <a:r>
              <a:rPr lang="en-US">
                <a:latin typeface="Times" pitchFamily="18" charset="0"/>
              </a:rPr>
              <a:t> is omitted, </a:t>
            </a:r>
            <a:r>
              <a:rPr lang="en-US" i="1">
                <a:latin typeface="Times" pitchFamily="18" charset="0"/>
              </a:rPr>
              <a:t>date</a:t>
            </a:r>
            <a:r>
              <a:rPr lang="en-US">
                <a:latin typeface="Times" pitchFamily="18" charset="0"/>
              </a:rPr>
              <a:t> is truncated to the nearest day.</a:t>
            </a:r>
          </a:p>
          <a:p>
            <a:pPr algn="just">
              <a:lnSpc>
                <a:spcPct val="112000"/>
              </a:lnSpc>
              <a:spcBef>
                <a:spcPct val="24000"/>
              </a:spcBef>
              <a:tabLst/>
            </a:pPr>
            <a:r>
              <a:rPr lang="en-US" b="0">
                <a:latin typeface="Times" pitchFamily="18" charset="0"/>
              </a:rPr>
              <a:t>This list is a subset of the available date functions. The format models are covered later in this lesson. Examples of format models are month and year.</a:t>
            </a:r>
          </a:p>
        </p:txBody>
      </p:sp>
      <p:sp>
        <p:nvSpPr>
          <p:cNvPr id="4301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tab pos="1289050" algn="l"/>
              </a:tabLst>
            </a:pPr>
            <a:r>
              <a:rPr lang="en-US" dirty="0"/>
              <a:t>Date Functions (continued)</a:t>
            </a:r>
          </a:p>
          <a:p>
            <a:pPr lvl="1">
              <a:tabLst>
                <a:tab pos="1289050" algn="l"/>
              </a:tabLst>
            </a:pPr>
            <a:r>
              <a:rPr lang="en-US" dirty="0"/>
              <a:t>For all employees employed for fewer than 200 months, display the employee number, hire date, number of months employed, six-month review date, first Friday after hire date, and last day of the month when hired.</a:t>
            </a:r>
          </a:p>
          <a:p>
            <a:pPr lvl="1">
              <a:spcBef>
                <a:spcPct val="65000"/>
              </a:spcBef>
              <a:tabLst>
                <a:tab pos="1289050" algn="l"/>
              </a:tabLst>
            </a:pPr>
            <a:r>
              <a:rPr lang="en-US" dirty="0"/>
              <a:t>   </a:t>
            </a:r>
            <a:r>
              <a:rPr lang="en-US" b="1" dirty="0">
                <a:latin typeface="Courier New" pitchFamily="49" charset="0"/>
              </a:rPr>
              <a:t>SQL&gt;</a:t>
            </a:r>
            <a:r>
              <a:rPr lang="en-US" dirty="0"/>
              <a:t>  </a:t>
            </a:r>
            <a:r>
              <a:rPr lang="en-US" b="1" dirty="0">
                <a:latin typeface="Courier New" pitchFamily="49" charset="0"/>
              </a:rPr>
              <a:t>SELECT  	</a:t>
            </a:r>
            <a:r>
              <a:rPr lang="en-US" b="1" dirty="0" err="1">
                <a:latin typeface="Courier New" pitchFamily="49" charset="0"/>
              </a:rPr>
              <a:t>empno</a:t>
            </a:r>
            <a:r>
              <a:rPr lang="en-US" b="1" dirty="0">
                <a:latin typeface="Courier New" pitchFamily="49" charset="0"/>
              </a:rPr>
              <a:t>, </a:t>
            </a:r>
            <a:r>
              <a:rPr lang="en-US" b="1" dirty="0" err="1">
                <a:latin typeface="Courier New" pitchFamily="49" charset="0"/>
              </a:rPr>
              <a:t>hiredate</a:t>
            </a:r>
            <a:r>
              <a:rPr lang="en-US" b="1" dirty="0">
                <a:latin typeface="Courier New" pitchFamily="49" charset="0"/>
              </a:rPr>
              <a:t>, </a:t>
            </a:r>
          </a:p>
          <a:p>
            <a:pPr lvl="1">
              <a:spcBef>
                <a:spcPct val="0"/>
              </a:spcBef>
              <a:tabLst>
                <a:tab pos="1289050" algn="l"/>
              </a:tabLst>
            </a:pPr>
            <a:r>
              <a:rPr lang="en-US" b="1" dirty="0">
                <a:latin typeface="Courier New" pitchFamily="49" charset="0"/>
              </a:rPr>
              <a:t>   2	MONTHS_BETWEEN(SYSDATE, </a:t>
            </a:r>
            <a:r>
              <a:rPr lang="en-US" b="1" dirty="0" err="1">
                <a:latin typeface="Courier New" pitchFamily="49" charset="0"/>
              </a:rPr>
              <a:t>hiredate</a:t>
            </a:r>
            <a:r>
              <a:rPr lang="en-US" b="1" dirty="0">
                <a:latin typeface="Courier New" pitchFamily="49" charset="0"/>
              </a:rPr>
              <a:t>) TENURE,</a:t>
            </a:r>
          </a:p>
          <a:p>
            <a:pPr lvl="1">
              <a:spcBef>
                <a:spcPct val="0"/>
              </a:spcBef>
              <a:tabLst>
                <a:tab pos="1289050" algn="l"/>
              </a:tabLst>
            </a:pPr>
            <a:r>
              <a:rPr lang="en-US" b="1" dirty="0">
                <a:latin typeface="Courier New" pitchFamily="49" charset="0"/>
              </a:rPr>
              <a:t>   3	ADD_MONTHS(</a:t>
            </a:r>
            <a:r>
              <a:rPr lang="en-US" b="1" dirty="0" err="1">
                <a:latin typeface="Courier New" pitchFamily="49" charset="0"/>
              </a:rPr>
              <a:t>hiredate</a:t>
            </a:r>
            <a:r>
              <a:rPr lang="en-US" b="1" dirty="0">
                <a:latin typeface="Courier New" pitchFamily="49" charset="0"/>
              </a:rPr>
              <a:t>, 6) REVIEW,</a:t>
            </a:r>
          </a:p>
          <a:p>
            <a:pPr lvl="1">
              <a:spcBef>
                <a:spcPct val="0"/>
              </a:spcBef>
              <a:tabLst>
                <a:tab pos="1289050" algn="l"/>
              </a:tabLst>
            </a:pPr>
            <a:r>
              <a:rPr lang="en-US" b="1" dirty="0">
                <a:latin typeface="Courier New" pitchFamily="49" charset="0"/>
              </a:rPr>
              <a:t>   4	NEXT_DAY(</a:t>
            </a:r>
            <a:r>
              <a:rPr lang="en-US" b="1" dirty="0" err="1">
                <a:latin typeface="Courier New" pitchFamily="49" charset="0"/>
              </a:rPr>
              <a:t>hiredate</a:t>
            </a:r>
            <a:r>
              <a:rPr lang="en-US" b="1" dirty="0">
                <a:latin typeface="Courier New" pitchFamily="49" charset="0"/>
              </a:rPr>
              <a:t>, 'FRIDAY'), LAST_DAY(</a:t>
            </a:r>
            <a:r>
              <a:rPr lang="en-US" b="1" dirty="0" err="1">
                <a:latin typeface="Courier New" pitchFamily="49" charset="0"/>
              </a:rPr>
              <a:t>hiredate</a:t>
            </a:r>
            <a:r>
              <a:rPr lang="en-US" b="1" dirty="0">
                <a:latin typeface="Courier New" pitchFamily="49" charset="0"/>
              </a:rPr>
              <a:t>)</a:t>
            </a:r>
          </a:p>
          <a:p>
            <a:pPr lvl="1">
              <a:spcBef>
                <a:spcPct val="0"/>
              </a:spcBef>
              <a:tabLst>
                <a:tab pos="1289050" algn="l"/>
              </a:tabLst>
            </a:pPr>
            <a:r>
              <a:rPr lang="en-US" b="1" dirty="0">
                <a:latin typeface="Courier New" pitchFamily="49" charset="0"/>
              </a:rPr>
              <a:t>   5  FROM	</a:t>
            </a:r>
            <a:r>
              <a:rPr lang="en-US" b="1" dirty="0" err="1">
                <a:latin typeface="Courier New" pitchFamily="49" charset="0"/>
              </a:rPr>
              <a:t>emp</a:t>
            </a:r>
            <a:endParaRPr lang="en-US" b="1" dirty="0">
              <a:latin typeface="Courier New" pitchFamily="49" charset="0"/>
            </a:endParaRPr>
          </a:p>
          <a:p>
            <a:pPr lvl="1">
              <a:spcBef>
                <a:spcPct val="0"/>
              </a:spcBef>
              <a:tabLst>
                <a:tab pos="1289050" algn="l"/>
              </a:tabLst>
            </a:pPr>
            <a:r>
              <a:rPr lang="en-US" b="1" dirty="0">
                <a:latin typeface="Courier New" pitchFamily="49" charset="0"/>
              </a:rPr>
              <a:t>   6  WHERE	MONTHS_BETWEEN (SYSDATE, </a:t>
            </a:r>
            <a:r>
              <a:rPr lang="en-US" b="1" dirty="0" err="1">
                <a:latin typeface="Courier New" pitchFamily="49" charset="0"/>
              </a:rPr>
              <a:t>hiredate</a:t>
            </a:r>
            <a:r>
              <a:rPr lang="en-US" b="1" dirty="0">
                <a:latin typeface="Courier New" pitchFamily="49" charset="0"/>
              </a:rPr>
              <a:t>)&lt;200;</a:t>
            </a:r>
          </a:p>
        </p:txBody>
      </p:sp>
      <p:sp>
        <p:nvSpPr>
          <p:cNvPr id="45061" name="Rectangle 5"/>
          <p:cNvSpPr>
            <a:spLocks noGrp="1" noRot="1" noChangeAspect="1" noChangeArrowheads="1" noTextEdit="1"/>
          </p:cNvSpPr>
          <p:nvPr>
            <p:ph type="sldImg"/>
          </p:nvPr>
        </p:nvSpPr>
        <p:spPr>
          <a:xfrm>
            <a:off x="474663" y="161925"/>
            <a:ext cx="5864225" cy="4397375"/>
          </a:xfrm>
          <a:ln cap="flat"/>
        </p:spPr>
      </p:sp>
      <p:sp>
        <p:nvSpPr>
          <p:cNvPr id="45062" name="Rectangle 6"/>
          <p:cNvSpPr>
            <a:spLocks noChangeArrowheads="1"/>
          </p:cNvSpPr>
          <p:nvPr/>
        </p:nvSpPr>
        <p:spPr bwMode="auto">
          <a:xfrm>
            <a:off x="619125" y="5594350"/>
            <a:ext cx="5637213"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065" name="Group 9"/>
          <p:cNvGrpSpPr>
            <a:grpSpLocks/>
          </p:cNvGrpSpPr>
          <p:nvPr/>
        </p:nvGrpSpPr>
        <p:grpSpPr bwMode="auto">
          <a:xfrm>
            <a:off x="269875" y="6800850"/>
            <a:ext cx="5986463" cy="1101725"/>
            <a:chOff x="170" y="4284"/>
            <a:chExt cx="3771" cy="694"/>
          </a:xfrm>
        </p:grpSpPr>
        <p:sp>
          <p:nvSpPr>
            <p:cNvPr id="45063" name="Rectangle 7"/>
            <p:cNvSpPr>
              <a:spLocks noChangeArrowheads="1"/>
            </p:cNvSpPr>
            <p:nvPr/>
          </p:nvSpPr>
          <p:spPr bwMode="auto">
            <a:xfrm>
              <a:off x="391" y="4284"/>
              <a:ext cx="3550" cy="6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Rectangle 8"/>
            <p:cNvSpPr>
              <a:spLocks noChangeArrowheads="1"/>
            </p:cNvSpPr>
            <p:nvPr/>
          </p:nvSpPr>
          <p:spPr bwMode="auto">
            <a:xfrm>
              <a:off x="170" y="4286"/>
              <a:ext cx="3545"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446088" lvl="1" algn="l" defTabSz="869950">
                <a:lnSpc>
                  <a:spcPct val="100000"/>
                </a:lnSpc>
                <a:spcBef>
                  <a:spcPct val="0"/>
                </a:spcBef>
              </a:pPr>
              <a:r>
                <a:rPr lang="en-US" sz="1100" b="0">
                  <a:solidFill>
                    <a:schemeClr val="tx1"/>
                  </a:solidFill>
                  <a:latin typeface="Courier New" pitchFamily="49" charset="0"/>
                </a:rPr>
                <a:t>    EMPNO HIREDATE     TENURE REVIEW    NEXT_DAY( LAST_DAY(  --------- --------- --------- --------- --------- ---------</a:t>
              </a:r>
            </a:p>
            <a:p>
              <a:pPr marL="446088" lvl="1" algn="l" defTabSz="869950">
                <a:lnSpc>
                  <a:spcPct val="100000"/>
                </a:lnSpc>
                <a:spcBef>
                  <a:spcPct val="0"/>
                </a:spcBef>
              </a:pPr>
              <a:r>
                <a:rPr lang="en-US" sz="1100" b="0">
                  <a:solidFill>
                    <a:schemeClr val="tx1"/>
                  </a:solidFill>
                  <a:latin typeface="Courier New" pitchFamily="49" charset="0"/>
                </a:rPr>
                <a:t>     7839 17-NOV-81 192.24794 17-MAY-82 20-NOV-81 30-NOV-81</a:t>
              </a:r>
            </a:p>
            <a:p>
              <a:pPr marL="446088" lvl="1" algn="l" defTabSz="869950">
                <a:lnSpc>
                  <a:spcPct val="100000"/>
                </a:lnSpc>
                <a:spcBef>
                  <a:spcPct val="0"/>
                </a:spcBef>
              </a:pPr>
              <a:r>
                <a:rPr lang="en-US" sz="1100" b="0">
                  <a:solidFill>
                    <a:schemeClr val="tx1"/>
                  </a:solidFill>
                  <a:latin typeface="Courier New" pitchFamily="49" charset="0"/>
                </a:rPr>
                <a:t>     7698 01-MAY-81 198.76407 01-NOV-81 08-MAY-81 31-MAY-81</a:t>
              </a:r>
            </a:p>
            <a:p>
              <a:pPr marL="446088" lvl="1" algn="l" defTabSz="869950">
                <a:lnSpc>
                  <a:spcPct val="100000"/>
                </a:lnSpc>
                <a:spcBef>
                  <a:spcPct val="0"/>
                </a:spcBef>
              </a:pPr>
              <a:r>
                <a:rPr lang="en-US" sz="1100" b="0">
                  <a:solidFill>
                    <a:schemeClr val="tx1"/>
                  </a:solidFill>
                  <a:latin typeface="Courier New" pitchFamily="49" charset="0"/>
                </a:rPr>
                <a:t>...</a:t>
              </a:r>
            </a:p>
            <a:p>
              <a:pPr marL="446088" lvl="1" algn="l" defTabSz="869950">
                <a:lnSpc>
                  <a:spcPct val="100000"/>
                </a:lnSpc>
                <a:spcBef>
                  <a:spcPct val="0"/>
                </a:spcBef>
              </a:pPr>
              <a:r>
                <a:rPr lang="en-US" sz="1100" b="0">
                  <a:solidFill>
                    <a:schemeClr val="tx1"/>
                  </a:solidFill>
                  <a:latin typeface="Courier New" pitchFamily="49" charset="0"/>
                </a:rPr>
                <a:t>11 rows selected.</a:t>
              </a:r>
            </a:p>
          </p:txBody>
        </p:sp>
      </p:gr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noFill/>
          <a:ln/>
        </p:spPr>
        <p:txBody>
          <a:bodyPr/>
          <a:lstStyle/>
          <a:p>
            <a:r>
              <a:rPr lang="en-US"/>
              <a:t>Date Functions (continued)</a:t>
            </a:r>
          </a:p>
          <a:p>
            <a:pPr lvl="1"/>
            <a:r>
              <a:rPr lang="en-US"/>
              <a:t>The ROUND and TRUNC functions can be used for number and date values. When used with dates, these functions round or truncate to the specified format model. Therefore, you can round dates to the nearest year or month.</a:t>
            </a:r>
          </a:p>
          <a:p>
            <a:r>
              <a:rPr lang="en-US"/>
              <a:t>Example</a:t>
            </a:r>
          </a:p>
          <a:p>
            <a:pPr lvl="1"/>
            <a:r>
              <a:rPr lang="en-US"/>
              <a:t>Compare the hire dates for all employees who started in 1982. Display the employee number, hire date, and month started using the ROUND and TRUNC functions.</a:t>
            </a:r>
          </a:p>
          <a:p>
            <a:pPr lvl="1"/>
            <a:endParaRPr lang="en-US" sz="400"/>
          </a:p>
          <a:p>
            <a:pPr lvl="1">
              <a:spcBef>
                <a:spcPct val="0"/>
              </a:spcBef>
            </a:pPr>
            <a:r>
              <a:rPr lang="en-US" b="1">
                <a:latin typeface="Courier New" pitchFamily="49" charset="0"/>
              </a:rPr>
              <a:t> SQL&gt; SELECT	empno, hiredate, </a:t>
            </a:r>
          </a:p>
          <a:p>
            <a:pPr lvl="1">
              <a:spcBef>
                <a:spcPct val="0"/>
              </a:spcBef>
            </a:pPr>
            <a:r>
              <a:rPr lang="en-US" b="1">
                <a:latin typeface="Courier New" pitchFamily="49" charset="0"/>
              </a:rPr>
              <a:t>   2			ROUND(hiredate, 'MONTH'), TRUNC(hiredate, 'MONTH')</a:t>
            </a:r>
          </a:p>
          <a:p>
            <a:pPr lvl="1">
              <a:spcBef>
                <a:spcPct val="0"/>
              </a:spcBef>
            </a:pPr>
            <a:r>
              <a:rPr lang="en-US" b="1">
                <a:latin typeface="Courier New" pitchFamily="49" charset="0"/>
              </a:rPr>
              <a:t>   3  FROM	emp</a:t>
            </a:r>
          </a:p>
          <a:p>
            <a:pPr lvl="1">
              <a:spcBef>
                <a:spcPct val="0"/>
              </a:spcBef>
            </a:pPr>
            <a:r>
              <a:rPr lang="en-US" b="1">
                <a:latin typeface="Courier New" pitchFamily="49" charset="0"/>
              </a:rPr>
              <a:t>   4  WHERE	hiredate like '%82';</a:t>
            </a:r>
          </a:p>
          <a:p>
            <a:pPr lvl="1">
              <a:spcBef>
                <a:spcPct val="0"/>
              </a:spcBef>
            </a:pPr>
            <a:endParaRPr lang="en-US" sz="400" b="1">
              <a:latin typeface="Courier New" pitchFamily="49" charset="0"/>
            </a:endParaRPr>
          </a:p>
          <a:p>
            <a:pPr lvl="1">
              <a:spcBef>
                <a:spcPct val="65000"/>
              </a:spcBef>
            </a:pPr>
            <a:r>
              <a:rPr lang="en-US" b="1">
                <a:latin typeface="Courier New" pitchFamily="49" charset="0"/>
              </a:rPr>
              <a:t>    </a:t>
            </a:r>
            <a:r>
              <a:rPr lang="en-US">
                <a:latin typeface="Courier New" pitchFamily="49" charset="0"/>
              </a:rPr>
              <a:t>EMPNO HIREDATE  ROUND(HIR TRUNC(HIR</a:t>
            </a:r>
          </a:p>
          <a:p>
            <a:pPr lvl="1">
              <a:spcBef>
                <a:spcPct val="0"/>
              </a:spcBef>
            </a:pPr>
            <a:r>
              <a:rPr lang="en-US">
                <a:latin typeface="Courier New" pitchFamily="49" charset="0"/>
              </a:rPr>
              <a:t>--------- --------- --------- ---------</a:t>
            </a:r>
          </a:p>
          <a:p>
            <a:pPr lvl="1">
              <a:spcBef>
                <a:spcPct val="0"/>
              </a:spcBef>
            </a:pPr>
            <a:r>
              <a:rPr lang="en-US">
                <a:latin typeface="Courier New" pitchFamily="49" charset="0"/>
              </a:rPr>
              <a:t>     7788 09-DEC-82 01-DEC-82 01-DEC-82</a:t>
            </a:r>
          </a:p>
          <a:p>
            <a:pPr lvl="1">
              <a:spcBef>
                <a:spcPct val="0"/>
              </a:spcBef>
            </a:pPr>
            <a:r>
              <a:rPr lang="en-US">
                <a:latin typeface="Courier New" pitchFamily="49" charset="0"/>
              </a:rPr>
              <a:t>     7934 23-JAN-82 01-FEB-82 01-JAN-82</a:t>
            </a:r>
          </a:p>
        </p:txBody>
      </p:sp>
      <p:sp>
        <p:nvSpPr>
          <p:cNvPr id="47108" name="Rectangle 4"/>
          <p:cNvSpPr>
            <a:spLocks noChangeArrowheads="1"/>
          </p:cNvSpPr>
          <p:nvPr/>
        </p:nvSpPr>
        <p:spPr bwMode="auto">
          <a:xfrm>
            <a:off x="620713" y="6173788"/>
            <a:ext cx="5635625" cy="755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Rectangle 5"/>
          <p:cNvSpPr>
            <a:spLocks noChangeArrowheads="1"/>
          </p:cNvSpPr>
          <p:nvPr/>
        </p:nvSpPr>
        <p:spPr bwMode="auto">
          <a:xfrm>
            <a:off x="620713" y="7018338"/>
            <a:ext cx="5635625" cy="768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74663" y="161925"/>
            <a:ext cx="5864225" cy="4397375"/>
          </a:xfrm>
          <a:ln cap="flat"/>
        </p:spPr>
      </p:sp>
      <p:sp>
        <p:nvSpPr>
          <p:cNvPr id="49155" name="Rectangle 3"/>
          <p:cNvSpPr>
            <a:spLocks noGrp="1" noChangeArrowheads="1"/>
          </p:cNvSpPr>
          <p:nvPr>
            <p:ph type="body" idx="1"/>
          </p:nvPr>
        </p:nvSpPr>
        <p:spPr>
          <a:noFill/>
          <a:ln/>
        </p:spPr>
        <p:txBody>
          <a:bodyPr/>
          <a:lstStyle/>
          <a:p>
            <a:r>
              <a:rPr lang="en-US"/>
              <a:t>Conversion Functions</a:t>
            </a:r>
          </a:p>
          <a:p>
            <a:pPr lvl="1"/>
            <a:r>
              <a:rPr lang="en-US"/>
              <a:t>In addition to Oracle datatypes, columns of tables in an Oracle8 database can be defined using ANSI, DB2, and SQL/DS datatypes. However, the Oracle Server internally converts such datatypes to Oracle8 datatypes. </a:t>
            </a:r>
          </a:p>
          <a:p>
            <a:pPr lvl="1"/>
            <a:r>
              <a:rPr lang="en-US"/>
              <a:t>In some cases, Oracle Server allows data of one datatype where it expects data of a different datatype. This is allowed when Oracle Server can automatically convert the data to the expected datatype. This </a:t>
            </a:r>
            <a:r>
              <a:rPr lang="en-US">
                <a:solidFill>
                  <a:srgbClr val="FC0128"/>
                </a:solidFill>
              </a:rPr>
              <a:t>datatype conversion </a:t>
            </a:r>
            <a:r>
              <a:rPr lang="en-US"/>
              <a:t>can be done </a:t>
            </a:r>
            <a:r>
              <a:rPr lang="en-US" i="1"/>
              <a:t>implicitly</a:t>
            </a:r>
            <a:r>
              <a:rPr lang="en-US"/>
              <a:t> by Oracle Server or </a:t>
            </a:r>
            <a:r>
              <a:rPr lang="en-US" i="1"/>
              <a:t>explicitly</a:t>
            </a:r>
            <a:r>
              <a:rPr lang="en-US"/>
              <a:t> by the user.</a:t>
            </a:r>
          </a:p>
          <a:p>
            <a:pPr lvl="1"/>
            <a:r>
              <a:rPr lang="en-US"/>
              <a:t>Implicit datatype conversions work according to the rules explained in next two slides.</a:t>
            </a:r>
          </a:p>
          <a:p>
            <a:pPr lvl="1"/>
            <a:r>
              <a:rPr lang="en-US"/>
              <a:t>Explicit datatype conversions are done by using the conversion functions. Conversion functions convert a value from one datatype to another. Generally, the form of the function names follows the convention </a:t>
            </a:r>
            <a:r>
              <a:rPr lang="en-US" i="1"/>
              <a:t>datatype </a:t>
            </a:r>
            <a:r>
              <a:rPr lang="en-US"/>
              <a:t>TO </a:t>
            </a:r>
            <a:r>
              <a:rPr lang="en-US" i="1"/>
              <a:t>datatype</a:t>
            </a:r>
            <a:r>
              <a:rPr lang="en-US"/>
              <a:t>. The first datatype is the input datatype; the last datatype is the output.</a:t>
            </a:r>
          </a:p>
          <a:p>
            <a:pPr lvl="1"/>
            <a:r>
              <a:rPr lang="en-US" b="1"/>
              <a:t>Note:</a:t>
            </a:r>
            <a:r>
              <a:rPr lang="en-US"/>
              <a:t> Although implicit datatype conversion is available, it is recommended that you do explicit datatype conversion to ensure reliability of your SQL statements.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74663" y="161925"/>
            <a:ext cx="5864225" cy="4397375"/>
          </a:xfrm>
          <a:ln cap="flat"/>
        </p:spPr>
      </p:sp>
      <p:sp>
        <p:nvSpPr>
          <p:cNvPr id="51203" name="Rectangle 3"/>
          <p:cNvSpPr>
            <a:spLocks noGrp="1" noChangeArrowheads="1"/>
          </p:cNvSpPr>
          <p:nvPr>
            <p:ph type="body" idx="1"/>
          </p:nvPr>
        </p:nvSpPr>
        <p:spPr>
          <a:noFill/>
          <a:ln/>
        </p:spPr>
        <p:txBody>
          <a:bodyPr/>
          <a:lstStyle/>
          <a:p>
            <a:r>
              <a:rPr lang="en-US"/>
              <a:t>Implicit Datatype Conversion</a:t>
            </a:r>
          </a:p>
          <a:p>
            <a:pPr lvl="1"/>
            <a:r>
              <a:rPr lang="en-US"/>
              <a:t>The assignment succeeds if the Oracle Server can convert the datatype of the value used in the assignment to that of the assignment target.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74663" y="161925"/>
            <a:ext cx="5864225" cy="4397375"/>
          </a:xfrm>
          <a:ln cap="flat"/>
        </p:spPr>
      </p:sp>
      <p:sp>
        <p:nvSpPr>
          <p:cNvPr id="53251" name="Rectangle 3"/>
          <p:cNvSpPr>
            <a:spLocks noGrp="1" noChangeArrowheads="1"/>
          </p:cNvSpPr>
          <p:nvPr>
            <p:ph type="body" idx="1"/>
          </p:nvPr>
        </p:nvSpPr>
        <p:spPr>
          <a:noFill/>
          <a:ln/>
        </p:spPr>
        <p:txBody>
          <a:bodyPr/>
          <a:lstStyle/>
          <a:p>
            <a:r>
              <a:rPr lang="en-US"/>
              <a:t>Implicit Datatype Conversion</a:t>
            </a:r>
          </a:p>
          <a:p>
            <a:pPr lvl="1"/>
            <a:r>
              <a:rPr lang="en-US"/>
              <a:t>In general, the Oracle Server uses the rule for expression when a datatype conversion is needed in places not covered by a rule for assignment conversions.</a:t>
            </a:r>
          </a:p>
          <a:p>
            <a:pPr lvl="1"/>
            <a:r>
              <a:rPr lang="en-US" b="1"/>
              <a:t>Note:</a:t>
            </a:r>
            <a:r>
              <a:rPr lang="en-US"/>
              <a:t> CHAR to NUMBER conversions succeed only if the character string represents a valid number. CHAR to DATE conversions succeed only if the character string has the default format DD-MON-YY.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p:spPr>
        <p:txBody>
          <a:bodyPr/>
          <a:lstStyle/>
          <a:p>
            <a:pPr>
              <a:tabLst/>
            </a:pPr>
            <a:r>
              <a:rPr lang="en-US"/>
              <a:t>Explicit Datatype Conversion</a:t>
            </a:r>
          </a:p>
          <a:p>
            <a:pPr lvl="1">
              <a:tabLst/>
            </a:pPr>
            <a:r>
              <a:rPr lang="en-US"/>
              <a:t>SQL provides three functions to convert a value from one datatype to another.</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lgn="just">
              <a:lnSpc>
                <a:spcPct val="112000"/>
              </a:lnSpc>
              <a:spcBef>
                <a:spcPct val="24000"/>
              </a:spcBef>
              <a:tabLst/>
            </a:pPr>
            <a:r>
              <a:rPr lang="en-US">
                <a:latin typeface="Times" pitchFamily="18" charset="0"/>
              </a:rPr>
              <a:t>Note:</a:t>
            </a:r>
            <a:r>
              <a:rPr lang="en-US" b="0">
                <a:latin typeface="Times" pitchFamily="18" charset="0"/>
              </a:rPr>
              <a:t> This list is a subset of the available conversion functions.</a:t>
            </a:r>
          </a:p>
          <a:p>
            <a:pPr>
              <a:spcBef>
                <a:spcPct val="35000"/>
              </a:spcBef>
              <a:tabLst/>
            </a:pPr>
            <a:r>
              <a:rPr lang="en-US" b="0">
                <a:latin typeface="Times" pitchFamily="18" charset="0"/>
              </a:rPr>
              <a:t>For more information, see </a:t>
            </a:r>
            <a:br>
              <a:rPr lang="en-US" b="0">
                <a:latin typeface="Times" pitchFamily="18" charset="0"/>
              </a:rPr>
            </a:br>
            <a:r>
              <a:rPr lang="en-US" b="0" i="1">
                <a:latin typeface="Times" pitchFamily="18" charset="0"/>
              </a:rPr>
              <a:t>Oracle Server SQL Reference, </a:t>
            </a:r>
            <a:r>
              <a:rPr lang="en-US" b="0">
                <a:latin typeface="Times" pitchFamily="18" charset="0"/>
              </a:rPr>
              <a:t>Release 8, “Conversion Functions.”</a:t>
            </a:r>
          </a:p>
          <a:p>
            <a:pPr>
              <a:spcBef>
                <a:spcPct val="35000"/>
              </a:spcBef>
              <a:tabLst/>
            </a:pPr>
            <a:endParaRPr lang="en-US" b="0">
              <a:latin typeface="Times" pitchFamily="18" charset="0"/>
            </a:endParaRPr>
          </a:p>
          <a:p>
            <a:pPr>
              <a:spcBef>
                <a:spcPct val="35000"/>
              </a:spcBef>
              <a:tabLst/>
            </a:pPr>
            <a:r>
              <a:rPr lang="en-US">
                <a:solidFill>
                  <a:schemeClr val="accent2"/>
                </a:solidFill>
              </a:rPr>
              <a:t>Class Management Note</a:t>
            </a:r>
            <a:endParaRPr lang="en-US" b="0">
              <a:latin typeface="Times" pitchFamily="18" charset="0"/>
            </a:endParaRPr>
          </a:p>
          <a:p>
            <a:pPr lvl="1">
              <a:tabLst/>
            </a:pPr>
            <a:r>
              <a:rPr lang="en-US">
                <a:solidFill>
                  <a:schemeClr val="accent2"/>
                </a:solidFill>
              </a:rPr>
              <a:t>An additional conversion function is CHR(</a:t>
            </a:r>
            <a:r>
              <a:rPr lang="en-US" i="1">
                <a:solidFill>
                  <a:schemeClr val="accent2"/>
                </a:solidFill>
              </a:rPr>
              <a:t>number</a:t>
            </a:r>
            <a:r>
              <a:rPr lang="en-US">
                <a:solidFill>
                  <a:schemeClr val="accent2"/>
                </a:solidFill>
              </a:rPr>
              <a:t>) which returns the character having the binary equivalent of</a:t>
            </a:r>
            <a:r>
              <a:rPr lang="en-US"/>
              <a:t> </a:t>
            </a:r>
            <a:r>
              <a:rPr lang="en-US" i="1">
                <a:solidFill>
                  <a:schemeClr val="accent2"/>
                </a:solidFill>
              </a:rPr>
              <a:t>number</a:t>
            </a:r>
            <a:r>
              <a:rPr lang="en-US">
                <a:solidFill>
                  <a:schemeClr val="accent2"/>
                </a:solidFill>
              </a:rPr>
              <a:t> as a VARCHAR2 value in the database character set.</a:t>
            </a:r>
          </a:p>
        </p:txBody>
      </p:sp>
      <p:sp>
        <p:nvSpPr>
          <p:cNvPr id="55299" name="Rectangle 3"/>
          <p:cNvSpPr>
            <a:spLocks noGrp="1" noRot="1" noChangeAspect="1" noChangeArrowheads="1" noTextEdit="1"/>
          </p:cNvSpPr>
          <p:nvPr>
            <p:ph type="sldImg"/>
          </p:nvPr>
        </p:nvSpPr>
        <p:spPr>
          <a:xfrm>
            <a:off x="474663" y="161925"/>
            <a:ext cx="5864225" cy="4397375"/>
          </a:xfrm>
          <a:ln cap="flat"/>
        </p:spPr>
      </p:sp>
      <p:graphicFrame>
        <p:nvGraphicFramePr>
          <p:cNvPr id="55300" name="Object 4"/>
          <p:cNvGraphicFramePr>
            <a:graphicFrameLocks/>
          </p:cNvGraphicFramePr>
          <p:nvPr/>
        </p:nvGraphicFramePr>
        <p:xfrm>
          <a:off x="596900" y="5259388"/>
          <a:ext cx="6027738" cy="1770062"/>
        </p:xfrm>
        <a:graphic>
          <a:graphicData uri="http://schemas.openxmlformats.org/presentationml/2006/ole">
            <mc:AlternateContent xmlns:mc="http://schemas.openxmlformats.org/markup-compatibility/2006">
              <mc:Choice xmlns:v="urn:schemas-microsoft-com:vml" Requires="v">
                <p:oleObj spid="_x0000_s55336" name="Document" r:id="rId4" imgW="6027480" imgH="1769760" progId="Word.Document.6">
                  <p:embed/>
                </p:oleObj>
              </mc:Choice>
              <mc:Fallback>
                <p:oleObj name="Document" r:id="rId4" imgW="6027480" imgH="17697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5259388"/>
                        <a:ext cx="6027738"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14" name="Group 18"/>
          <p:cNvGrpSpPr>
            <a:grpSpLocks/>
          </p:cNvGrpSpPr>
          <p:nvPr/>
        </p:nvGrpSpPr>
        <p:grpSpPr bwMode="auto">
          <a:xfrm>
            <a:off x="133350" y="7267575"/>
            <a:ext cx="296863" cy="288925"/>
            <a:chOff x="84" y="4578"/>
            <a:chExt cx="187" cy="182"/>
          </a:xfrm>
        </p:grpSpPr>
        <p:sp>
          <p:nvSpPr>
            <p:cNvPr id="55301" name="Freeform 5"/>
            <p:cNvSpPr>
              <a:spLocks/>
            </p:cNvSpPr>
            <p:nvPr/>
          </p:nvSpPr>
          <p:spPr bwMode="auto">
            <a:xfrm>
              <a:off x="84" y="4578"/>
              <a:ext cx="178" cy="176"/>
            </a:xfrm>
            <a:custGeom>
              <a:avLst/>
              <a:gdLst>
                <a:gd name="T0" fmla="*/ 177 w 178"/>
                <a:gd name="T1" fmla="*/ 175 h 176"/>
                <a:gd name="T2" fmla="*/ 177 w 178"/>
                <a:gd name="T3" fmla="*/ 0 h 176"/>
                <a:gd name="T4" fmla="*/ 0 w 178"/>
                <a:gd name="T5" fmla="*/ 0 h 176"/>
                <a:gd name="T6" fmla="*/ 0 w 178"/>
                <a:gd name="T7" fmla="*/ 175 h 176"/>
                <a:gd name="T8" fmla="*/ 177 w 178"/>
                <a:gd name="T9" fmla="*/ 175 h 176"/>
              </a:gdLst>
              <a:ahLst/>
              <a:cxnLst>
                <a:cxn ang="0">
                  <a:pos x="T0" y="T1"/>
                </a:cxn>
                <a:cxn ang="0">
                  <a:pos x="T2" y="T3"/>
                </a:cxn>
                <a:cxn ang="0">
                  <a:pos x="T4" y="T5"/>
                </a:cxn>
                <a:cxn ang="0">
                  <a:pos x="T6" y="T7"/>
                </a:cxn>
                <a:cxn ang="0">
                  <a:pos x="T8" y="T9"/>
                </a:cxn>
              </a:cxnLst>
              <a:rect l="0" t="0" r="r" b="b"/>
              <a:pathLst>
                <a:path w="178" h="176">
                  <a:moveTo>
                    <a:pt x="177" y="175"/>
                  </a:moveTo>
                  <a:lnTo>
                    <a:pt x="177" y="0"/>
                  </a:lnTo>
                  <a:lnTo>
                    <a:pt x="0" y="0"/>
                  </a:lnTo>
                  <a:lnTo>
                    <a:pt x="0" y="175"/>
                  </a:lnTo>
                  <a:lnTo>
                    <a:pt x="177" y="1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2" name="Freeform 6"/>
            <p:cNvSpPr>
              <a:spLocks/>
            </p:cNvSpPr>
            <p:nvPr/>
          </p:nvSpPr>
          <p:spPr bwMode="auto">
            <a:xfrm>
              <a:off x="146" y="4643"/>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Lst>
              <a:ahLst/>
              <a:cxnLst>
                <a:cxn ang="0">
                  <a:pos x="T0" y="T1"/>
                </a:cxn>
                <a:cxn ang="0">
                  <a:pos x="T2" y="T3"/>
                </a:cxn>
                <a:cxn ang="0">
                  <a:pos x="T4" y="T5"/>
                </a:cxn>
                <a:cxn ang="0">
                  <a:pos x="T6" y="T7"/>
                </a:cxn>
                <a:cxn ang="0">
                  <a:pos x="T8" y="T9"/>
                </a:cxn>
              </a:cxnLst>
              <a:rect l="0" t="0" r="r" b="b"/>
              <a:pathLst>
                <a:path w="68" h="37">
                  <a:moveTo>
                    <a:pt x="67" y="7"/>
                  </a:moveTo>
                  <a:lnTo>
                    <a:pt x="64" y="0"/>
                  </a:lnTo>
                  <a:lnTo>
                    <a:pt x="0" y="29"/>
                  </a:lnTo>
                  <a:lnTo>
                    <a:pt x="2" y="36"/>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Freeform 7"/>
            <p:cNvSpPr>
              <a:spLocks/>
            </p:cNvSpPr>
            <p:nvPr/>
          </p:nvSpPr>
          <p:spPr bwMode="auto">
            <a:xfrm>
              <a:off x="155" y="4659"/>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Lst>
              <a:ahLst/>
              <a:cxnLst>
                <a:cxn ang="0">
                  <a:pos x="T0" y="T1"/>
                </a:cxn>
                <a:cxn ang="0">
                  <a:pos x="T2" y="T3"/>
                </a:cxn>
                <a:cxn ang="0">
                  <a:pos x="T4" y="T5"/>
                </a:cxn>
                <a:cxn ang="0">
                  <a:pos x="T6" y="T7"/>
                </a:cxn>
                <a:cxn ang="0">
                  <a:pos x="T8" y="T9"/>
                </a:cxn>
              </a:cxnLst>
              <a:rect l="0" t="0" r="r" b="b"/>
              <a:pathLst>
                <a:path w="68" h="37">
                  <a:moveTo>
                    <a:pt x="67" y="7"/>
                  </a:moveTo>
                  <a:lnTo>
                    <a:pt x="64" y="0"/>
                  </a:lnTo>
                  <a:lnTo>
                    <a:pt x="0" y="29"/>
                  </a:lnTo>
                  <a:lnTo>
                    <a:pt x="2" y="36"/>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Freeform 8"/>
            <p:cNvSpPr>
              <a:spLocks/>
            </p:cNvSpPr>
            <p:nvPr/>
          </p:nvSpPr>
          <p:spPr bwMode="auto">
            <a:xfrm>
              <a:off x="160" y="4675"/>
              <a:ext cx="69" cy="35"/>
            </a:xfrm>
            <a:custGeom>
              <a:avLst/>
              <a:gdLst>
                <a:gd name="T0" fmla="*/ 68 w 69"/>
                <a:gd name="T1" fmla="*/ 6 h 35"/>
                <a:gd name="T2" fmla="*/ 65 w 69"/>
                <a:gd name="T3" fmla="*/ 0 h 35"/>
                <a:gd name="T4" fmla="*/ 0 w 69"/>
                <a:gd name="T5" fmla="*/ 27 h 35"/>
                <a:gd name="T6" fmla="*/ 3 w 69"/>
                <a:gd name="T7" fmla="*/ 34 h 35"/>
                <a:gd name="T8" fmla="*/ 68 w 69"/>
                <a:gd name="T9" fmla="*/ 6 h 35"/>
              </a:gdLst>
              <a:ahLst/>
              <a:cxnLst>
                <a:cxn ang="0">
                  <a:pos x="T0" y="T1"/>
                </a:cxn>
                <a:cxn ang="0">
                  <a:pos x="T2" y="T3"/>
                </a:cxn>
                <a:cxn ang="0">
                  <a:pos x="T4" y="T5"/>
                </a:cxn>
                <a:cxn ang="0">
                  <a:pos x="T6" y="T7"/>
                </a:cxn>
                <a:cxn ang="0">
                  <a:pos x="T8" y="T9"/>
                </a:cxn>
              </a:cxnLst>
              <a:rect l="0" t="0" r="r" b="b"/>
              <a:pathLst>
                <a:path w="69" h="35">
                  <a:moveTo>
                    <a:pt x="68" y="6"/>
                  </a:moveTo>
                  <a:lnTo>
                    <a:pt x="65" y="0"/>
                  </a:lnTo>
                  <a:lnTo>
                    <a:pt x="0" y="27"/>
                  </a:lnTo>
                  <a:lnTo>
                    <a:pt x="3" y="34"/>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Freeform 9"/>
            <p:cNvSpPr>
              <a:spLocks/>
            </p:cNvSpPr>
            <p:nvPr/>
          </p:nvSpPr>
          <p:spPr bwMode="auto">
            <a:xfrm>
              <a:off x="168" y="4692"/>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Freeform 10"/>
            <p:cNvSpPr>
              <a:spLocks/>
            </p:cNvSpPr>
            <p:nvPr/>
          </p:nvSpPr>
          <p:spPr bwMode="auto">
            <a:xfrm>
              <a:off x="176" y="470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Freeform 11"/>
            <p:cNvSpPr>
              <a:spLocks/>
            </p:cNvSpPr>
            <p:nvPr/>
          </p:nvSpPr>
          <p:spPr bwMode="auto">
            <a:xfrm>
              <a:off x="106" y="460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Freeform 12"/>
            <p:cNvSpPr>
              <a:spLocks/>
            </p:cNvSpPr>
            <p:nvPr/>
          </p:nvSpPr>
          <p:spPr bwMode="auto">
            <a:xfrm>
              <a:off x="87" y="4594"/>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9" name="Freeform 13"/>
            <p:cNvSpPr>
              <a:spLocks/>
            </p:cNvSpPr>
            <p:nvPr/>
          </p:nvSpPr>
          <p:spPr bwMode="auto">
            <a:xfrm>
              <a:off x="214" y="4608"/>
              <a:ext cx="57" cy="104"/>
            </a:xfrm>
            <a:custGeom>
              <a:avLst/>
              <a:gdLst>
                <a:gd name="T0" fmla="*/ 48 w 57"/>
                <a:gd name="T1" fmla="*/ 103 h 104"/>
                <a:gd name="T2" fmla="*/ 56 w 57"/>
                <a:gd name="T3" fmla="*/ 100 h 104"/>
                <a:gd name="T4" fmla="*/ 7 w 57"/>
                <a:gd name="T5" fmla="*/ 0 h 104"/>
                <a:gd name="T6" fmla="*/ 0 w 57"/>
                <a:gd name="T7" fmla="*/ 2 h 104"/>
                <a:gd name="T8" fmla="*/ 48 w 57"/>
                <a:gd name="T9" fmla="*/ 103 h 104"/>
              </a:gdLst>
              <a:ahLst/>
              <a:cxnLst>
                <a:cxn ang="0">
                  <a:pos x="T0" y="T1"/>
                </a:cxn>
                <a:cxn ang="0">
                  <a:pos x="T2" y="T3"/>
                </a:cxn>
                <a:cxn ang="0">
                  <a:pos x="T4" y="T5"/>
                </a:cxn>
                <a:cxn ang="0">
                  <a:pos x="T6" y="T7"/>
                </a:cxn>
                <a:cxn ang="0">
                  <a:pos x="T8" y="T9"/>
                </a:cxn>
              </a:cxnLst>
              <a:rect l="0" t="0" r="r" b="b"/>
              <a:pathLst>
                <a:path w="57" h="104">
                  <a:moveTo>
                    <a:pt x="48" y="103"/>
                  </a:moveTo>
                  <a:lnTo>
                    <a:pt x="56" y="100"/>
                  </a:lnTo>
                  <a:lnTo>
                    <a:pt x="7" y="0"/>
                  </a:lnTo>
                  <a:lnTo>
                    <a:pt x="0" y="2"/>
                  </a:lnTo>
                  <a:lnTo>
                    <a:pt x="48"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Freeform 14"/>
            <p:cNvSpPr>
              <a:spLocks/>
            </p:cNvSpPr>
            <p:nvPr/>
          </p:nvSpPr>
          <p:spPr bwMode="auto">
            <a:xfrm>
              <a:off x="106" y="4653"/>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Lst>
              <a:ahLst/>
              <a:cxnLst>
                <a:cxn ang="0">
                  <a:pos x="T0" y="T1"/>
                </a:cxn>
                <a:cxn ang="0">
                  <a:pos x="T2" y="T3"/>
                </a:cxn>
                <a:cxn ang="0">
                  <a:pos x="T4" y="T5"/>
                </a:cxn>
                <a:cxn ang="0">
                  <a:pos x="T6" y="T7"/>
                </a:cxn>
                <a:cxn ang="0">
                  <a:pos x="T8" y="T9"/>
                </a:cxn>
              </a:cxnLst>
              <a:rect l="0" t="0" r="r" b="b"/>
              <a:pathLst>
                <a:path w="52" h="107">
                  <a:moveTo>
                    <a:pt x="44" y="106"/>
                  </a:moveTo>
                  <a:lnTo>
                    <a:pt x="51" y="102"/>
                  </a:lnTo>
                  <a:lnTo>
                    <a:pt x="6" y="0"/>
                  </a:lnTo>
                  <a:lnTo>
                    <a:pt x="0" y="4"/>
                  </a:lnTo>
                  <a:lnTo>
                    <a:pt x="44"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Freeform 15"/>
            <p:cNvSpPr>
              <a:spLocks/>
            </p:cNvSpPr>
            <p:nvPr/>
          </p:nvSpPr>
          <p:spPr bwMode="auto">
            <a:xfrm>
              <a:off x="84" y="4645"/>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Lst>
              <a:ahLst/>
              <a:cxnLst>
                <a:cxn ang="0">
                  <a:pos x="T0" y="T1"/>
                </a:cxn>
                <a:cxn ang="0">
                  <a:pos x="T2" y="T3"/>
                </a:cxn>
                <a:cxn ang="0">
                  <a:pos x="T4" y="T5"/>
                </a:cxn>
                <a:cxn ang="0">
                  <a:pos x="T6" y="T7"/>
                </a:cxn>
                <a:cxn ang="0">
                  <a:pos x="T8" y="T9"/>
                </a:cxn>
              </a:cxnLst>
              <a:rect l="0" t="0" r="r" b="b"/>
              <a:pathLst>
                <a:path w="59" h="115">
                  <a:moveTo>
                    <a:pt x="51" y="114"/>
                  </a:moveTo>
                  <a:lnTo>
                    <a:pt x="58" y="111"/>
                  </a:lnTo>
                  <a:lnTo>
                    <a:pt x="6" y="0"/>
                  </a:lnTo>
                  <a:lnTo>
                    <a:pt x="0" y="2"/>
                  </a:lnTo>
                  <a:lnTo>
                    <a:pt x="5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Freeform 16"/>
            <p:cNvSpPr>
              <a:spLocks/>
            </p:cNvSpPr>
            <p:nvPr/>
          </p:nvSpPr>
          <p:spPr bwMode="auto">
            <a:xfrm>
              <a:off x="86" y="4645"/>
              <a:ext cx="30" cy="18"/>
            </a:xfrm>
            <a:custGeom>
              <a:avLst/>
              <a:gdLst>
                <a:gd name="T0" fmla="*/ 25 w 30"/>
                <a:gd name="T1" fmla="*/ 17 h 18"/>
                <a:gd name="T2" fmla="*/ 29 w 30"/>
                <a:gd name="T3" fmla="*/ 10 h 18"/>
                <a:gd name="T4" fmla="*/ 4 w 30"/>
                <a:gd name="T5" fmla="*/ 0 h 18"/>
                <a:gd name="T6" fmla="*/ 0 w 30"/>
                <a:gd name="T7" fmla="*/ 6 h 18"/>
                <a:gd name="T8" fmla="*/ 25 w 30"/>
                <a:gd name="T9" fmla="*/ 17 h 18"/>
              </a:gdLst>
              <a:ahLst/>
              <a:cxnLst>
                <a:cxn ang="0">
                  <a:pos x="T0" y="T1"/>
                </a:cxn>
                <a:cxn ang="0">
                  <a:pos x="T2" y="T3"/>
                </a:cxn>
                <a:cxn ang="0">
                  <a:pos x="T4" y="T5"/>
                </a:cxn>
                <a:cxn ang="0">
                  <a:pos x="T6" y="T7"/>
                </a:cxn>
                <a:cxn ang="0">
                  <a:pos x="T8" y="T9"/>
                </a:cxn>
              </a:cxnLst>
              <a:rect l="0" t="0" r="r" b="b"/>
              <a:pathLst>
                <a:path w="30" h="18">
                  <a:moveTo>
                    <a:pt x="25" y="17"/>
                  </a:moveTo>
                  <a:lnTo>
                    <a:pt x="29" y="10"/>
                  </a:lnTo>
                  <a:lnTo>
                    <a:pt x="4" y="0"/>
                  </a:lnTo>
                  <a:lnTo>
                    <a:pt x="0" y="6"/>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3" name="Freeform 17"/>
            <p:cNvSpPr>
              <a:spLocks/>
            </p:cNvSpPr>
            <p:nvPr/>
          </p:nvSpPr>
          <p:spPr bwMode="auto">
            <a:xfrm>
              <a:off x="196" y="4601"/>
              <a:ext cx="27" cy="18"/>
            </a:xfrm>
            <a:custGeom>
              <a:avLst/>
              <a:gdLst>
                <a:gd name="T0" fmla="*/ 22 w 27"/>
                <a:gd name="T1" fmla="*/ 17 h 18"/>
                <a:gd name="T2" fmla="*/ 26 w 27"/>
                <a:gd name="T3" fmla="*/ 10 h 18"/>
                <a:gd name="T4" fmla="*/ 4 w 27"/>
                <a:gd name="T5" fmla="*/ 0 h 18"/>
                <a:gd name="T6" fmla="*/ 0 w 27"/>
                <a:gd name="T7" fmla="*/ 5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5"/>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4663" y="161925"/>
            <a:ext cx="5864225" cy="4397375"/>
          </a:xfrm>
          <a:ln cap="flat"/>
        </p:spPr>
      </p:sp>
      <p:sp>
        <p:nvSpPr>
          <p:cNvPr id="57347" name="Rectangle 3"/>
          <p:cNvSpPr>
            <a:spLocks noGrp="1" noChangeArrowheads="1"/>
          </p:cNvSpPr>
          <p:nvPr>
            <p:ph type="body" idx="1"/>
          </p:nvPr>
        </p:nvSpPr>
        <p:spPr>
          <a:noFill/>
          <a:ln/>
        </p:spPr>
        <p:txBody>
          <a:bodyPr/>
          <a:lstStyle/>
          <a:p>
            <a:r>
              <a:rPr lang="en-US"/>
              <a:t>Displaying a Date in a Specific Format</a:t>
            </a:r>
          </a:p>
          <a:p>
            <a:pPr lvl="1"/>
            <a:r>
              <a:rPr lang="en-US"/>
              <a:t>Previously, all Oracle date values were displayed in the DD-MON-YY format. The TO_CHAR function allows you to convert a date from this default format to one specified by you.</a:t>
            </a:r>
          </a:p>
          <a:p>
            <a:pPr lvl="1"/>
            <a:r>
              <a:rPr lang="en-US" b="1"/>
              <a:t>Guidelines</a:t>
            </a:r>
            <a:endParaRPr lang="en-US"/>
          </a:p>
          <a:p>
            <a:pPr lvl="2"/>
            <a:r>
              <a:rPr lang="en-US"/>
              <a:t>The </a:t>
            </a:r>
            <a:r>
              <a:rPr lang="en-US">
                <a:solidFill>
                  <a:srgbClr val="FC0128"/>
                </a:solidFill>
              </a:rPr>
              <a:t>format model </a:t>
            </a:r>
            <a:r>
              <a:rPr lang="en-US"/>
              <a:t>must be enclosed in single quotation marks and is case sensitive.</a:t>
            </a:r>
          </a:p>
          <a:p>
            <a:pPr lvl="2"/>
            <a:r>
              <a:rPr lang="en-US"/>
              <a:t>The format model can include any valid date format element. Be sure to separate the date value from the format model by a comma.</a:t>
            </a:r>
          </a:p>
          <a:p>
            <a:pPr lvl="2"/>
            <a:r>
              <a:rPr lang="en-US"/>
              <a:t>The names of days and months in the output are automatically padded with blanks.</a:t>
            </a:r>
          </a:p>
          <a:p>
            <a:pPr lvl="2"/>
            <a:r>
              <a:rPr lang="en-US"/>
              <a:t>To remove padded blanks or to suppress leading zeros, use the fill mode </a:t>
            </a:r>
            <a:r>
              <a:rPr lang="en-US" i="1">
                <a:solidFill>
                  <a:srgbClr val="FC0128"/>
                </a:solidFill>
              </a:rPr>
              <a:t>fm</a:t>
            </a:r>
            <a:r>
              <a:rPr lang="en-US">
                <a:solidFill>
                  <a:srgbClr val="FC0128"/>
                </a:solidFill>
              </a:rPr>
              <a:t> </a:t>
            </a:r>
            <a:r>
              <a:rPr lang="en-US"/>
              <a:t>element.</a:t>
            </a:r>
          </a:p>
          <a:p>
            <a:pPr lvl="2"/>
            <a:r>
              <a:rPr lang="en-US"/>
              <a:t>You can resize the display width of the resulting character field with the SQL*Plus COLUMN command.</a:t>
            </a:r>
          </a:p>
          <a:p>
            <a:pPr lvl="2"/>
            <a:r>
              <a:rPr lang="en-US"/>
              <a:t>The resultant column width is 80 characters by default.</a:t>
            </a:r>
          </a:p>
          <a:p>
            <a:endParaRPr lang="en-US"/>
          </a:p>
          <a:p>
            <a:endParaRPr lang="en-US"/>
          </a:p>
          <a:p>
            <a:endParaRPr lang="en-US"/>
          </a:p>
          <a:p>
            <a:endParaRPr lang="en-US">
              <a:solidFill>
                <a:schemeClr val="accent2"/>
              </a:solidFill>
            </a:endParaRPr>
          </a:p>
          <a:p>
            <a:r>
              <a:rPr lang="en-US">
                <a:solidFill>
                  <a:schemeClr val="accent2"/>
                </a:solidFill>
              </a:rPr>
              <a:t>Class Management Note for Page 27</a:t>
            </a:r>
            <a:endParaRPr lang="en-US"/>
          </a:p>
          <a:p>
            <a:pPr lvl="1"/>
            <a:r>
              <a:rPr lang="en-US">
                <a:solidFill>
                  <a:schemeClr val="accent2"/>
                </a:solidFill>
              </a:rPr>
              <a:t>Be sure to point out the format token ‘D’ as the students will need it for Practice exercise #10.</a:t>
            </a:r>
            <a:endParaRPr lang="en-US"/>
          </a:p>
          <a:p>
            <a:endParaRPr lang="en-US" b="0">
              <a:latin typeface="Times New Roman" pitchFamily="18" charset="0"/>
            </a:endParaRPr>
          </a:p>
        </p:txBody>
      </p:sp>
      <p:sp>
        <p:nvSpPr>
          <p:cNvPr id="57348" name="Rectangle 4"/>
          <p:cNvSpPr>
            <a:spLocks noChangeArrowheads="1"/>
          </p:cNvSpPr>
          <p:nvPr/>
        </p:nvSpPr>
        <p:spPr bwMode="auto">
          <a:xfrm>
            <a:off x="620713" y="7310438"/>
            <a:ext cx="5635625" cy="593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 name="Rectangle 5"/>
          <p:cNvSpPr>
            <a:spLocks noChangeArrowheads="1"/>
          </p:cNvSpPr>
          <p:nvPr/>
        </p:nvSpPr>
        <p:spPr bwMode="auto">
          <a:xfrm>
            <a:off x="204788" y="7321550"/>
            <a:ext cx="5475287"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p>
            <a:pPr marL="434975" lvl="1" algn="l" defTabSz="828675">
              <a:lnSpc>
                <a:spcPct val="100000"/>
              </a:lnSpc>
              <a:spcBef>
                <a:spcPct val="0"/>
              </a:spcBef>
            </a:pPr>
            <a:r>
              <a:rPr lang="en-US" sz="1100">
                <a:solidFill>
                  <a:schemeClr val="tx1"/>
                </a:solidFill>
                <a:latin typeface="Courier New" pitchFamily="49" charset="0"/>
              </a:rPr>
              <a:t>SQL&gt; SELECT  empno, TO_CHAR(hiredate, 'MM/YY') Month_Hired</a:t>
            </a:r>
          </a:p>
          <a:p>
            <a:pPr marL="434975" lvl="1" algn="l" defTabSz="828675">
              <a:lnSpc>
                <a:spcPct val="100000"/>
              </a:lnSpc>
              <a:spcBef>
                <a:spcPct val="0"/>
              </a:spcBef>
            </a:pPr>
            <a:r>
              <a:rPr lang="en-US" sz="1100">
                <a:solidFill>
                  <a:schemeClr val="tx1"/>
                </a:solidFill>
                <a:latin typeface="Courier New" pitchFamily="49" charset="0"/>
              </a:rPr>
              <a:t>  2  FROM    emp</a:t>
            </a:r>
          </a:p>
          <a:p>
            <a:pPr marL="434975" lvl="1" algn="l" defTabSz="828675">
              <a:lnSpc>
                <a:spcPct val="100000"/>
              </a:lnSpc>
              <a:spcBef>
                <a:spcPct val="0"/>
              </a:spcBef>
            </a:pPr>
            <a:r>
              <a:rPr lang="en-US" sz="1100">
                <a:solidFill>
                  <a:schemeClr val="tx1"/>
                </a:solidFill>
                <a:latin typeface="Courier New" pitchFamily="49" charset="0"/>
              </a:rPr>
              <a:t>  3  WHERE   ename = 'BLAKE';</a:t>
            </a:r>
          </a:p>
          <a:p>
            <a:pPr algn="l" defTabSz="828675"/>
            <a:endParaRPr lang="en-US" sz="1100">
              <a:solidFill>
                <a:schemeClr val="tx1"/>
              </a:solidFill>
              <a:latin typeface="Courier New" pitchFamily="49"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p:cNvGraphicFramePr>
          <p:nvPr/>
        </p:nvGraphicFramePr>
        <p:xfrm>
          <a:off x="487363" y="4870450"/>
          <a:ext cx="5991225" cy="3911600"/>
        </p:xfrm>
        <a:graphic>
          <a:graphicData uri="http://schemas.openxmlformats.org/presentationml/2006/ole">
            <mc:AlternateContent xmlns:mc="http://schemas.openxmlformats.org/markup-compatibility/2006">
              <mc:Choice xmlns:v="urn:schemas-microsoft-com:vml" Requires="v">
                <p:oleObj spid="_x0000_s59418" name="Document" r:id="rId4" imgW="7048440" imgH="4601880" progId="Word.Document.6">
                  <p:embed/>
                </p:oleObj>
              </mc:Choice>
              <mc:Fallback>
                <p:oleObj name="Document" r:id="rId4" imgW="7048440" imgH="460188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63" y="4870450"/>
                        <a:ext cx="5991225"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Rectangle 3"/>
          <p:cNvSpPr>
            <a:spLocks noGrp="1" noRot="1" noChangeAspect="1" noChangeArrowheads="1" noTextEdit="1"/>
          </p:cNvSpPr>
          <p:nvPr>
            <p:ph type="sldImg"/>
          </p:nvPr>
        </p:nvSpPr>
        <p:spPr>
          <a:xfrm>
            <a:off x="474663" y="161925"/>
            <a:ext cx="5864225" cy="4397375"/>
          </a:xfrm>
          <a:ln cap="flat"/>
        </p:spPr>
      </p:sp>
      <p:sp>
        <p:nvSpPr>
          <p:cNvPr id="59396" name="Rectangle 4"/>
          <p:cNvSpPr>
            <a:spLocks noGrp="1" noChangeArrowheads="1"/>
          </p:cNvSpPr>
          <p:nvPr>
            <p:ph type="body" idx="1"/>
          </p:nvPr>
        </p:nvSpPr>
        <p:spPr>
          <a:xfrm>
            <a:off x="409575" y="4638675"/>
            <a:ext cx="5995988" cy="3749675"/>
          </a:xfrm>
          <a:noFill/>
          <a:ln/>
        </p:spPr>
        <p:txBody>
          <a:bodyPr/>
          <a:lstStyle/>
          <a:p>
            <a:r>
              <a:rPr lang="en-US"/>
              <a:t>Sample Elements of Valid Date Formats</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4663" y="161925"/>
            <a:ext cx="5864225" cy="4397375"/>
          </a:xfrm>
          <a:ln cap="flat"/>
        </p:spPr>
      </p:sp>
      <p:sp>
        <p:nvSpPr>
          <p:cNvPr id="10243" name="Rectangle 3"/>
          <p:cNvSpPr>
            <a:spLocks noGrp="1" noChangeArrowheads="1"/>
          </p:cNvSpPr>
          <p:nvPr>
            <p:ph type="body" idx="1"/>
          </p:nvPr>
        </p:nvSpPr>
        <p:spPr>
          <a:noFill/>
          <a:ln/>
        </p:spPr>
        <p:txBody>
          <a:bodyPr/>
          <a:lstStyle/>
          <a:p>
            <a:r>
              <a:rPr lang="en-US" dirty="0"/>
              <a:t>SQL Functions</a:t>
            </a:r>
          </a:p>
          <a:p>
            <a:pPr lvl="1"/>
            <a:r>
              <a:rPr lang="en-US" dirty="0"/>
              <a:t>Functions are a very powerful feature of SQL and can be used to do the following:</a:t>
            </a:r>
          </a:p>
          <a:p>
            <a:pPr lvl="2"/>
            <a:r>
              <a:rPr lang="en-US" dirty="0"/>
              <a:t>Perform calculations on data</a:t>
            </a:r>
          </a:p>
          <a:p>
            <a:pPr lvl="2"/>
            <a:r>
              <a:rPr lang="en-US" dirty="0"/>
              <a:t>Modify individual data items</a:t>
            </a:r>
          </a:p>
          <a:p>
            <a:pPr lvl="2"/>
            <a:r>
              <a:rPr lang="en-US" dirty="0"/>
              <a:t>Manipulate output for groups of rows</a:t>
            </a:r>
          </a:p>
          <a:p>
            <a:pPr lvl="2"/>
            <a:r>
              <a:rPr lang="en-US" dirty="0"/>
              <a:t>Format dates and numbers for display</a:t>
            </a:r>
          </a:p>
          <a:p>
            <a:pPr lvl="2"/>
            <a:r>
              <a:rPr lang="en-US" dirty="0"/>
              <a:t>Convert column </a:t>
            </a:r>
            <a:r>
              <a:rPr lang="en-US" dirty="0" err="1"/>
              <a:t>datatypes</a:t>
            </a:r>
            <a:endParaRPr lang="en-US" dirty="0"/>
          </a:p>
          <a:p>
            <a:pPr lvl="1"/>
            <a:r>
              <a:rPr lang="en-US" dirty="0"/>
              <a:t>SQL </a:t>
            </a:r>
            <a:r>
              <a:rPr lang="en-US" dirty="0">
                <a:solidFill>
                  <a:srgbClr val="FC0128"/>
                </a:solidFill>
              </a:rPr>
              <a:t>functions </a:t>
            </a:r>
            <a:r>
              <a:rPr lang="en-US" dirty="0"/>
              <a:t>may accept arguments and always return a value.</a:t>
            </a:r>
          </a:p>
          <a:p>
            <a:pPr lvl="1"/>
            <a:r>
              <a:rPr lang="en-US" b="1" dirty="0"/>
              <a:t>Note:</a:t>
            </a:r>
            <a:r>
              <a:rPr lang="en-US" dirty="0"/>
              <a:t> Most of the functions described in this lesson are specific to Oracle’s version of SQL. </a:t>
            </a:r>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r>
              <a:rPr lang="en-US" dirty="0">
                <a:solidFill>
                  <a:schemeClr val="accent2"/>
                </a:solidFill>
              </a:rPr>
              <a:t>Class Management Note</a:t>
            </a:r>
          </a:p>
          <a:p>
            <a:pPr lvl="1"/>
            <a:r>
              <a:rPr lang="en-US" dirty="0">
                <a:solidFill>
                  <a:schemeClr val="accent2"/>
                </a:solidFill>
              </a:rPr>
              <a:t>This lesson does not discuss all functions in great detail. Present the most common functions without a long explanation.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0"/>
            <a:ext cx="29606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3" name="Rectangle 3"/>
          <p:cNvSpPr>
            <a:spLocks noChangeArrowheads="1"/>
          </p:cNvSpPr>
          <p:nvPr/>
        </p:nvSpPr>
        <p:spPr bwMode="auto">
          <a:xfrm>
            <a:off x="-4763" y="0"/>
            <a:ext cx="29575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4" name="Rectangle 4"/>
          <p:cNvSpPr>
            <a:spLocks noGrp="1" noChangeArrowheads="1"/>
          </p:cNvSpPr>
          <p:nvPr>
            <p:ph type="body" idx="1"/>
          </p:nvPr>
        </p:nvSpPr>
        <p:spPr>
          <a:xfrm>
            <a:off x="409575" y="4730750"/>
            <a:ext cx="5995988" cy="3751263"/>
          </a:xfrm>
          <a:noFill/>
          <a:ln/>
        </p:spPr>
        <p:txBody>
          <a:bodyPr/>
          <a:lstStyle/>
          <a:p>
            <a:pPr>
              <a:lnSpc>
                <a:spcPct val="80000"/>
              </a:lnSpc>
              <a:tabLst/>
            </a:pPr>
            <a:r>
              <a:rPr lang="en-US"/>
              <a:t>Time Formats</a:t>
            </a:r>
          </a:p>
          <a:p>
            <a:pPr lvl="1">
              <a:lnSpc>
                <a:spcPct val="80000"/>
              </a:lnSpc>
              <a:tabLst/>
            </a:pPr>
            <a:r>
              <a:rPr lang="en-US" sz="1000"/>
              <a:t>Use the formats listed in the following tables to display time information and literals and to change numerals to spelled numbers.</a:t>
            </a:r>
          </a:p>
          <a:p>
            <a:pPr>
              <a:lnSpc>
                <a:spcPct val="80000"/>
              </a:lnSpc>
              <a:tabLst/>
            </a:pPr>
            <a:endParaRPr lang="en-US" sz="1000"/>
          </a:p>
          <a:p>
            <a:pPr>
              <a:lnSpc>
                <a:spcPct val="80000"/>
              </a:lnSpc>
              <a:tabLst/>
            </a:pPr>
            <a:endParaRPr lang="en-US" sz="1000"/>
          </a:p>
          <a:p>
            <a:pPr>
              <a:lnSpc>
                <a:spcPct val="80000"/>
              </a:lnSpc>
              <a:tabLst/>
            </a:pPr>
            <a:endParaRPr lang="en-US" sz="1000"/>
          </a:p>
          <a:p>
            <a:pPr>
              <a:lnSpc>
                <a:spcPct val="80000"/>
              </a:lnSpc>
              <a:tabLst/>
            </a:pPr>
            <a:endParaRPr lang="en-US" sz="1000"/>
          </a:p>
          <a:p>
            <a:pPr>
              <a:lnSpc>
                <a:spcPct val="80000"/>
              </a:lnSpc>
              <a:tabLst/>
            </a:pPr>
            <a:endParaRPr lang="en-US" sz="1000"/>
          </a:p>
          <a:p>
            <a:pPr>
              <a:lnSpc>
                <a:spcPct val="80000"/>
              </a:lnSpc>
              <a:tabLst/>
            </a:pPr>
            <a:endParaRPr lang="en-US" sz="1000"/>
          </a:p>
          <a:p>
            <a:pPr>
              <a:lnSpc>
                <a:spcPct val="80000"/>
              </a:lnSpc>
              <a:tabLst/>
            </a:pPr>
            <a:endParaRPr lang="en-US" sz="1000"/>
          </a:p>
          <a:p>
            <a:pPr>
              <a:lnSpc>
                <a:spcPct val="80000"/>
              </a:lnSpc>
              <a:tabLst/>
            </a:pPr>
            <a:endParaRPr lang="en-US"/>
          </a:p>
          <a:p>
            <a:pPr>
              <a:lnSpc>
                <a:spcPct val="80000"/>
              </a:lnSpc>
              <a:tabLst/>
            </a:pPr>
            <a:endParaRPr lang="en-US" sz="600"/>
          </a:p>
          <a:p>
            <a:pPr>
              <a:lnSpc>
                <a:spcPct val="80000"/>
              </a:lnSpc>
              <a:tabLst/>
            </a:pPr>
            <a:r>
              <a:rPr lang="en-US"/>
              <a:t>Other Formats</a:t>
            </a:r>
          </a:p>
          <a:p>
            <a:pPr>
              <a:lnSpc>
                <a:spcPct val="80000"/>
              </a:lnSpc>
              <a:tabLst/>
            </a:pPr>
            <a:endParaRPr lang="en-US" sz="1000"/>
          </a:p>
          <a:p>
            <a:pPr>
              <a:lnSpc>
                <a:spcPct val="80000"/>
              </a:lnSpc>
              <a:tabLst/>
            </a:pPr>
            <a:endParaRPr lang="en-US" sz="1000"/>
          </a:p>
          <a:p>
            <a:pPr>
              <a:lnSpc>
                <a:spcPct val="80000"/>
              </a:lnSpc>
              <a:tabLst/>
            </a:pPr>
            <a:endParaRPr lang="en-US" sz="1000"/>
          </a:p>
          <a:p>
            <a:pPr>
              <a:lnSpc>
                <a:spcPct val="80000"/>
              </a:lnSpc>
              <a:tabLst/>
            </a:pPr>
            <a:endParaRPr lang="en-US" sz="700"/>
          </a:p>
          <a:p>
            <a:pPr>
              <a:lnSpc>
                <a:spcPct val="80000"/>
              </a:lnSpc>
              <a:tabLst/>
            </a:pPr>
            <a:r>
              <a:rPr lang="en-US"/>
              <a:t>Specifying Suffixes to Influence Number Display</a:t>
            </a:r>
            <a:endParaRPr lang="en-US" sz="1000"/>
          </a:p>
          <a:p>
            <a:pPr>
              <a:lnSpc>
                <a:spcPct val="80000"/>
              </a:lnSpc>
              <a:tabLst/>
            </a:pPr>
            <a:r>
              <a:rPr lang="en-US" sz="1000"/>
              <a:t>		</a:t>
            </a:r>
          </a:p>
        </p:txBody>
      </p:sp>
      <p:graphicFrame>
        <p:nvGraphicFramePr>
          <p:cNvPr id="61445" name="Object 5"/>
          <p:cNvGraphicFramePr>
            <a:graphicFrameLocks/>
          </p:cNvGraphicFramePr>
          <p:nvPr/>
        </p:nvGraphicFramePr>
        <p:xfrm>
          <a:off x="582613" y="5205413"/>
          <a:ext cx="5856287" cy="1628775"/>
        </p:xfrm>
        <a:graphic>
          <a:graphicData uri="http://schemas.openxmlformats.org/presentationml/2006/ole">
            <mc:AlternateContent xmlns:mc="http://schemas.openxmlformats.org/markup-compatibility/2006">
              <mc:Choice xmlns:v="urn:schemas-microsoft-com:vml" Requires="v">
                <p:oleObj spid="_x0000_s61512" name="Document" r:id="rId4" imgW="6507000" imgH="1809720" progId="Word.Document.6">
                  <p:embed/>
                </p:oleObj>
              </mc:Choice>
              <mc:Fallback>
                <p:oleObj name="Document" r:id="rId4" imgW="6507000" imgH="180972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3" y="5205413"/>
                        <a:ext cx="5856287"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6" name="Rectangle 6"/>
          <p:cNvSpPr>
            <a:spLocks noGrp="1" noRot="1" noChangeAspect="1" noChangeArrowheads="1" noTextEdit="1"/>
          </p:cNvSpPr>
          <p:nvPr>
            <p:ph type="sldImg"/>
          </p:nvPr>
        </p:nvSpPr>
        <p:spPr>
          <a:xfrm>
            <a:off x="477838" y="166688"/>
            <a:ext cx="5857875" cy="4392612"/>
          </a:xfrm>
          <a:ln cap="flat"/>
        </p:spPr>
      </p:sp>
      <p:graphicFrame>
        <p:nvGraphicFramePr>
          <p:cNvPr id="61447" name="Object 7"/>
          <p:cNvGraphicFramePr>
            <a:graphicFrameLocks/>
          </p:cNvGraphicFramePr>
          <p:nvPr/>
        </p:nvGraphicFramePr>
        <p:xfrm>
          <a:off x="568325" y="6859588"/>
          <a:ext cx="5980113" cy="731837"/>
        </p:xfrm>
        <a:graphic>
          <a:graphicData uri="http://schemas.openxmlformats.org/presentationml/2006/ole">
            <mc:AlternateContent xmlns:mc="http://schemas.openxmlformats.org/markup-compatibility/2006">
              <mc:Choice xmlns:v="urn:schemas-microsoft-com:vml" Requires="v">
                <p:oleObj spid="_x0000_s61513" name="Document" r:id="rId6" imgW="6645240" imgH="812520" progId="Word.Document.6">
                  <p:embed/>
                </p:oleObj>
              </mc:Choice>
              <mc:Fallback>
                <p:oleObj name="Document" r:id="rId6" imgW="6645240" imgH="812520" progId="Word.Document.6">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325" y="6859588"/>
                        <a:ext cx="59801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8" name="Object 8"/>
          <p:cNvGraphicFramePr>
            <a:graphicFrameLocks/>
          </p:cNvGraphicFramePr>
          <p:nvPr/>
        </p:nvGraphicFramePr>
        <p:xfrm>
          <a:off x="474663" y="7672388"/>
          <a:ext cx="5965825" cy="1160462"/>
        </p:xfrm>
        <a:graphic>
          <a:graphicData uri="http://schemas.openxmlformats.org/presentationml/2006/ole">
            <mc:AlternateContent xmlns:mc="http://schemas.openxmlformats.org/markup-compatibility/2006">
              <mc:Choice xmlns:v="urn:schemas-microsoft-com:vml" Requires="v">
                <p:oleObj spid="_x0000_s61514" name="Document" r:id="rId8" imgW="6629040" imgH="1288800" progId="Word.Document.6">
                  <p:embed/>
                </p:oleObj>
              </mc:Choice>
              <mc:Fallback>
                <p:oleObj name="Document" r:id="rId8" imgW="6629040" imgH="1288800" progId="Word.Document.6">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663" y="7672388"/>
                        <a:ext cx="59658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09575" y="4765675"/>
            <a:ext cx="5973763" cy="3749675"/>
          </a:xfrm>
          <a:noFill/>
          <a:ln/>
        </p:spPr>
        <p:txBody>
          <a:bodyPr/>
          <a:lstStyle/>
          <a:p>
            <a:pPr>
              <a:tabLst/>
            </a:pPr>
            <a:r>
              <a:rPr lang="en-US" dirty="0"/>
              <a:t>TO_CHAR Function with Dates</a:t>
            </a:r>
          </a:p>
          <a:p>
            <a:pPr lvl="1">
              <a:tabLst/>
            </a:pPr>
            <a:r>
              <a:rPr lang="en-US" dirty="0"/>
              <a:t>The SQL statement on the slide displays the name and hire dates for all the employees. The hire date appears as 17 November 1981.</a:t>
            </a:r>
          </a:p>
          <a:p>
            <a:pPr>
              <a:tabLst/>
            </a:pPr>
            <a:r>
              <a:rPr lang="en-US" dirty="0"/>
              <a:t>Example</a:t>
            </a:r>
          </a:p>
          <a:p>
            <a:pPr lvl="1">
              <a:tabLst/>
            </a:pPr>
            <a:r>
              <a:rPr lang="en-US" dirty="0"/>
              <a:t>Modify the slide example to display the dates in a format that appears as Seventh of February 1981 08:00:00 AM.</a:t>
            </a:r>
          </a:p>
          <a:p>
            <a:pPr>
              <a:spcBef>
                <a:spcPct val="0"/>
              </a:spcBef>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spcBef>
                <a:spcPct val="65000"/>
              </a:spcBef>
              <a:tabLst/>
            </a:pPr>
            <a:endParaRPr lang="en-US" b="0" dirty="0">
              <a:latin typeface="Times New Roman" pitchFamily="18" charset="0"/>
            </a:endParaRPr>
          </a:p>
          <a:p>
            <a:pPr>
              <a:spcBef>
                <a:spcPct val="65000"/>
              </a:spcBef>
              <a:tabLst/>
            </a:pPr>
            <a:endParaRPr lang="en-US" sz="500" b="0" dirty="0">
              <a:latin typeface="Times New Roman" pitchFamily="18" charset="0"/>
            </a:endParaRPr>
          </a:p>
          <a:p>
            <a:pPr lvl="1">
              <a:tabLst/>
            </a:pPr>
            <a:r>
              <a:rPr lang="en-US" dirty="0"/>
              <a:t/>
            </a:r>
            <a:br>
              <a:rPr lang="en-US" dirty="0"/>
            </a:br>
            <a:r>
              <a:rPr lang="en-US" dirty="0"/>
              <a:t>Notice that the month follows the format model specified (INITCAP).</a:t>
            </a:r>
          </a:p>
        </p:txBody>
      </p:sp>
      <p:sp>
        <p:nvSpPr>
          <p:cNvPr id="63491" name="Rectangle 3"/>
          <p:cNvSpPr>
            <a:spLocks noGrp="1" noRot="1" noChangeAspect="1" noChangeArrowheads="1" noTextEdit="1"/>
          </p:cNvSpPr>
          <p:nvPr>
            <p:ph type="sldImg"/>
          </p:nvPr>
        </p:nvSpPr>
        <p:spPr>
          <a:xfrm>
            <a:off x="474663" y="161925"/>
            <a:ext cx="5864225" cy="4397375"/>
          </a:xfrm>
          <a:ln cap="flat"/>
        </p:spPr>
      </p:sp>
      <p:sp>
        <p:nvSpPr>
          <p:cNvPr id="63492" name="Rectangle 4"/>
          <p:cNvSpPr>
            <a:spLocks noChangeArrowheads="1"/>
          </p:cNvSpPr>
          <p:nvPr/>
        </p:nvSpPr>
        <p:spPr bwMode="auto">
          <a:xfrm>
            <a:off x="619125" y="6019800"/>
            <a:ext cx="5881688" cy="7223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Rectangle 5"/>
          <p:cNvSpPr>
            <a:spLocks noChangeArrowheads="1"/>
          </p:cNvSpPr>
          <p:nvPr/>
        </p:nvSpPr>
        <p:spPr bwMode="auto">
          <a:xfrm>
            <a:off x="620713" y="6859588"/>
            <a:ext cx="5880100" cy="1111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6"/>
          <p:cNvSpPr>
            <a:spLocks noChangeArrowheads="1"/>
          </p:cNvSpPr>
          <p:nvPr/>
        </p:nvSpPr>
        <p:spPr bwMode="auto">
          <a:xfrm>
            <a:off x="663575" y="6718300"/>
            <a:ext cx="5243513"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endParaRPr lang="en-US" sz="1100" b="0">
              <a:solidFill>
                <a:schemeClr val="tx1"/>
              </a:solidFill>
              <a:latin typeface="Courier New" pitchFamily="49" charset="0"/>
            </a:endParaRPr>
          </a:p>
          <a:p>
            <a:pPr algn="l" defTabSz="828675">
              <a:lnSpc>
                <a:spcPct val="100000"/>
              </a:lnSpc>
              <a:spcBef>
                <a:spcPct val="0"/>
              </a:spcBef>
            </a:pPr>
            <a:r>
              <a:rPr lang="en-US" sz="1100" b="0">
                <a:solidFill>
                  <a:schemeClr val="tx1"/>
                </a:solidFill>
                <a:latin typeface="Courier New" pitchFamily="49" charset="0"/>
              </a:rPr>
              <a:t>ENAME      HIREDATE</a:t>
            </a:r>
          </a:p>
          <a:p>
            <a:pPr algn="l" defTabSz="828675">
              <a:lnSpc>
                <a:spcPct val="100000"/>
              </a:lnSpc>
              <a:spcBef>
                <a:spcPct val="0"/>
              </a:spcBef>
            </a:pPr>
            <a:r>
              <a:rPr lang="en-US" sz="1100" b="0">
                <a:solidFill>
                  <a:schemeClr val="tx1"/>
                </a:solidFill>
                <a:latin typeface="Courier New" pitchFamily="49" charset="0"/>
              </a:rPr>
              <a:t>---------- ------------------------------------------------</a:t>
            </a:r>
          </a:p>
          <a:p>
            <a:pPr algn="l" defTabSz="828675">
              <a:lnSpc>
                <a:spcPct val="100000"/>
              </a:lnSpc>
              <a:spcBef>
                <a:spcPct val="0"/>
              </a:spcBef>
            </a:pPr>
            <a:r>
              <a:rPr lang="en-US" sz="1100" b="0">
                <a:solidFill>
                  <a:schemeClr val="tx1"/>
                </a:solidFill>
                <a:latin typeface="Courier New" pitchFamily="49" charset="0"/>
              </a:rPr>
              <a:t>KING       Seventeenth of November 1981 12:00:00 AM</a:t>
            </a:r>
          </a:p>
          <a:p>
            <a:pPr algn="l" defTabSz="828675">
              <a:lnSpc>
                <a:spcPct val="100000"/>
              </a:lnSpc>
              <a:spcBef>
                <a:spcPct val="0"/>
              </a:spcBef>
            </a:pPr>
            <a:r>
              <a:rPr lang="en-US" sz="1100" b="0">
                <a:solidFill>
                  <a:schemeClr val="tx1"/>
                </a:solidFill>
                <a:latin typeface="Courier New" pitchFamily="49" charset="0"/>
              </a:rPr>
              <a:t>BLAKE      First of May 1981 12:00:00 AM</a:t>
            </a:r>
          </a:p>
          <a:p>
            <a:pPr algn="l" defTabSz="828675">
              <a:lnSpc>
                <a:spcPct val="100000"/>
              </a:lnSpc>
              <a:spcBef>
                <a:spcPct val="0"/>
              </a:spcBef>
            </a:pPr>
            <a:r>
              <a:rPr lang="en-US" sz="1100" b="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14 rows selected.</a:t>
            </a:r>
          </a:p>
        </p:txBody>
      </p:sp>
      <p:sp>
        <p:nvSpPr>
          <p:cNvPr id="63495" name="Rectangle 7"/>
          <p:cNvSpPr>
            <a:spLocks noChangeArrowheads="1"/>
          </p:cNvSpPr>
          <p:nvPr/>
        </p:nvSpPr>
        <p:spPr bwMode="auto">
          <a:xfrm>
            <a:off x="663575" y="6032500"/>
            <a:ext cx="59451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828675">
              <a:lnSpc>
                <a:spcPct val="100000"/>
              </a:lnSpc>
              <a:spcBef>
                <a:spcPct val="0"/>
              </a:spcBef>
              <a:tabLst>
                <a:tab pos="1177925" algn="l"/>
              </a:tabLst>
            </a:pPr>
            <a:r>
              <a:rPr lang="en-US" sz="1000">
                <a:solidFill>
                  <a:srgbClr val="000000"/>
                </a:solidFill>
                <a:latin typeface="Courier New" pitchFamily="49" charset="0"/>
              </a:rPr>
              <a:t>SQL&gt; SELECT	ename, </a:t>
            </a:r>
          </a:p>
          <a:p>
            <a:pPr algn="l" defTabSz="828675">
              <a:lnSpc>
                <a:spcPct val="100000"/>
              </a:lnSpc>
              <a:spcBef>
                <a:spcPct val="0"/>
              </a:spcBef>
              <a:tabLst>
                <a:tab pos="1177925" algn="l"/>
              </a:tabLst>
            </a:pPr>
            <a:r>
              <a:rPr lang="en-US" sz="1000">
                <a:solidFill>
                  <a:srgbClr val="000000"/>
                </a:solidFill>
                <a:latin typeface="Courier New" pitchFamily="49" charset="0"/>
              </a:rPr>
              <a:t>  2         	TO_CHAR(hiredate, 'fmDdspth "of" Month YYYY fmHH:MI:SS AM') </a:t>
            </a:r>
          </a:p>
          <a:p>
            <a:pPr algn="l" defTabSz="828675">
              <a:lnSpc>
                <a:spcPct val="100000"/>
              </a:lnSpc>
              <a:spcBef>
                <a:spcPct val="0"/>
              </a:spcBef>
              <a:tabLst>
                <a:tab pos="1177925" algn="l"/>
              </a:tabLst>
            </a:pPr>
            <a:r>
              <a:rPr lang="en-US" sz="1000">
                <a:solidFill>
                  <a:srgbClr val="000000"/>
                </a:solidFill>
                <a:latin typeface="Courier New" pitchFamily="49" charset="0"/>
              </a:rPr>
              <a:t>  3        	HIREDATE</a:t>
            </a:r>
          </a:p>
          <a:p>
            <a:pPr algn="l" defTabSz="828675">
              <a:lnSpc>
                <a:spcPct val="100000"/>
              </a:lnSpc>
              <a:spcBef>
                <a:spcPct val="0"/>
              </a:spcBef>
              <a:tabLst>
                <a:tab pos="1177925" algn="l"/>
              </a:tabLst>
            </a:pPr>
            <a:r>
              <a:rPr lang="en-US" sz="1000">
                <a:solidFill>
                  <a:srgbClr val="000000"/>
                </a:solidFill>
                <a:latin typeface="Courier New" pitchFamily="49" charset="0"/>
              </a:rPr>
              <a:t>  4  FROM  	emp;</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09575" y="4765675"/>
            <a:ext cx="5973763" cy="3749675"/>
          </a:xfrm>
          <a:noFill/>
          <a:ln/>
        </p:spPr>
        <p:txBody>
          <a:bodyPr/>
          <a:lstStyle/>
          <a:p>
            <a:pPr>
              <a:tabLst/>
            </a:pPr>
            <a:r>
              <a:rPr lang="en-US" dirty="0"/>
              <a:t>TO_CHAR Function with Dates</a:t>
            </a:r>
          </a:p>
          <a:p>
            <a:pPr lvl="1">
              <a:tabLst/>
            </a:pPr>
            <a:r>
              <a:rPr lang="en-US" dirty="0"/>
              <a:t>The SQL statement on the slide displays the name and hire dates for all the employees. The hire date appears as 17 November 1981.</a:t>
            </a:r>
          </a:p>
          <a:p>
            <a:pPr>
              <a:tabLst/>
            </a:pPr>
            <a:r>
              <a:rPr lang="en-US" dirty="0"/>
              <a:t>Example</a:t>
            </a:r>
          </a:p>
          <a:p>
            <a:pPr lvl="1">
              <a:tabLst/>
            </a:pPr>
            <a:r>
              <a:rPr lang="en-US" dirty="0"/>
              <a:t>Modify the slide example to display the dates in a format that appears as Seventh of February 1981 08:00:00 AM.</a:t>
            </a:r>
          </a:p>
          <a:p>
            <a:pPr>
              <a:spcBef>
                <a:spcPct val="0"/>
              </a:spcBef>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tabLst/>
            </a:pPr>
            <a:endParaRPr lang="en-US" dirty="0">
              <a:latin typeface="Courier New" pitchFamily="49" charset="0"/>
            </a:endParaRPr>
          </a:p>
          <a:p>
            <a:pPr>
              <a:spcBef>
                <a:spcPct val="65000"/>
              </a:spcBef>
              <a:tabLst/>
            </a:pPr>
            <a:endParaRPr lang="en-US" b="0" dirty="0">
              <a:latin typeface="Times New Roman" pitchFamily="18" charset="0"/>
            </a:endParaRPr>
          </a:p>
          <a:p>
            <a:pPr>
              <a:spcBef>
                <a:spcPct val="65000"/>
              </a:spcBef>
              <a:tabLst/>
            </a:pPr>
            <a:endParaRPr lang="en-US" sz="500" b="0" dirty="0">
              <a:latin typeface="Times New Roman" pitchFamily="18" charset="0"/>
            </a:endParaRPr>
          </a:p>
          <a:p>
            <a:pPr lvl="1">
              <a:tabLst/>
            </a:pPr>
            <a:r>
              <a:rPr lang="en-US" dirty="0"/>
              <a:t/>
            </a:r>
            <a:br>
              <a:rPr lang="en-US" dirty="0"/>
            </a:br>
            <a:r>
              <a:rPr lang="en-US" dirty="0"/>
              <a:t>Notice that the month follows the format model specified (INITCAP).</a:t>
            </a:r>
          </a:p>
        </p:txBody>
      </p:sp>
      <p:sp>
        <p:nvSpPr>
          <p:cNvPr id="63491" name="Rectangle 3"/>
          <p:cNvSpPr>
            <a:spLocks noGrp="1" noRot="1" noChangeAspect="1" noChangeArrowheads="1" noTextEdit="1"/>
          </p:cNvSpPr>
          <p:nvPr>
            <p:ph type="sldImg"/>
          </p:nvPr>
        </p:nvSpPr>
        <p:spPr>
          <a:xfrm>
            <a:off x="474663" y="161925"/>
            <a:ext cx="5864225" cy="4397375"/>
          </a:xfrm>
          <a:ln cap="flat"/>
        </p:spPr>
      </p:sp>
      <p:sp>
        <p:nvSpPr>
          <p:cNvPr id="63492" name="Rectangle 4"/>
          <p:cNvSpPr>
            <a:spLocks noChangeArrowheads="1"/>
          </p:cNvSpPr>
          <p:nvPr/>
        </p:nvSpPr>
        <p:spPr bwMode="auto">
          <a:xfrm>
            <a:off x="619125" y="6019800"/>
            <a:ext cx="5881688" cy="7223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Rectangle 5"/>
          <p:cNvSpPr>
            <a:spLocks noChangeArrowheads="1"/>
          </p:cNvSpPr>
          <p:nvPr/>
        </p:nvSpPr>
        <p:spPr bwMode="auto">
          <a:xfrm>
            <a:off x="620713" y="6859588"/>
            <a:ext cx="5880100" cy="1111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6"/>
          <p:cNvSpPr>
            <a:spLocks noChangeArrowheads="1"/>
          </p:cNvSpPr>
          <p:nvPr/>
        </p:nvSpPr>
        <p:spPr bwMode="auto">
          <a:xfrm>
            <a:off x="663575" y="6718300"/>
            <a:ext cx="5243513"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endParaRPr lang="en-US" sz="1100" b="0">
              <a:solidFill>
                <a:schemeClr val="tx1"/>
              </a:solidFill>
              <a:latin typeface="Courier New" pitchFamily="49" charset="0"/>
            </a:endParaRPr>
          </a:p>
          <a:p>
            <a:pPr algn="l" defTabSz="828675">
              <a:lnSpc>
                <a:spcPct val="100000"/>
              </a:lnSpc>
              <a:spcBef>
                <a:spcPct val="0"/>
              </a:spcBef>
            </a:pPr>
            <a:r>
              <a:rPr lang="en-US" sz="1100" b="0">
                <a:solidFill>
                  <a:schemeClr val="tx1"/>
                </a:solidFill>
                <a:latin typeface="Courier New" pitchFamily="49" charset="0"/>
              </a:rPr>
              <a:t>ENAME      HIREDATE</a:t>
            </a:r>
          </a:p>
          <a:p>
            <a:pPr algn="l" defTabSz="828675">
              <a:lnSpc>
                <a:spcPct val="100000"/>
              </a:lnSpc>
              <a:spcBef>
                <a:spcPct val="0"/>
              </a:spcBef>
            </a:pPr>
            <a:r>
              <a:rPr lang="en-US" sz="1100" b="0">
                <a:solidFill>
                  <a:schemeClr val="tx1"/>
                </a:solidFill>
                <a:latin typeface="Courier New" pitchFamily="49" charset="0"/>
              </a:rPr>
              <a:t>---------- ------------------------------------------------</a:t>
            </a:r>
          </a:p>
          <a:p>
            <a:pPr algn="l" defTabSz="828675">
              <a:lnSpc>
                <a:spcPct val="100000"/>
              </a:lnSpc>
              <a:spcBef>
                <a:spcPct val="0"/>
              </a:spcBef>
            </a:pPr>
            <a:r>
              <a:rPr lang="en-US" sz="1100" b="0">
                <a:solidFill>
                  <a:schemeClr val="tx1"/>
                </a:solidFill>
                <a:latin typeface="Courier New" pitchFamily="49" charset="0"/>
              </a:rPr>
              <a:t>KING       Seventeenth of November 1981 12:00:00 AM</a:t>
            </a:r>
          </a:p>
          <a:p>
            <a:pPr algn="l" defTabSz="828675">
              <a:lnSpc>
                <a:spcPct val="100000"/>
              </a:lnSpc>
              <a:spcBef>
                <a:spcPct val="0"/>
              </a:spcBef>
            </a:pPr>
            <a:r>
              <a:rPr lang="en-US" sz="1100" b="0">
                <a:solidFill>
                  <a:schemeClr val="tx1"/>
                </a:solidFill>
                <a:latin typeface="Courier New" pitchFamily="49" charset="0"/>
              </a:rPr>
              <a:t>BLAKE      First of May 1981 12:00:00 AM</a:t>
            </a:r>
          </a:p>
          <a:p>
            <a:pPr algn="l" defTabSz="828675">
              <a:lnSpc>
                <a:spcPct val="100000"/>
              </a:lnSpc>
              <a:spcBef>
                <a:spcPct val="0"/>
              </a:spcBef>
            </a:pPr>
            <a:r>
              <a:rPr lang="en-US" sz="1100" b="0">
                <a:solidFill>
                  <a:schemeClr val="tx1"/>
                </a:solidFill>
                <a:latin typeface="Courier New" pitchFamily="49" charset="0"/>
              </a:rPr>
              <a:t>...</a:t>
            </a:r>
          </a:p>
          <a:p>
            <a:pPr algn="l" defTabSz="828675">
              <a:lnSpc>
                <a:spcPct val="100000"/>
              </a:lnSpc>
              <a:spcBef>
                <a:spcPct val="0"/>
              </a:spcBef>
            </a:pPr>
            <a:r>
              <a:rPr lang="en-US" sz="1100" b="0">
                <a:solidFill>
                  <a:schemeClr val="tx1"/>
                </a:solidFill>
                <a:latin typeface="Courier New" pitchFamily="49" charset="0"/>
              </a:rPr>
              <a:t>14 rows selected.</a:t>
            </a:r>
          </a:p>
        </p:txBody>
      </p:sp>
      <p:sp>
        <p:nvSpPr>
          <p:cNvPr id="63495" name="Rectangle 7"/>
          <p:cNvSpPr>
            <a:spLocks noChangeArrowheads="1"/>
          </p:cNvSpPr>
          <p:nvPr/>
        </p:nvSpPr>
        <p:spPr bwMode="auto">
          <a:xfrm>
            <a:off x="663575" y="6032500"/>
            <a:ext cx="59451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828675">
              <a:lnSpc>
                <a:spcPct val="100000"/>
              </a:lnSpc>
              <a:spcBef>
                <a:spcPct val="0"/>
              </a:spcBef>
              <a:tabLst>
                <a:tab pos="1177925" algn="l"/>
              </a:tabLst>
            </a:pPr>
            <a:r>
              <a:rPr lang="en-US" sz="1000">
                <a:solidFill>
                  <a:srgbClr val="000000"/>
                </a:solidFill>
                <a:latin typeface="Courier New" pitchFamily="49" charset="0"/>
              </a:rPr>
              <a:t>SQL&gt; SELECT	ename, </a:t>
            </a:r>
          </a:p>
          <a:p>
            <a:pPr algn="l" defTabSz="828675">
              <a:lnSpc>
                <a:spcPct val="100000"/>
              </a:lnSpc>
              <a:spcBef>
                <a:spcPct val="0"/>
              </a:spcBef>
              <a:tabLst>
                <a:tab pos="1177925" algn="l"/>
              </a:tabLst>
            </a:pPr>
            <a:r>
              <a:rPr lang="en-US" sz="1000">
                <a:solidFill>
                  <a:srgbClr val="000000"/>
                </a:solidFill>
                <a:latin typeface="Courier New" pitchFamily="49" charset="0"/>
              </a:rPr>
              <a:t>  2         	TO_CHAR(hiredate, 'fmDdspth "of" Month YYYY fmHH:MI:SS AM') </a:t>
            </a:r>
          </a:p>
          <a:p>
            <a:pPr algn="l" defTabSz="828675">
              <a:lnSpc>
                <a:spcPct val="100000"/>
              </a:lnSpc>
              <a:spcBef>
                <a:spcPct val="0"/>
              </a:spcBef>
              <a:tabLst>
                <a:tab pos="1177925" algn="l"/>
              </a:tabLst>
            </a:pPr>
            <a:r>
              <a:rPr lang="en-US" sz="1000">
                <a:solidFill>
                  <a:srgbClr val="000000"/>
                </a:solidFill>
                <a:latin typeface="Courier New" pitchFamily="49" charset="0"/>
              </a:rPr>
              <a:t>  3        	HIREDATE</a:t>
            </a:r>
          </a:p>
          <a:p>
            <a:pPr algn="l" defTabSz="828675">
              <a:lnSpc>
                <a:spcPct val="100000"/>
              </a:lnSpc>
              <a:spcBef>
                <a:spcPct val="0"/>
              </a:spcBef>
              <a:tabLst>
                <a:tab pos="1177925" algn="l"/>
              </a:tabLst>
            </a:pPr>
            <a:r>
              <a:rPr lang="en-US" sz="1000">
                <a:solidFill>
                  <a:srgbClr val="000000"/>
                </a:solidFill>
                <a:latin typeface="Courier New" pitchFamily="49" charset="0"/>
              </a:rPr>
              <a:t>  4  FROM  	emp;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74663" y="161925"/>
            <a:ext cx="5864225" cy="4397375"/>
          </a:xfrm>
          <a:ln cap="flat"/>
        </p:spPr>
      </p:sp>
      <p:sp>
        <p:nvSpPr>
          <p:cNvPr id="65539" name="Rectangle 3"/>
          <p:cNvSpPr>
            <a:spLocks noGrp="1" noChangeArrowheads="1"/>
          </p:cNvSpPr>
          <p:nvPr>
            <p:ph type="body" idx="1"/>
          </p:nvPr>
        </p:nvSpPr>
        <p:spPr>
          <a:noFill/>
          <a:ln/>
        </p:spPr>
        <p:txBody>
          <a:bodyPr/>
          <a:lstStyle/>
          <a:p>
            <a:r>
              <a:rPr lang="en-US" dirty="0"/>
              <a:t>TO_CHAR Function with Numbers</a:t>
            </a:r>
          </a:p>
          <a:p>
            <a:pPr lvl="1"/>
            <a:r>
              <a:rPr lang="en-US" dirty="0"/>
              <a:t>When working with number values such as character strings, you should convert those numbers to the character </a:t>
            </a:r>
            <a:r>
              <a:rPr lang="en-US" dirty="0" err="1"/>
              <a:t>datatype</a:t>
            </a:r>
            <a:r>
              <a:rPr lang="en-US" dirty="0"/>
              <a:t> using the </a:t>
            </a:r>
            <a:r>
              <a:rPr lang="en-US" dirty="0">
                <a:solidFill>
                  <a:srgbClr val="FC0128"/>
                </a:solidFill>
              </a:rPr>
              <a:t>TO_CHAR </a:t>
            </a:r>
            <a:r>
              <a:rPr lang="en-US" dirty="0"/>
              <a:t>function, which translates a value of NUMBER </a:t>
            </a:r>
            <a:r>
              <a:rPr lang="en-US" dirty="0" err="1"/>
              <a:t>datatype</a:t>
            </a:r>
            <a:r>
              <a:rPr lang="en-US" dirty="0"/>
              <a:t> to VARCHAR2 </a:t>
            </a:r>
            <a:r>
              <a:rPr lang="en-US" dirty="0" err="1"/>
              <a:t>datatype</a:t>
            </a:r>
            <a:r>
              <a:rPr lang="en-US" dirty="0"/>
              <a:t>. This technique is especially useful with concatenation.</a:t>
            </a:r>
          </a:p>
          <a:p>
            <a:r>
              <a:rPr lang="en-US" dirty="0"/>
              <a:t>Number Format Elements</a:t>
            </a:r>
          </a:p>
          <a:p>
            <a:pPr lvl="1"/>
            <a:r>
              <a:rPr lang="en-US" dirty="0"/>
              <a:t>If you are converting a number to character </a:t>
            </a:r>
            <a:r>
              <a:rPr lang="en-US" dirty="0" err="1"/>
              <a:t>datatype</a:t>
            </a:r>
            <a:r>
              <a:rPr lang="en-US" dirty="0"/>
              <a:t>, you can use the following elements:</a:t>
            </a:r>
          </a:p>
          <a:p>
            <a:endParaRPr lang="en-US" b="0" dirty="0">
              <a:latin typeface="Times New Roman" pitchFamily="18" charset="0"/>
            </a:endParaRPr>
          </a:p>
        </p:txBody>
      </p:sp>
      <p:graphicFrame>
        <p:nvGraphicFramePr>
          <p:cNvPr id="65540" name="Object 4"/>
          <p:cNvGraphicFramePr>
            <a:graphicFrameLocks/>
          </p:cNvGraphicFramePr>
          <p:nvPr/>
        </p:nvGraphicFramePr>
        <p:xfrm>
          <a:off x="606425" y="5997575"/>
          <a:ext cx="5413375" cy="2805113"/>
        </p:xfrm>
        <a:graphic>
          <a:graphicData uri="http://schemas.openxmlformats.org/presentationml/2006/ole">
            <mc:AlternateContent xmlns:mc="http://schemas.openxmlformats.org/markup-compatibility/2006">
              <mc:Choice xmlns:v="urn:schemas-microsoft-com:vml" Requires="v">
                <p:oleObj spid="_x0000_s65562" name="Document" r:id="rId4" imgW="6014880" imgH="3116160" progId="Word.Document.6">
                  <p:embed/>
                </p:oleObj>
              </mc:Choice>
              <mc:Fallback>
                <p:oleObj name="Document" r:id="rId4" imgW="6014880" imgH="31161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5997575"/>
                        <a:ext cx="5413375"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8" name="Rectangle 4"/>
          <p:cNvSpPr>
            <a:spLocks noGrp="1" noChangeArrowheads="1"/>
          </p:cNvSpPr>
          <p:nvPr>
            <p:ph type="body" idx="1"/>
          </p:nvPr>
        </p:nvSpPr>
        <p:spPr>
          <a:noFill/>
          <a:ln/>
        </p:spPr>
        <p:txBody>
          <a:bodyPr/>
          <a:lstStyle/>
          <a:p>
            <a:pPr>
              <a:tabLst/>
            </a:pPr>
            <a:r>
              <a:rPr lang="en-US" dirty="0"/>
              <a:t>Guidelines</a:t>
            </a:r>
          </a:p>
          <a:p>
            <a:pPr lvl="2">
              <a:tabLst/>
            </a:pPr>
            <a:r>
              <a:rPr lang="en-US" dirty="0"/>
              <a:t>The Oracle Server displays a string of pound signs (</a:t>
            </a:r>
            <a:r>
              <a:rPr lang="en-US" dirty="0">
                <a:solidFill>
                  <a:srgbClr val="FC0128"/>
                </a:solidFill>
              </a:rPr>
              <a:t>#)</a:t>
            </a:r>
            <a:r>
              <a:rPr lang="en-US" dirty="0"/>
              <a:t> in place of a whole number whose digits exceed the number of digits provided in the format model.</a:t>
            </a:r>
          </a:p>
          <a:p>
            <a:pPr lvl="2">
              <a:tabLst/>
            </a:pPr>
            <a:r>
              <a:rPr lang="en-US" dirty="0"/>
              <a:t>The Oracle Server rounds the stored decimal value to the number of decimal spaces provided in the format model.</a:t>
            </a:r>
          </a:p>
          <a:p>
            <a:pPr>
              <a:tabLst/>
            </a:pPr>
            <a:endParaRPr lang="en-US" b="0" dirty="0">
              <a:latin typeface="Times New Roman" pitchFamily="18" charset="0"/>
            </a:endParaRPr>
          </a:p>
        </p:txBody>
      </p:sp>
      <p:sp>
        <p:nvSpPr>
          <p:cNvPr id="6758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6" name="Rectangle 4"/>
          <p:cNvSpPr>
            <a:spLocks noGrp="1" noChangeArrowheads="1"/>
          </p:cNvSpPr>
          <p:nvPr>
            <p:ph type="body" idx="1"/>
          </p:nvPr>
        </p:nvSpPr>
        <p:spPr>
          <a:noFill/>
          <a:ln/>
        </p:spPr>
        <p:txBody>
          <a:bodyPr/>
          <a:lstStyle/>
          <a:p>
            <a:pPr>
              <a:tabLst/>
            </a:pPr>
            <a:r>
              <a:rPr lang="en-US" dirty="0"/>
              <a:t>TO_NUMBER and TO_DATE Functions</a:t>
            </a:r>
          </a:p>
          <a:p>
            <a:pPr lvl="1">
              <a:tabLst/>
            </a:pPr>
            <a:r>
              <a:rPr lang="en-US" dirty="0"/>
              <a:t>You may want to convert a character string to either a number or a date. To accomplish this task, you use the </a:t>
            </a:r>
            <a:r>
              <a:rPr lang="en-US" dirty="0">
                <a:solidFill>
                  <a:srgbClr val="FC0128"/>
                </a:solidFill>
              </a:rPr>
              <a:t>TO_NUMBER </a:t>
            </a:r>
            <a:r>
              <a:rPr lang="en-US" dirty="0"/>
              <a:t>or </a:t>
            </a:r>
            <a:r>
              <a:rPr lang="en-US" dirty="0">
                <a:solidFill>
                  <a:srgbClr val="FC0128"/>
                </a:solidFill>
              </a:rPr>
              <a:t>TO_DATE </a:t>
            </a:r>
            <a:r>
              <a:rPr lang="en-US" dirty="0"/>
              <a:t>functions. The format model you choose will be based on the previously demonstrated format elements.</a:t>
            </a:r>
          </a:p>
          <a:p>
            <a:pPr>
              <a:tabLst/>
            </a:pPr>
            <a:r>
              <a:rPr lang="en-US" dirty="0"/>
              <a:t>Example</a:t>
            </a:r>
          </a:p>
          <a:p>
            <a:pPr lvl="1">
              <a:tabLst/>
            </a:pPr>
            <a:r>
              <a:rPr lang="en-US" dirty="0"/>
              <a:t>Display the names and hire dates of all the employees who joined on February 22, 1981. </a:t>
            </a:r>
          </a:p>
        </p:txBody>
      </p:sp>
      <p:sp>
        <p:nvSpPr>
          <p:cNvPr id="69637" name="Rectangle 5"/>
          <p:cNvSpPr>
            <a:spLocks noGrp="1" noRot="1" noChangeAspect="1" noChangeArrowheads="1" noTextEdit="1"/>
          </p:cNvSpPr>
          <p:nvPr>
            <p:ph type="sldImg"/>
          </p:nvPr>
        </p:nvSpPr>
        <p:spPr>
          <a:xfrm>
            <a:off x="474663" y="161925"/>
            <a:ext cx="5864225" cy="4397375"/>
          </a:xfrm>
          <a:ln cap="flat"/>
        </p:spPr>
      </p:sp>
      <p:grpSp>
        <p:nvGrpSpPr>
          <p:cNvPr id="69640" name="Group 8"/>
          <p:cNvGrpSpPr>
            <a:grpSpLocks/>
          </p:cNvGrpSpPr>
          <p:nvPr/>
        </p:nvGrpSpPr>
        <p:grpSpPr bwMode="auto">
          <a:xfrm>
            <a:off x="593725" y="6000750"/>
            <a:ext cx="6191250" cy="657225"/>
            <a:chOff x="374" y="3780"/>
            <a:chExt cx="3900" cy="414"/>
          </a:xfrm>
        </p:grpSpPr>
        <p:sp>
          <p:nvSpPr>
            <p:cNvPr id="69638" name="Rectangle 6"/>
            <p:cNvSpPr>
              <a:spLocks noChangeArrowheads="1"/>
            </p:cNvSpPr>
            <p:nvPr/>
          </p:nvSpPr>
          <p:spPr bwMode="auto">
            <a:xfrm>
              <a:off x="391" y="3783"/>
              <a:ext cx="3806" cy="4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9" name="Rectangle 7"/>
            <p:cNvSpPr>
              <a:spLocks noChangeArrowheads="1"/>
            </p:cNvSpPr>
            <p:nvPr/>
          </p:nvSpPr>
          <p:spPr bwMode="auto">
            <a:xfrm>
              <a:off x="374" y="3780"/>
              <a:ext cx="390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869950">
                <a:lnSpc>
                  <a:spcPct val="100000"/>
                </a:lnSpc>
                <a:spcBef>
                  <a:spcPct val="0"/>
                </a:spcBef>
              </a:pPr>
              <a:r>
                <a:rPr lang="en-US" sz="1100">
                  <a:solidFill>
                    <a:schemeClr val="tx1"/>
                  </a:solidFill>
                  <a:latin typeface="Courier New" pitchFamily="49" charset="0"/>
                </a:rPr>
                <a:t>SQL&gt; SELECT ename, hiredate</a:t>
              </a:r>
            </a:p>
            <a:p>
              <a:pPr algn="l" defTabSz="869950">
                <a:lnSpc>
                  <a:spcPct val="100000"/>
                </a:lnSpc>
                <a:spcBef>
                  <a:spcPct val="0"/>
                </a:spcBef>
              </a:pPr>
              <a:r>
                <a:rPr lang="en-US" sz="1100">
                  <a:solidFill>
                    <a:schemeClr val="tx1"/>
                  </a:solidFill>
                  <a:latin typeface="Courier New" pitchFamily="49" charset="0"/>
                </a:rPr>
                <a:t>  2  FROM   emp</a:t>
              </a:r>
            </a:p>
            <a:p>
              <a:pPr algn="l" defTabSz="869950">
                <a:lnSpc>
                  <a:spcPct val="100000"/>
                </a:lnSpc>
                <a:spcBef>
                  <a:spcPct val="0"/>
                </a:spcBef>
              </a:pPr>
              <a:r>
                <a:rPr lang="en-US" sz="1100">
                  <a:solidFill>
                    <a:schemeClr val="tx1"/>
                  </a:solidFill>
                  <a:latin typeface="Courier New" pitchFamily="49" charset="0"/>
                </a:rPr>
                <a:t>  3  WHERE  hiredate = TO_DATE('February 22, 1981', 'Month dd,  YYYY');</a:t>
              </a:r>
            </a:p>
          </p:txBody>
        </p:sp>
      </p:grpSp>
      <p:grpSp>
        <p:nvGrpSpPr>
          <p:cNvPr id="69643" name="Group 11"/>
          <p:cNvGrpSpPr>
            <a:grpSpLocks/>
          </p:cNvGrpSpPr>
          <p:nvPr/>
        </p:nvGrpSpPr>
        <p:grpSpPr bwMode="auto">
          <a:xfrm>
            <a:off x="596900" y="6777038"/>
            <a:ext cx="6076950" cy="595312"/>
            <a:chOff x="376" y="4269"/>
            <a:chExt cx="3828" cy="375"/>
          </a:xfrm>
        </p:grpSpPr>
        <p:sp>
          <p:nvSpPr>
            <p:cNvPr id="69641" name="Rectangle 9"/>
            <p:cNvSpPr>
              <a:spLocks noChangeArrowheads="1"/>
            </p:cNvSpPr>
            <p:nvPr/>
          </p:nvSpPr>
          <p:spPr bwMode="auto">
            <a:xfrm>
              <a:off x="391" y="4269"/>
              <a:ext cx="3813" cy="3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2" name="Rectangle 10"/>
            <p:cNvSpPr>
              <a:spLocks noChangeArrowheads="1"/>
            </p:cNvSpPr>
            <p:nvPr/>
          </p:nvSpPr>
          <p:spPr bwMode="auto">
            <a:xfrm>
              <a:off x="376" y="4270"/>
              <a:ext cx="13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869950">
                <a:lnSpc>
                  <a:spcPct val="100000"/>
                </a:lnSpc>
                <a:spcBef>
                  <a:spcPct val="0"/>
                </a:spcBef>
              </a:pPr>
              <a:r>
                <a:rPr lang="en-US" sz="1100" b="0">
                  <a:solidFill>
                    <a:schemeClr val="tx1"/>
                  </a:solidFill>
                  <a:latin typeface="Courier New" pitchFamily="49" charset="0"/>
                </a:rPr>
                <a:t>ENAME      HIREDATE</a:t>
              </a:r>
            </a:p>
            <a:p>
              <a:pPr algn="l" defTabSz="869950">
                <a:lnSpc>
                  <a:spcPct val="100000"/>
                </a:lnSpc>
                <a:spcBef>
                  <a:spcPct val="0"/>
                </a:spcBef>
              </a:pPr>
              <a:r>
                <a:rPr lang="en-US" sz="1100" b="0">
                  <a:solidFill>
                    <a:schemeClr val="tx1"/>
                  </a:solidFill>
                  <a:latin typeface="Courier New" pitchFamily="49" charset="0"/>
                </a:rPr>
                <a:t>---------- --------</a:t>
              </a:r>
            </a:p>
            <a:p>
              <a:pPr algn="l" defTabSz="869950">
                <a:lnSpc>
                  <a:spcPct val="100000"/>
                </a:lnSpc>
                <a:spcBef>
                  <a:spcPct val="0"/>
                </a:spcBef>
              </a:pPr>
              <a:r>
                <a:rPr lang="en-US" sz="1100" b="0">
                  <a:solidFill>
                    <a:schemeClr val="tx1"/>
                  </a:solidFill>
                  <a:latin typeface="Courier New" pitchFamily="49" charset="0"/>
                </a:rPr>
                <a:t>WARD       22-FEB-81</a:t>
              </a:r>
            </a:p>
          </p:txBody>
        </p:sp>
      </p:gr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4" name="Rectangle 4"/>
          <p:cNvSpPr>
            <a:spLocks noGrp="1" noChangeArrowheads="1"/>
          </p:cNvSpPr>
          <p:nvPr>
            <p:ph type="body" idx="1"/>
          </p:nvPr>
        </p:nvSpPr>
        <p:spPr>
          <a:noFill/>
          <a:ln/>
        </p:spPr>
        <p:txBody>
          <a:bodyPr/>
          <a:lstStyle/>
          <a:p>
            <a:pPr>
              <a:tabLst/>
            </a:pPr>
            <a:r>
              <a:rPr lang="en-US"/>
              <a:t>The RR Date Format Element</a:t>
            </a:r>
          </a:p>
          <a:p>
            <a:pPr lvl="1">
              <a:tabLst/>
            </a:pPr>
            <a:r>
              <a:rPr lang="en-US"/>
              <a:t>The </a:t>
            </a:r>
            <a:r>
              <a:rPr lang="en-US">
                <a:solidFill>
                  <a:srgbClr val="FC0128"/>
                </a:solidFill>
              </a:rPr>
              <a:t>RR date format </a:t>
            </a:r>
            <a:r>
              <a:rPr lang="en-US"/>
              <a:t>is similar to the YY element, but it allows you to specify different centuries. You can use the RR date format element instead of YY, so that the century of the return value varies according to the specified two-digit year and the last two digits of the current year. The table on the slide summarizes the behavior of the RR element.</a:t>
            </a:r>
          </a:p>
          <a:p>
            <a:pPr>
              <a:tabLst/>
            </a:pPr>
            <a:endParaRPr lang="en-US"/>
          </a:p>
          <a:p>
            <a:pPr>
              <a:tabLst/>
            </a:pPr>
            <a:endParaRPr lang="en-US"/>
          </a:p>
          <a:p>
            <a:pPr>
              <a:tabLst/>
            </a:pPr>
            <a:endParaRPr lang="en-US"/>
          </a:p>
          <a:p>
            <a:pPr>
              <a:tabLst/>
            </a:pPr>
            <a:endParaRPr lang="en-US"/>
          </a:p>
          <a:p>
            <a:pPr>
              <a:tabLst/>
            </a:pPr>
            <a:endParaRPr lang="en-US"/>
          </a:p>
          <a:p>
            <a:pPr>
              <a:tabLst/>
            </a:pPr>
            <a:endParaRPr lang="en-US">
              <a:solidFill>
                <a:schemeClr val="accent2"/>
              </a:solidFill>
            </a:endParaRPr>
          </a:p>
          <a:p>
            <a:pPr>
              <a:tabLst/>
            </a:pPr>
            <a:endParaRPr lang="en-US">
              <a:solidFill>
                <a:schemeClr val="accent2"/>
              </a:solidFill>
            </a:endParaRPr>
          </a:p>
          <a:p>
            <a:pPr>
              <a:tabLst/>
            </a:pPr>
            <a:endParaRPr lang="en-US">
              <a:solidFill>
                <a:schemeClr val="accent2"/>
              </a:solidFill>
            </a:endParaRPr>
          </a:p>
          <a:p>
            <a:pPr>
              <a:tabLst/>
            </a:pPr>
            <a:r>
              <a:rPr lang="en-US">
                <a:solidFill>
                  <a:schemeClr val="accent2"/>
                </a:solidFill>
              </a:rPr>
              <a:t>Class Management Note</a:t>
            </a:r>
            <a:endParaRPr lang="en-US"/>
          </a:p>
          <a:p>
            <a:pPr lvl="1">
              <a:tabLst/>
            </a:pPr>
            <a:r>
              <a:rPr lang="en-US">
                <a:solidFill>
                  <a:schemeClr val="accent2"/>
                </a:solidFill>
              </a:rPr>
              <a:t>RR is available in Oracle7, not Oracle Version 6. NLS parameters can be added to the </a:t>
            </a:r>
            <a:r>
              <a:rPr lang="en-US" sz="1000">
                <a:solidFill>
                  <a:schemeClr val="accent2"/>
                </a:solidFill>
                <a:latin typeface="Courier New" pitchFamily="49" charset="0"/>
              </a:rPr>
              <a:t>init.ora</a:t>
            </a:r>
            <a:r>
              <a:rPr lang="en-US">
                <a:solidFill>
                  <a:schemeClr val="accent2"/>
                </a:solidFill>
              </a:rPr>
              <a:t> file to set default date formats and language names and abbreviations. For more information, see </a:t>
            </a:r>
            <a:r>
              <a:rPr lang="en-US" i="1">
                <a:solidFill>
                  <a:schemeClr val="accent2"/>
                </a:solidFill>
              </a:rPr>
              <a:t>Oracle Server SQL Reference, </a:t>
            </a:r>
            <a:r>
              <a:rPr lang="en-US">
                <a:solidFill>
                  <a:schemeClr val="accent2"/>
                </a:solidFill>
              </a:rPr>
              <a:t>Release 8</a:t>
            </a:r>
            <a:r>
              <a:rPr lang="en-US" i="1">
                <a:solidFill>
                  <a:schemeClr val="accent2"/>
                </a:solidFill>
              </a:rPr>
              <a:t>,</a:t>
            </a:r>
            <a:r>
              <a:rPr lang="en-US">
                <a:solidFill>
                  <a:schemeClr val="accent2"/>
                </a:solidFill>
              </a:rPr>
              <a:t> “Alter Session” clause.</a:t>
            </a:r>
          </a:p>
          <a:p>
            <a:pPr lvl="1">
              <a:tabLst/>
            </a:pPr>
            <a:r>
              <a:rPr lang="en-US">
                <a:solidFill>
                  <a:schemeClr val="accent2"/>
                </a:solidFill>
              </a:rPr>
              <a:t>Demo: </a:t>
            </a:r>
            <a:r>
              <a:rPr lang="en-US" i="1">
                <a:solidFill>
                  <a:schemeClr val="accent2"/>
                </a:solidFill>
              </a:rPr>
              <a:t>l3hire.sql</a:t>
            </a:r>
          </a:p>
          <a:p>
            <a:pPr lvl="1">
              <a:tabLst/>
            </a:pPr>
            <a:r>
              <a:rPr lang="en-US">
                <a:solidFill>
                  <a:schemeClr val="accent2"/>
                </a:solidFill>
              </a:rPr>
              <a:t>Purpose: To illustrate</a:t>
            </a:r>
            <a:r>
              <a:rPr lang="en-US" i="1">
                <a:solidFill>
                  <a:schemeClr val="accent2"/>
                </a:solidFill>
              </a:rPr>
              <a:t> </a:t>
            </a:r>
            <a:r>
              <a:rPr lang="en-US">
                <a:solidFill>
                  <a:schemeClr val="accent2"/>
                </a:solidFill>
              </a:rPr>
              <a:t>date format model elements.</a:t>
            </a:r>
          </a:p>
        </p:txBody>
      </p:sp>
      <p:graphicFrame>
        <p:nvGraphicFramePr>
          <p:cNvPr id="71685" name="Object 5"/>
          <p:cNvGraphicFramePr>
            <a:graphicFrameLocks/>
          </p:cNvGraphicFramePr>
          <p:nvPr/>
        </p:nvGraphicFramePr>
        <p:xfrm>
          <a:off x="606425" y="5724525"/>
          <a:ext cx="5507038" cy="1066800"/>
        </p:xfrm>
        <a:graphic>
          <a:graphicData uri="http://schemas.openxmlformats.org/presentationml/2006/ole">
            <mc:AlternateContent xmlns:mc="http://schemas.openxmlformats.org/markup-compatibility/2006">
              <mc:Choice xmlns:v="urn:schemas-microsoft-com:vml" Requires="v">
                <p:oleObj spid="_x0000_s71708" name="Document" r:id="rId4" imgW="5506920" imgH="1066680" progId="Word.Document.6">
                  <p:embed/>
                </p:oleObj>
              </mc:Choice>
              <mc:Fallback>
                <p:oleObj name="Document" r:id="rId4" imgW="5506920" imgH="106668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5724525"/>
                        <a:ext cx="55070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6" name="Rectangle 6"/>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42913" y="168275"/>
            <a:ext cx="5927725" cy="4445000"/>
          </a:xfrm>
          <a:ln cap="flat"/>
        </p:spPr>
      </p:sp>
      <p:sp>
        <p:nvSpPr>
          <p:cNvPr id="73731" name="Rectangle 3"/>
          <p:cNvSpPr>
            <a:spLocks noGrp="1" noChangeArrowheads="1"/>
          </p:cNvSpPr>
          <p:nvPr>
            <p:ph type="body" idx="1"/>
          </p:nvPr>
        </p:nvSpPr>
        <p:spPr>
          <a:xfrm>
            <a:off x="452438" y="4762500"/>
            <a:ext cx="5791200" cy="3795713"/>
          </a:xfrm>
          <a:noFill/>
          <a:ln/>
        </p:spPr>
        <p:txBody>
          <a:bodyPr/>
          <a:lstStyle/>
          <a:p>
            <a:r>
              <a:rPr lang="en-US" dirty="0"/>
              <a:t>The NVL Function </a:t>
            </a:r>
          </a:p>
          <a:p>
            <a:pPr lvl="1"/>
            <a:r>
              <a:rPr lang="en-US" dirty="0"/>
              <a:t>To convert a null value to an actual value, use the </a:t>
            </a:r>
            <a:r>
              <a:rPr lang="en-US" dirty="0">
                <a:solidFill>
                  <a:srgbClr val="FC0128"/>
                </a:solidFill>
              </a:rPr>
              <a:t>NVL </a:t>
            </a:r>
            <a:r>
              <a:rPr lang="en-US" dirty="0"/>
              <a:t>function. </a:t>
            </a:r>
          </a:p>
          <a:p>
            <a:r>
              <a:rPr lang="en-US" dirty="0"/>
              <a:t>Syntax</a:t>
            </a:r>
          </a:p>
          <a:p>
            <a:pPr lvl="1"/>
            <a:r>
              <a:rPr lang="en-US" dirty="0">
                <a:latin typeface="Courier New" pitchFamily="49" charset="0"/>
              </a:rPr>
              <a:t>	NVL (</a:t>
            </a:r>
            <a:r>
              <a:rPr lang="en-US" i="1" dirty="0">
                <a:latin typeface="Courier New" pitchFamily="49" charset="0"/>
              </a:rPr>
              <a:t>expr1</a:t>
            </a:r>
            <a:r>
              <a:rPr lang="en-US" dirty="0">
                <a:latin typeface="Courier New" pitchFamily="49" charset="0"/>
              </a:rPr>
              <a:t>, </a:t>
            </a:r>
            <a:r>
              <a:rPr lang="en-US" i="1" dirty="0">
                <a:latin typeface="Courier New" pitchFamily="49" charset="0"/>
              </a:rPr>
              <a:t>expr2</a:t>
            </a:r>
            <a:r>
              <a:rPr lang="en-US" dirty="0">
                <a:latin typeface="Courier New" pitchFamily="49" charset="0"/>
              </a:rPr>
              <a:t>)</a:t>
            </a:r>
            <a:endParaRPr lang="en-US" b="1" dirty="0">
              <a:latin typeface="Courier New" pitchFamily="49" charset="0"/>
            </a:endParaRPr>
          </a:p>
          <a:p>
            <a:pPr lvl="1"/>
            <a:r>
              <a:rPr lang="en-US" b="1" dirty="0"/>
              <a:t>where:</a:t>
            </a:r>
            <a:r>
              <a:rPr lang="en-US" dirty="0"/>
              <a:t>	</a:t>
            </a:r>
            <a:r>
              <a:rPr lang="en-US" i="1" dirty="0"/>
              <a:t>expr1</a:t>
            </a:r>
            <a:r>
              <a:rPr lang="en-US" dirty="0"/>
              <a:t> 		is the source value or expression that may contain null</a:t>
            </a:r>
          </a:p>
          <a:p>
            <a:pPr lvl="2">
              <a:buFontTx/>
              <a:buNone/>
            </a:pPr>
            <a:r>
              <a:rPr lang="en-US" i="1" dirty="0"/>
              <a:t>			expr2</a:t>
            </a:r>
            <a:r>
              <a:rPr lang="en-US" dirty="0"/>
              <a:t> 		is the target value for converting null</a:t>
            </a:r>
          </a:p>
          <a:p>
            <a:pPr lvl="1"/>
            <a:r>
              <a:rPr lang="en-US" dirty="0"/>
              <a:t>You can use the NVL function to convert any </a:t>
            </a:r>
            <a:r>
              <a:rPr lang="en-US" dirty="0" err="1"/>
              <a:t>datatype</a:t>
            </a:r>
            <a:r>
              <a:rPr lang="en-US" dirty="0"/>
              <a:t>, but the return value is always the same as the </a:t>
            </a:r>
            <a:r>
              <a:rPr lang="en-US" dirty="0" err="1"/>
              <a:t>datatype</a:t>
            </a:r>
            <a:r>
              <a:rPr lang="en-US" dirty="0"/>
              <a:t> of </a:t>
            </a:r>
            <a:r>
              <a:rPr lang="en-US" i="1" dirty="0"/>
              <a:t>expr1</a:t>
            </a:r>
            <a:r>
              <a:rPr lang="en-US" dirty="0"/>
              <a:t>.</a:t>
            </a:r>
          </a:p>
          <a:p>
            <a:r>
              <a:rPr lang="en-US" dirty="0"/>
              <a:t>NVL Conversions for Various </a:t>
            </a:r>
            <a:r>
              <a:rPr lang="en-US" dirty="0" err="1"/>
              <a:t>Datatypes</a:t>
            </a:r>
            <a:endParaRPr lang="en-US" dirty="0"/>
          </a:p>
          <a:p>
            <a:pPr lvl="2">
              <a:buFontTx/>
              <a:buNone/>
            </a:pPr>
            <a:endParaRPr lang="en-US" dirty="0"/>
          </a:p>
          <a:p>
            <a:endParaRPr lang="en-US" b="0" dirty="0">
              <a:latin typeface="Times New Roman" pitchFamily="18" charset="0"/>
            </a:endParaRPr>
          </a:p>
        </p:txBody>
      </p:sp>
      <p:sp>
        <p:nvSpPr>
          <p:cNvPr id="73732" name="Rectangle 4"/>
          <p:cNvSpPr>
            <a:spLocks noChangeArrowheads="1"/>
          </p:cNvSpPr>
          <p:nvPr/>
        </p:nvSpPr>
        <p:spPr bwMode="auto">
          <a:xfrm>
            <a:off x="687388" y="5437188"/>
            <a:ext cx="5559425" cy="2254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3733" name="Object 5"/>
          <p:cNvGraphicFramePr>
            <a:graphicFrameLocks/>
          </p:cNvGraphicFramePr>
          <p:nvPr/>
        </p:nvGraphicFramePr>
        <p:xfrm>
          <a:off x="647700" y="6753225"/>
          <a:ext cx="5816600" cy="1049338"/>
        </p:xfrm>
        <a:graphic>
          <a:graphicData uri="http://schemas.openxmlformats.org/presentationml/2006/ole">
            <mc:AlternateContent xmlns:mc="http://schemas.openxmlformats.org/markup-compatibility/2006">
              <mc:Choice xmlns:v="urn:schemas-microsoft-com:vml" Requires="v">
                <p:oleObj spid="_x0000_s73755" name="Document" r:id="rId4" imgW="5816520" imgH="1049040" progId="Word.Document.6">
                  <p:embed/>
                </p:oleObj>
              </mc:Choice>
              <mc:Fallback>
                <p:oleObj name="Document" r:id="rId4" imgW="5816520" imgH="104904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6753225"/>
                        <a:ext cx="5816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442913" y="168275"/>
            <a:ext cx="5927725" cy="4445000"/>
          </a:xfrm>
          <a:ln cap="flat"/>
        </p:spPr>
      </p:sp>
      <p:sp>
        <p:nvSpPr>
          <p:cNvPr id="75779" name="Rectangle 3"/>
          <p:cNvSpPr>
            <a:spLocks noGrp="1" noChangeArrowheads="1"/>
          </p:cNvSpPr>
          <p:nvPr>
            <p:ph type="body" idx="1"/>
          </p:nvPr>
        </p:nvSpPr>
        <p:spPr>
          <a:xfrm>
            <a:off x="452438" y="4762500"/>
            <a:ext cx="5951537" cy="3795713"/>
          </a:xfrm>
          <a:noFill/>
          <a:ln/>
        </p:spPr>
        <p:txBody>
          <a:bodyPr/>
          <a:lstStyle/>
          <a:p>
            <a:r>
              <a:rPr lang="en-US" dirty="0"/>
              <a:t>NVL Function</a:t>
            </a:r>
          </a:p>
          <a:p>
            <a:pPr lvl="1"/>
            <a:r>
              <a:rPr lang="en-US" dirty="0"/>
              <a:t>To calculate the annual compensation of all employees, you need to multiply the monthly salary by 12 and then add the commission to it. </a:t>
            </a:r>
          </a:p>
          <a:p>
            <a:pPr lvl="1"/>
            <a:endParaRPr lang="en-US" dirty="0"/>
          </a:p>
          <a:p>
            <a:pPr lvl="1"/>
            <a:endParaRPr lang="en-US" dirty="0"/>
          </a:p>
          <a:p>
            <a:pPr lvl="1"/>
            <a:endParaRPr lang="en-US" sz="500" dirty="0"/>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dirty="0">
              <a:latin typeface="Courier New" pitchFamily="49" charset="0"/>
            </a:endParaRPr>
          </a:p>
          <a:p>
            <a:pPr lvl="1">
              <a:spcBef>
                <a:spcPct val="0"/>
              </a:spcBef>
            </a:pPr>
            <a:endParaRPr lang="en-US" sz="600" dirty="0">
              <a:latin typeface="Courier New" pitchFamily="49" charset="0"/>
            </a:endParaRPr>
          </a:p>
          <a:p>
            <a:pPr lvl="1"/>
            <a:r>
              <a:rPr lang="en-US" dirty="0"/>
              <a:t>Notice that the annual compensation is calculated only for those employees who earn a commission. If any column value in an expression is null, the result is null. To calculate values for all employees, you must convert the null value to a number before applying the arithmetic operator. In the example on the slide, the NVL function to is used to convert null values to zero. </a:t>
            </a:r>
          </a:p>
        </p:txBody>
      </p:sp>
      <p:sp>
        <p:nvSpPr>
          <p:cNvPr id="75780" name="Rectangle 4"/>
          <p:cNvSpPr>
            <a:spLocks noChangeArrowheads="1"/>
          </p:cNvSpPr>
          <p:nvPr/>
        </p:nvSpPr>
        <p:spPr bwMode="auto">
          <a:xfrm>
            <a:off x="684213" y="5865813"/>
            <a:ext cx="5538787" cy="1625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783" name="Group 7"/>
          <p:cNvGrpSpPr>
            <a:grpSpLocks/>
          </p:cNvGrpSpPr>
          <p:nvPr/>
        </p:nvGrpSpPr>
        <p:grpSpPr bwMode="auto">
          <a:xfrm>
            <a:off x="261938" y="5360988"/>
            <a:ext cx="5961062" cy="428625"/>
            <a:chOff x="165" y="3377"/>
            <a:chExt cx="3755" cy="270"/>
          </a:xfrm>
        </p:grpSpPr>
        <p:sp>
          <p:nvSpPr>
            <p:cNvPr id="75781" name="Rectangle 5"/>
            <p:cNvSpPr>
              <a:spLocks noChangeArrowheads="1"/>
            </p:cNvSpPr>
            <p:nvPr/>
          </p:nvSpPr>
          <p:spPr bwMode="auto">
            <a:xfrm>
              <a:off x="431" y="3396"/>
              <a:ext cx="3489" cy="2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Rectangle 6"/>
            <p:cNvSpPr>
              <a:spLocks noChangeArrowheads="1"/>
            </p:cNvSpPr>
            <p:nvPr/>
          </p:nvSpPr>
          <p:spPr bwMode="auto">
            <a:xfrm>
              <a:off x="165" y="3377"/>
              <a:ext cx="266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446088" lvl="1" algn="l" defTabSz="869950">
                <a:lnSpc>
                  <a:spcPct val="100000"/>
                </a:lnSpc>
                <a:spcBef>
                  <a:spcPct val="0"/>
                </a:spcBef>
                <a:tabLst>
                  <a:tab pos="1206500" algn="l"/>
                </a:tabLst>
              </a:pPr>
              <a:r>
                <a:rPr lang="en-US" sz="1100">
                  <a:solidFill>
                    <a:srgbClr val="000000"/>
                  </a:solidFill>
                  <a:latin typeface="Courier New" pitchFamily="49" charset="0"/>
                </a:rPr>
                <a:t>SQL&gt; SELECT ename, sal, comm, (sal*12)+comm</a:t>
              </a:r>
            </a:p>
            <a:p>
              <a:pPr marL="446088" lvl="1" algn="l" defTabSz="869950">
                <a:lnSpc>
                  <a:spcPct val="100000"/>
                </a:lnSpc>
                <a:spcBef>
                  <a:spcPct val="0"/>
                </a:spcBef>
                <a:tabLst>
                  <a:tab pos="1206500" algn="l"/>
                </a:tabLst>
              </a:pPr>
              <a:r>
                <a:rPr lang="en-US" sz="1100">
                  <a:solidFill>
                    <a:srgbClr val="000000"/>
                  </a:solidFill>
                  <a:latin typeface="Courier New" pitchFamily="49" charset="0"/>
                </a:rPr>
                <a:t>  2  FROM   emp;</a:t>
              </a:r>
            </a:p>
          </p:txBody>
        </p:sp>
      </p:grpSp>
      <p:sp>
        <p:nvSpPr>
          <p:cNvPr id="75784" name="Rectangle 8"/>
          <p:cNvSpPr>
            <a:spLocks noChangeArrowheads="1"/>
          </p:cNvSpPr>
          <p:nvPr/>
        </p:nvSpPr>
        <p:spPr bwMode="auto">
          <a:xfrm>
            <a:off x="257175" y="5873750"/>
            <a:ext cx="4316413"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446088" lvl="1" algn="l" defTabSz="871538">
              <a:lnSpc>
                <a:spcPct val="100000"/>
              </a:lnSpc>
              <a:spcBef>
                <a:spcPct val="0"/>
              </a:spcBef>
            </a:pPr>
            <a:r>
              <a:rPr lang="en-US" sz="1100" b="0">
                <a:solidFill>
                  <a:schemeClr val="tx1"/>
                </a:solidFill>
                <a:latin typeface="Courier New" pitchFamily="49" charset="0"/>
              </a:rPr>
              <a:t>ENAME            SAL      COMM (SAL*12)+COMM</a:t>
            </a:r>
          </a:p>
          <a:p>
            <a:pPr marL="446088" lvl="1" algn="l" defTabSz="871538">
              <a:lnSpc>
                <a:spcPct val="100000"/>
              </a:lnSpc>
              <a:spcBef>
                <a:spcPct val="0"/>
              </a:spcBef>
            </a:pPr>
            <a:r>
              <a:rPr lang="en-US" sz="1100" b="0">
                <a:solidFill>
                  <a:schemeClr val="tx1"/>
                </a:solidFill>
                <a:latin typeface="Courier New" pitchFamily="49" charset="0"/>
              </a:rPr>
              <a:t>---------- --------- --------- -------------</a:t>
            </a:r>
          </a:p>
          <a:p>
            <a:pPr marL="446088" lvl="1" algn="l" defTabSz="871538">
              <a:lnSpc>
                <a:spcPct val="100000"/>
              </a:lnSpc>
              <a:spcBef>
                <a:spcPct val="0"/>
              </a:spcBef>
            </a:pPr>
            <a:r>
              <a:rPr lang="en-US" sz="1100" b="0">
                <a:solidFill>
                  <a:schemeClr val="tx1"/>
                </a:solidFill>
                <a:latin typeface="Courier New" pitchFamily="49" charset="0"/>
              </a:rPr>
              <a:t>KING            5000</a:t>
            </a:r>
          </a:p>
          <a:p>
            <a:pPr marL="446088" lvl="1" algn="l" defTabSz="871538">
              <a:lnSpc>
                <a:spcPct val="100000"/>
              </a:lnSpc>
              <a:spcBef>
                <a:spcPct val="0"/>
              </a:spcBef>
            </a:pPr>
            <a:r>
              <a:rPr lang="en-US" sz="1100" b="0">
                <a:solidFill>
                  <a:schemeClr val="tx1"/>
                </a:solidFill>
                <a:latin typeface="Courier New" pitchFamily="49" charset="0"/>
              </a:rPr>
              <a:t>BLAKE           2850</a:t>
            </a:r>
          </a:p>
          <a:p>
            <a:pPr marL="446088" lvl="1" algn="l" defTabSz="871538">
              <a:lnSpc>
                <a:spcPct val="100000"/>
              </a:lnSpc>
              <a:spcBef>
                <a:spcPct val="0"/>
              </a:spcBef>
            </a:pPr>
            <a:r>
              <a:rPr lang="en-US" sz="1100" b="0">
                <a:solidFill>
                  <a:schemeClr val="tx1"/>
                </a:solidFill>
                <a:latin typeface="Courier New" pitchFamily="49" charset="0"/>
              </a:rPr>
              <a:t>CLARK           2450         </a:t>
            </a:r>
          </a:p>
          <a:p>
            <a:pPr marL="446088" lvl="1" algn="l" defTabSz="871538">
              <a:lnSpc>
                <a:spcPct val="100000"/>
              </a:lnSpc>
              <a:spcBef>
                <a:spcPct val="0"/>
              </a:spcBef>
            </a:pPr>
            <a:r>
              <a:rPr lang="en-US" sz="1100" b="0">
                <a:solidFill>
                  <a:schemeClr val="tx1"/>
                </a:solidFill>
                <a:latin typeface="Courier New" pitchFamily="49" charset="0"/>
              </a:rPr>
              <a:t>JONES           2975</a:t>
            </a:r>
          </a:p>
          <a:p>
            <a:pPr marL="446088" lvl="1" algn="l" defTabSz="871538">
              <a:lnSpc>
                <a:spcPct val="100000"/>
              </a:lnSpc>
              <a:spcBef>
                <a:spcPct val="0"/>
              </a:spcBef>
            </a:pPr>
            <a:r>
              <a:rPr lang="en-US" sz="1100" b="0">
                <a:solidFill>
                  <a:schemeClr val="tx1"/>
                </a:solidFill>
                <a:latin typeface="Courier New" pitchFamily="49" charset="0"/>
              </a:rPr>
              <a:t>MARTIN          1250      1400         16400</a:t>
            </a:r>
          </a:p>
          <a:p>
            <a:pPr marL="446088" lvl="1" algn="l" defTabSz="871538">
              <a:lnSpc>
                <a:spcPct val="100000"/>
              </a:lnSpc>
              <a:spcBef>
                <a:spcPct val="0"/>
              </a:spcBef>
            </a:pPr>
            <a:r>
              <a:rPr lang="en-US" sz="1100" b="0">
                <a:solidFill>
                  <a:schemeClr val="tx1"/>
                </a:solidFill>
                <a:latin typeface="Courier New" pitchFamily="49" charset="0"/>
              </a:rPr>
              <a:t>...</a:t>
            </a:r>
          </a:p>
          <a:p>
            <a:pPr marL="446088" lvl="1" algn="l" defTabSz="871538">
              <a:lnSpc>
                <a:spcPct val="100000"/>
              </a:lnSpc>
              <a:spcBef>
                <a:spcPct val="0"/>
              </a:spcBef>
            </a:pPr>
            <a:r>
              <a:rPr lang="en-US" sz="1100" b="0">
                <a:solidFill>
                  <a:schemeClr val="tx1"/>
                </a:solidFill>
                <a:latin typeface="Courier New" pitchFamily="49" charset="0"/>
              </a:rPr>
              <a:t>14 rows selected.</a:t>
            </a:r>
          </a:p>
          <a:p>
            <a:pPr algn="l" defTabSz="871538">
              <a:lnSpc>
                <a:spcPct val="100000"/>
              </a:lnSpc>
              <a:spcBef>
                <a:spcPct val="0"/>
              </a:spcBef>
            </a:pPr>
            <a:endParaRPr lang="en-US" sz="1100" b="0">
              <a:solidFill>
                <a:schemeClr val="tx1"/>
              </a:solidFill>
              <a:latin typeface="Courier New" pitchFamily="49"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474663" y="161925"/>
            <a:ext cx="5864225" cy="4397375"/>
          </a:xfrm>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Grp="1" noChangeArrowheads="1"/>
          </p:cNvSpPr>
          <p:nvPr>
            <p:ph type="body" idx="1"/>
          </p:nvPr>
        </p:nvSpPr>
        <p:spPr>
          <a:noFill/>
          <a:ln/>
        </p:spPr>
        <p:txBody>
          <a:bodyPr/>
          <a:lstStyle/>
          <a:p>
            <a:r>
              <a:rPr lang="en-US" dirty="0"/>
              <a:t>SQL Functions (continued)</a:t>
            </a:r>
          </a:p>
          <a:p>
            <a:pPr lvl="1"/>
            <a:r>
              <a:rPr lang="en-US" dirty="0"/>
              <a:t>There are two distinct types of functions:</a:t>
            </a:r>
          </a:p>
          <a:p>
            <a:pPr lvl="2"/>
            <a:r>
              <a:rPr lang="en-US" dirty="0">
                <a:solidFill>
                  <a:srgbClr val="FC0128"/>
                </a:solidFill>
              </a:rPr>
              <a:t>Single-row functions</a:t>
            </a:r>
          </a:p>
          <a:p>
            <a:pPr lvl="2"/>
            <a:r>
              <a:rPr lang="en-US" dirty="0">
                <a:solidFill>
                  <a:srgbClr val="FC0128"/>
                </a:solidFill>
              </a:rPr>
              <a:t>Multiple-row functions</a:t>
            </a:r>
          </a:p>
          <a:p>
            <a:pPr lvl="1"/>
            <a:r>
              <a:rPr lang="en-US" b="1" dirty="0"/>
              <a:t>Single-Row Functions</a:t>
            </a:r>
          </a:p>
          <a:p>
            <a:pPr lvl="1"/>
            <a:r>
              <a:rPr lang="en-US" dirty="0"/>
              <a:t>These functions operate on single rows only and return one result per row. There are different types of single-row functions. This lesson covers the following ones:</a:t>
            </a:r>
          </a:p>
          <a:p>
            <a:pPr lvl="2"/>
            <a:r>
              <a:rPr lang="en-US" dirty="0"/>
              <a:t>Character</a:t>
            </a:r>
          </a:p>
          <a:p>
            <a:pPr lvl="2"/>
            <a:r>
              <a:rPr lang="en-US" dirty="0"/>
              <a:t>Number</a:t>
            </a:r>
          </a:p>
          <a:p>
            <a:pPr lvl="2"/>
            <a:r>
              <a:rPr lang="en-US" dirty="0"/>
              <a:t>Date</a:t>
            </a:r>
          </a:p>
          <a:p>
            <a:pPr lvl="2"/>
            <a:r>
              <a:rPr lang="en-US" dirty="0"/>
              <a:t>Conversion</a:t>
            </a:r>
          </a:p>
          <a:p>
            <a:pPr lvl="1"/>
            <a:r>
              <a:rPr lang="en-US" b="1" dirty="0"/>
              <a:t>Multiple-Row Functions</a:t>
            </a:r>
          </a:p>
          <a:p>
            <a:pPr lvl="1"/>
            <a:r>
              <a:rPr lang="en-US" dirty="0"/>
              <a:t>These functions manipulate groups of rows to give one result per group of rows. </a:t>
            </a:r>
          </a:p>
          <a:p>
            <a:pPr lvl="1"/>
            <a:r>
              <a:rPr lang="en-US" dirty="0"/>
              <a:t>For more information, see </a:t>
            </a:r>
            <a:br>
              <a:rPr lang="en-US" dirty="0"/>
            </a:br>
            <a:r>
              <a:rPr lang="en-US" i="1" dirty="0"/>
              <a:t>Oracle Server SQL Reference, </a:t>
            </a:r>
            <a:r>
              <a:rPr lang="en-US" dirty="0"/>
              <a:t>Release 8, for the complete list of available functions and syntax.</a:t>
            </a:r>
          </a:p>
          <a:p>
            <a:pPr>
              <a:lnSpc>
                <a:spcPct val="112000"/>
              </a:lnSpc>
              <a:spcBef>
                <a:spcPct val="24000"/>
              </a:spcBef>
            </a:pPr>
            <a:endParaRPr lang="en-US" b="0" dirty="0">
              <a:latin typeface="Times" pitchFamily="18" charset="0"/>
            </a:endParaRPr>
          </a:p>
          <a:p>
            <a:endParaRPr lang="en-US" b="0" dirty="0">
              <a:latin typeface="Times" pitchFamily="18" charset="0"/>
            </a:endParaRPr>
          </a:p>
        </p:txBody>
      </p:sp>
      <p:sp>
        <p:nvSpPr>
          <p:cNvPr id="12292" name="Rectangle 4"/>
          <p:cNvSpPr>
            <a:spLocks noGrp="1" noRot="1" noChangeAspect="1" noChangeArrowheads="1" noTextEdit="1"/>
          </p:cNvSpPr>
          <p:nvPr>
            <p:ph type="sldImg"/>
          </p:nvPr>
        </p:nvSpPr>
        <p:spPr>
          <a:xfrm>
            <a:off x="474663" y="161925"/>
            <a:ext cx="5864225" cy="4397375"/>
          </a:xfrm>
          <a:ln cap="flat"/>
        </p:spPr>
      </p:sp>
      <p:grpSp>
        <p:nvGrpSpPr>
          <p:cNvPr id="12306" name="Group 18"/>
          <p:cNvGrpSpPr>
            <a:grpSpLocks/>
          </p:cNvGrpSpPr>
          <p:nvPr/>
        </p:nvGrpSpPr>
        <p:grpSpPr bwMode="auto">
          <a:xfrm>
            <a:off x="163513" y="7645400"/>
            <a:ext cx="295275" cy="290513"/>
            <a:chOff x="103" y="4816"/>
            <a:chExt cx="186" cy="183"/>
          </a:xfrm>
        </p:grpSpPr>
        <p:sp>
          <p:nvSpPr>
            <p:cNvPr id="12293" name="Freeform 5"/>
            <p:cNvSpPr>
              <a:spLocks/>
            </p:cNvSpPr>
            <p:nvPr/>
          </p:nvSpPr>
          <p:spPr bwMode="auto">
            <a:xfrm>
              <a:off x="103" y="4816"/>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Lst>
              <a:ahLst/>
              <a:cxnLst>
                <a:cxn ang="0">
                  <a:pos x="T0" y="T1"/>
                </a:cxn>
                <a:cxn ang="0">
                  <a:pos x="T2" y="T3"/>
                </a:cxn>
                <a:cxn ang="0">
                  <a:pos x="T4" y="T5"/>
                </a:cxn>
                <a:cxn ang="0">
                  <a:pos x="T6" y="T7"/>
                </a:cxn>
                <a:cxn ang="0">
                  <a:pos x="T8" y="T9"/>
                </a:cxn>
              </a:cxnLst>
              <a:rect l="0" t="0" r="r" b="b"/>
              <a:pathLst>
                <a:path w="178" h="175">
                  <a:moveTo>
                    <a:pt x="177" y="174"/>
                  </a:moveTo>
                  <a:lnTo>
                    <a:pt x="177" y="0"/>
                  </a:lnTo>
                  <a:lnTo>
                    <a:pt x="0" y="0"/>
                  </a:lnTo>
                  <a:lnTo>
                    <a:pt x="0" y="174"/>
                  </a:lnTo>
                  <a:lnTo>
                    <a:pt x="177" y="17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Freeform 6"/>
            <p:cNvSpPr>
              <a:spLocks/>
            </p:cNvSpPr>
            <p:nvPr/>
          </p:nvSpPr>
          <p:spPr bwMode="auto">
            <a:xfrm>
              <a:off x="164" y="4882"/>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73" y="4898"/>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79" y="4914"/>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87" y="4929"/>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96" y="4946"/>
              <a:ext cx="67" cy="36"/>
            </a:xfrm>
            <a:custGeom>
              <a:avLst/>
              <a:gdLst>
                <a:gd name="T0" fmla="*/ 66 w 67"/>
                <a:gd name="T1" fmla="*/ 6 h 36"/>
                <a:gd name="T2" fmla="*/ 63 w 67"/>
                <a:gd name="T3" fmla="*/ 0 h 36"/>
                <a:gd name="T4" fmla="*/ 0 w 67"/>
                <a:gd name="T5" fmla="*/ 28 h 36"/>
                <a:gd name="T6" fmla="*/ 2 w 67"/>
                <a:gd name="T7" fmla="*/ 35 h 36"/>
                <a:gd name="T8" fmla="*/ 66 w 67"/>
                <a:gd name="T9" fmla="*/ 6 h 36"/>
              </a:gdLst>
              <a:ahLst/>
              <a:cxnLst>
                <a:cxn ang="0">
                  <a:pos x="T0" y="T1"/>
                </a:cxn>
                <a:cxn ang="0">
                  <a:pos x="T2" y="T3"/>
                </a:cxn>
                <a:cxn ang="0">
                  <a:pos x="T4" y="T5"/>
                </a:cxn>
                <a:cxn ang="0">
                  <a:pos x="T6" y="T7"/>
                </a:cxn>
                <a:cxn ang="0">
                  <a:pos x="T8" y="T9"/>
                </a:cxn>
              </a:cxnLst>
              <a:rect l="0" t="0" r="r" b="b"/>
              <a:pathLst>
                <a:path w="67" h="36">
                  <a:moveTo>
                    <a:pt x="66" y="6"/>
                  </a:moveTo>
                  <a:lnTo>
                    <a:pt x="63" y="0"/>
                  </a:lnTo>
                  <a:lnTo>
                    <a:pt x="0" y="28"/>
                  </a:lnTo>
                  <a:lnTo>
                    <a:pt x="2" y="35"/>
                  </a:lnTo>
                  <a:lnTo>
                    <a:pt x="6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125" y="484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07" y="483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234" y="4848"/>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Lst>
              <a:ahLst/>
              <a:cxnLst>
                <a:cxn ang="0">
                  <a:pos x="T0" y="T1"/>
                </a:cxn>
                <a:cxn ang="0">
                  <a:pos x="T2" y="T3"/>
                </a:cxn>
                <a:cxn ang="0">
                  <a:pos x="T4" y="T5"/>
                </a:cxn>
                <a:cxn ang="0">
                  <a:pos x="T6" y="T7"/>
                </a:cxn>
                <a:cxn ang="0">
                  <a:pos x="T8" y="T9"/>
                </a:cxn>
              </a:cxnLst>
              <a:rect l="0" t="0" r="r" b="b"/>
              <a:pathLst>
                <a:path w="55" h="103">
                  <a:moveTo>
                    <a:pt x="46" y="102"/>
                  </a:moveTo>
                  <a:lnTo>
                    <a:pt x="54" y="99"/>
                  </a:lnTo>
                  <a:lnTo>
                    <a:pt x="7" y="0"/>
                  </a:lnTo>
                  <a:lnTo>
                    <a:pt x="0" y="2"/>
                  </a:lnTo>
                  <a:lnTo>
                    <a:pt x="46" y="102"/>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125" y="489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Lst>
              <a:ahLst/>
              <a:cxnLst>
                <a:cxn ang="0">
                  <a:pos x="T0" y="T1"/>
                </a:cxn>
                <a:cxn ang="0">
                  <a:pos x="T2" y="T3"/>
                </a:cxn>
                <a:cxn ang="0">
                  <a:pos x="T4" y="T5"/>
                </a:cxn>
                <a:cxn ang="0">
                  <a:pos x="T6" y="T7"/>
                </a:cxn>
                <a:cxn ang="0">
                  <a:pos x="T8" y="T9"/>
                </a:cxn>
              </a:cxnLst>
              <a:rect l="0" t="0" r="r" b="b"/>
              <a:pathLst>
                <a:path w="52" h="107">
                  <a:moveTo>
                    <a:pt x="44" y="106"/>
                  </a:moveTo>
                  <a:lnTo>
                    <a:pt x="51" y="102"/>
                  </a:lnTo>
                  <a:lnTo>
                    <a:pt x="6" y="0"/>
                  </a:lnTo>
                  <a:lnTo>
                    <a:pt x="0" y="4"/>
                  </a:lnTo>
                  <a:lnTo>
                    <a:pt x="44"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03" y="4884"/>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Lst>
              <a:ahLst/>
              <a:cxnLst>
                <a:cxn ang="0">
                  <a:pos x="T0" y="T1"/>
                </a:cxn>
                <a:cxn ang="0">
                  <a:pos x="T2" y="T3"/>
                </a:cxn>
                <a:cxn ang="0">
                  <a:pos x="T4" y="T5"/>
                </a:cxn>
                <a:cxn ang="0">
                  <a:pos x="T6" y="T7"/>
                </a:cxn>
                <a:cxn ang="0">
                  <a:pos x="T8" y="T9"/>
                </a:cxn>
              </a:cxnLst>
              <a:rect l="0" t="0" r="r" b="b"/>
              <a:pathLst>
                <a:path w="59" h="115">
                  <a:moveTo>
                    <a:pt x="51" y="114"/>
                  </a:moveTo>
                  <a:lnTo>
                    <a:pt x="58" y="111"/>
                  </a:lnTo>
                  <a:lnTo>
                    <a:pt x="6" y="0"/>
                  </a:lnTo>
                  <a:lnTo>
                    <a:pt x="0" y="2"/>
                  </a:lnTo>
                  <a:lnTo>
                    <a:pt x="5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106" y="4884"/>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212" y="4841"/>
              <a:ext cx="31" cy="17"/>
            </a:xfrm>
            <a:custGeom>
              <a:avLst/>
              <a:gdLst>
                <a:gd name="T0" fmla="*/ 26 w 31"/>
                <a:gd name="T1" fmla="*/ 16 h 17"/>
                <a:gd name="T2" fmla="*/ 30 w 31"/>
                <a:gd name="T3" fmla="*/ 9 h 17"/>
                <a:gd name="T4" fmla="*/ 4 w 31"/>
                <a:gd name="T5" fmla="*/ 0 h 17"/>
                <a:gd name="T6" fmla="*/ 0 w 31"/>
                <a:gd name="T7" fmla="*/ 5 h 17"/>
                <a:gd name="T8" fmla="*/ 26 w 31"/>
                <a:gd name="T9" fmla="*/ 16 h 17"/>
              </a:gdLst>
              <a:ahLst/>
              <a:cxnLst>
                <a:cxn ang="0">
                  <a:pos x="T0" y="T1"/>
                </a:cxn>
                <a:cxn ang="0">
                  <a:pos x="T2" y="T3"/>
                </a:cxn>
                <a:cxn ang="0">
                  <a:pos x="T4" y="T5"/>
                </a:cxn>
                <a:cxn ang="0">
                  <a:pos x="T6" y="T7"/>
                </a:cxn>
                <a:cxn ang="0">
                  <a:pos x="T8" y="T9"/>
                </a:cxn>
              </a:cxnLst>
              <a:rect l="0" t="0" r="r" b="b"/>
              <a:pathLst>
                <a:path w="31" h="17">
                  <a:moveTo>
                    <a:pt x="26" y="16"/>
                  </a:moveTo>
                  <a:lnTo>
                    <a:pt x="30" y="9"/>
                  </a:lnTo>
                  <a:lnTo>
                    <a:pt x="4" y="0"/>
                  </a:lnTo>
                  <a:lnTo>
                    <a:pt x="0" y="5"/>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474663" y="161925"/>
            <a:ext cx="5864225" cy="4397375"/>
          </a:xfrm>
          <a:ln/>
        </p:spPr>
      </p:sp>
      <p:sp>
        <p:nvSpPr>
          <p:cNvPr id="1126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474663" y="161925"/>
            <a:ext cx="5864225" cy="4397375"/>
          </a:xfrm>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474663" y="161925"/>
            <a:ext cx="5864225" cy="4397375"/>
          </a:xfrm>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474663" y="161925"/>
            <a:ext cx="5864225" cy="4397375"/>
          </a:xfrm>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474663" y="161925"/>
            <a:ext cx="5864225" cy="4397375"/>
          </a:xfrm>
          <a:ln cap="flat"/>
        </p:spPr>
      </p:sp>
      <p:sp>
        <p:nvSpPr>
          <p:cNvPr id="77827" name="Rectangle 3"/>
          <p:cNvSpPr>
            <a:spLocks noGrp="1" noChangeArrowheads="1"/>
          </p:cNvSpPr>
          <p:nvPr>
            <p:ph type="body" idx="1"/>
          </p:nvPr>
        </p:nvSpPr>
        <p:spPr>
          <a:noFill/>
          <a:ln/>
        </p:spPr>
        <p:txBody>
          <a:bodyPr/>
          <a:lstStyle/>
          <a:p>
            <a:r>
              <a:rPr lang="en-US" dirty="0"/>
              <a:t>The DECODE Function</a:t>
            </a:r>
          </a:p>
          <a:p>
            <a:pPr lvl="1"/>
            <a:r>
              <a:rPr lang="en-US" dirty="0"/>
              <a:t>The </a:t>
            </a:r>
            <a:r>
              <a:rPr lang="en-US" dirty="0">
                <a:solidFill>
                  <a:srgbClr val="FC0128"/>
                </a:solidFill>
              </a:rPr>
              <a:t>DECODE </a:t>
            </a:r>
            <a:r>
              <a:rPr lang="en-US" dirty="0"/>
              <a:t>function decodes an expression in a way similar to the IF-THEN-ELSE logic used in various languages. The DECODE function decodes </a:t>
            </a:r>
            <a:r>
              <a:rPr lang="en-US" i="1" dirty="0"/>
              <a:t>expression</a:t>
            </a:r>
            <a:r>
              <a:rPr lang="en-US" dirty="0"/>
              <a:t> after comparing it to each </a:t>
            </a:r>
            <a:r>
              <a:rPr lang="en-US" i="1" dirty="0"/>
              <a:t>search</a:t>
            </a:r>
            <a:r>
              <a:rPr lang="en-US" dirty="0"/>
              <a:t> value. If the expression is the same as </a:t>
            </a:r>
            <a:r>
              <a:rPr lang="en-US" i="1" dirty="0"/>
              <a:t>search</a:t>
            </a:r>
            <a:r>
              <a:rPr lang="en-US" dirty="0"/>
              <a:t>, </a:t>
            </a:r>
            <a:r>
              <a:rPr lang="en-US" i="1" dirty="0"/>
              <a:t>result</a:t>
            </a:r>
            <a:r>
              <a:rPr lang="en-US" dirty="0"/>
              <a:t> is returned. </a:t>
            </a:r>
          </a:p>
          <a:p>
            <a:pPr lvl="1"/>
            <a:r>
              <a:rPr lang="en-US" dirty="0"/>
              <a:t>If the default value is omitted, a null value is returned where a search value does not match any of the result values.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474663" y="161925"/>
            <a:ext cx="5864225" cy="4397375"/>
          </a:xfrm>
          <a:ln cap="flat"/>
        </p:spPr>
      </p:sp>
      <p:sp>
        <p:nvSpPr>
          <p:cNvPr id="79875" name="Rectangle 3"/>
          <p:cNvSpPr>
            <a:spLocks noGrp="1" noChangeArrowheads="1"/>
          </p:cNvSpPr>
          <p:nvPr>
            <p:ph type="body" idx="1"/>
          </p:nvPr>
        </p:nvSpPr>
        <p:spPr>
          <a:noFill/>
          <a:ln/>
        </p:spPr>
        <p:txBody>
          <a:bodyPr/>
          <a:lstStyle/>
          <a:p>
            <a:r>
              <a:rPr lang="en-US" dirty="0"/>
              <a:t>Using the DECODE Function</a:t>
            </a:r>
          </a:p>
          <a:p>
            <a:pPr lvl="1"/>
            <a:r>
              <a:rPr lang="en-US" dirty="0"/>
              <a:t>In the SQL statement above, the value of JOB is decoded. If JOB is ANALYST, the salary increase is 10%; if JOB is CLERK, the salary increase is 15%; if JOB is MANAGER, the salary increase is 20%. For all other job roles, there is no increase in salary. </a:t>
            </a:r>
          </a:p>
          <a:p>
            <a:pPr lvl="1"/>
            <a:r>
              <a:rPr lang="en-US" dirty="0"/>
              <a:t>The same statement can be written as an IF-THEN-ELSE statement:</a:t>
            </a:r>
          </a:p>
          <a:p>
            <a:pPr lvl="1"/>
            <a:endParaRPr lang="en-US" dirty="0"/>
          </a:p>
          <a:p>
            <a:pPr lvl="1"/>
            <a:endParaRPr lang="en-US" dirty="0"/>
          </a:p>
          <a:p>
            <a:pPr lvl="1"/>
            <a:endParaRPr lang="en-US" dirty="0"/>
          </a:p>
          <a:p>
            <a:pPr lvl="1"/>
            <a:endParaRPr lang="en-US" dirty="0"/>
          </a:p>
          <a:p>
            <a:endParaRPr lang="en-US" b="0" dirty="0">
              <a:latin typeface="Times New Roman" pitchFamily="18" charset="0"/>
            </a:endParaRPr>
          </a:p>
        </p:txBody>
      </p:sp>
      <p:grpSp>
        <p:nvGrpSpPr>
          <p:cNvPr id="79878" name="Group 6"/>
          <p:cNvGrpSpPr>
            <a:grpSpLocks/>
          </p:cNvGrpSpPr>
          <p:nvPr/>
        </p:nvGrpSpPr>
        <p:grpSpPr bwMode="auto">
          <a:xfrm>
            <a:off x="612775" y="5810250"/>
            <a:ext cx="5565775" cy="787400"/>
            <a:chOff x="386" y="3660"/>
            <a:chExt cx="3506" cy="496"/>
          </a:xfrm>
        </p:grpSpPr>
        <p:sp>
          <p:nvSpPr>
            <p:cNvPr id="79876" name="Rectangle 4"/>
            <p:cNvSpPr>
              <a:spLocks noChangeArrowheads="1"/>
            </p:cNvSpPr>
            <p:nvPr/>
          </p:nvSpPr>
          <p:spPr bwMode="auto">
            <a:xfrm>
              <a:off x="386" y="3660"/>
              <a:ext cx="3506" cy="4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7" name="Rectangle 5"/>
            <p:cNvSpPr>
              <a:spLocks noChangeArrowheads="1"/>
            </p:cNvSpPr>
            <p:nvPr/>
          </p:nvSpPr>
          <p:spPr bwMode="auto">
            <a:xfrm>
              <a:off x="430" y="3674"/>
              <a:ext cx="2334" cy="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100">
                  <a:solidFill>
                    <a:schemeClr val="tx1"/>
                  </a:solidFill>
                  <a:latin typeface="Courier New" pitchFamily="49" charset="0"/>
                </a:rPr>
                <a:t>IF job = 'ANALYST'	THEN  sal = sal*1.1</a:t>
              </a:r>
            </a:p>
            <a:p>
              <a:pPr algn="l">
                <a:lnSpc>
                  <a:spcPct val="100000"/>
                </a:lnSpc>
                <a:spcBef>
                  <a:spcPct val="0"/>
                </a:spcBef>
              </a:pPr>
              <a:r>
                <a:rPr lang="en-US" sz="1100">
                  <a:solidFill>
                    <a:schemeClr val="tx1"/>
                  </a:solidFill>
                  <a:latin typeface="Courier New" pitchFamily="49" charset="0"/>
                </a:rPr>
                <a:t>IF job = 'CLERK'      THEN  sal = sal*1.15</a:t>
              </a:r>
            </a:p>
            <a:p>
              <a:pPr algn="l">
                <a:lnSpc>
                  <a:spcPct val="100000"/>
                </a:lnSpc>
                <a:spcBef>
                  <a:spcPct val="0"/>
                </a:spcBef>
              </a:pPr>
              <a:r>
                <a:rPr lang="en-US" sz="1100">
                  <a:solidFill>
                    <a:schemeClr val="tx1"/>
                  </a:solidFill>
                  <a:latin typeface="Courier New" pitchFamily="49" charset="0"/>
                </a:rPr>
                <a:t>IF job = 'MANAGER'	THEN  sal = sal*1.20</a:t>
              </a:r>
            </a:p>
            <a:p>
              <a:pPr algn="l">
                <a:lnSpc>
                  <a:spcPct val="100000"/>
                </a:lnSpc>
                <a:spcBef>
                  <a:spcPct val="0"/>
                </a:spcBef>
              </a:pPr>
              <a:r>
                <a:rPr lang="en-US" sz="1100">
                  <a:solidFill>
                    <a:schemeClr val="tx1"/>
                  </a:solidFill>
                  <a:latin typeface="Courier New" pitchFamily="49" charset="0"/>
                </a:rPr>
                <a:t>ELSE sal = sal</a:t>
              </a:r>
            </a:p>
          </p:txBody>
        </p:sp>
      </p:gr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474663" y="161925"/>
            <a:ext cx="5864225" cy="4397375"/>
          </a:xfrm>
          <a:ln cap="flat"/>
        </p:spPr>
      </p:sp>
      <p:sp>
        <p:nvSpPr>
          <p:cNvPr id="81923" name="Rectangle 3"/>
          <p:cNvSpPr>
            <a:spLocks noGrp="1" noChangeArrowheads="1"/>
          </p:cNvSpPr>
          <p:nvPr>
            <p:ph type="body" idx="1"/>
          </p:nvPr>
        </p:nvSpPr>
        <p:spPr>
          <a:noFill/>
          <a:ln/>
        </p:spPr>
        <p:txBody>
          <a:bodyPr/>
          <a:lstStyle/>
          <a:p>
            <a:r>
              <a:rPr lang="en-US" dirty="0"/>
              <a:t>Example</a:t>
            </a:r>
          </a:p>
          <a:p>
            <a:pPr lvl="1"/>
            <a:r>
              <a:rPr lang="en-US" dirty="0"/>
              <a:t>The slide shows another example using the DECODE function. In this example, we determine the tax rate for each employee in department 30 based upon the monthly salary. The output is below.</a:t>
            </a:r>
          </a:p>
          <a:p>
            <a:pPr lvl="1"/>
            <a:r>
              <a:rPr lang="en-US" i="1" dirty="0"/>
              <a:t>Monthly Salary Range		Rate</a:t>
            </a:r>
            <a:endParaRPr lang="en-US" dirty="0"/>
          </a:p>
          <a:p>
            <a:pPr lvl="1"/>
            <a:r>
              <a:rPr lang="en-US" dirty="0"/>
              <a:t>$       0.00 -    999.99		 0%</a:t>
            </a:r>
          </a:p>
          <a:p>
            <a:pPr lvl="1"/>
            <a:r>
              <a:rPr lang="en-US" dirty="0"/>
              <a:t>$1,000.00 - 1,999.99		 9%</a:t>
            </a:r>
          </a:p>
          <a:p>
            <a:pPr lvl="1"/>
            <a:r>
              <a:rPr lang="en-US" dirty="0"/>
              <a:t>$2,000.00 - 2,999.99		20%</a:t>
            </a:r>
          </a:p>
          <a:p>
            <a:pPr lvl="1"/>
            <a:r>
              <a:rPr lang="en-US" dirty="0"/>
              <a:t>$3,000.00 - 3,999.99		30%</a:t>
            </a:r>
          </a:p>
          <a:p>
            <a:pPr lvl="1"/>
            <a:r>
              <a:rPr lang="en-US" dirty="0"/>
              <a:t>$4,000.00 - 4,999.99		40%</a:t>
            </a:r>
          </a:p>
          <a:p>
            <a:pPr lvl="1"/>
            <a:r>
              <a:rPr lang="en-US" dirty="0"/>
              <a:t>$5,000.00 - 5,999.99		42%</a:t>
            </a:r>
          </a:p>
          <a:p>
            <a:pPr lvl="1"/>
            <a:r>
              <a:rPr lang="en-US" dirty="0"/>
              <a:t>$6,000.00 - 6,999.99		44%</a:t>
            </a:r>
          </a:p>
          <a:p>
            <a:pPr lvl="1"/>
            <a:r>
              <a:rPr lang="en-US" dirty="0"/>
              <a:t>$7,000.00 or greater		45%</a:t>
            </a:r>
          </a:p>
          <a:p>
            <a:pPr lvl="1"/>
            <a:r>
              <a:rPr lang="en-US" dirty="0">
                <a:latin typeface="Courier New" pitchFamily="49" charset="0"/>
              </a:rPr>
              <a:t>ENAME            SAL  TAX_RATE </a:t>
            </a:r>
            <a:endParaRPr lang="en-US" dirty="0"/>
          </a:p>
          <a:p>
            <a:pPr lvl="1">
              <a:spcBef>
                <a:spcPct val="0"/>
              </a:spcBef>
            </a:pPr>
            <a:r>
              <a:rPr lang="en-US" dirty="0">
                <a:latin typeface="Courier New" pitchFamily="49" charset="0"/>
              </a:rPr>
              <a:t>---------- --------- ---------</a:t>
            </a:r>
          </a:p>
          <a:p>
            <a:pPr lvl="1">
              <a:spcBef>
                <a:spcPct val="0"/>
              </a:spcBef>
            </a:pPr>
            <a:r>
              <a:rPr lang="en-US" dirty="0">
                <a:latin typeface="Courier New" pitchFamily="49" charset="0"/>
              </a:rPr>
              <a:t>BLAKE           2850        .2</a:t>
            </a:r>
          </a:p>
          <a:p>
            <a:pPr lvl="1">
              <a:spcBef>
                <a:spcPct val="0"/>
              </a:spcBef>
            </a:pPr>
            <a:r>
              <a:rPr lang="en-US" dirty="0">
                <a:latin typeface="Courier New" pitchFamily="49" charset="0"/>
              </a:rPr>
              <a:t>MARTIN          1250       .09</a:t>
            </a:r>
          </a:p>
          <a:p>
            <a:pPr lvl="1">
              <a:spcBef>
                <a:spcPct val="0"/>
              </a:spcBef>
            </a:pPr>
            <a:r>
              <a:rPr lang="en-US" dirty="0">
                <a:latin typeface="Courier New" pitchFamily="49" charset="0"/>
              </a:rPr>
              <a:t>ALLEN           1600       .09   </a:t>
            </a:r>
          </a:p>
          <a:p>
            <a:pPr lvl="1">
              <a:spcBef>
                <a:spcPct val="0"/>
              </a:spcBef>
            </a:pPr>
            <a:r>
              <a:rPr lang="en-US" dirty="0">
                <a:latin typeface="Courier New" pitchFamily="49" charset="0"/>
              </a:rPr>
              <a:t>TURNER          1500       .09</a:t>
            </a:r>
          </a:p>
          <a:p>
            <a:pPr lvl="1">
              <a:spcBef>
                <a:spcPct val="0"/>
              </a:spcBef>
            </a:pPr>
            <a:r>
              <a:rPr lang="en-US" dirty="0">
                <a:latin typeface="Courier New" pitchFamily="49" charset="0"/>
              </a:rPr>
              <a:t>...</a:t>
            </a:r>
          </a:p>
          <a:p>
            <a:pPr lvl="1">
              <a:spcBef>
                <a:spcPct val="0"/>
              </a:spcBef>
            </a:pPr>
            <a:r>
              <a:rPr lang="en-US" dirty="0">
                <a:latin typeface="Courier New" pitchFamily="49" charset="0"/>
              </a:rPr>
              <a:t>6 rows selected.</a:t>
            </a:r>
          </a:p>
        </p:txBody>
      </p:sp>
      <p:grpSp>
        <p:nvGrpSpPr>
          <p:cNvPr id="81926" name="Group 6"/>
          <p:cNvGrpSpPr>
            <a:grpSpLocks/>
          </p:cNvGrpSpPr>
          <p:nvPr/>
        </p:nvGrpSpPr>
        <p:grpSpPr bwMode="auto">
          <a:xfrm>
            <a:off x="514350" y="7383463"/>
            <a:ext cx="5565775" cy="1323975"/>
            <a:chOff x="324" y="4651"/>
            <a:chExt cx="3506" cy="834"/>
          </a:xfrm>
        </p:grpSpPr>
        <p:sp>
          <p:nvSpPr>
            <p:cNvPr id="81924" name="Rectangle 4"/>
            <p:cNvSpPr>
              <a:spLocks noChangeArrowheads="1"/>
            </p:cNvSpPr>
            <p:nvPr/>
          </p:nvSpPr>
          <p:spPr bwMode="auto">
            <a:xfrm>
              <a:off x="324" y="4651"/>
              <a:ext cx="3506" cy="8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5" name="Rectangle 5"/>
            <p:cNvSpPr>
              <a:spLocks noChangeArrowheads="1"/>
            </p:cNvSpPr>
            <p:nvPr/>
          </p:nvSpPr>
          <p:spPr bwMode="auto">
            <a:xfrm>
              <a:off x="368" y="4676"/>
              <a:ext cx="113"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474663" y="161925"/>
            <a:ext cx="5864225" cy="4397375"/>
          </a:xfrm>
          <a:ln/>
        </p:spPr>
      </p:sp>
      <p:sp>
        <p:nvSpPr>
          <p:cNvPr id="11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474663" y="161925"/>
            <a:ext cx="5864225" cy="4397375"/>
          </a:xfrm>
          <a:ln cap="flat"/>
        </p:spPr>
      </p:sp>
      <p:sp>
        <p:nvSpPr>
          <p:cNvPr id="83971" name="Rectangle 3"/>
          <p:cNvSpPr>
            <a:spLocks noGrp="1" noChangeArrowheads="1"/>
          </p:cNvSpPr>
          <p:nvPr>
            <p:ph type="body" idx="1"/>
          </p:nvPr>
        </p:nvSpPr>
        <p:spPr>
          <a:noFill/>
          <a:ln/>
        </p:spPr>
        <p:txBody>
          <a:bodyPr/>
          <a:lstStyle/>
          <a:p>
            <a:r>
              <a:rPr lang="en-US" dirty="0"/>
              <a:t>Nesting Functions</a:t>
            </a:r>
          </a:p>
          <a:p>
            <a:pPr lvl="1"/>
            <a:r>
              <a:rPr lang="en-US" dirty="0"/>
              <a:t>Single-row functions can be nested to any depth. </a:t>
            </a:r>
            <a:r>
              <a:rPr lang="en-US" dirty="0">
                <a:solidFill>
                  <a:srgbClr val="FC0128"/>
                </a:solidFill>
              </a:rPr>
              <a:t>Nested functions </a:t>
            </a:r>
            <a:r>
              <a:rPr lang="en-US" dirty="0"/>
              <a:t>are evaluated from the innermost level to the outermost level. Some examples follow to show you the flexibility of these functions.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 (for Page 3-39)</a:t>
            </a:r>
          </a:p>
          <a:p>
            <a:pPr lvl="1"/>
            <a:r>
              <a:rPr lang="en-US" dirty="0">
                <a:solidFill>
                  <a:schemeClr val="accent2"/>
                </a:solidFill>
              </a:rPr>
              <a:t>Demo: </a:t>
            </a:r>
            <a:r>
              <a:rPr lang="en-US" i="1" dirty="0">
                <a:solidFill>
                  <a:schemeClr val="accent2"/>
                </a:solidFill>
              </a:rPr>
              <a:t>l3nest.sql</a:t>
            </a:r>
          </a:p>
          <a:p>
            <a:pPr lvl="1"/>
            <a:r>
              <a:rPr lang="en-US" dirty="0">
                <a:solidFill>
                  <a:schemeClr val="accent2"/>
                </a:solidFill>
              </a:rPr>
              <a:t>Purpose: To illustrate nesting of several single row functions.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74663" y="161925"/>
            <a:ext cx="5864225" cy="4397375"/>
          </a:xfrm>
          <a:ln cap="flat"/>
        </p:spPr>
      </p:sp>
      <p:sp>
        <p:nvSpPr>
          <p:cNvPr id="86019" name="Rectangle 3"/>
          <p:cNvSpPr>
            <a:spLocks noGrp="1" noChangeArrowheads="1"/>
          </p:cNvSpPr>
          <p:nvPr>
            <p:ph type="body" idx="1"/>
          </p:nvPr>
        </p:nvSpPr>
        <p:spPr>
          <a:noFill/>
          <a:ln/>
        </p:spPr>
        <p:txBody>
          <a:bodyPr/>
          <a:lstStyle/>
          <a:p>
            <a:r>
              <a:rPr lang="en-US"/>
              <a:t>Nesting Functions (continued)</a:t>
            </a:r>
          </a:p>
          <a:p>
            <a:pPr lvl="1"/>
            <a:r>
              <a:rPr lang="en-US"/>
              <a:t>The slide example displays the</a:t>
            </a:r>
            <a:r>
              <a:rPr lang="en-US">
                <a:latin typeface="Times" pitchFamily="18" charset="0"/>
              </a:rPr>
              <a:t> head of the company, who has no manager. The evaluation of the SQL statement involves two steps:</a:t>
            </a:r>
          </a:p>
          <a:p>
            <a:pPr marL="428625" lvl="2" indent="-200025">
              <a:buFontTx/>
              <a:buNone/>
            </a:pPr>
            <a:r>
              <a:rPr lang="en-US"/>
              <a:t>1.  Evaluate the inner function to convert a number value to a character string.</a:t>
            </a:r>
          </a:p>
          <a:p>
            <a:pPr marL="750888" lvl="3" indent="-207963"/>
            <a:r>
              <a:rPr lang="en-US"/>
              <a:t>Result1 = TO_CHAR(mgr)</a:t>
            </a:r>
          </a:p>
          <a:p>
            <a:pPr marL="428625" lvl="2" indent="-200025">
              <a:buFontTx/>
              <a:buNone/>
            </a:pPr>
            <a:r>
              <a:rPr lang="en-US"/>
              <a:t>2.  Evaluate the outer function to replace the null value with a text string.</a:t>
            </a:r>
          </a:p>
          <a:p>
            <a:pPr marL="750888" lvl="3" indent="-207963"/>
            <a:r>
              <a:rPr lang="en-US"/>
              <a:t>NVL(Result1, </a:t>
            </a:r>
            <a:r>
              <a:rPr lang="en-US" sz="1000">
                <a:solidFill>
                  <a:srgbClr val="000000"/>
                </a:solidFill>
              </a:rPr>
              <a:t>'</a:t>
            </a:r>
            <a:r>
              <a:rPr lang="en-US"/>
              <a:t>No Manager</a:t>
            </a:r>
            <a:r>
              <a:rPr lang="en-US" sz="1000">
                <a:solidFill>
                  <a:srgbClr val="000000"/>
                </a:solidFill>
              </a:rPr>
              <a:t>'</a:t>
            </a:r>
            <a:r>
              <a:rPr lang="en-US"/>
              <a:t>)</a:t>
            </a:r>
          </a:p>
          <a:p>
            <a:pPr lvl="1"/>
            <a:r>
              <a:rPr lang="en-US"/>
              <a:t>The entire expression becomes the column heading because no column alias was given.</a:t>
            </a:r>
          </a:p>
          <a:p>
            <a:r>
              <a:rPr lang="en-US"/>
              <a:t>Example</a:t>
            </a:r>
          </a:p>
          <a:p>
            <a:pPr lvl="1"/>
            <a:r>
              <a:rPr lang="en-US"/>
              <a:t>Display the date of the next Friday that is six months from the hire date. The resultant date should appear as Friday, March 12th, 1982. Order the results by hire date.</a:t>
            </a:r>
          </a:p>
          <a:p>
            <a:pPr lvl="1"/>
            <a:endParaRPr lang="en-US"/>
          </a:p>
          <a:p>
            <a:pPr lvl="1"/>
            <a:endParaRPr lang="en-US"/>
          </a:p>
          <a:p>
            <a:pPr lvl="1"/>
            <a:endParaRPr lang="en-US"/>
          </a:p>
          <a:p>
            <a:pPr lvl="1"/>
            <a:endParaRPr lang="en-US"/>
          </a:p>
          <a:p>
            <a:pPr lvl="1"/>
            <a:endParaRPr lang="en-US"/>
          </a:p>
          <a:p>
            <a:endParaRPr lang="en-US" b="0">
              <a:latin typeface="Times New Roman" pitchFamily="18" charset="0"/>
            </a:endParaRPr>
          </a:p>
        </p:txBody>
      </p:sp>
      <p:grpSp>
        <p:nvGrpSpPr>
          <p:cNvPr id="86031" name="Group 15"/>
          <p:cNvGrpSpPr>
            <a:grpSpLocks/>
          </p:cNvGrpSpPr>
          <p:nvPr/>
        </p:nvGrpSpPr>
        <p:grpSpPr bwMode="auto">
          <a:xfrm>
            <a:off x="101600" y="6305550"/>
            <a:ext cx="285750" cy="304800"/>
            <a:chOff x="64" y="3972"/>
            <a:chExt cx="180" cy="192"/>
          </a:xfrm>
        </p:grpSpPr>
        <p:sp>
          <p:nvSpPr>
            <p:cNvPr id="86020" name="Freeform 4"/>
            <p:cNvSpPr>
              <a:spLocks/>
            </p:cNvSpPr>
            <p:nvPr/>
          </p:nvSpPr>
          <p:spPr bwMode="auto">
            <a:xfrm>
              <a:off x="64" y="3972"/>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1" name="Freeform 5"/>
            <p:cNvSpPr>
              <a:spLocks/>
            </p:cNvSpPr>
            <p:nvPr/>
          </p:nvSpPr>
          <p:spPr bwMode="auto">
            <a:xfrm>
              <a:off x="145" y="4147"/>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Lst>
              <a:ahLst/>
              <a:cxnLst>
                <a:cxn ang="0">
                  <a:pos x="T0" y="T1"/>
                </a:cxn>
                <a:cxn ang="0">
                  <a:pos x="T2" y="T3"/>
                </a:cxn>
                <a:cxn ang="0">
                  <a:pos x="T4" y="T5"/>
                </a:cxn>
                <a:cxn ang="0">
                  <a:pos x="T6" y="T7"/>
                </a:cxn>
                <a:cxn ang="0">
                  <a:pos x="T8" y="T9"/>
                </a:cxn>
              </a:cxnLst>
              <a:rect l="0" t="0" r="r" b="b"/>
              <a:pathLst>
                <a:path w="26" h="17">
                  <a:moveTo>
                    <a:pt x="25" y="16"/>
                  </a:moveTo>
                  <a:lnTo>
                    <a:pt x="25" y="0"/>
                  </a:lnTo>
                  <a:lnTo>
                    <a:pt x="0" y="0"/>
                  </a:lnTo>
                  <a:lnTo>
                    <a:pt x="0" y="16"/>
                  </a:lnTo>
                  <a:lnTo>
                    <a:pt x="25"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2" name="Freeform 6"/>
            <p:cNvSpPr>
              <a:spLocks/>
            </p:cNvSpPr>
            <p:nvPr/>
          </p:nvSpPr>
          <p:spPr bwMode="auto">
            <a:xfrm>
              <a:off x="86" y="4026"/>
              <a:ext cx="32" cy="18"/>
            </a:xfrm>
            <a:custGeom>
              <a:avLst/>
              <a:gdLst>
                <a:gd name="T0" fmla="*/ 0 w 32"/>
                <a:gd name="T1" fmla="*/ 0 h 18"/>
                <a:gd name="T2" fmla="*/ 25 w 32"/>
                <a:gd name="T3" fmla="*/ 17 h 18"/>
                <a:gd name="T4" fmla="*/ 31 w 32"/>
                <a:gd name="T5" fmla="*/ 7 h 18"/>
                <a:gd name="T6" fmla="*/ 0 w 32"/>
                <a:gd name="T7" fmla="*/ 0 h 18"/>
              </a:gdLst>
              <a:ahLst/>
              <a:cxnLst>
                <a:cxn ang="0">
                  <a:pos x="T0" y="T1"/>
                </a:cxn>
                <a:cxn ang="0">
                  <a:pos x="T2" y="T3"/>
                </a:cxn>
                <a:cxn ang="0">
                  <a:pos x="T4" y="T5"/>
                </a:cxn>
                <a:cxn ang="0">
                  <a:pos x="T6" y="T7"/>
                </a:cxn>
              </a:cxnLst>
              <a:rect l="0" t="0" r="r" b="b"/>
              <a:pathLst>
                <a:path w="32" h="18">
                  <a:moveTo>
                    <a:pt x="0" y="0"/>
                  </a:moveTo>
                  <a:lnTo>
                    <a:pt x="25" y="17"/>
                  </a:lnTo>
                  <a:lnTo>
                    <a:pt x="31" y="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3" name="Freeform 7"/>
            <p:cNvSpPr>
              <a:spLocks/>
            </p:cNvSpPr>
            <p:nvPr/>
          </p:nvSpPr>
          <p:spPr bwMode="auto">
            <a:xfrm>
              <a:off x="197" y="4026"/>
              <a:ext cx="33" cy="18"/>
            </a:xfrm>
            <a:custGeom>
              <a:avLst/>
              <a:gdLst>
                <a:gd name="T0" fmla="*/ 32 w 33"/>
                <a:gd name="T1" fmla="*/ 0 h 18"/>
                <a:gd name="T2" fmla="*/ 5 w 33"/>
                <a:gd name="T3" fmla="*/ 17 h 18"/>
                <a:gd name="T4" fmla="*/ 0 w 33"/>
                <a:gd name="T5" fmla="*/ 8 h 18"/>
                <a:gd name="T6" fmla="*/ 32 w 33"/>
                <a:gd name="T7" fmla="*/ 0 h 18"/>
              </a:gdLst>
              <a:ahLst/>
              <a:cxnLst>
                <a:cxn ang="0">
                  <a:pos x="T0" y="T1"/>
                </a:cxn>
                <a:cxn ang="0">
                  <a:pos x="T2" y="T3"/>
                </a:cxn>
                <a:cxn ang="0">
                  <a:pos x="T4" y="T5"/>
                </a:cxn>
                <a:cxn ang="0">
                  <a:pos x="T6" y="T7"/>
                </a:cxn>
              </a:cxnLst>
              <a:rect l="0" t="0" r="r" b="b"/>
              <a:pathLst>
                <a:path w="33" h="18">
                  <a:moveTo>
                    <a:pt x="32" y="0"/>
                  </a:moveTo>
                  <a:lnTo>
                    <a:pt x="5" y="17"/>
                  </a:lnTo>
                  <a:lnTo>
                    <a:pt x="0" y="8"/>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4" name="Freeform 8"/>
            <p:cNvSpPr>
              <a:spLocks/>
            </p:cNvSpPr>
            <p:nvPr/>
          </p:nvSpPr>
          <p:spPr bwMode="auto">
            <a:xfrm>
              <a:off x="83" y="4063"/>
              <a:ext cx="33" cy="20"/>
            </a:xfrm>
            <a:custGeom>
              <a:avLst/>
              <a:gdLst>
                <a:gd name="T0" fmla="*/ 0 w 33"/>
                <a:gd name="T1" fmla="*/ 19 h 20"/>
                <a:gd name="T2" fmla="*/ 32 w 33"/>
                <a:gd name="T3" fmla="*/ 15 h 20"/>
                <a:gd name="T4" fmla="*/ 30 w 33"/>
                <a:gd name="T5" fmla="*/ 0 h 20"/>
                <a:gd name="T6" fmla="*/ 0 w 33"/>
                <a:gd name="T7" fmla="*/ 19 h 20"/>
              </a:gdLst>
              <a:ahLst/>
              <a:cxnLst>
                <a:cxn ang="0">
                  <a:pos x="T0" y="T1"/>
                </a:cxn>
                <a:cxn ang="0">
                  <a:pos x="T2" y="T3"/>
                </a:cxn>
                <a:cxn ang="0">
                  <a:pos x="T4" y="T5"/>
                </a:cxn>
                <a:cxn ang="0">
                  <a:pos x="T6" y="T7"/>
                </a:cxn>
              </a:cxnLst>
              <a:rect l="0" t="0" r="r" b="b"/>
              <a:pathLst>
                <a:path w="33" h="20">
                  <a:moveTo>
                    <a:pt x="0" y="19"/>
                  </a:moveTo>
                  <a:lnTo>
                    <a:pt x="32" y="15"/>
                  </a:lnTo>
                  <a:lnTo>
                    <a:pt x="30"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5" name="Freeform 9"/>
            <p:cNvSpPr>
              <a:spLocks/>
            </p:cNvSpPr>
            <p:nvPr/>
          </p:nvSpPr>
          <p:spPr bwMode="auto">
            <a:xfrm>
              <a:off x="200" y="4064"/>
              <a:ext cx="33" cy="20"/>
            </a:xfrm>
            <a:custGeom>
              <a:avLst/>
              <a:gdLst>
                <a:gd name="T0" fmla="*/ 32 w 33"/>
                <a:gd name="T1" fmla="*/ 19 h 20"/>
                <a:gd name="T2" fmla="*/ 0 w 33"/>
                <a:gd name="T3" fmla="*/ 16 h 20"/>
                <a:gd name="T4" fmla="*/ 1 w 33"/>
                <a:gd name="T5" fmla="*/ 0 h 20"/>
                <a:gd name="T6" fmla="*/ 32 w 33"/>
                <a:gd name="T7" fmla="*/ 19 h 20"/>
              </a:gdLst>
              <a:ahLst/>
              <a:cxnLst>
                <a:cxn ang="0">
                  <a:pos x="T0" y="T1"/>
                </a:cxn>
                <a:cxn ang="0">
                  <a:pos x="T2" y="T3"/>
                </a:cxn>
                <a:cxn ang="0">
                  <a:pos x="T4" y="T5"/>
                </a:cxn>
                <a:cxn ang="0">
                  <a:pos x="T6" y="T7"/>
                </a:cxn>
              </a:cxnLst>
              <a:rect l="0" t="0" r="r" b="b"/>
              <a:pathLst>
                <a:path w="33" h="20">
                  <a:moveTo>
                    <a:pt x="32" y="19"/>
                  </a:moveTo>
                  <a:lnTo>
                    <a:pt x="0" y="16"/>
                  </a:lnTo>
                  <a:lnTo>
                    <a:pt x="1" y="0"/>
                  </a:lnTo>
                  <a:lnTo>
                    <a:pt x="32"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6" name="Freeform 10"/>
            <p:cNvSpPr>
              <a:spLocks/>
            </p:cNvSpPr>
            <p:nvPr/>
          </p:nvSpPr>
          <p:spPr bwMode="auto">
            <a:xfrm>
              <a:off x="108" y="3986"/>
              <a:ext cx="27" cy="31"/>
            </a:xfrm>
            <a:custGeom>
              <a:avLst/>
              <a:gdLst>
                <a:gd name="T0" fmla="*/ 0 w 27"/>
                <a:gd name="T1" fmla="*/ 0 h 31"/>
                <a:gd name="T2" fmla="*/ 15 w 27"/>
                <a:gd name="T3" fmla="*/ 30 h 31"/>
                <a:gd name="T4" fmla="*/ 26 w 27"/>
                <a:gd name="T5" fmla="*/ 23 h 31"/>
                <a:gd name="T6" fmla="*/ 0 w 27"/>
                <a:gd name="T7" fmla="*/ 0 h 31"/>
              </a:gdLst>
              <a:ahLst/>
              <a:cxnLst>
                <a:cxn ang="0">
                  <a:pos x="T0" y="T1"/>
                </a:cxn>
                <a:cxn ang="0">
                  <a:pos x="T2" y="T3"/>
                </a:cxn>
                <a:cxn ang="0">
                  <a:pos x="T4" y="T5"/>
                </a:cxn>
                <a:cxn ang="0">
                  <a:pos x="T6" y="T7"/>
                </a:cxn>
              </a:cxnLst>
              <a:rect l="0" t="0" r="r" b="b"/>
              <a:pathLst>
                <a:path w="27" h="31">
                  <a:moveTo>
                    <a:pt x="0" y="0"/>
                  </a:moveTo>
                  <a:lnTo>
                    <a:pt x="15" y="30"/>
                  </a:lnTo>
                  <a:lnTo>
                    <a:pt x="26" y="23"/>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7" name="Freeform 11"/>
            <p:cNvSpPr>
              <a:spLocks/>
            </p:cNvSpPr>
            <p:nvPr/>
          </p:nvSpPr>
          <p:spPr bwMode="auto">
            <a:xfrm>
              <a:off x="174" y="3988"/>
              <a:ext cx="29" cy="33"/>
            </a:xfrm>
            <a:custGeom>
              <a:avLst/>
              <a:gdLst>
                <a:gd name="T0" fmla="*/ 28 w 29"/>
                <a:gd name="T1" fmla="*/ 0 h 33"/>
                <a:gd name="T2" fmla="*/ 11 w 29"/>
                <a:gd name="T3" fmla="*/ 32 h 33"/>
                <a:gd name="T4" fmla="*/ 0 w 29"/>
                <a:gd name="T5" fmla="*/ 23 h 33"/>
                <a:gd name="T6" fmla="*/ 28 w 29"/>
                <a:gd name="T7" fmla="*/ 0 h 33"/>
              </a:gdLst>
              <a:ahLst/>
              <a:cxnLst>
                <a:cxn ang="0">
                  <a:pos x="T0" y="T1"/>
                </a:cxn>
                <a:cxn ang="0">
                  <a:pos x="T2" y="T3"/>
                </a:cxn>
                <a:cxn ang="0">
                  <a:pos x="T4" y="T5"/>
                </a:cxn>
                <a:cxn ang="0">
                  <a:pos x="T6" y="T7"/>
                </a:cxn>
              </a:cxnLst>
              <a:rect l="0" t="0" r="r" b="b"/>
              <a:pathLst>
                <a:path w="29" h="33">
                  <a:moveTo>
                    <a:pt x="28" y="0"/>
                  </a:moveTo>
                  <a:lnTo>
                    <a:pt x="11" y="32"/>
                  </a:lnTo>
                  <a:lnTo>
                    <a:pt x="0" y="23"/>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8" name="Freeform 12"/>
            <p:cNvSpPr>
              <a:spLocks/>
            </p:cNvSpPr>
            <p:nvPr/>
          </p:nvSpPr>
          <p:spPr bwMode="auto">
            <a:xfrm>
              <a:off x="148" y="3976"/>
              <a:ext cx="17" cy="32"/>
            </a:xfrm>
            <a:custGeom>
              <a:avLst/>
              <a:gdLst>
                <a:gd name="T0" fmla="*/ 7 w 17"/>
                <a:gd name="T1" fmla="*/ 0 h 32"/>
                <a:gd name="T2" fmla="*/ 0 w 17"/>
                <a:gd name="T3" fmla="*/ 31 h 32"/>
                <a:gd name="T4" fmla="*/ 16 w 17"/>
                <a:gd name="T5" fmla="*/ 29 h 32"/>
                <a:gd name="T6" fmla="*/ 7 w 17"/>
                <a:gd name="T7" fmla="*/ 0 h 32"/>
              </a:gdLst>
              <a:ahLst/>
              <a:cxnLst>
                <a:cxn ang="0">
                  <a:pos x="T0" y="T1"/>
                </a:cxn>
                <a:cxn ang="0">
                  <a:pos x="T2" y="T3"/>
                </a:cxn>
                <a:cxn ang="0">
                  <a:pos x="T4" y="T5"/>
                </a:cxn>
                <a:cxn ang="0">
                  <a:pos x="T6" y="T7"/>
                </a:cxn>
              </a:cxnLst>
              <a:rect l="0" t="0" r="r" b="b"/>
              <a:pathLst>
                <a:path w="17" h="32">
                  <a:moveTo>
                    <a:pt x="7" y="0"/>
                  </a:moveTo>
                  <a:lnTo>
                    <a:pt x="0" y="31"/>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9" name="Freeform 13"/>
            <p:cNvSpPr>
              <a:spLocks/>
            </p:cNvSpPr>
            <p:nvPr/>
          </p:nvSpPr>
          <p:spPr bwMode="auto">
            <a:xfrm>
              <a:off x="123" y="4025"/>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Freeform 14"/>
            <p:cNvSpPr>
              <a:spLocks/>
            </p:cNvSpPr>
            <p:nvPr/>
          </p:nvSpPr>
          <p:spPr bwMode="auto">
            <a:xfrm>
              <a:off x="150" y="4044"/>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032" name="Rectangle 16"/>
          <p:cNvSpPr>
            <a:spLocks noChangeArrowheads="1"/>
          </p:cNvSpPr>
          <p:nvPr/>
        </p:nvSpPr>
        <p:spPr bwMode="auto">
          <a:xfrm>
            <a:off x="604838" y="7100888"/>
            <a:ext cx="5529262" cy="11080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3" name="Rectangle 17"/>
          <p:cNvSpPr>
            <a:spLocks noChangeArrowheads="1"/>
          </p:cNvSpPr>
          <p:nvPr/>
        </p:nvSpPr>
        <p:spPr bwMode="auto">
          <a:xfrm>
            <a:off x="592138" y="7118350"/>
            <a:ext cx="36988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p>
            <a:pPr algn="l" defTabSz="828675">
              <a:lnSpc>
                <a:spcPct val="100000"/>
              </a:lnSpc>
              <a:spcBef>
                <a:spcPct val="0"/>
              </a:spcBef>
            </a:pPr>
            <a:r>
              <a:rPr lang="en-US" sz="1100">
                <a:solidFill>
                  <a:schemeClr val="tx1"/>
                </a:solidFill>
                <a:latin typeface="Courier New" pitchFamily="49" charset="0"/>
              </a:rPr>
              <a:t>SQL&gt; SELECT    TO_CHAR(NEXT_DAY(ADD_MONTHS</a:t>
            </a:r>
          </a:p>
          <a:p>
            <a:pPr algn="l" defTabSz="828675">
              <a:lnSpc>
                <a:spcPct val="100000"/>
              </a:lnSpc>
              <a:spcBef>
                <a:spcPct val="0"/>
              </a:spcBef>
            </a:pPr>
            <a:r>
              <a:rPr lang="en-US" sz="1100">
                <a:solidFill>
                  <a:schemeClr val="tx1"/>
                </a:solidFill>
                <a:latin typeface="Courier New" pitchFamily="49" charset="0"/>
              </a:rPr>
              <a:t>  2            (hiredate, 6), 'FRIDAY'),</a:t>
            </a:r>
          </a:p>
          <a:p>
            <a:pPr algn="l" defTabSz="828675">
              <a:lnSpc>
                <a:spcPct val="100000"/>
              </a:lnSpc>
              <a:spcBef>
                <a:spcPct val="0"/>
              </a:spcBef>
            </a:pPr>
            <a:r>
              <a:rPr lang="en-US" sz="1100">
                <a:solidFill>
                  <a:schemeClr val="tx1"/>
                </a:solidFill>
                <a:latin typeface="Courier New" pitchFamily="49" charset="0"/>
              </a:rPr>
              <a:t>  3            'fmDay, Month ddth, YYYY')</a:t>
            </a:r>
          </a:p>
          <a:p>
            <a:pPr algn="l" defTabSz="828675">
              <a:lnSpc>
                <a:spcPct val="100000"/>
              </a:lnSpc>
              <a:spcBef>
                <a:spcPct val="0"/>
              </a:spcBef>
            </a:pPr>
            <a:r>
              <a:rPr lang="en-US" sz="1100">
                <a:solidFill>
                  <a:schemeClr val="tx1"/>
                </a:solidFill>
                <a:latin typeface="Courier New" pitchFamily="49" charset="0"/>
              </a:rPr>
              <a:t>  4            "Next 6 Month Review"</a:t>
            </a:r>
          </a:p>
          <a:p>
            <a:pPr algn="l" defTabSz="828675">
              <a:lnSpc>
                <a:spcPct val="100000"/>
              </a:lnSpc>
              <a:spcBef>
                <a:spcPct val="0"/>
              </a:spcBef>
            </a:pPr>
            <a:r>
              <a:rPr lang="en-US" sz="1100">
                <a:solidFill>
                  <a:schemeClr val="tx1"/>
                </a:solidFill>
                <a:latin typeface="Courier New" pitchFamily="49" charset="0"/>
              </a:rPr>
              <a:t>  5  FROM      emp</a:t>
            </a:r>
          </a:p>
          <a:p>
            <a:pPr algn="l" defTabSz="828675">
              <a:lnSpc>
                <a:spcPct val="100000"/>
              </a:lnSpc>
              <a:spcBef>
                <a:spcPct val="0"/>
              </a:spcBef>
            </a:pPr>
            <a:r>
              <a:rPr lang="en-US" sz="1100">
                <a:solidFill>
                  <a:schemeClr val="tx1"/>
                </a:solidFill>
                <a:latin typeface="Courier New" pitchFamily="49" charset="0"/>
              </a:rPr>
              <a:t>  6  ORDER BY  hiredate;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pPr>
              <a:lnSpc>
                <a:spcPct val="95000"/>
              </a:lnSpc>
            </a:pPr>
            <a:r>
              <a:rPr lang="en-US"/>
              <a:t>Single-Row Functions</a:t>
            </a:r>
          </a:p>
          <a:p>
            <a:pPr lvl="1">
              <a:lnSpc>
                <a:spcPct val="95000"/>
              </a:lnSpc>
            </a:pPr>
            <a:r>
              <a:rPr lang="en-US">
                <a:solidFill>
                  <a:srgbClr val="FC0128"/>
                </a:solidFill>
              </a:rPr>
              <a:t>Single-row functions </a:t>
            </a:r>
            <a:r>
              <a:rPr lang="en-US"/>
              <a:t>are used to manipulate data items. They accept one or more arguments and return one value for each row returned by the query. An argument can be one of the following:</a:t>
            </a:r>
          </a:p>
          <a:p>
            <a:pPr lvl="2">
              <a:lnSpc>
                <a:spcPct val="95000"/>
              </a:lnSpc>
            </a:pPr>
            <a:r>
              <a:rPr lang="en-US"/>
              <a:t>User-supplied constant</a:t>
            </a:r>
          </a:p>
          <a:p>
            <a:pPr lvl="2">
              <a:lnSpc>
                <a:spcPct val="95000"/>
              </a:lnSpc>
            </a:pPr>
            <a:r>
              <a:rPr lang="en-US"/>
              <a:t>Variable value </a:t>
            </a:r>
          </a:p>
          <a:p>
            <a:pPr lvl="2">
              <a:lnSpc>
                <a:spcPct val="95000"/>
              </a:lnSpc>
            </a:pPr>
            <a:r>
              <a:rPr lang="en-US"/>
              <a:t>Column name</a:t>
            </a:r>
          </a:p>
          <a:p>
            <a:pPr lvl="2">
              <a:lnSpc>
                <a:spcPct val="95000"/>
              </a:lnSpc>
            </a:pPr>
            <a:r>
              <a:rPr lang="en-US"/>
              <a:t>Expression</a:t>
            </a:r>
          </a:p>
          <a:p>
            <a:pPr lvl="1"/>
            <a:r>
              <a:rPr lang="en-US"/>
              <a:t>Features of single-row functions:</a:t>
            </a:r>
          </a:p>
          <a:p>
            <a:pPr lvl="2">
              <a:lnSpc>
                <a:spcPct val="95000"/>
              </a:lnSpc>
            </a:pPr>
            <a:r>
              <a:rPr lang="en-US"/>
              <a:t>Act on each row returned in the query</a:t>
            </a:r>
          </a:p>
          <a:p>
            <a:pPr lvl="2">
              <a:lnSpc>
                <a:spcPct val="95000"/>
              </a:lnSpc>
            </a:pPr>
            <a:r>
              <a:rPr lang="en-US"/>
              <a:t>Return one result per row</a:t>
            </a:r>
          </a:p>
          <a:p>
            <a:pPr lvl="2">
              <a:lnSpc>
                <a:spcPct val="95000"/>
              </a:lnSpc>
            </a:pPr>
            <a:r>
              <a:rPr lang="en-US"/>
              <a:t>May return a data value of a different type than that referenced</a:t>
            </a:r>
          </a:p>
          <a:p>
            <a:pPr lvl="2">
              <a:lnSpc>
                <a:spcPct val="95000"/>
              </a:lnSpc>
            </a:pPr>
            <a:r>
              <a:rPr lang="en-US"/>
              <a:t>May expect one or more arguments</a:t>
            </a:r>
          </a:p>
          <a:p>
            <a:pPr lvl="2">
              <a:lnSpc>
                <a:spcPct val="95000"/>
              </a:lnSpc>
            </a:pPr>
            <a:r>
              <a:rPr lang="en-US"/>
              <a:t>Can be used in SELECT, WHERE, and ORDER BY clauses; can be nested</a:t>
            </a:r>
          </a:p>
          <a:p>
            <a:pPr lvl="1">
              <a:lnSpc>
                <a:spcPct val="95000"/>
              </a:lnSpc>
            </a:pPr>
            <a:r>
              <a:rPr lang="en-US"/>
              <a:t>In the syntax:</a:t>
            </a:r>
          </a:p>
          <a:p>
            <a:pPr algn="just">
              <a:lnSpc>
                <a:spcPct val="95000"/>
              </a:lnSpc>
            </a:pPr>
            <a:r>
              <a:rPr lang="en-US" b="0" i="1">
                <a:latin typeface="Times" pitchFamily="18" charset="0"/>
              </a:rPr>
              <a:t>	function_name</a:t>
            </a:r>
            <a:r>
              <a:rPr lang="en-US" b="0">
                <a:latin typeface="Times" pitchFamily="18" charset="0"/>
              </a:rPr>
              <a:t>	is the name of the function</a:t>
            </a:r>
          </a:p>
          <a:p>
            <a:pPr algn="just">
              <a:lnSpc>
                <a:spcPct val="95000"/>
              </a:lnSpc>
            </a:pPr>
            <a:r>
              <a:rPr lang="en-US" b="0" i="1">
                <a:latin typeface="Times" pitchFamily="18" charset="0"/>
              </a:rPr>
              <a:t>	column		</a:t>
            </a:r>
            <a:r>
              <a:rPr lang="en-US" b="0">
                <a:latin typeface="Times" pitchFamily="18" charset="0"/>
              </a:rPr>
              <a:t>is any named database column</a:t>
            </a:r>
            <a:endParaRPr lang="en-US" b="0" i="1">
              <a:latin typeface="Times" pitchFamily="18" charset="0"/>
            </a:endParaRPr>
          </a:p>
          <a:p>
            <a:pPr algn="just">
              <a:lnSpc>
                <a:spcPct val="95000"/>
              </a:lnSpc>
            </a:pPr>
            <a:r>
              <a:rPr lang="en-US" b="0" i="1">
                <a:latin typeface="Times" pitchFamily="18" charset="0"/>
              </a:rPr>
              <a:t>	expression		</a:t>
            </a:r>
            <a:r>
              <a:rPr lang="en-US" b="0">
                <a:latin typeface="Times" pitchFamily="18" charset="0"/>
              </a:rPr>
              <a:t>is any character string or calculated expression</a:t>
            </a:r>
          </a:p>
          <a:p>
            <a:pPr algn="just">
              <a:lnSpc>
                <a:spcPct val="95000"/>
              </a:lnSpc>
            </a:pPr>
            <a:r>
              <a:rPr lang="en-US" b="0" i="1">
                <a:latin typeface="Times" pitchFamily="18" charset="0"/>
              </a:rPr>
              <a:t>	arg1, arg2		</a:t>
            </a:r>
            <a:r>
              <a:rPr lang="en-US" b="0">
                <a:latin typeface="Times" pitchFamily="18" charset="0"/>
              </a:rPr>
              <a:t>is any argument to be used by the function</a:t>
            </a:r>
          </a:p>
        </p:txBody>
      </p:sp>
      <p:sp>
        <p:nvSpPr>
          <p:cNvPr id="1433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8" name="Rectangle 4"/>
          <p:cNvSpPr>
            <a:spLocks noGrp="1" noChangeArrowheads="1"/>
          </p:cNvSpPr>
          <p:nvPr>
            <p:ph type="body" idx="1"/>
          </p:nvPr>
        </p:nvSpPr>
        <p:spPr>
          <a:noFill/>
          <a:ln/>
        </p:spPr>
        <p:txBody>
          <a:bodyPr/>
          <a:lstStyle/>
          <a:p>
            <a:pPr>
              <a:tabLst/>
            </a:pPr>
            <a:r>
              <a:rPr lang="en-US"/>
              <a:t>Single-Row Functions</a:t>
            </a:r>
          </a:p>
          <a:p>
            <a:pPr lvl="1">
              <a:tabLst/>
            </a:pPr>
            <a:r>
              <a:rPr lang="en-US"/>
              <a:t>Single-row functions can be nested to any level. Single-row functions can manipulate the following:</a:t>
            </a:r>
          </a:p>
          <a:p>
            <a:pPr lvl="2">
              <a:tabLst/>
            </a:pPr>
            <a:r>
              <a:rPr lang="en-US"/>
              <a:t>Character data: LOWER, UPPER, INITCAP, CONCAT, SUBSTR, INSTR, LENGTH</a:t>
            </a:r>
          </a:p>
          <a:p>
            <a:pPr lvl="2">
              <a:tabLst/>
            </a:pPr>
            <a:r>
              <a:rPr lang="en-US"/>
              <a:t>Number data: ROUND, TRUNC, MOD</a:t>
            </a:r>
          </a:p>
          <a:p>
            <a:pPr lvl="2">
              <a:tabLst/>
            </a:pPr>
            <a:r>
              <a:rPr lang="en-US"/>
              <a:t>Date data: MONTHS_BETWEEN, ADD_MONTHS, NEXT_DAY, LAST_DAY, ROUND, TRUNC</a:t>
            </a:r>
          </a:p>
          <a:p>
            <a:pPr lvl="2">
              <a:tabLst/>
            </a:pPr>
            <a:r>
              <a:rPr lang="en-US"/>
              <a:t>Date values can also use arithmetic operators.</a:t>
            </a:r>
          </a:p>
          <a:p>
            <a:pPr lvl="2">
              <a:tabLst/>
            </a:pPr>
            <a:r>
              <a:rPr lang="en-US"/>
              <a:t>Conversion functions can convert character, date, and numeric values: TO_CHAR, TO_DATE, TO_NUMBER</a:t>
            </a:r>
          </a:p>
          <a:p>
            <a:pPr>
              <a:tabLst/>
            </a:pPr>
            <a:r>
              <a:rPr lang="en-US"/>
              <a:t>SYSDATE and DUAL</a:t>
            </a:r>
          </a:p>
          <a:p>
            <a:pPr lvl="1">
              <a:tabLst/>
            </a:pPr>
            <a:r>
              <a:rPr lang="en-US"/>
              <a:t>SYSDATE is a date function that returns the current date and time. It is customary to select SYSDATE from a dummy table called DUAL.</a:t>
            </a:r>
          </a:p>
        </p:txBody>
      </p:sp>
      <p:sp>
        <p:nvSpPr>
          <p:cNvPr id="8806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73075" y="195263"/>
            <a:ext cx="5892800" cy="4419600"/>
          </a:xfrm>
          <a:ln cap="flat"/>
        </p:spPr>
      </p:sp>
      <p:sp useBgFill="1">
        <p:nvSpPr>
          <p:cNvPr id="90115" name="Rectangle 3"/>
          <p:cNvSpPr>
            <a:spLocks noGrp="1" noChangeArrowheads="1"/>
          </p:cNvSpPr>
          <p:nvPr>
            <p:ph type="body" idx="1"/>
          </p:nvPr>
        </p:nvSpPr>
        <p:spPr>
          <a:xfrm>
            <a:off x="444500" y="4722813"/>
            <a:ext cx="5930900" cy="2900362"/>
          </a:xfrm>
          <a:ln/>
        </p:spPr>
        <p:txBody>
          <a:bodyPr lIns="88900" tIns="42863" rIns="88900" bIns="42863"/>
          <a:lstStyle/>
          <a:p>
            <a:pPr defTabSz="369888">
              <a:tabLst>
                <a:tab pos="438150" algn="l"/>
              </a:tabLst>
            </a:pPr>
            <a:r>
              <a:rPr lang="en-US"/>
              <a:t>Practice Overview</a:t>
            </a:r>
          </a:p>
          <a:p>
            <a:pPr lvl="1" defTabSz="369888">
              <a:tabLst>
                <a:tab pos="438150" algn="l"/>
              </a:tabLst>
            </a:pPr>
            <a:r>
              <a:rPr lang="en-US"/>
              <a:t>This practice is designed to give you a variety of exercises using different functions available for character, number, and date data types.</a:t>
            </a:r>
          </a:p>
          <a:p>
            <a:pPr lvl="1" defTabSz="369888">
              <a:tabLst>
                <a:tab pos="438150" algn="l"/>
              </a:tabLst>
            </a:pPr>
            <a:r>
              <a:rPr lang="en-US"/>
              <a:t>Remember that for nested functions, the results are evaluated from the innermost function to the outermost function.</a:t>
            </a:r>
          </a:p>
          <a:p>
            <a:pPr lvl="1" defTabSz="369888">
              <a:tabLst>
                <a:tab pos="438150" algn="l"/>
              </a:tabLst>
            </a:pPr>
            <a:endParaRPr lang="en-US"/>
          </a:p>
          <a:p>
            <a:pPr lvl="1" defTabSz="369888">
              <a:tabLst>
                <a:tab pos="438150" algn="l"/>
              </a:tabLst>
            </a:pPr>
            <a:endParaRPr lang="en-US"/>
          </a:p>
          <a:p>
            <a:pPr lvl="1" defTabSz="369888">
              <a:tabLst>
                <a:tab pos="438150" algn="l"/>
              </a:tabLst>
            </a:pPr>
            <a:endParaRPr lang="en-US"/>
          </a:p>
          <a:p>
            <a:pPr lvl="1" defTabSz="369888">
              <a:tabLst>
                <a:tab pos="438150" algn="l"/>
              </a:tabLst>
            </a:pPr>
            <a:endParaRPr lang="en-US"/>
          </a:p>
          <a:p>
            <a:pPr lvl="1" defTabSz="369888">
              <a:tabLst>
                <a:tab pos="438150" algn="l"/>
              </a:tabLst>
            </a:pPr>
            <a:endParaRPr lang="en-US"/>
          </a:p>
          <a:p>
            <a:pPr defTabSz="369888">
              <a:tabLst>
                <a:tab pos="438150" algn="l"/>
              </a:tabLst>
            </a:pPr>
            <a:r>
              <a:rPr lang="en-US">
                <a:solidFill>
                  <a:schemeClr val="accent2"/>
                </a:solidFill>
              </a:rPr>
              <a:t>Class Management Note</a:t>
            </a:r>
          </a:p>
          <a:p>
            <a:pPr lvl="1" defTabSz="369888">
              <a:tabLst>
                <a:tab pos="438150" algn="l"/>
              </a:tabLst>
            </a:pPr>
            <a:r>
              <a:rPr lang="en-US">
                <a:solidFill>
                  <a:schemeClr val="accent2"/>
                </a:solidFill>
              </a:rPr>
              <a:t>Practice exercise #6: Be sure to tell the students that their results may differ from the one provided, as SYSDATE is used in the exercise.</a:t>
            </a:r>
          </a:p>
          <a:p>
            <a:pPr lvl="1" defTabSz="369888">
              <a:tabLst>
                <a:tab pos="438150" algn="l"/>
              </a:tabLst>
            </a:pPr>
            <a:r>
              <a:rPr lang="en-US">
                <a:solidFill>
                  <a:schemeClr val="accent2"/>
                </a:solidFill>
              </a:rPr>
              <a:t>Instructor hint for practice exercise #10: The ORDER BY clause in the solution sorts on TO_CHAR(hiredate-1, ‘d’). The format element ‘d’ returns a ‘1’ for Sunday, ‘2’ for Monday, and so forth. The expression ‘hiredate-1’ effectively “shifts” each hiredate to the previous day, so that an employee hired on a Monday appears to have been hired on Sunday. The TO_CHAR function will return a ‘1’ for that employee and the result set will be sorted beginning with those employees hired on Monday.</a:t>
            </a:r>
          </a:p>
        </p:txBody>
      </p:sp>
      <p:grpSp>
        <p:nvGrpSpPr>
          <p:cNvPr id="90127" name="Group 15"/>
          <p:cNvGrpSpPr>
            <a:grpSpLocks/>
          </p:cNvGrpSpPr>
          <p:nvPr/>
        </p:nvGrpSpPr>
        <p:grpSpPr bwMode="auto">
          <a:xfrm>
            <a:off x="166688" y="5381625"/>
            <a:ext cx="282575" cy="303213"/>
            <a:chOff x="105" y="3390"/>
            <a:chExt cx="178" cy="191"/>
          </a:xfrm>
        </p:grpSpPr>
        <p:sp>
          <p:nvSpPr>
            <p:cNvPr id="90116" name="Freeform 4"/>
            <p:cNvSpPr>
              <a:spLocks/>
            </p:cNvSpPr>
            <p:nvPr/>
          </p:nvSpPr>
          <p:spPr bwMode="auto">
            <a:xfrm>
              <a:off x="105" y="3390"/>
              <a:ext cx="178" cy="184"/>
            </a:xfrm>
            <a:custGeom>
              <a:avLst/>
              <a:gdLst>
                <a:gd name="T0" fmla="*/ 177 w 178"/>
                <a:gd name="T1" fmla="*/ 183 h 184"/>
                <a:gd name="T2" fmla="*/ 177 w 178"/>
                <a:gd name="T3" fmla="*/ 0 h 184"/>
                <a:gd name="T4" fmla="*/ 0 w 178"/>
                <a:gd name="T5" fmla="*/ 0 h 184"/>
                <a:gd name="T6" fmla="*/ 0 w 178"/>
                <a:gd name="T7" fmla="*/ 183 h 184"/>
                <a:gd name="T8" fmla="*/ 177 w 178"/>
                <a:gd name="T9" fmla="*/ 183 h 184"/>
              </a:gdLst>
              <a:ahLst/>
              <a:cxnLst>
                <a:cxn ang="0">
                  <a:pos x="T0" y="T1"/>
                </a:cxn>
                <a:cxn ang="0">
                  <a:pos x="T2" y="T3"/>
                </a:cxn>
                <a:cxn ang="0">
                  <a:pos x="T4" y="T5"/>
                </a:cxn>
                <a:cxn ang="0">
                  <a:pos x="T6" y="T7"/>
                </a:cxn>
                <a:cxn ang="0">
                  <a:pos x="T8" y="T9"/>
                </a:cxn>
              </a:cxnLst>
              <a:rect l="0" t="0" r="r" b="b"/>
              <a:pathLst>
                <a:path w="178" h="184">
                  <a:moveTo>
                    <a:pt x="177" y="183"/>
                  </a:moveTo>
                  <a:lnTo>
                    <a:pt x="177" y="0"/>
                  </a:lnTo>
                  <a:lnTo>
                    <a:pt x="0" y="0"/>
                  </a:lnTo>
                  <a:lnTo>
                    <a:pt x="0" y="183"/>
                  </a:lnTo>
                  <a:lnTo>
                    <a:pt x="177"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7" name="Freeform 5"/>
            <p:cNvSpPr>
              <a:spLocks/>
            </p:cNvSpPr>
            <p:nvPr/>
          </p:nvSpPr>
          <p:spPr bwMode="auto">
            <a:xfrm>
              <a:off x="185" y="3564"/>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Lst>
              <a:ahLst/>
              <a:cxnLst>
                <a:cxn ang="0">
                  <a:pos x="T0" y="T1"/>
                </a:cxn>
                <a:cxn ang="0">
                  <a:pos x="T2" y="T3"/>
                </a:cxn>
                <a:cxn ang="0">
                  <a:pos x="T4" y="T5"/>
                </a:cxn>
                <a:cxn ang="0">
                  <a:pos x="T6" y="T7"/>
                </a:cxn>
                <a:cxn ang="0">
                  <a:pos x="T8" y="T9"/>
                </a:cxn>
              </a:cxnLst>
              <a:rect l="0" t="0" r="r" b="b"/>
              <a:pathLst>
                <a:path w="26" h="17">
                  <a:moveTo>
                    <a:pt x="25" y="16"/>
                  </a:moveTo>
                  <a:lnTo>
                    <a:pt x="25" y="0"/>
                  </a:lnTo>
                  <a:lnTo>
                    <a:pt x="0" y="0"/>
                  </a:lnTo>
                  <a:lnTo>
                    <a:pt x="0" y="16"/>
                  </a:lnTo>
                  <a:lnTo>
                    <a:pt x="25"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126" y="3443"/>
              <a:ext cx="33" cy="21"/>
            </a:xfrm>
            <a:custGeom>
              <a:avLst/>
              <a:gdLst>
                <a:gd name="T0" fmla="*/ 0 w 33"/>
                <a:gd name="T1" fmla="*/ 0 h 21"/>
                <a:gd name="T2" fmla="*/ 26 w 33"/>
                <a:gd name="T3" fmla="*/ 20 h 21"/>
                <a:gd name="T4" fmla="*/ 32 w 33"/>
                <a:gd name="T5" fmla="*/ 9 h 21"/>
                <a:gd name="T6" fmla="*/ 0 w 33"/>
                <a:gd name="T7" fmla="*/ 0 h 21"/>
              </a:gdLst>
              <a:ahLst/>
              <a:cxnLst>
                <a:cxn ang="0">
                  <a:pos x="T0" y="T1"/>
                </a:cxn>
                <a:cxn ang="0">
                  <a:pos x="T2" y="T3"/>
                </a:cxn>
                <a:cxn ang="0">
                  <a:pos x="T4" y="T5"/>
                </a:cxn>
                <a:cxn ang="0">
                  <a:pos x="T6" y="T7"/>
                </a:cxn>
              </a:cxnLst>
              <a:rect l="0" t="0" r="r" b="b"/>
              <a:pathLst>
                <a:path w="33" h="21">
                  <a:moveTo>
                    <a:pt x="0" y="0"/>
                  </a:moveTo>
                  <a:lnTo>
                    <a:pt x="26" y="20"/>
                  </a:lnTo>
                  <a:lnTo>
                    <a:pt x="32" y="9"/>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Freeform 7"/>
            <p:cNvSpPr>
              <a:spLocks/>
            </p:cNvSpPr>
            <p:nvPr/>
          </p:nvSpPr>
          <p:spPr bwMode="auto">
            <a:xfrm>
              <a:off x="237" y="3443"/>
              <a:ext cx="34" cy="21"/>
            </a:xfrm>
            <a:custGeom>
              <a:avLst/>
              <a:gdLst>
                <a:gd name="T0" fmla="*/ 33 w 34"/>
                <a:gd name="T1" fmla="*/ 0 h 21"/>
                <a:gd name="T2" fmla="*/ 6 w 34"/>
                <a:gd name="T3" fmla="*/ 20 h 21"/>
                <a:gd name="T4" fmla="*/ 0 w 34"/>
                <a:gd name="T5" fmla="*/ 9 h 21"/>
                <a:gd name="T6" fmla="*/ 33 w 34"/>
                <a:gd name="T7" fmla="*/ 0 h 21"/>
              </a:gdLst>
              <a:ahLst/>
              <a:cxnLst>
                <a:cxn ang="0">
                  <a:pos x="T0" y="T1"/>
                </a:cxn>
                <a:cxn ang="0">
                  <a:pos x="T2" y="T3"/>
                </a:cxn>
                <a:cxn ang="0">
                  <a:pos x="T4" y="T5"/>
                </a:cxn>
                <a:cxn ang="0">
                  <a:pos x="T6" y="T7"/>
                </a:cxn>
              </a:cxnLst>
              <a:rect l="0" t="0" r="r" b="b"/>
              <a:pathLst>
                <a:path w="34" h="21">
                  <a:moveTo>
                    <a:pt x="33" y="0"/>
                  </a:moveTo>
                  <a:lnTo>
                    <a:pt x="6" y="20"/>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0" name="Freeform 8"/>
            <p:cNvSpPr>
              <a:spLocks/>
            </p:cNvSpPr>
            <p:nvPr/>
          </p:nvSpPr>
          <p:spPr bwMode="auto">
            <a:xfrm>
              <a:off x="123" y="3482"/>
              <a:ext cx="34" cy="19"/>
            </a:xfrm>
            <a:custGeom>
              <a:avLst/>
              <a:gdLst>
                <a:gd name="T0" fmla="*/ 0 w 34"/>
                <a:gd name="T1" fmla="*/ 18 h 19"/>
                <a:gd name="T2" fmla="*/ 33 w 34"/>
                <a:gd name="T3" fmla="*/ 14 h 19"/>
                <a:gd name="T4" fmla="*/ 31 w 34"/>
                <a:gd name="T5" fmla="*/ 0 h 19"/>
                <a:gd name="T6" fmla="*/ 0 w 34"/>
                <a:gd name="T7" fmla="*/ 18 h 19"/>
              </a:gdLst>
              <a:ahLst/>
              <a:cxnLst>
                <a:cxn ang="0">
                  <a:pos x="T0" y="T1"/>
                </a:cxn>
                <a:cxn ang="0">
                  <a:pos x="T2" y="T3"/>
                </a:cxn>
                <a:cxn ang="0">
                  <a:pos x="T4" y="T5"/>
                </a:cxn>
                <a:cxn ang="0">
                  <a:pos x="T6" y="T7"/>
                </a:cxn>
              </a:cxnLst>
              <a:rect l="0" t="0" r="r" b="b"/>
              <a:pathLst>
                <a:path w="34" h="19">
                  <a:moveTo>
                    <a:pt x="0" y="18"/>
                  </a:moveTo>
                  <a:lnTo>
                    <a:pt x="33" y="14"/>
                  </a:lnTo>
                  <a:lnTo>
                    <a:pt x="31"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1" name="Freeform 9"/>
            <p:cNvSpPr>
              <a:spLocks/>
            </p:cNvSpPr>
            <p:nvPr/>
          </p:nvSpPr>
          <p:spPr bwMode="auto">
            <a:xfrm>
              <a:off x="241" y="3483"/>
              <a:ext cx="33" cy="19"/>
            </a:xfrm>
            <a:custGeom>
              <a:avLst/>
              <a:gdLst>
                <a:gd name="T0" fmla="*/ 32 w 33"/>
                <a:gd name="T1" fmla="*/ 18 h 19"/>
                <a:gd name="T2" fmla="*/ 0 w 33"/>
                <a:gd name="T3" fmla="*/ 15 h 19"/>
                <a:gd name="T4" fmla="*/ 1 w 33"/>
                <a:gd name="T5" fmla="*/ 0 h 19"/>
                <a:gd name="T6" fmla="*/ 32 w 33"/>
                <a:gd name="T7" fmla="*/ 18 h 19"/>
              </a:gdLst>
              <a:ahLst/>
              <a:cxnLst>
                <a:cxn ang="0">
                  <a:pos x="T0" y="T1"/>
                </a:cxn>
                <a:cxn ang="0">
                  <a:pos x="T2" y="T3"/>
                </a:cxn>
                <a:cxn ang="0">
                  <a:pos x="T4" y="T5"/>
                </a:cxn>
                <a:cxn ang="0">
                  <a:pos x="T6" y="T7"/>
                </a:cxn>
              </a:cxnLst>
              <a:rect l="0" t="0" r="r" b="b"/>
              <a:pathLst>
                <a:path w="33" h="19">
                  <a:moveTo>
                    <a:pt x="32" y="18"/>
                  </a:moveTo>
                  <a:lnTo>
                    <a:pt x="0" y="15"/>
                  </a:lnTo>
                  <a:lnTo>
                    <a:pt x="1" y="0"/>
                  </a:lnTo>
                  <a:lnTo>
                    <a:pt x="32"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149" y="3406"/>
              <a:ext cx="26" cy="29"/>
            </a:xfrm>
            <a:custGeom>
              <a:avLst/>
              <a:gdLst>
                <a:gd name="T0" fmla="*/ 0 w 26"/>
                <a:gd name="T1" fmla="*/ 0 h 29"/>
                <a:gd name="T2" fmla="*/ 15 w 26"/>
                <a:gd name="T3" fmla="*/ 28 h 29"/>
                <a:gd name="T4" fmla="*/ 25 w 26"/>
                <a:gd name="T5" fmla="*/ 21 h 29"/>
                <a:gd name="T6" fmla="*/ 0 w 26"/>
                <a:gd name="T7" fmla="*/ 0 h 29"/>
              </a:gdLst>
              <a:ahLst/>
              <a:cxnLst>
                <a:cxn ang="0">
                  <a:pos x="T0" y="T1"/>
                </a:cxn>
                <a:cxn ang="0">
                  <a:pos x="T2" y="T3"/>
                </a:cxn>
                <a:cxn ang="0">
                  <a:pos x="T4" y="T5"/>
                </a:cxn>
                <a:cxn ang="0">
                  <a:pos x="T6" y="T7"/>
                </a:cxn>
              </a:cxnLst>
              <a:rect l="0" t="0" r="r" b="b"/>
              <a:pathLst>
                <a:path w="26" h="29">
                  <a:moveTo>
                    <a:pt x="0" y="0"/>
                  </a:moveTo>
                  <a:lnTo>
                    <a:pt x="15" y="28"/>
                  </a:lnTo>
                  <a:lnTo>
                    <a:pt x="25"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Freeform 11"/>
            <p:cNvSpPr>
              <a:spLocks/>
            </p:cNvSpPr>
            <p:nvPr/>
          </p:nvSpPr>
          <p:spPr bwMode="auto">
            <a:xfrm>
              <a:off x="214" y="3408"/>
              <a:ext cx="30" cy="31"/>
            </a:xfrm>
            <a:custGeom>
              <a:avLst/>
              <a:gdLst>
                <a:gd name="T0" fmla="*/ 29 w 30"/>
                <a:gd name="T1" fmla="*/ 0 h 31"/>
                <a:gd name="T2" fmla="*/ 12 w 30"/>
                <a:gd name="T3" fmla="*/ 30 h 31"/>
                <a:gd name="T4" fmla="*/ 0 w 30"/>
                <a:gd name="T5" fmla="*/ 22 h 31"/>
                <a:gd name="T6" fmla="*/ 29 w 30"/>
                <a:gd name="T7" fmla="*/ 0 h 31"/>
              </a:gdLst>
              <a:ahLst/>
              <a:cxnLst>
                <a:cxn ang="0">
                  <a:pos x="T0" y="T1"/>
                </a:cxn>
                <a:cxn ang="0">
                  <a:pos x="T2" y="T3"/>
                </a:cxn>
                <a:cxn ang="0">
                  <a:pos x="T4" y="T5"/>
                </a:cxn>
                <a:cxn ang="0">
                  <a:pos x="T6" y="T7"/>
                </a:cxn>
              </a:cxnLst>
              <a:rect l="0" t="0" r="r" b="b"/>
              <a:pathLst>
                <a:path w="30" h="31">
                  <a:moveTo>
                    <a:pt x="29" y="0"/>
                  </a:moveTo>
                  <a:lnTo>
                    <a:pt x="12" y="30"/>
                  </a:lnTo>
                  <a:lnTo>
                    <a:pt x="0" y="22"/>
                  </a:lnTo>
                  <a:lnTo>
                    <a:pt x="29"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4" name="Freeform 12"/>
            <p:cNvSpPr>
              <a:spLocks/>
            </p:cNvSpPr>
            <p:nvPr/>
          </p:nvSpPr>
          <p:spPr bwMode="auto">
            <a:xfrm>
              <a:off x="189" y="3397"/>
              <a:ext cx="17" cy="31"/>
            </a:xfrm>
            <a:custGeom>
              <a:avLst/>
              <a:gdLst>
                <a:gd name="T0" fmla="*/ 7 w 17"/>
                <a:gd name="T1" fmla="*/ 0 h 31"/>
                <a:gd name="T2" fmla="*/ 0 w 17"/>
                <a:gd name="T3" fmla="*/ 30 h 31"/>
                <a:gd name="T4" fmla="*/ 16 w 17"/>
                <a:gd name="T5" fmla="*/ 29 h 31"/>
                <a:gd name="T6" fmla="*/ 7 w 17"/>
                <a:gd name="T7" fmla="*/ 0 h 31"/>
              </a:gdLst>
              <a:ahLst/>
              <a:cxnLst>
                <a:cxn ang="0">
                  <a:pos x="T0" y="T1"/>
                </a:cxn>
                <a:cxn ang="0">
                  <a:pos x="T2" y="T3"/>
                </a:cxn>
                <a:cxn ang="0">
                  <a:pos x="T4" y="T5"/>
                </a:cxn>
                <a:cxn ang="0">
                  <a:pos x="T6" y="T7"/>
                </a:cxn>
              </a:cxnLst>
              <a:rect l="0" t="0" r="r" b="b"/>
              <a:pathLst>
                <a:path w="17" h="31">
                  <a:moveTo>
                    <a:pt x="7" y="0"/>
                  </a:moveTo>
                  <a:lnTo>
                    <a:pt x="0" y="30"/>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5" name="Freeform 13"/>
            <p:cNvSpPr>
              <a:spLocks/>
            </p:cNvSpPr>
            <p:nvPr/>
          </p:nvSpPr>
          <p:spPr bwMode="auto">
            <a:xfrm>
              <a:off x="163" y="3443"/>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6" name="Freeform 14"/>
            <p:cNvSpPr>
              <a:spLocks/>
            </p:cNvSpPr>
            <p:nvPr/>
          </p:nvSpPr>
          <p:spPr bwMode="auto">
            <a:xfrm>
              <a:off x="191" y="3464"/>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441325" y="379413"/>
            <a:ext cx="5984875" cy="7026275"/>
          </a:xfrm>
          <a:noFill/>
          <a:ln/>
        </p:spPr>
        <p:txBody>
          <a:bodyPr lIns="88900" tIns="42863" rIns="88900" bIns="42863"/>
          <a:lstStyle/>
          <a:p>
            <a:pPr defTabSz="369888">
              <a:tabLst>
                <a:tab pos="438150" algn="l"/>
              </a:tabLst>
            </a:pPr>
            <a:r>
              <a:rPr lang="en-US"/>
              <a:t>Practice 3</a:t>
            </a:r>
            <a:endParaRPr lang="en-US">
              <a:latin typeface="Times New Roman" pitchFamily="18" charset="0"/>
            </a:endParaRPr>
          </a:p>
          <a:p>
            <a:pPr marL="431800" lvl="2" indent="-203200" defTabSz="369888">
              <a:buFontTx/>
              <a:buNone/>
              <a:tabLst>
                <a:tab pos="438150" algn="l"/>
              </a:tabLst>
            </a:pPr>
            <a:r>
              <a:rPr lang="en-US"/>
              <a:t>1.	Write a query to display the current date. Label the column Date.</a:t>
            </a:r>
          </a:p>
          <a:p>
            <a:pPr defTabSz="369888">
              <a:tabLst>
                <a:tab pos="438150" algn="l"/>
              </a:tabLst>
            </a:pPr>
            <a:r>
              <a:rPr lang="en-US" b="0">
                <a:latin typeface="Courier New" pitchFamily="49" charset="0"/>
              </a:rPr>
              <a:t>	  Date</a:t>
            </a:r>
            <a:br>
              <a:rPr lang="en-US" b="0">
                <a:latin typeface="Courier New" pitchFamily="49" charset="0"/>
              </a:rPr>
            </a:br>
            <a:r>
              <a:rPr lang="en-US" b="0">
                <a:latin typeface="Courier New" pitchFamily="49" charset="0"/>
              </a:rPr>
              <a:t>	  ---------</a:t>
            </a:r>
            <a:br>
              <a:rPr lang="en-US" b="0">
                <a:latin typeface="Courier New" pitchFamily="49" charset="0"/>
              </a:rPr>
            </a:br>
            <a:r>
              <a:rPr lang="en-US" b="0">
                <a:latin typeface="Courier New" pitchFamily="49" charset="0"/>
              </a:rPr>
              <a:t>	  28-OCT-97</a:t>
            </a:r>
          </a:p>
          <a:p>
            <a:pPr marL="431800" lvl="2" indent="-203200" defTabSz="369888">
              <a:buFontTx/>
              <a:buNone/>
              <a:tabLst>
                <a:tab pos="438150" algn="l"/>
              </a:tabLst>
            </a:pPr>
            <a:r>
              <a:rPr lang="en-US"/>
              <a:t>2.	Display the employee number, name, salary, and salary increase by 15% expressed as a</a:t>
            </a:r>
            <a:br>
              <a:rPr lang="en-US"/>
            </a:br>
            <a:r>
              <a:rPr lang="en-US"/>
              <a:t>	whole number. Label the column New Salary. Save your SQL statement to a file named</a:t>
            </a:r>
            <a:br>
              <a:rPr lang="en-US"/>
            </a:br>
            <a:r>
              <a:rPr lang="en-US"/>
              <a:t>	</a:t>
            </a:r>
            <a:r>
              <a:rPr lang="en-US" i="1"/>
              <a:t>p3q2.sql</a:t>
            </a:r>
            <a:r>
              <a:rPr lang="en-US"/>
              <a:t>. </a:t>
            </a:r>
          </a:p>
          <a:p>
            <a:pPr marL="431800" lvl="2" indent="-203200" defTabSz="369888">
              <a:buFontTx/>
              <a:buNone/>
              <a:tabLst>
                <a:tab pos="438150" algn="l"/>
              </a:tabLst>
            </a:pPr>
            <a:r>
              <a:rPr lang="en-US"/>
              <a:t>3.	Run your query in the file </a:t>
            </a:r>
            <a:r>
              <a:rPr lang="en-US" i="1"/>
              <a:t>p3q2.sql</a:t>
            </a:r>
            <a:r>
              <a:rPr lang="en-US"/>
              <a:t>.</a:t>
            </a:r>
          </a:p>
          <a:p>
            <a:pPr marL="431800" lvl="2" indent="-203200" defTabSz="369888">
              <a:buFontTx/>
              <a:buNone/>
              <a:tabLst>
                <a:tab pos="438150" algn="l"/>
              </a:tabLst>
            </a:pPr>
            <a:endParaRPr lang="en-US" sz="400"/>
          </a:p>
          <a:p>
            <a:pPr defTabSz="369888">
              <a:tabLst>
                <a:tab pos="438150" algn="l"/>
              </a:tabLst>
            </a:pPr>
            <a:r>
              <a:rPr lang="en-US" b="0">
                <a:latin typeface="Courier New" pitchFamily="49" charset="0"/>
              </a:rPr>
              <a:t>	  EMPNO ENAME     SAL New Salary</a:t>
            </a:r>
            <a:br>
              <a:rPr lang="en-US" b="0">
                <a:latin typeface="Courier New" pitchFamily="49" charset="0"/>
              </a:rPr>
            </a:br>
            <a:r>
              <a:rPr lang="en-US" b="0">
                <a:latin typeface="Courier New" pitchFamily="49" charset="0"/>
              </a:rPr>
              <a:t>	  ----- ------- ----- ----------</a:t>
            </a:r>
            <a:br>
              <a:rPr lang="en-US" b="0">
                <a:latin typeface="Courier New" pitchFamily="49" charset="0"/>
              </a:rPr>
            </a:br>
            <a:r>
              <a:rPr lang="en-US" b="0">
                <a:latin typeface="Courier New" pitchFamily="49" charset="0"/>
              </a:rPr>
              <a:t>	   7839 KING     5000       5750</a:t>
            </a:r>
            <a:br>
              <a:rPr lang="en-US" b="0">
                <a:latin typeface="Courier New" pitchFamily="49" charset="0"/>
              </a:rPr>
            </a:br>
            <a:r>
              <a:rPr lang="en-US" b="0">
                <a:latin typeface="Courier New" pitchFamily="49" charset="0"/>
              </a:rPr>
              <a:t>	   7698 BLAKE    2850       3278</a:t>
            </a:r>
            <a:br>
              <a:rPr lang="en-US" b="0">
                <a:latin typeface="Courier New" pitchFamily="49" charset="0"/>
              </a:rPr>
            </a:br>
            <a:r>
              <a:rPr lang="en-US" b="0">
                <a:latin typeface="Courier New" pitchFamily="49" charset="0"/>
              </a:rPr>
              <a:t>	   7782 CLARK    2450       2818</a:t>
            </a:r>
            <a:br>
              <a:rPr lang="en-US" b="0">
                <a:latin typeface="Courier New" pitchFamily="49" charset="0"/>
              </a:rPr>
            </a:br>
            <a:r>
              <a:rPr lang="en-US" b="0">
                <a:latin typeface="Courier New" pitchFamily="49" charset="0"/>
              </a:rPr>
              <a:t>	   7566 JONES    2975       3421</a:t>
            </a:r>
            <a:br>
              <a:rPr lang="en-US" b="0">
                <a:latin typeface="Courier New" pitchFamily="49" charset="0"/>
              </a:rPr>
            </a:br>
            <a:r>
              <a:rPr lang="en-US" b="0">
                <a:latin typeface="Courier New" pitchFamily="49" charset="0"/>
              </a:rPr>
              <a:t>	   7654 MARTIN   1250       1438</a:t>
            </a:r>
            <a:br>
              <a:rPr lang="en-US" b="0">
                <a:latin typeface="Courier New" pitchFamily="49" charset="0"/>
              </a:rPr>
            </a:br>
            <a:r>
              <a:rPr lang="en-US" b="0">
                <a:latin typeface="Courier New" pitchFamily="49" charset="0"/>
              </a:rPr>
              <a:t>	   7499 ALLEN    1600       1840</a:t>
            </a:r>
            <a:br>
              <a:rPr lang="en-US" b="0">
                <a:latin typeface="Courier New" pitchFamily="49" charset="0"/>
              </a:rPr>
            </a:br>
            <a:r>
              <a:rPr lang="en-US" b="0">
                <a:latin typeface="Courier New" pitchFamily="49" charset="0"/>
              </a:rPr>
              <a:t>	   7844 TURNER   1500       1725</a:t>
            </a:r>
            <a:br>
              <a:rPr lang="en-US" b="0">
                <a:latin typeface="Courier New" pitchFamily="49" charset="0"/>
              </a:rPr>
            </a:br>
            <a:r>
              <a:rPr lang="en-US" b="0">
                <a:latin typeface="Courier New" pitchFamily="49" charset="0"/>
              </a:rPr>
              <a:t>	   7900 JAMES     950       1093</a:t>
            </a:r>
            <a:br>
              <a:rPr lang="en-US" b="0">
                <a:latin typeface="Courier New" pitchFamily="49" charset="0"/>
              </a:rPr>
            </a:br>
            <a:r>
              <a:rPr lang="en-US" b="0">
                <a:latin typeface="Courier New" pitchFamily="49" charset="0"/>
              </a:rPr>
              <a:t>	   7521 WARD     1250       1438</a:t>
            </a:r>
            <a:br>
              <a:rPr lang="en-US" b="0">
                <a:latin typeface="Courier New" pitchFamily="49" charset="0"/>
              </a:rPr>
            </a:br>
            <a:r>
              <a:rPr lang="en-US" b="0">
                <a:latin typeface="Courier New" pitchFamily="49" charset="0"/>
              </a:rPr>
              <a:t>	   7902 FORD     3000       3450</a:t>
            </a:r>
            <a:br>
              <a:rPr lang="en-US" b="0">
                <a:latin typeface="Courier New" pitchFamily="49" charset="0"/>
              </a:rPr>
            </a:br>
            <a:r>
              <a:rPr lang="en-US" b="0">
                <a:latin typeface="Courier New" pitchFamily="49" charset="0"/>
              </a:rPr>
              <a:t>	   7369 SMITH     800        920</a:t>
            </a:r>
            <a:br>
              <a:rPr lang="en-US" b="0">
                <a:latin typeface="Courier New" pitchFamily="49" charset="0"/>
              </a:rPr>
            </a:br>
            <a:r>
              <a:rPr lang="en-US" b="0">
                <a:latin typeface="Courier New" pitchFamily="49" charset="0"/>
              </a:rPr>
              <a:t>	   7788 SCOTT    3000       3450</a:t>
            </a:r>
            <a:br>
              <a:rPr lang="en-US" b="0">
                <a:latin typeface="Courier New" pitchFamily="49" charset="0"/>
              </a:rPr>
            </a:br>
            <a:r>
              <a:rPr lang="en-US" b="0">
                <a:latin typeface="Courier New" pitchFamily="49" charset="0"/>
              </a:rPr>
              <a:t>	   7876 ADAMS    1100       1265</a:t>
            </a:r>
            <a:br>
              <a:rPr lang="en-US" b="0">
                <a:latin typeface="Courier New" pitchFamily="49" charset="0"/>
              </a:rPr>
            </a:br>
            <a:r>
              <a:rPr lang="en-US" b="0">
                <a:latin typeface="Courier New" pitchFamily="49" charset="0"/>
              </a:rPr>
              <a:t>	   7934 MILLER   1300       1495</a:t>
            </a:r>
            <a:br>
              <a:rPr lang="en-US" b="0">
                <a:latin typeface="Courier New" pitchFamily="49" charset="0"/>
              </a:rPr>
            </a:br>
            <a:r>
              <a:rPr lang="en-US" b="0">
                <a:latin typeface="Courier New" pitchFamily="49" charset="0"/>
              </a:rPr>
              <a:t>	  14 rows selected.</a:t>
            </a:r>
            <a:br>
              <a:rPr lang="en-US" b="0">
                <a:latin typeface="Courier New" pitchFamily="49" charset="0"/>
              </a:rPr>
            </a:br>
            <a:endParaRPr lang="en-US" b="0">
              <a:latin typeface="Courier New" pitchFamily="49" charset="0"/>
            </a:endParaRPr>
          </a:p>
          <a:p>
            <a:pPr marL="431800" lvl="2" indent="-203200" defTabSz="369888">
              <a:buFontTx/>
              <a:buNone/>
              <a:tabLst>
                <a:tab pos="438150" algn="l"/>
              </a:tabLst>
            </a:pPr>
            <a:r>
              <a:rPr lang="en-US"/>
              <a:t>4.	Modify your query </a:t>
            </a:r>
            <a:r>
              <a:rPr lang="en-US" i="1"/>
              <a:t>p3q2.sql</a:t>
            </a:r>
            <a:r>
              <a:rPr lang="en-US"/>
              <a:t> to add a column that will subtract the old salary from</a:t>
            </a:r>
            <a:br>
              <a:rPr lang="en-US"/>
            </a:br>
            <a:r>
              <a:rPr lang="en-US"/>
              <a:t>	the new salary. Label the column Increase. Rerun your query.</a:t>
            </a:r>
          </a:p>
          <a:p>
            <a:pPr marL="431800" lvl="2" indent="-203200" defTabSz="369888">
              <a:buFontTx/>
              <a:buNone/>
              <a:tabLst>
                <a:tab pos="438150" algn="l"/>
              </a:tabLst>
            </a:pPr>
            <a:endParaRPr lang="en-US" sz="400"/>
          </a:p>
          <a:p>
            <a:pPr defTabSz="369888">
              <a:tabLst>
                <a:tab pos="438150" algn="l"/>
              </a:tabLst>
            </a:pPr>
            <a:r>
              <a:rPr lang="en-US" b="0">
                <a:latin typeface="Courier New" pitchFamily="49" charset="0"/>
              </a:rPr>
              <a:t>	  EMPNO ENAME    SAL New Salary Increase</a:t>
            </a:r>
            <a:br>
              <a:rPr lang="en-US" b="0">
                <a:latin typeface="Courier New" pitchFamily="49" charset="0"/>
              </a:rPr>
            </a:br>
            <a:r>
              <a:rPr lang="en-US" b="0">
                <a:latin typeface="Courier New" pitchFamily="49" charset="0"/>
              </a:rPr>
              <a:t>	  ----- ------ ----- ---------- --------</a:t>
            </a:r>
            <a:br>
              <a:rPr lang="en-US" b="0">
                <a:latin typeface="Courier New" pitchFamily="49" charset="0"/>
              </a:rPr>
            </a:br>
            <a:r>
              <a:rPr lang="en-US" b="0">
                <a:latin typeface="Courier New" pitchFamily="49" charset="0"/>
              </a:rPr>
              <a:t>	   7839 KING    5000       5750      750</a:t>
            </a:r>
            <a:br>
              <a:rPr lang="en-US" b="0">
                <a:latin typeface="Courier New" pitchFamily="49" charset="0"/>
              </a:rPr>
            </a:br>
            <a:r>
              <a:rPr lang="en-US" b="0">
                <a:latin typeface="Courier New" pitchFamily="49" charset="0"/>
              </a:rPr>
              <a:t>	   7698 BLAKE   2850       3278      428</a:t>
            </a:r>
            <a:br>
              <a:rPr lang="en-US" b="0">
                <a:latin typeface="Courier New" pitchFamily="49" charset="0"/>
              </a:rPr>
            </a:br>
            <a:r>
              <a:rPr lang="en-US" b="0">
                <a:latin typeface="Courier New" pitchFamily="49" charset="0"/>
              </a:rPr>
              <a:t>	   7782 CLARK   2450       2818      368</a:t>
            </a:r>
            <a:br>
              <a:rPr lang="en-US" b="0">
                <a:latin typeface="Courier New" pitchFamily="49" charset="0"/>
              </a:rPr>
            </a:br>
            <a:r>
              <a:rPr lang="en-US" b="0">
                <a:latin typeface="Courier New" pitchFamily="49" charset="0"/>
              </a:rPr>
              <a:t>	   7566 JONES   2975       3421      446</a:t>
            </a:r>
          </a:p>
          <a:p>
            <a:pPr defTabSz="369888">
              <a:tabLst>
                <a:tab pos="438150" algn="l"/>
              </a:tabLst>
            </a:pPr>
            <a:r>
              <a:rPr lang="en-US" b="0">
                <a:latin typeface="Courier New" pitchFamily="49" charset="0"/>
              </a:rPr>
              <a:t>	   7654 MARTIN  1250       1438      188</a:t>
            </a:r>
          </a:p>
          <a:p>
            <a:pPr defTabSz="369888">
              <a:tabLst>
                <a:tab pos="438150" algn="l"/>
              </a:tabLst>
            </a:pPr>
            <a:r>
              <a:rPr lang="en-US" b="0">
                <a:latin typeface="Courier New" pitchFamily="49" charset="0"/>
              </a:rPr>
              <a:t>	   7499 ALLEN   1600       1840      240</a:t>
            </a:r>
          </a:p>
          <a:p>
            <a:pPr defTabSz="369888">
              <a:tabLst>
                <a:tab pos="438150" algn="l"/>
              </a:tabLst>
            </a:pPr>
            <a:r>
              <a:rPr lang="en-US" b="0">
                <a:latin typeface="Courier New" pitchFamily="49" charset="0"/>
              </a:rPr>
              <a:t>	   7844 TURNER  1500       1725      225</a:t>
            </a:r>
          </a:p>
          <a:p>
            <a:pPr defTabSz="369888">
              <a:tabLst>
                <a:tab pos="438150" algn="l"/>
              </a:tabLst>
            </a:pPr>
            <a:r>
              <a:rPr lang="en-US" b="0">
                <a:latin typeface="Courier New" pitchFamily="49" charset="0"/>
              </a:rPr>
              <a:t>	   7900 JAMES    950       1093      143</a:t>
            </a:r>
          </a:p>
          <a:p>
            <a:pPr defTabSz="369888">
              <a:tabLst>
                <a:tab pos="438150" algn="l"/>
              </a:tabLst>
            </a:pPr>
            <a:r>
              <a:rPr lang="en-US" b="0">
                <a:latin typeface="Courier New" pitchFamily="49" charset="0"/>
              </a:rPr>
              <a:t>		. . . </a:t>
            </a:r>
          </a:p>
          <a:p>
            <a:pPr defTabSz="369888">
              <a:tabLst>
                <a:tab pos="438150" algn="l"/>
              </a:tabLst>
            </a:pPr>
            <a:r>
              <a:rPr lang="en-US" b="0">
                <a:latin typeface="Courier New" pitchFamily="49" charset="0"/>
              </a:rPr>
              <a:t>	  14 rows selected.</a:t>
            </a:r>
          </a:p>
        </p:txBody>
      </p:sp>
      <p:sp>
        <p:nvSpPr>
          <p:cNvPr id="92163" name="Rectangle 3"/>
          <p:cNvSpPr>
            <a:spLocks noChangeArrowheads="1"/>
          </p:cNvSpPr>
          <p:nvPr/>
        </p:nvSpPr>
        <p:spPr bwMode="auto">
          <a:xfrm>
            <a:off x="987425" y="5722938"/>
            <a:ext cx="5270500" cy="25161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4" name="Rectangle 4"/>
          <p:cNvSpPr>
            <a:spLocks noChangeArrowheads="1"/>
          </p:cNvSpPr>
          <p:nvPr/>
        </p:nvSpPr>
        <p:spPr bwMode="auto">
          <a:xfrm>
            <a:off x="968375" y="2211388"/>
            <a:ext cx="5265738" cy="3014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5" name="Rectangle 5"/>
          <p:cNvSpPr>
            <a:spLocks noChangeArrowheads="1"/>
          </p:cNvSpPr>
          <p:nvPr/>
        </p:nvSpPr>
        <p:spPr bwMode="auto">
          <a:xfrm>
            <a:off x="973138" y="858838"/>
            <a:ext cx="5268912" cy="5095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444500" y="373063"/>
            <a:ext cx="5930900" cy="8183562"/>
          </a:xfrm>
          <a:noFill/>
          <a:ln/>
        </p:spPr>
        <p:txBody>
          <a:bodyPr lIns="88900" tIns="42863" rIns="88900" bIns="42863"/>
          <a:lstStyle/>
          <a:p>
            <a:pPr defTabSz="369888">
              <a:tabLst>
                <a:tab pos="438150" algn="l"/>
              </a:tabLst>
            </a:pPr>
            <a:r>
              <a:rPr lang="en-US"/>
              <a:t>Practice 3 (continued) </a:t>
            </a:r>
          </a:p>
          <a:p>
            <a:pPr marL="431800" lvl="2" indent="-203200" defTabSz="369888">
              <a:buFontTx/>
              <a:buNone/>
              <a:tabLst>
                <a:tab pos="438150" algn="l"/>
              </a:tabLst>
            </a:pPr>
            <a:r>
              <a:rPr lang="en-US"/>
              <a:t>5.	Display the employee’s name, hire date, and salary review date, which is the first Monday after six months of service. Label the column REVIEW. Format the dates to appear in the format similar to “Sunday, the Seventh of September, 1981.”</a:t>
            </a:r>
          </a:p>
          <a:p>
            <a:pPr marL="431800" lvl="2" indent="-203200" defTabSz="369888">
              <a:buFontTx/>
              <a:buNone/>
              <a:tabLst>
                <a:tab pos="438150" algn="l"/>
              </a:tabLst>
            </a:pPr>
            <a:endParaRPr lang="en-US" sz="400"/>
          </a:p>
          <a:p>
            <a:pPr defTabSz="369888">
              <a:tabLst>
                <a:tab pos="438150" algn="l"/>
              </a:tabLst>
            </a:pPr>
            <a:r>
              <a:rPr lang="en-US" b="0">
                <a:latin typeface="Courier New" pitchFamily="49" charset="0"/>
              </a:rPr>
              <a:t>	  ENAME  HIREDATE  REVIEW</a:t>
            </a:r>
            <a:br>
              <a:rPr lang="en-US" b="0">
                <a:latin typeface="Courier New" pitchFamily="49" charset="0"/>
              </a:rPr>
            </a:br>
            <a:r>
              <a:rPr lang="en-US" b="0">
                <a:latin typeface="Courier New" pitchFamily="49" charset="0"/>
              </a:rPr>
              <a:t>	  -----  --------  --------------------------------------</a:t>
            </a:r>
            <a:br>
              <a:rPr lang="en-US" b="0">
                <a:latin typeface="Courier New" pitchFamily="49" charset="0"/>
              </a:rPr>
            </a:br>
            <a:r>
              <a:rPr lang="en-US" b="0">
                <a:latin typeface="Courier New" pitchFamily="49" charset="0"/>
              </a:rPr>
              <a:t>	  KING   17-NOV-81 Monday, the Twenty-Fourth of May, 1982</a:t>
            </a:r>
            <a:br>
              <a:rPr lang="en-US" b="0">
                <a:latin typeface="Courier New" pitchFamily="49" charset="0"/>
              </a:rPr>
            </a:br>
            <a:r>
              <a:rPr lang="en-US" b="0">
                <a:latin typeface="Courier New" pitchFamily="49" charset="0"/>
              </a:rPr>
              <a:t>	  BLAKE  01-MAY-81 Monday, the Second of November, 1981</a:t>
            </a:r>
            <a:br>
              <a:rPr lang="en-US" b="0">
                <a:latin typeface="Courier New" pitchFamily="49" charset="0"/>
              </a:rPr>
            </a:br>
            <a:r>
              <a:rPr lang="en-US" b="0">
                <a:latin typeface="Courier New" pitchFamily="49" charset="0"/>
              </a:rPr>
              <a:t>	  CLARK  09-JUN-81 Monday, the Fourteenth of December, 1981</a:t>
            </a:r>
            <a:br>
              <a:rPr lang="en-US" b="0">
                <a:latin typeface="Courier New" pitchFamily="49" charset="0"/>
              </a:rPr>
            </a:br>
            <a:r>
              <a:rPr lang="en-US" b="0">
                <a:latin typeface="Courier New" pitchFamily="49" charset="0"/>
              </a:rPr>
              <a:t>	  JONES  02-APR-81 Monday, the Fifth of October, 1981</a:t>
            </a:r>
            <a:br>
              <a:rPr lang="en-US" b="0">
                <a:latin typeface="Courier New" pitchFamily="49" charset="0"/>
              </a:rPr>
            </a:br>
            <a:r>
              <a:rPr lang="en-US" b="0">
                <a:latin typeface="Courier New" pitchFamily="49" charset="0"/>
              </a:rPr>
              <a:t>	  MARTIN 28-SEP-81 Monday, the Twenty-Ninth of March, 1982</a:t>
            </a:r>
            <a:br>
              <a:rPr lang="en-US" b="0">
                <a:latin typeface="Courier New" pitchFamily="49" charset="0"/>
              </a:rPr>
            </a:br>
            <a:r>
              <a:rPr lang="en-US" b="0">
                <a:latin typeface="Courier New" pitchFamily="49" charset="0"/>
              </a:rPr>
              <a:t>	  ALLEN  20-FEB-81 Monday, the Twenty-Fourth of August, 1981</a:t>
            </a:r>
            <a:br>
              <a:rPr lang="en-US" b="0">
                <a:latin typeface="Courier New" pitchFamily="49" charset="0"/>
              </a:rPr>
            </a:br>
            <a:r>
              <a:rPr lang="en-US" b="0">
                <a:latin typeface="Courier New" pitchFamily="49" charset="0"/>
              </a:rPr>
              <a:t>	  TURNER 08-SEP-81 Monday, the Fifteenth of March, 1982</a:t>
            </a:r>
            <a:br>
              <a:rPr lang="en-US" b="0">
                <a:latin typeface="Courier New" pitchFamily="49" charset="0"/>
              </a:rPr>
            </a:br>
            <a:r>
              <a:rPr lang="en-US" b="0">
                <a:latin typeface="Courier New" pitchFamily="49" charset="0"/>
              </a:rPr>
              <a:t>	  JAMES  03-DEC-81 Monday, the Seventh of June, 1982</a:t>
            </a:r>
            <a:br>
              <a:rPr lang="en-US" b="0">
                <a:latin typeface="Courier New" pitchFamily="49" charset="0"/>
              </a:rPr>
            </a:br>
            <a:r>
              <a:rPr lang="en-US" b="0">
                <a:latin typeface="Courier New" pitchFamily="49" charset="0"/>
              </a:rPr>
              <a:t>	  WARD   22-FEB-81 Monday, the Twenty-Fourth of August, 1981</a:t>
            </a:r>
            <a:br>
              <a:rPr lang="en-US" b="0">
                <a:latin typeface="Courier New" pitchFamily="49" charset="0"/>
              </a:rPr>
            </a:br>
            <a:r>
              <a:rPr lang="en-US" b="0">
                <a:latin typeface="Courier New" pitchFamily="49" charset="0"/>
              </a:rPr>
              <a:t>	  FORD   03-DEC-81 Monday, the Seventh of June, 1982</a:t>
            </a:r>
            <a:br>
              <a:rPr lang="en-US" b="0">
                <a:latin typeface="Courier New" pitchFamily="49" charset="0"/>
              </a:rPr>
            </a:br>
            <a:r>
              <a:rPr lang="en-US" b="0">
                <a:latin typeface="Courier New" pitchFamily="49" charset="0"/>
              </a:rPr>
              <a:t>	  SMITH  17-DEC-80 Monday, the Twenty-Second of June, 1981</a:t>
            </a:r>
            <a:br>
              <a:rPr lang="en-US" b="0">
                <a:latin typeface="Courier New" pitchFamily="49" charset="0"/>
              </a:rPr>
            </a:br>
            <a:r>
              <a:rPr lang="en-US" b="0">
                <a:latin typeface="Courier New" pitchFamily="49" charset="0"/>
              </a:rPr>
              <a:t>	  SCOTT  09-DEC-82 Monday, the Thirteenth of June, 1983</a:t>
            </a:r>
            <a:br>
              <a:rPr lang="en-US" b="0">
                <a:latin typeface="Courier New" pitchFamily="49" charset="0"/>
              </a:rPr>
            </a:br>
            <a:r>
              <a:rPr lang="en-US" b="0">
                <a:latin typeface="Courier New" pitchFamily="49" charset="0"/>
              </a:rPr>
              <a:t>	  ADAMS  12-JAN-83 Monday, the Eighteenth of July, 1983</a:t>
            </a:r>
            <a:br>
              <a:rPr lang="en-US" b="0">
                <a:latin typeface="Courier New" pitchFamily="49" charset="0"/>
              </a:rPr>
            </a:br>
            <a:r>
              <a:rPr lang="en-US" b="0">
                <a:latin typeface="Courier New" pitchFamily="49" charset="0"/>
              </a:rPr>
              <a:t>	  MILLER 23-JAN-82 Monday, the Twenty-Sixth of July, 1982</a:t>
            </a:r>
          </a:p>
          <a:p>
            <a:pPr defTabSz="369888">
              <a:tabLst>
                <a:tab pos="438150" algn="l"/>
              </a:tabLst>
            </a:pPr>
            <a:r>
              <a:rPr lang="en-US" b="0">
                <a:latin typeface="Courier New" pitchFamily="49" charset="0"/>
              </a:rPr>
              <a:t>	  14 rows selected.</a:t>
            </a:r>
            <a:br>
              <a:rPr lang="en-US" b="0">
                <a:latin typeface="Courier New" pitchFamily="49" charset="0"/>
              </a:rPr>
            </a:br>
            <a:endParaRPr lang="en-US" b="0">
              <a:latin typeface="Courier New" pitchFamily="49" charset="0"/>
            </a:endParaRPr>
          </a:p>
          <a:p>
            <a:pPr marL="431800" lvl="2" indent="-203200" defTabSz="369888">
              <a:buFontTx/>
              <a:buNone/>
              <a:tabLst>
                <a:tab pos="438150" algn="l"/>
              </a:tabLst>
            </a:pPr>
            <a:r>
              <a:rPr lang="en-US"/>
              <a:t>6.	For each employee display the employee name and calculate the number of months between</a:t>
            </a:r>
            <a:br>
              <a:rPr lang="en-US"/>
            </a:br>
            <a:r>
              <a:rPr lang="en-US"/>
              <a:t>	today and the date the employee was hired. Label the column MONTHS_WORKED. Order</a:t>
            </a:r>
            <a:br>
              <a:rPr lang="en-US"/>
            </a:br>
            <a:r>
              <a:rPr lang="en-US"/>
              <a:t>	your results by the number of months employed. Round the number of months up to the 		closest whole number.</a:t>
            </a:r>
          </a:p>
          <a:p>
            <a:pPr marL="431800" lvl="2" indent="-203200" defTabSz="369888">
              <a:buFontTx/>
              <a:buNone/>
              <a:tabLst>
                <a:tab pos="438150" algn="l"/>
              </a:tabLst>
            </a:pPr>
            <a:endParaRPr lang="en-US" sz="400"/>
          </a:p>
          <a:p>
            <a:pPr defTabSz="369888">
              <a:tabLst>
                <a:tab pos="438150" algn="l"/>
              </a:tabLst>
            </a:pPr>
            <a:r>
              <a:rPr lang="en-US" b="0">
                <a:latin typeface="Courier New" pitchFamily="49" charset="0"/>
              </a:rPr>
              <a:t>	  ENAME		MONTHS_WORKED</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ADAMS				177</a:t>
            </a:r>
            <a:br>
              <a:rPr lang="en-US" b="0">
                <a:latin typeface="Courier New" pitchFamily="49" charset="0"/>
              </a:rPr>
            </a:br>
            <a:r>
              <a:rPr lang="en-US" b="0">
                <a:latin typeface="Courier New" pitchFamily="49" charset="0"/>
              </a:rPr>
              <a:t>	  SCOTT				178</a:t>
            </a:r>
            <a:br>
              <a:rPr lang="en-US" b="0">
                <a:latin typeface="Courier New" pitchFamily="49" charset="0"/>
              </a:rPr>
            </a:br>
            <a:r>
              <a:rPr lang="en-US" b="0">
                <a:latin typeface="Courier New" pitchFamily="49" charset="0"/>
              </a:rPr>
              <a:t>	  MILLER				188</a:t>
            </a:r>
            <a:br>
              <a:rPr lang="en-US" b="0">
                <a:latin typeface="Courier New" pitchFamily="49" charset="0"/>
              </a:rPr>
            </a:br>
            <a:r>
              <a:rPr lang="en-US" b="0">
                <a:latin typeface="Courier New" pitchFamily="49" charset="0"/>
              </a:rPr>
              <a:t>	  JAMES				190</a:t>
            </a:r>
            <a:br>
              <a:rPr lang="en-US" b="0">
                <a:latin typeface="Courier New" pitchFamily="49" charset="0"/>
              </a:rPr>
            </a:br>
            <a:r>
              <a:rPr lang="en-US" b="0">
                <a:latin typeface="Courier New" pitchFamily="49" charset="0"/>
              </a:rPr>
              <a:t>	  FORD				190</a:t>
            </a:r>
            <a:br>
              <a:rPr lang="en-US" b="0">
                <a:latin typeface="Courier New" pitchFamily="49" charset="0"/>
              </a:rPr>
            </a:br>
            <a:r>
              <a:rPr lang="en-US" b="0">
                <a:latin typeface="Courier New" pitchFamily="49" charset="0"/>
              </a:rPr>
              <a:t>	  KING				191</a:t>
            </a:r>
            <a:br>
              <a:rPr lang="en-US" b="0">
                <a:latin typeface="Courier New" pitchFamily="49" charset="0"/>
              </a:rPr>
            </a:br>
            <a:r>
              <a:rPr lang="en-US" b="0">
                <a:latin typeface="Courier New" pitchFamily="49" charset="0"/>
              </a:rPr>
              <a:t>	  MARTIN				192</a:t>
            </a:r>
            <a:br>
              <a:rPr lang="en-US" b="0">
                <a:latin typeface="Courier New" pitchFamily="49" charset="0"/>
              </a:rPr>
            </a:br>
            <a:r>
              <a:rPr lang="en-US" b="0">
                <a:latin typeface="Courier New" pitchFamily="49" charset="0"/>
              </a:rPr>
              <a:t>	  TURNER				193</a:t>
            </a:r>
            <a:br>
              <a:rPr lang="en-US" b="0">
                <a:latin typeface="Courier New" pitchFamily="49" charset="0"/>
              </a:rPr>
            </a:br>
            <a:r>
              <a:rPr lang="en-US" b="0">
                <a:latin typeface="Courier New" pitchFamily="49" charset="0"/>
              </a:rPr>
              <a:t>	  CLARK				196</a:t>
            </a:r>
            <a:br>
              <a:rPr lang="en-US" b="0">
                <a:latin typeface="Courier New" pitchFamily="49" charset="0"/>
              </a:rPr>
            </a:br>
            <a:r>
              <a:rPr lang="en-US" b="0">
                <a:latin typeface="Courier New" pitchFamily="49" charset="0"/>
              </a:rPr>
              <a:t>	  BLAKE				197</a:t>
            </a:r>
            <a:br>
              <a:rPr lang="en-US" b="0">
                <a:latin typeface="Courier New" pitchFamily="49" charset="0"/>
              </a:rPr>
            </a:br>
            <a:r>
              <a:rPr lang="en-US" b="0">
                <a:latin typeface="Courier New" pitchFamily="49" charset="0"/>
              </a:rPr>
              <a:t>	  JONES				198</a:t>
            </a:r>
            <a:br>
              <a:rPr lang="en-US" b="0">
                <a:latin typeface="Courier New" pitchFamily="49" charset="0"/>
              </a:rPr>
            </a:br>
            <a:r>
              <a:rPr lang="en-US" b="0">
                <a:latin typeface="Courier New" pitchFamily="49" charset="0"/>
              </a:rPr>
              <a:t>	  WARD				199</a:t>
            </a:r>
            <a:br>
              <a:rPr lang="en-US" b="0">
                <a:latin typeface="Courier New" pitchFamily="49" charset="0"/>
              </a:rPr>
            </a:br>
            <a:r>
              <a:rPr lang="en-US" b="0">
                <a:latin typeface="Courier New" pitchFamily="49" charset="0"/>
              </a:rPr>
              <a:t>	  ALLEN				199</a:t>
            </a:r>
            <a:br>
              <a:rPr lang="en-US" b="0">
                <a:latin typeface="Courier New" pitchFamily="49" charset="0"/>
              </a:rPr>
            </a:br>
            <a:r>
              <a:rPr lang="en-US" b="0">
                <a:latin typeface="Courier New" pitchFamily="49" charset="0"/>
              </a:rPr>
              <a:t>	  SMITH				202</a:t>
            </a:r>
          </a:p>
          <a:p>
            <a:pPr defTabSz="369888">
              <a:tabLst>
                <a:tab pos="438150" algn="l"/>
              </a:tabLst>
            </a:pPr>
            <a:r>
              <a:rPr lang="en-US" b="0">
                <a:latin typeface="Courier New" pitchFamily="49" charset="0"/>
              </a:rPr>
              <a:t>	  14 rows selected</a:t>
            </a:r>
          </a:p>
        </p:txBody>
      </p:sp>
      <p:sp>
        <p:nvSpPr>
          <p:cNvPr id="94211" name="Rectangle 3"/>
          <p:cNvSpPr>
            <a:spLocks noChangeArrowheads="1"/>
          </p:cNvSpPr>
          <p:nvPr/>
        </p:nvSpPr>
        <p:spPr bwMode="auto">
          <a:xfrm>
            <a:off x="979488" y="1192213"/>
            <a:ext cx="5270500" cy="3092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 name="Rectangle 4"/>
          <p:cNvSpPr>
            <a:spLocks noChangeArrowheads="1"/>
          </p:cNvSpPr>
          <p:nvPr/>
        </p:nvSpPr>
        <p:spPr bwMode="auto">
          <a:xfrm>
            <a:off x="979488" y="5141913"/>
            <a:ext cx="5270500" cy="30130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498475" y="373063"/>
            <a:ext cx="5929313" cy="7985125"/>
          </a:xfrm>
          <a:noFill/>
          <a:ln/>
        </p:spPr>
        <p:txBody>
          <a:bodyPr lIns="88900" tIns="42863" rIns="88900" bIns="42863"/>
          <a:lstStyle/>
          <a:p>
            <a:pPr defTabSz="369888">
              <a:tabLst>
                <a:tab pos="438150" algn="l"/>
              </a:tabLst>
            </a:pPr>
            <a:r>
              <a:rPr lang="en-US"/>
              <a:t>Practice 3 (continued)</a:t>
            </a:r>
          </a:p>
          <a:p>
            <a:pPr marL="431800" lvl="2" indent="-203200" defTabSz="369888">
              <a:buFontTx/>
              <a:buNone/>
              <a:tabLst>
                <a:tab pos="438150" algn="l"/>
              </a:tabLst>
            </a:pPr>
            <a:r>
              <a:rPr lang="en-US"/>
              <a:t>7.	Write a query that produces the following for each employee:</a:t>
            </a:r>
            <a:br>
              <a:rPr lang="en-US"/>
            </a:br>
            <a:r>
              <a:rPr lang="en-US"/>
              <a:t>	&lt;employee name&gt; earns &lt;salary&gt; monthly but wants &lt;3 times salary&gt;. Label the column</a:t>
            </a:r>
            <a:br>
              <a:rPr lang="en-US"/>
            </a:br>
            <a:r>
              <a:rPr lang="en-US"/>
              <a:t>	Dream Salaries.</a:t>
            </a:r>
          </a:p>
          <a:p>
            <a:pPr defTabSz="369888">
              <a:tabLst>
                <a:tab pos="438150" algn="l"/>
              </a:tabLst>
            </a:pPr>
            <a:r>
              <a:rPr lang="en-US" b="0">
                <a:latin typeface="Courier New" pitchFamily="49" charset="0"/>
              </a:rPr>
              <a:t>	  Dream Salaries</a:t>
            </a:r>
            <a:br>
              <a:rPr lang="en-US" b="0">
                <a:latin typeface="Courier New" pitchFamily="49" charset="0"/>
              </a:rPr>
            </a:br>
            <a:r>
              <a:rPr lang="en-US" b="0">
                <a:latin typeface="Courier New" pitchFamily="49" charset="0"/>
              </a:rPr>
              <a:t>	  ----------------------------------------------------</a:t>
            </a:r>
            <a:br>
              <a:rPr lang="en-US" b="0">
                <a:latin typeface="Courier New" pitchFamily="49" charset="0"/>
              </a:rPr>
            </a:br>
            <a:r>
              <a:rPr lang="en-US" b="0">
                <a:latin typeface="Courier New" pitchFamily="49" charset="0"/>
              </a:rPr>
              <a:t>	  KING earns $5,000.00 monthly but wants $15,000.00.</a:t>
            </a:r>
            <a:br>
              <a:rPr lang="en-US" b="0">
                <a:latin typeface="Courier New" pitchFamily="49" charset="0"/>
              </a:rPr>
            </a:br>
            <a:r>
              <a:rPr lang="en-US" b="0">
                <a:latin typeface="Courier New" pitchFamily="49" charset="0"/>
              </a:rPr>
              <a:t>	  BLAKE earns $2,850.00 monthly but wants $8,550.00.</a:t>
            </a:r>
            <a:br>
              <a:rPr lang="en-US" b="0">
                <a:latin typeface="Courier New" pitchFamily="49" charset="0"/>
              </a:rPr>
            </a:br>
            <a:r>
              <a:rPr lang="en-US" b="0">
                <a:latin typeface="Courier New" pitchFamily="49" charset="0"/>
              </a:rPr>
              <a:t>	  CLARK earns $2,450.00 monthly but wants $7,350.00.</a:t>
            </a:r>
            <a:br>
              <a:rPr lang="en-US" b="0">
                <a:latin typeface="Courier New" pitchFamily="49" charset="0"/>
              </a:rPr>
            </a:br>
            <a:r>
              <a:rPr lang="en-US" b="0">
                <a:latin typeface="Courier New" pitchFamily="49" charset="0"/>
              </a:rPr>
              <a:t>	  JONES earns $2,975.00 monthly but wants $8,925.00.</a:t>
            </a:r>
            <a:br>
              <a:rPr lang="en-US" b="0">
                <a:latin typeface="Courier New" pitchFamily="49" charset="0"/>
              </a:rPr>
            </a:br>
            <a:r>
              <a:rPr lang="en-US" b="0">
                <a:latin typeface="Courier New" pitchFamily="49" charset="0"/>
              </a:rPr>
              <a:t>	  MARTIN earns $1,250.00 monthly but wants $3,750.00.</a:t>
            </a:r>
            <a:br>
              <a:rPr lang="en-US" b="0">
                <a:latin typeface="Courier New" pitchFamily="49" charset="0"/>
              </a:rPr>
            </a:br>
            <a:r>
              <a:rPr lang="en-US" b="0">
                <a:latin typeface="Courier New" pitchFamily="49" charset="0"/>
              </a:rPr>
              <a:t>	  ALLEN earns $1,600.00 monthly but wants $4,800.00</a:t>
            </a:r>
            <a:br>
              <a:rPr lang="en-US" b="0">
                <a:latin typeface="Courier New" pitchFamily="49" charset="0"/>
              </a:rPr>
            </a:br>
            <a:r>
              <a:rPr lang="en-US" b="0">
                <a:latin typeface="Courier New" pitchFamily="49" charset="0"/>
              </a:rPr>
              <a:t>	  TURNER earns $1,500.00 monthly but wants $4,500.00.</a:t>
            </a:r>
            <a:br>
              <a:rPr lang="en-US" b="0">
                <a:latin typeface="Courier New" pitchFamily="49" charset="0"/>
              </a:rPr>
            </a:br>
            <a:r>
              <a:rPr lang="en-US" b="0">
                <a:latin typeface="Courier New" pitchFamily="49" charset="0"/>
              </a:rPr>
              <a:t>	  JAMES earns $950.00 monthly but wants $2,850.00.</a:t>
            </a:r>
            <a:br>
              <a:rPr lang="en-US" b="0">
                <a:latin typeface="Courier New" pitchFamily="49" charset="0"/>
              </a:rPr>
            </a:br>
            <a:r>
              <a:rPr lang="en-US" b="0">
                <a:latin typeface="Courier New" pitchFamily="49" charset="0"/>
              </a:rPr>
              <a:t>	  WARD earns $1,250.00 monthly but wants $3,750.00.</a:t>
            </a:r>
            <a:br>
              <a:rPr lang="en-US" b="0">
                <a:latin typeface="Courier New" pitchFamily="49" charset="0"/>
              </a:rPr>
            </a:br>
            <a:r>
              <a:rPr lang="en-US" b="0">
                <a:latin typeface="Courier New" pitchFamily="49" charset="0"/>
              </a:rPr>
              <a:t>	  FORD earns $3,000.00 monthly but wants $9,000.00.</a:t>
            </a:r>
            <a:br>
              <a:rPr lang="en-US" b="0">
                <a:latin typeface="Courier New" pitchFamily="49" charset="0"/>
              </a:rPr>
            </a:br>
            <a:r>
              <a:rPr lang="en-US" b="0">
                <a:latin typeface="Courier New" pitchFamily="49" charset="0"/>
              </a:rPr>
              <a:t>	  SMITH earns $800.00 monthly but wants $2,400.00.</a:t>
            </a:r>
            <a:br>
              <a:rPr lang="en-US" b="0">
                <a:latin typeface="Courier New" pitchFamily="49" charset="0"/>
              </a:rPr>
            </a:br>
            <a:r>
              <a:rPr lang="en-US" b="0">
                <a:latin typeface="Courier New" pitchFamily="49" charset="0"/>
              </a:rPr>
              <a:t>	  SCOTT earns $3,000.00 monthly but wants $9,000.00.</a:t>
            </a:r>
            <a:br>
              <a:rPr lang="en-US" b="0">
                <a:latin typeface="Courier New" pitchFamily="49" charset="0"/>
              </a:rPr>
            </a:br>
            <a:r>
              <a:rPr lang="en-US" b="0">
                <a:latin typeface="Courier New" pitchFamily="49" charset="0"/>
              </a:rPr>
              <a:t>	  ADAMS earns $1,100.00 monthly but wants $3,300.00</a:t>
            </a:r>
            <a:br>
              <a:rPr lang="en-US" b="0">
                <a:latin typeface="Courier New" pitchFamily="49" charset="0"/>
              </a:rPr>
            </a:br>
            <a:r>
              <a:rPr lang="en-US" b="0">
                <a:latin typeface="Courier New" pitchFamily="49" charset="0"/>
              </a:rPr>
              <a:t>	  MILLER earns $1,300.00 monthly but wants $3,900.00.</a:t>
            </a:r>
          </a:p>
          <a:p>
            <a:pPr defTabSz="369888">
              <a:tabLst>
                <a:tab pos="438150" algn="l"/>
              </a:tabLst>
            </a:pPr>
            <a:r>
              <a:rPr lang="en-US" b="0">
                <a:latin typeface="Courier New" pitchFamily="49" charset="0"/>
              </a:rPr>
              <a:t>	  14 rows selected.</a:t>
            </a:r>
          </a:p>
          <a:p>
            <a:pPr defTabSz="369888">
              <a:tabLst>
                <a:tab pos="438150" algn="l"/>
              </a:tabLst>
            </a:pPr>
            <a:endParaRPr lang="en-US" sz="400" b="0">
              <a:latin typeface="Courier New" pitchFamily="49" charset="0"/>
            </a:endParaRPr>
          </a:p>
          <a:p>
            <a:pPr lvl="1" defTabSz="369888">
              <a:tabLst>
                <a:tab pos="438150" algn="l"/>
              </a:tabLst>
            </a:pPr>
            <a:r>
              <a:rPr lang="en-US"/>
              <a:t>If you have time, complete the following exercises:</a:t>
            </a:r>
          </a:p>
          <a:p>
            <a:pPr marL="431800" lvl="2" indent="-203200" defTabSz="369888">
              <a:buFontTx/>
              <a:buNone/>
              <a:tabLst>
                <a:tab pos="438150" algn="l"/>
              </a:tabLst>
            </a:pPr>
            <a:r>
              <a:rPr lang="en-US"/>
              <a:t>8.	Create a query to display name and salary for all employees. Format the salary to be 15</a:t>
            </a:r>
            <a:br>
              <a:rPr lang="en-US"/>
            </a:br>
            <a:r>
              <a:rPr lang="en-US"/>
              <a:t>	characters long, left-padded with $. Label the column SALARY.</a:t>
            </a:r>
          </a:p>
          <a:p>
            <a:pPr lvl="1" defTabSz="369888">
              <a:tabLst>
                <a:tab pos="438150" algn="l"/>
              </a:tabLst>
            </a:pPr>
            <a:endParaRPr lang="en-US" sz="400"/>
          </a:p>
          <a:p>
            <a:pPr defTabSz="369888">
              <a:tabLst>
                <a:tab pos="438150" algn="l"/>
              </a:tabLst>
            </a:pPr>
            <a:r>
              <a:rPr lang="en-US" b="0">
                <a:latin typeface="Courier New" pitchFamily="49" charset="0"/>
              </a:rPr>
              <a:t>	  ENAME     SALARY</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SMITH     $$$$$$$$$$$$800</a:t>
            </a:r>
            <a:br>
              <a:rPr lang="en-US" b="0">
                <a:latin typeface="Courier New" pitchFamily="49" charset="0"/>
              </a:rPr>
            </a:br>
            <a:r>
              <a:rPr lang="en-US" b="0">
                <a:latin typeface="Courier New" pitchFamily="49" charset="0"/>
              </a:rPr>
              <a:t>	  ALLEN     $$$$$$$$$$$1600</a:t>
            </a:r>
            <a:br>
              <a:rPr lang="en-US" b="0">
                <a:latin typeface="Courier New" pitchFamily="49" charset="0"/>
              </a:rPr>
            </a:br>
            <a:r>
              <a:rPr lang="en-US" b="0">
                <a:latin typeface="Courier New" pitchFamily="49" charset="0"/>
              </a:rPr>
              <a:t>	  WARD      $$$$$$$$$$$1250</a:t>
            </a:r>
            <a:br>
              <a:rPr lang="en-US" b="0">
                <a:latin typeface="Courier New" pitchFamily="49" charset="0"/>
              </a:rPr>
            </a:br>
            <a:r>
              <a:rPr lang="en-US" b="0">
                <a:latin typeface="Courier New" pitchFamily="49" charset="0"/>
              </a:rPr>
              <a:t>	  JONES     $$$$$$$$$$$2975</a:t>
            </a:r>
            <a:br>
              <a:rPr lang="en-US" b="0">
                <a:latin typeface="Courier New" pitchFamily="49" charset="0"/>
              </a:rPr>
            </a:br>
            <a:r>
              <a:rPr lang="en-US" b="0">
                <a:latin typeface="Courier New" pitchFamily="49" charset="0"/>
              </a:rPr>
              <a:t>	  MARTIN    $$$$$$$$$$$1250</a:t>
            </a:r>
            <a:br>
              <a:rPr lang="en-US" b="0">
                <a:latin typeface="Courier New" pitchFamily="49" charset="0"/>
              </a:rPr>
            </a:br>
            <a:r>
              <a:rPr lang="en-US" b="0">
                <a:latin typeface="Courier New" pitchFamily="49" charset="0"/>
              </a:rPr>
              <a:t>	  BLAKE     $$$$$$$$$$$2850</a:t>
            </a:r>
            <a:br>
              <a:rPr lang="en-US" b="0">
                <a:latin typeface="Courier New" pitchFamily="49" charset="0"/>
              </a:rPr>
            </a:br>
            <a:r>
              <a:rPr lang="en-US" b="0">
                <a:latin typeface="Courier New" pitchFamily="49" charset="0"/>
              </a:rPr>
              <a:t>	  CLARK     $$$$$$$$$$$2450</a:t>
            </a:r>
            <a:br>
              <a:rPr lang="en-US" b="0">
                <a:latin typeface="Courier New" pitchFamily="49" charset="0"/>
              </a:rPr>
            </a:br>
            <a:r>
              <a:rPr lang="en-US" b="0">
                <a:latin typeface="Courier New" pitchFamily="49" charset="0"/>
              </a:rPr>
              <a:t>	  SCOTT     $$$$$$$$$$$3000</a:t>
            </a:r>
            <a:br>
              <a:rPr lang="en-US" b="0">
                <a:latin typeface="Courier New" pitchFamily="49" charset="0"/>
              </a:rPr>
            </a:br>
            <a:r>
              <a:rPr lang="en-US" b="0">
                <a:latin typeface="Courier New" pitchFamily="49" charset="0"/>
              </a:rPr>
              <a:t>	  KING      $$$$$$$$$$$5000</a:t>
            </a:r>
            <a:br>
              <a:rPr lang="en-US" b="0">
                <a:latin typeface="Courier New" pitchFamily="49" charset="0"/>
              </a:rPr>
            </a:br>
            <a:r>
              <a:rPr lang="en-US" b="0">
                <a:latin typeface="Courier New" pitchFamily="49" charset="0"/>
              </a:rPr>
              <a:t>	  TURNER    $$$$$$$$$$$1500</a:t>
            </a:r>
            <a:br>
              <a:rPr lang="en-US" b="0">
                <a:latin typeface="Courier New" pitchFamily="49" charset="0"/>
              </a:rPr>
            </a:br>
            <a:r>
              <a:rPr lang="en-US" b="0">
                <a:latin typeface="Courier New" pitchFamily="49" charset="0"/>
              </a:rPr>
              <a:t>	  ADAMS     $$$$$$$$$$$1100</a:t>
            </a:r>
            <a:br>
              <a:rPr lang="en-US" b="0">
                <a:latin typeface="Courier New" pitchFamily="49" charset="0"/>
              </a:rPr>
            </a:br>
            <a:r>
              <a:rPr lang="en-US" b="0">
                <a:latin typeface="Courier New" pitchFamily="49" charset="0"/>
              </a:rPr>
              <a:t>	  JAMES     $$$$$$$$$$$$950</a:t>
            </a:r>
            <a:br>
              <a:rPr lang="en-US" b="0">
                <a:latin typeface="Courier New" pitchFamily="49" charset="0"/>
              </a:rPr>
            </a:br>
            <a:r>
              <a:rPr lang="en-US" b="0">
                <a:latin typeface="Courier New" pitchFamily="49" charset="0"/>
              </a:rPr>
              <a:t>	  FORD      $$$$$$$$$$$3000</a:t>
            </a:r>
            <a:br>
              <a:rPr lang="en-US" b="0">
                <a:latin typeface="Courier New" pitchFamily="49" charset="0"/>
              </a:rPr>
            </a:br>
            <a:r>
              <a:rPr lang="en-US" b="0">
                <a:latin typeface="Courier New" pitchFamily="49" charset="0"/>
              </a:rPr>
              <a:t>	  MILLER    $$$$$$$$$$$1300</a:t>
            </a:r>
            <a:br>
              <a:rPr lang="en-US" b="0">
                <a:latin typeface="Courier New" pitchFamily="49" charset="0"/>
              </a:rPr>
            </a:br>
            <a:r>
              <a:rPr lang="en-US" b="0">
                <a:latin typeface="Courier New" pitchFamily="49" charset="0"/>
              </a:rPr>
              <a:t>	  14 rows selected.</a:t>
            </a:r>
          </a:p>
          <a:p>
            <a:pPr defTabSz="369888">
              <a:tabLst>
                <a:tab pos="438150" algn="l"/>
              </a:tabLst>
            </a:pPr>
            <a:endParaRPr lang="en-US" b="0">
              <a:latin typeface="Courier New" pitchFamily="49" charset="0"/>
            </a:endParaRPr>
          </a:p>
          <a:p>
            <a:pPr defTabSz="369888">
              <a:tabLst>
                <a:tab pos="438150" algn="l"/>
              </a:tabLst>
            </a:pPr>
            <a:endParaRPr lang="en-US" b="0">
              <a:latin typeface="Courier New" pitchFamily="49" charset="0"/>
            </a:endParaRPr>
          </a:p>
        </p:txBody>
      </p:sp>
      <p:sp>
        <p:nvSpPr>
          <p:cNvPr id="96259" name="Rectangle 3"/>
          <p:cNvSpPr>
            <a:spLocks noChangeArrowheads="1"/>
          </p:cNvSpPr>
          <p:nvPr/>
        </p:nvSpPr>
        <p:spPr bwMode="auto">
          <a:xfrm>
            <a:off x="1038225" y="4822825"/>
            <a:ext cx="5265738" cy="299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0" name="Rectangle 4"/>
          <p:cNvSpPr>
            <a:spLocks noChangeArrowheads="1"/>
          </p:cNvSpPr>
          <p:nvPr/>
        </p:nvSpPr>
        <p:spPr bwMode="auto">
          <a:xfrm>
            <a:off x="1014413" y="1158875"/>
            <a:ext cx="5291137" cy="299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444500" y="384175"/>
            <a:ext cx="5930900" cy="8185150"/>
          </a:xfrm>
          <a:noFill/>
          <a:ln/>
        </p:spPr>
        <p:txBody>
          <a:bodyPr lIns="88900" tIns="42863" rIns="88900" bIns="42863"/>
          <a:lstStyle/>
          <a:p>
            <a:pPr defTabSz="369888">
              <a:tabLst>
                <a:tab pos="438150" algn="l"/>
              </a:tabLst>
            </a:pPr>
            <a:r>
              <a:rPr lang="en-US"/>
              <a:t>Practice 3 (continued)</a:t>
            </a:r>
          </a:p>
          <a:p>
            <a:pPr marL="431800" lvl="2" indent="-203200" defTabSz="369888">
              <a:buFontTx/>
              <a:buNone/>
              <a:tabLst>
                <a:tab pos="438150" algn="l"/>
              </a:tabLst>
            </a:pPr>
            <a:r>
              <a:rPr lang="en-US"/>
              <a:t>9.	Write a query that will display the employee’s name with the first letter capitalized and all other letters lowercase and the length of their name, for all employees whose name starts with 	J, A, or M. Give each column an appropriate label.</a:t>
            </a:r>
          </a:p>
          <a:p>
            <a:pPr marL="431800" lvl="2" indent="-203200" defTabSz="369888">
              <a:buFontTx/>
              <a:buNone/>
              <a:tabLst>
                <a:tab pos="438150" algn="l"/>
              </a:tabLst>
            </a:pPr>
            <a:endParaRPr lang="en-US" sz="400"/>
          </a:p>
          <a:p>
            <a:pPr defTabSz="369888">
              <a:tabLst>
                <a:tab pos="438150" algn="l"/>
              </a:tabLst>
            </a:pPr>
            <a:r>
              <a:rPr lang="en-US" b="0">
                <a:latin typeface="Courier New" pitchFamily="49" charset="0"/>
              </a:rPr>
              <a:t>	  Name    Length</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Jones        5</a:t>
            </a:r>
            <a:br>
              <a:rPr lang="en-US" b="0">
                <a:latin typeface="Courier New" pitchFamily="49" charset="0"/>
              </a:rPr>
            </a:br>
            <a:r>
              <a:rPr lang="en-US" b="0">
                <a:latin typeface="Courier New" pitchFamily="49" charset="0"/>
              </a:rPr>
              <a:t>	  Martin       6</a:t>
            </a:r>
            <a:br>
              <a:rPr lang="en-US" b="0">
                <a:latin typeface="Courier New" pitchFamily="49" charset="0"/>
              </a:rPr>
            </a:br>
            <a:r>
              <a:rPr lang="en-US" b="0">
                <a:latin typeface="Courier New" pitchFamily="49" charset="0"/>
              </a:rPr>
              <a:t>	  Allen        5</a:t>
            </a:r>
            <a:br>
              <a:rPr lang="en-US" b="0">
                <a:latin typeface="Courier New" pitchFamily="49" charset="0"/>
              </a:rPr>
            </a:br>
            <a:r>
              <a:rPr lang="en-US" b="0">
                <a:latin typeface="Courier New" pitchFamily="49" charset="0"/>
              </a:rPr>
              <a:t>	  James        5</a:t>
            </a:r>
            <a:br>
              <a:rPr lang="en-US" b="0">
                <a:latin typeface="Courier New" pitchFamily="49" charset="0"/>
              </a:rPr>
            </a:br>
            <a:r>
              <a:rPr lang="en-US" b="0">
                <a:latin typeface="Courier New" pitchFamily="49" charset="0"/>
              </a:rPr>
              <a:t>	  Adams        5</a:t>
            </a:r>
            <a:br>
              <a:rPr lang="en-US" b="0">
                <a:latin typeface="Courier New" pitchFamily="49" charset="0"/>
              </a:rPr>
            </a:br>
            <a:r>
              <a:rPr lang="en-US" b="0">
                <a:latin typeface="Courier New" pitchFamily="49" charset="0"/>
              </a:rPr>
              <a:t>	  Miller       6</a:t>
            </a:r>
            <a:br>
              <a:rPr lang="en-US" b="0">
                <a:latin typeface="Courier New" pitchFamily="49" charset="0"/>
              </a:rPr>
            </a:br>
            <a:r>
              <a:rPr lang="en-US" b="0">
                <a:latin typeface="Courier New" pitchFamily="49" charset="0"/>
              </a:rPr>
              <a:t>	  6 rows selected.</a:t>
            </a:r>
          </a:p>
          <a:p>
            <a:pPr defTabSz="369888">
              <a:tabLst>
                <a:tab pos="438150" algn="l"/>
              </a:tabLst>
            </a:pPr>
            <a:endParaRPr lang="en-US" sz="400">
              <a:latin typeface="Courier New" pitchFamily="49" charset="0"/>
            </a:endParaRPr>
          </a:p>
          <a:p>
            <a:pPr marL="431800" lvl="2" indent="-203200" defTabSz="369888">
              <a:buFontTx/>
              <a:buNone/>
              <a:tabLst>
                <a:tab pos="438150" algn="l"/>
              </a:tabLst>
            </a:pPr>
            <a:r>
              <a:rPr lang="en-US"/>
              <a:t>10.	Display the name, hire date, and day of the week on which the employee started. Label</a:t>
            </a:r>
            <a:br>
              <a:rPr lang="en-US"/>
            </a:br>
            <a:r>
              <a:rPr lang="en-US"/>
              <a:t>	the column DAY. Order the results by the day of the week starting with Monday.</a:t>
            </a:r>
            <a:br>
              <a:rPr lang="en-US"/>
            </a:br>
            <a:r>
              <a:rPr lang="en-US"/>
              <a:t> </a:t>
            </a:r>
            <a:br>
              <a:rPr lang="en-US"/>
            </a:br>
            <a:r>
              <a:rPr lang="en-US"/>
              <a:t>	  </a:t>
            </a:r>
            <a:r>
              <a:rPr lang="en-US">
                <a:latin typeface="Courier New" pitchFamily="49" charset="0"/>
              </a:rPr>
              <a:t>ENAME   HIREDATE		DAY</a:t>
            </a:r>
            <a:br>
              <a:rPr lang="en-US">
                <a:latin typeface="Courier New" pitchFamily="49" charset="0"/>
              </a:rPr>
            </a:br>
            <a:r>
              <a:rPr lang="en-US">
                <a:latin typeface="Courier New" pitchFamily="49" charset="0"/>
              </a:rPr>
              <a:t>	 ------	---------		-----------</a:t>
            </a:r>
            <a:br>
              <a:rPr lang="en-US">
                <a:latin typeface="Courier New" pitchFamily="49" charset="0"/>
              </a:rPr>
            </a:br>
            <a:r>
              <a:rPr lang="en-US">
                <a:latin typeface="Courier New" pitchFamily="49" charset="0"/>
              </a:rPr>
              <a:t>	 MARTIN	28-SEP-81		MONDAY</a:t>
            </a:r>
            <a:br>
              <a:rPr lang="en-US">
                <a:latin typeface="Courier New" pitchFamily="49" charset="0"/>
              </a:rPr>
            </a:br>
            <a:r>
              <a:rPr lang="en-US">
                <a:latin typeface="Courier New" pitchFamily="49" charset="0"/>
              </a:rPr>
              <a:t>	 CLARK	09-JUN-81		TUESDAY</a:t>
            </a:r>
            <a:br>
              <a:rPr lang="en-US">
                <a:latin typeface="Courier New" pitchFamily="49" charset="0"/>
              </a:rPr>
            </a:br>
            <a:r>
              <a:rPr lang="en-US">
                <a:latin typeface="Courier New" pitchFamily="49" charset="0"/>
              </a:rPr>
              <a:t>	 KING	17-NOV-81		TUESDAY</a:t>
            </a:r>
            <a:br>
              <a:rPr lang="en-US">
                <a:latin typeface="Courier New" pitchFamily="49" charset="0"/>
              </a:rPr>
            </a:br>
            <a:r>
              <a:rPr lang="en-US">
                <a:latin typeface="Courier New" pitchFamily="49" charset="0"/>
              </a:rPr>
              <a:t>	 TURNER	08-SEP-81		TUESDAY</a:t>
            </a:r>
            <a:br>
              <a:rPr lang="en-US">
                <a:latin typeface="Courier New" pitchFamily="49" charset="0"/>
              </a:rPr>
            </a:br>
            <a:r>
              <a:rPr lang="en-US">
                <a:latin typeface="Courier New" pitchFamily="49" charset="0"/>
              </a:rPr>
              <a:t>	 SMITH	17-DEC-80		WEDNESDAY</a:t>
            </a:r>
            <a:br>
              <a:rPr lang="en-US">
                <a:latin typeface="Courier New" pitchFamily="49" charset="0"/>
              </a:rPr>
            </a:br>
            <a:r>
              <a:rPr lang="en-US">
                <a:latin typeface="Courier New" pitchFamily="49" charset="0"/>
              </a:rPr>
              <a:t>	 ADAMS	12-JAN-83		WEDNESDAY</a:t>
            </a:r>
            <a:br>
              <a:rPr lang="en-US">
                <a:latin typeface="Courier New" pitchFamily="49" charset="0"/>
              </a:rPr>
            </a:br>
            <a:r>
              <a:rPr lang="en-US">
                <a:latin typeface="Courier New" pitchFamily="49" charset="0"/>
              </a:rPr>
              <a:t>	 JONES	02-APR-81		THURSDAY</a:t>
            </a:r>
            <a:br>
              <a:rPr lang="en-US">
                <a:latin typeface="Courier New" pitchFamily="49" charset="0"/>
              </a:rPr>
            </a:br>
            <a:r>
              <a:rPr lang="en-US">
                <a:latin typeface="Courier New" pitchFamily="49" charset="0"/>
              </a:rPr>
              <a:t>	 FORD	03-DEC-81		THURSDAY</a:t>
            </a:r>
            <a:br>
              <a:rPr lang="en-US">
                <a:latin typeface="Courier New" pitchFamily="49" charset="0"/>
              </a:rPr>
            </a:br>
            <a:r>
              <a:rPr lang="en-US">
                <a:latin typeface="Courier New" pitchFamily="49" charset="0"/>
              </a:rPr>
              <a:t>	 SCOTT	09-DEC-82		THURSDAY</a:t>
            </a:r>
            <a:br>
              <a:rPr lang="en-US">
                <a:latin typeface="Courier New" pitchFamily="49" charset="0"/>
              </a:rPr>
            </a:br>
            <a:r>
              <a:rPr lang="en-US">
                <a:latin typeface="Courier New" pitchFamily="49" charset="0"/>
              </a:rPr>
              <a:t>	 JAMES	03-DEC-81		THURSDAY</a:t>
            </a:r>
            <a:br>
              <a:rPr lang="en-US">
                <a:latin typeface="Courier New" pitchFamily="49" charset="0"/>
              </a:rPr>
            </a:br>
            <a:r>
              <a:rPr lang="en-US">
                <a:latin typeface="Courier New" pitchFamily="49" charset="0"/>
              </a:rPr>
              <a:t>	 ALLEN	20-FEB-81		FRIDAY</a:t>
            </a:r>
            <a:br>
              <a:rPr lang="en-US">
                <a:latin typeface="Courier New" pitchFamily="49" charset="0"/>
              </a:rPr>
            </a:br>
            <a:r>
              <a:rPr lang="en-US">
                <a:latin typeface="Courier New" pitchFamily="49" charset="0"/>
              </a:rPr>
              <a:t>	 BLAKE	01-MAY-81		FRIDAY</a:t>
            </a:r>
            <a:br>
              <a:rPr lang="en-US">
                <a:latin typeface="Courier New" pitchFamily="49" charset="0"/>
              </a:rPr>
            </a:br>
            <a:r>
              <a:rPr lang="en-US">
                <a:latin typeface="Courier New" pitchFamily="49" charset="0"/>
              </a:rPr>
              <a:t>	 MILLER	23-JAN-82		SATURDAY</a:t>
            </a:r>
            <a:br>
              <a:rPr lang="en-US">
                <a:latin typeface="Courier New" pitchFamily="49" charset="0"/>
              </a:rPr>
            </a:br>
            <a:r>
              <a:rPr lang="en-US">
                <a:latin typeface="Courier New" pitchFamily="49" charset="0"/>
              </a:rPr>
              <a:t>	 WARD	22-FEB-81		SUNDAY</a:t>
            </a:r>
            <a:br>
              <a:rPr lang="en-US">
                <a:latin typeface="Courier New" pitchFamily="49" charset="0"/>
              </a:rPr>
            </a:br>
            <a:r>
              <a:rPr lang="en-US">
                <a:latin typeface="Courier New" pitchFamily="49" charset="0"/>
              </a:rPr>
              <a:t>	 14 rows selected.</a:t>
            </a:r>
            <a:endParaRPr lang="en-US" b="1">
              <a:latin typeface="Courier New" pitchFamily="49" charset="0"/>
            </a:endParaRPr>
          </a:p>
          <a:p>
            <a:pPr defTabSz="369888">
              <a:tabLst>
                <a:tab pos="438150" algn="l"/>
              </a:tabLst>
            </a:pPr>
            <a:endParaRPr lang="en-US">
              <a:latin typeface="Courier New" pitchFamily="49" charset="0"/>
            </a:endParaRPr>
          </a:p>
        </p:txBody>
      </p:sp>
      <p:sp>
        <p:nvSpPr>
          <p:cNvPr id="98307" name="Rectangle 3"/>
          <p:cNvSpPr>
            <a:spLocks noChangeArrowheads="1"/>
          </p:cNvSpPr>
          <p:nvPr/>
        </p:nvSpPr>
        <p:spPr bwMode="auto">
          <a:xfrm>
            <a:off x="971550" y="1214438"/>
            <a:ext cx="5265738" cy="1617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8" name="Rectangle 4"/>
          <p:cNvSpPr>
            <a:spLocks noChangeArrowheads="1"/>
          </p:cNvSpPr>
          <p:nvPr/>
        </p:nvSpPr>
        <p:spPr bwMode="auto">
          <a:xfrm>
            <a:off x="971550" y="3319463"/>
            <a:ext cx="5265738" cy="30257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444500" y="373063"/>
            <a:ext cx="5930900" cy="7985125"/>
          </a:xfrm>
          <a:noFill/>
          <a:ln/>
        </p:spPr>
        <p:txBody>
          <a:bodyPr lIns="88900" tIns="42863" rIns="88900" bIns="42863"/>
          <a:lstStyle/>
          <a:p>
            <a:pPr defTabSz="369888">
              <a:tabLst>
                <a:tab pos="438150" algn="l"/>
              </a:tabLst>
            </a:pPr>
            <a:r>
              <a:rPr lang="en-US"/>
              <a:t>Practice 3 (continued)</a:t>
            </a:r>
          </a:p>
          <a:p>
            <a:pPr lvl="1" defTabSz="369888">
              <a:tabLst>
                <a:tab pos="438150" algn="l"/>
              </a:tabLst>
            </a:pPr>
            <a:r>
              <a:rPr lang="en-US"/>
              <a:t>If you want extra challenge, complete the following exercises:</a:t>
            </a:r>
          </a:p>
          <a:p>
            <a:pPr marL="431800" lvl="2" indent="-203200" defTabSz="369888">
              <a:buFontTx/>
              <a:buNone/>
              <a:tabLst>
                <a:tab pos="438150" algn="l"/>
              </a:tabLst>
            </a:pPr>
            <a:r>
              <a:rPr lang="en-US"/>
              <a:t>11.	Create a query that will display the employee name and commission amount. If the employee</a:t>
            </a:r>
            <a:br>
              <a:rPr lang="en-US"/>
            </a:br>
            <a:r>
              <a:rPr lang="en-US"/>
              <a:t>	does not earn commission, put “No Commission.” Label the column COMM.</a:t>
            </a:r>
          </a:p>
          <a:p>
            <a:pPr marL="431800" lvl="2" indent="-203200" defTabSz="369888">
              <a:buFontTx/>
              <a:buNone/>
              <a:tabLst>
                <a:tab pos="438150" algn="l"/>
              </a:tabLst>
            </a:pPr>
            <a:endParaRPr lang="en-US" sz="400"/>
          </a:p>
          <a:p>
            <a:pPr defTabSz="369888">
              <a:tabLst>
                <a:tab pos="438150" algn="l"/>
              </a:tabLst>
            </a:pPr>
            <a:r>
              <a:rPr lang="en-US" b="0">
                <a:latin typeface="Courier New" pitchFamily="49" charset="0"/>
              </a:rPr>
              <a:t>	  ENAME   COMM</a:t>
            </a:r>
            <a:br>
              <a:rPr lang="en-US" b="0">
                <a:latin typeface="Courier New" pitchFamily="49" charset="0"/>
              </a:rPr>
            </a:br>
            <a:r>
              <a:rPr lang="en-US" b="0">
                <a:latin typeface="Courier New" pitchFamily="49" charset="0"/>
              </a:rPr>
              <a:t>	  ------  -----------</a:t>
            </a:r>
            <a:br>
              <a:rPr lang="en-US" b="0">
                <a:latin typeface="Courier New" pitchFamily="49" charset="0"/>
              </a:rPr>
            </a:br>
            <a:r>
              <a:rPr lang="en-US" b="0">
                <a:latin typeface="Courier New" pitchFamily="49" charset="0"/>
              </a:rPr>
              <a:t>	  SMITH   No Commission</a:t>
            </a:r>
            <a:br>
              <a:rPr lang="en-US" b="0">
                <a:latin typeface="Courier New" pitchFamily="49" charset="0"/>
              </a:rPr>
            </a:br>
            <a:r>
              <a:rPr lang="en-US" b="0">
                <a:latin typeface="Courier New" pitchFamily="49" charset="0"/>
              </a:rPr>
              <a:t>	  ALLEN   300</a:t>
            </a:r>
            <a:br>
              <a:rPr lang="en-US" b="0">
                <a:latin typeface="Courier New" pitchFamily="49" charset="0"/>
              </a:rPr>
            </a:br>
            <a:r>
              <a:rPr lang="en-US" b="0">
                <a:latin typeface="Courier New" pitchFamily="49" charset="0"/>
              </a:rPr>
              <a:t>	  WARD    500</a:t>
            </a:r>
            <a:br>
              <a:rPr lang="en-US" b="0">
                <a:latin typeface="Courier New" pitchFamily="49" charset="0"/>
              </a:rPr>
            </a:br>
            <a:r>
              <a:rPr lang="en-US" b="0">
                <a:latin typeface="Courier New" pitchFamily="49" charset="0"/>
              </a:rPr>
              <a:t>	  JONES   No Commission</a:t>
            </a:r>
            <a:br>
              <a:rPr lang="en-US" b="0">
                <a:latin typeface="Courier New" pitchFamily="49" charset="0"/>
              </a:rPr>
            </a:br>
            <a:r>
              <a:rPr lang="en-US" b="0">
                <a:latin typeface="Courier New" pitchFamily="49" charset="0"/>
              </a:rPr>
              <a:t>	  MARTIN  1400</a:t>
            </a:r>
            <a:br>
              <a:rPr lang="en-US" b="0">
                <a:latin typeface="Courier New" pitchFamily="49" charset="0"/>
              </a:rPr>
            </a:br>
            <a:r>
              <a:rPr lang="en-US" b="0">
                <a:latin typeface="Courier New" pitchFamily="49" charset="0"/>
              </a:rPr>
              <a:t>	  BLAKE   No Commission</a:t>
            </a:r>
            <a:br>
              <a:rPr lang="en-US" b="0">
                <a:latin typeface="Courier New" pitchFamily="49" charset="0"/>
              </a:rPr>
            </a:br>
            <a:r>
              <a:rPr lang="en-US" b="0">
                <a:latin typeface="Courier New" pitchFamily="49" charset="0"/>
              </a:rPr>
              <a:t>	  CLARK   No Commission</a:t>
            </a:r>
            <a:br>
              <a:rPr lang="en-US" b="0">
                <a:latin typeface="Courier New" pitchFamily="49" charset="0"/>
              </a:rPr>
            </a:br>
            <a:r>
              <a:rPr lang="en-US" b="0">
                <a:latin typeface="Courier New" pitchFamily="49" charset="0"/>
              </a:rPr>
              <a:t>	  SCOTT   No Commission</a:t>
            </a:r>
            <a:br>
              <a:rPr lang="en-US" b="0">
                <a:latin typeface="Courier New" pitchFamily="49" charset="0"/>
              </a:rPr>
            </a:br>
            <a:r>
              <a:rPr lang="en-US" b="0">
                <a:latin typeface="Courier New" pitchFamily="49" charset="0"/>
              </a:rPr>
              <a:t>	  KING    No Commission</a:t>
            </a:r>
            <a:br>
              <a:rPr lang="en-US" b="0">
                <a:latin typeface="Courier New" pitchFamily="49" charset="0"/>
              </a:rPr>
            </a:br>
            <a:r>
              <a:rPr lang="en-US" b="0">
                <a:latin typeface="Courier New" pitchFamily="49" charset="0"/>
              </a:rPr>
              <a:t>	  TURNER  0</a:t>
            </a:r>
            <a:br>
              <a:rPr lang="en-US" b="0">
                <a:latin typeface="Courier New" pitchFamily="49" charset="0"/>
              </a:rPr>
            </a:br>
            <a:r>
              <a:rPr lang="en-US" b="0">
                <a:latin typeface="Courier New" pitchFamily="49" charset="0"/>
              </a:rPr>
              <a:t>	  ADAMS   No Commission</a:t>
            </a:r>
            <a:br>
              <a:rPr lang="en-US" b="0">
                <a:latin typeface="Courier New" pitchFamily="49" charset="0"/>
              </a:rPr>
            </a:br>
            <a:r>
              <a:rPr lang="en-US" b="0">
                <a:latin typeface="Courier New" pitchFamily="49" charset="0"/>
              </a:rPr>
              <a:t>	  JAMES   No Commission</a:t>
            </a:r>
            <a:br>
              <a:rPr lang="en-US" b="0">
                <a:latin typeface="Courier New" pitchFamily="49" charset="0"/>
              </a:rPr>
            </a:br>
            <a:r>
              <a:rPr lang="en-US" b="0">
                <a:latin typeface="Courier New" pitchFamily="49" charset="0"/>
              </a:rPr>
              <a:t>	  FORD    No Commission</a:t>
            </a:r>
            <a:br>
              <a:rPr lang="en-US" b="0">
                <a:latin typeface="Courier New" pitchFamily="49" charset="0"/>
              </a:rPr>
            </a:br>
            <a:r>
              <a:rPr lang="en-US" b="0">
                <a:latin typeface="Courier New" pitchFamily="49" charset="0"/>
              </a:rPr>
              <a:t>	  MILLER  No Commission</a:t>
            </a:r>
            <a:endParaRPr lang="en-US">
              <a:latin typeface="Courier New" pitchFamily="49" charset="0"/>
            </a:endParaRPr>
          </a:p>
          <a:p>
            <a:pPr defTabSz="369888">
              <a:tabLst>
                <a:tab pos="438150" algn="l"/>
              </a:tabLst>
            </a:pPr>
            <a:r>
              <a:rPr lang="en-US" b="0">
                <a:latin typeface="Courier New" pitchFamily="49" charset="0"/>
              </a:rPr>
              <a:t>	  14 rows selected.</a:t>
            </a:r>
          </a:p>
          <a:p>
            <a:pPr defTabSz="369888">
              <a:tabLst>
                <a:tab pos="438150" algn="l"/>
              </a:tabLst>
            </a:pPr>
            <a:endParaRPr lang="en-US" b="0">
              <a:latin typeface="Courier New" pitchFamily="49" charset="0"/>
            </a:endParaRPr>
          </a:p>
          <a:p>
            <a:pPr marL="431800" lvl="2" indent="-203200" defTabSz="369888">
              <a:buFontTx/>
              <a:buNone/>
              <a:tabLst>
                <a:tab pos="438150" algn="l"/>
              </a:tabLst>
            </a:pPr>
            <a:r>
              <a:rPr lang="en-US"/>
              <a:t>12.	Create a query that displays the employees’ names and indicates the amounts of their salaries 	through asterisks. Each asterisk signifies a hundred dollars. Sort the data in descending order of salary. Label the column EMPLOYEE_AND_THEIR_SALARIES.</a:t>
            </a:r>
            <a:br>
              <a:rPr lang="en-US"/>
            </a:br>
            <a:endParaRPr lang="en-US"/>
          </a:p>
          <a:p>
            <a:pPr lvl="1" defTabSz="369888">
              <a:tabLst>
                <a:tab pos="438150" algn="l"/>
              </a:tabLst>
            </a:pPr>
            <a:r>
              <a:rPr lang="en-US">
                <a:latin typeface="Courier New" pitchFamily="49" charset="0"/>
              </a:rPr>
              <a:t>	  EMPLOYEE_AND_THEIR_SALARIES</a:t>
            </a:r>
            <a:br>
              <a:rPr lang="en-US">
                <a:latin typeface="Courier New" pitchFamily="49" charset="0"/>
              </a:rPr>
            </a:br>
            <a:r>
              <a:rPr lang="en-US">
                <a:latin typeface="Courier New" pitchFamily="49" charset="0"/>
              </a:rPr>
              <a:t>	  -----------------------------------------------------------</a:t>
            </a:r>
            <a:br>
              <a:rPr lang="en-US">
                <a:latin typeface="Courier New" pitchFamily="49" charset="0"/>
              </a:rPr>
            </a:br>
            <a:r>
              <a:rPr lang="en-US">
                <a:latin typeface="Courier New" pitchFamily="49" charset="0"/>
              </a:rPr>
              <a:t>	  KING     **************************************************</a:t>
            </a:r>
            <a:br>
              <a:rPr lang="en-US">
                <a:latin typeface="Courier New" pitchFamily="49" charset="0"/>
              </a:rPr>
            </a:br>
            <a:r>
              <a:rPr lang="en-US">
                <a:latin typeface="Courier New" pitchFamily="49" charset="0"/>
              </a:rPr>
              <a:t>	  FORD     ******************************</a:t>
            </a:r>
            <a:br>
              <a:rPr lang="en-US">
                <a:latin typeface="Courier New" pitchFamily="49" charset="0"/>
              </a:rPr>
            </a:br>
            <a:r>
              <a:rPr lang="en-US">
                <a:latin typeface="Courier New" pitchFamily="49" charset="0"/>
              </a:rPr>
              <a:t>	  SCOTT    ******************************</a:t>
            </a:r>
            <a:br>
              <a:rPr lang="en-US">
                <a:latin typeface="Courier New" pitchFamily="49" charset="0"/>
              </a:rPr>
            </a:br>
            <a:r>
              <a:rPr lang="en-US">
                <a:latin typeface="Courier New" pitchFamily="49" charset="0"/>
              </a:rPr>
              <a:t>	  JONES    *****************************</a:t>
            </a:r>
            <a:br>
              <a:rPr lang="en-US">
                <a:latin typeface="Courier New" pitchFamily="49" charset="0"/>
              </a:rPr>
            </a:br>
            <a:r>
              <a:rPr lang="en-US">
                <a:latin typeface="Courier New" pitchFamily="49" charset="0"/>
              </a:rPr>
              <a:t>	  BLAKE    ****************************</a:t>
            </a:r>
            <a:br>
              <a:rPr lang="en-US">
                <a:latin typeface="Courier New" pitchFamily="49" charset="0"/>
              </a:rPr>
            </a:br>
            <a:r>
              <a:rPr lang="en-US">
                <a:latin typeface="Courier New" pitchFamily="49" charset="0"/>
              </a:rPr>
              <a:t>	  CLARK    ************************</a:t>
            </a:r>
            <a:br>
              <a:rPr lang="en-US">
                <a:latin typeface="Courier New" pitchFamily="49" charset="0"/>
              </a:rPr>
            </a:br>
            <a:r>
              <a:rPr lang="en-US">
                <a:latin typeface="Courier New" pitchFamily="49" charset="0"/>
              </a:rPr>
              <a:t>	  ALLEN    ****************</a:t>
            </a:r>
            <a:br>
              <a:rPr lang="en-US">
                <a:latin typeface="Courier New" pitchFamily="49" charset="0"/>
              </a:rPr>
            </a:br>
            <a:r>
              <a:rPr lang="en-US">
                <a:latin typeface="Courier New" pitchFamily="49" charset="0"/>
              </a:rPr>
              <a:t>	  TURNER   ***************</a:t>
            </a:r>
            <a:br>
              <a:rPr lang="en-US">
                <a:latin typeface="Courier New" pitchFamily="49" charset="0"/>
              </a:rPr>
            </a:br>
            <a:r>
              <a:rPr lang="en-US">
                <a:latin typeface="Courier New" pitchFamily="49" charset="0"/>
              </a:rPr>
              <a:t>	  MILLER   *************</a:t>
            </a:r>
            <a:br>
              <a:rPr lang="en-US">
                <a:latin typeface="Courier New" pitchFamily="49" charset="0"/>
              </a:rPr>
            </a:br>
            <a:r>
              <a:rPr lang="en-US">
                <a:latin typeface="Courier New" pitchFamily="49" charset="0"/>
              </a:rPr>
              <a:t>	  MARTIN   ************</a:t>
            </a:r>
            <a:br>
              <a:rPr lang="en-US">
                <a:latin typeface="Courier New" pitchFamily="49" charset="0"/>
              </a:rPr>
            </a:br>
            <a:r>
              <a:rPr lang="en-US">
                <a:latin typeface="Courier New" pitchFamily="49" charset="0"/>
              </a:rPr>
              <a:t>	  WARD     ************</a:t>
            </a:r>
            <a:br>
              <a:rPr lang="en-US">
                <a:latin typeface="Courier New" pitchFamily="49" charset="0"/>
              </a:rPr>
            </a:br>
            <a:r>
              <a:rPr lang="en-US">
                <a:latin typeface="Courier New" pitchFamily="49" charset="0"/>
              </a:rPr>
              <a:t>	  ADAMS    ***********</a:t>
            </a:r>
            <a:br>
              <a:rPr lang="en-US">
                <a:latin typeface="Courier New" pitchFamily="49" charset="0"/>
              </a:rPr>
            </a:br>
            <a:r>
              <a:rPr lang="en-US">
                <a:latin typeface="Courier New" pitchFamily="49" charset="0"/>
              </a:rPr>
              <a:t>	  JAMES    *********</a:t>
            </a:r>
            <a:br>
              <a:rPr lang="en-US">
                <a:latin typeface="Courier New" pitchFamily="49" charset="0"/>
              </a:rPr>
            </a:br>
            <a:r>
              <a:rPr lang="en-US">
                <a:latin typeface="Courier New" pitchFamily="49" charset="0"/>
              </a:rPr>
              <a:t>	  SMITH    ********</a:t>
            </a:r>
            <a:br>
              <a:rPr lang="en-US">
                <a:latin typeface="Courier New" pitchFamily="49" charset="0"/>
              </a:rPr>
            </a:br>
            <a:r>
              <a:rPr lang="en-US">
                <a:latin typeface="Courier New" pitchFamily="49" charset="0"/>
              </a:rPr>
              <a:t>	  14 rows selected.</a:t>
            </a:r>
          </a:p>
          <a:p>
            <a:pPr defTabSz="369888">
              <a:tabLst>
                <a:tab pos="438150" algn="l"/>
              </a:tabLst>
            </a:pPr>
            <a:r>
              <a:rPr lang="en-US" b="0">
                <a:latin typeface="Courier New" pitchFamily="49" charset="0"/>
              </a:rPr>
              <a:t/>
            </a:r>
            <a:br>
              <a:rPr lang="en-US" b="0">
                <a:latin typeface="Courier New" pitchFamily="49" charset="0"/>
              </a:rPr>
            </a:br>
            <a:endParaRPr lang="en-US" b="0">
              <a:latin typeface="Courier New" pitchFamily="49" charset="0"/>
            </a:endParaRPr>
          </a:p>
        </p:txBody>
      </p:sp>
      <p:sp>
        <p:nvSpPr>
          <p:cNvPr id="100355" name="Rectangle 3"/>
          <p:cNvSpPr>
            <a:spLocks noChangeArrowheads="1"/>
          </p:cNvSpPr>
          <p:nvPr/>
        </p:nvSpPr>
        <p:spPr bwMode="auto">
          <a:xfrm>
            <a:off x="979488" y="1243013"/>
            <a:ext cx="5270500" cy="30035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6" name="Rectangle 4"/>
          <p:cNvSpPr>
            <a:spLocks noChangeArrowheads="1"/>
          </p:cNvSpPr>
          <p:nvPr/>
        </p:nvSpPr>
        <p:spPr bwMode="auto">
          <a:xfrm>
            <a:off x="960438" y="5135563"/>
            <a:ext cx="5268912" cy="30035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74663" y="161925"/>
            <a:ext cx="5864225" cy="4397375"/>
          </a:xfrm>
          <a:ln cap="flat"/>
        </p:spPr>
      </p:sp>
      <p:sp>
        <p:nvSpPr>
          <p:cNvPr id="16387" name="Rectangle 3"/>
          <p:cNvSpPr>
            <a:spLocks noGrp="1" noChangeArrowheads="1"/>
          </p:cNvSpPr>
          <p:nvPr>
            <p:ph type="body" idx="1"/>
          </p:nvPr>
        </p:nvSpPr>
        <p:spPr>
          <a:noFill/>
          <a:ln/>
        </p:spPr>
        <p:txBody>
          <a:bodyPr/>
          <a:lstStyle/>
          <a:p>
            <a:r>
              <a:rPr lang="en-US"/>
              <a:t>Single-Row Functions (continued)</a:t>
            </a:r>
          </a:p>
          <a:p>
            <a:pPr lvl="1"/>
            <a:r>
              <a:rPr lang="en-US"/>
              <a:t>This lesson covers the following single-row functions:</a:t>
            </a:r>
          </a:p>
          <a:p>
            <a:pPr lvl="2"/>
            <a:r>
              <a:rPr lang="en-US"/>
              <a:t>Character functions</a:t>
            </a:r>
            <a:r>
              <a:rPr lang="en-US">
                <a:latin typeface="Symbol" pitchFamily="18" charset="2"/>
              </a:rPr>
              <a:t>: A</a:t>
            </a:r>
            <a:r>
              <a:rPr lang="en-US"/>
              <a:t>ccept character input and can return both character and number values</a:t>
            </a:r>
          </a:p>
          <a:p>
            <a:pPr lvl="2"/>
            <a:r>
              <a:rPr lang="en-US"/>
              <a:t>Number functions</a:t>
            </a:r>
            <a:r>
              <a:rPr lang="en-US">
                <a:latin typeface="Symbol" pitchFamily="18" charset="2"/>
              </a:rPr>
              <a:t>: </a:t>
            </a:r>
            <a:r>
              <a:rPr lang="en-US"/>
              <a:t>Accept numeric input and return numeric values</a:t>
            </a:r>
          </a:p>
          <a:p>
            <a:pPr lvl="2"/>
            <a:r>
              <a:rPr lang="en-US"/>
              <a:t>Date functions</a:t>
            </a:r>
            <a:r>
              <a:rPr lang="en-US">
                <a:latin typeface="Symbol" pitchFamily="18" charset="2"/>
              </a:rPr>
              <a:t>: </a:t>
            </a:r>
            <a:r>
              <a:rPr lang="en-US"/>
              <a:t>Operate on values of the date datatype (All date functions return a value of date datatype except the MONTHS_BETWEEN function, which returns a number.)</a:t>
            </a:r>
          </a:p>
          <a:p>
            <a:pPr lvl="2"/>
            <a:r>
              <a:rPr lang="en-US"/>
              <a:t>Conversion functions</a:t>
            </a:r>
            <a:r>
              <a:rPr lang="en-US">
                <a:latin typeface="Symbol" pitchFamily="18" charset="2"/>
              </a:rPr>
              <a:t>: </a:t>
            </a:r>
            <a:r>
              <a:rPr lang="en-US"/>
              <a:t>Convert a value from one datatype to another</a:t>
            </a:r>
          </a:p>
          <a:p>
            <a:pPr lvl="2"/>
            <a:r>
              <a:rPr lang="en-US"/>
              <a:t>General functions:</a:t>
            </a:r>
          </a:p>
          <a:p>
            <a:pPr lvl="3"/>
            <a:r>
              <a:rPr lang="en-US"/>
              <a:t>NVL function</a:t>
            </a:r>
          </a:p>
          <a:p>
            <a:pPr lvl="3"/>
            <a:r>
              <a:rPr lang="en-US"/>
              <a:t>DECODE function</a:t>
            </a:r>
          </a:p>
          <a:p>
            <a:endParaRPr lang="en-US" b="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68300" y="4621213"/>
            <a:ext cx="579437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defTabSz="382588">
              <a:lnSpc>
                <a:spcPct val="95000"/>
              </a:lnSpc>
              <a:spcBef>
                <a:spcPct val="30000"/>
              </a:spcBef>
              <a:tabLst>
                <a:tab pos="446088" algn="l"/>
              </a:tabLst>
            </a:pPr>
            <a:r>
              <a:rPr lang="en-US" sz="1100">
                <a:solidFill>
                  <a:schemeClr val="tx1"/>
                </a:solidFill>
                <a:latin typeface="Arial" charset="0"/>
              </a:rPr>
              <a:t>Character Functions</a:t>
            </a:r>
          </a:p>
          <a:p>
            <a:pPr marL="114300" lvl="1" algn="l" defTabSz="382588">
              <a:lnSpc>
                <a:spcPct val="95000"/>
              </a:lnSpc>
              <a:spcBef>
                <a:spcPct val="30000"/>
              </a:spcBef>
              <a:tabLst>
                <a:tab pos="446088" algn="l"/>
              </a:tabLst>
            </a:pPr>
            <a:r>
              <a:rPr lang="en-US" sz="1100" b="0">
                <a:solidFill>
                  <a:schemeClr val="tx1"/>
                </a:solidFill>
                <a:latin typeface="Times New Roman" pitchFamily="18" charset="0"/>
              </a:rPr>
              <a:t>Single-row </a:t>
            </a:r>
            <a:r>
              <a:rPr lang="en-US" sz="1100" b="0">
                <a:solidFill>
                  <a:srgbClr val="FC0128"/>
                </a:solidFill>
                <a:latin typeface="Times New Roman" pitchFamily="18" charset="0"/>
              </a:rPr>
              <a:t>character functions </a:t>
            </a:r>
            <a:r>
              <a:rPr lang="en-US" sz="1100" b="0">
                <a:solidFill>
                  <a:schemeClr val="tx1"/>
                </a:solidFill>
                <a:latin typeface="Times New Roman" pitchFamily="18" charset="0"/>
              </a:rPr>
              <a:t>accept character data as input and can return both character and number values. Character functions can be divided into the following:</a:t>
            </a:r>
          </a:p>
          <a:p>
            <a:pPr marL="439738" lvl="2" indent="-211138" algn="l" defTabSz="382588">
              <a:lnSpc>
                <a:spcPct val="95000"/>
              </a:lnSpc>
              <a:spcBef>
                <a:spcPct val="30000"/>
              </a:spcBef>
              <a:buFontTx/>
              <a:buChar char="•"/>
              <a:tabLst>
                <a:tab pos="446088" algn="l"/>
              </a:tabLst>
            </a:pPr>
            <a:r>
              <a:rPr lang="en-US" sz="1100" b="0">
                <a:solidFill>
                  <a:schemeClr val="tx1"/>
                </a:solidFill>
                <a:latin typeface="Times New Roman" pitchFamily="18" charset="0"/>
              </a:rPr>
              <a:t>Case conversion functions</a:t>
            </a:r>
          </a:p>
          <a:p>
            <a:pPr marL="439738" lvl="2" indent="-211138" algn="l" defTabSz="382588">
              <a:lnSpc>
                <a:spcPct val="95000"/>
              </a:lnSpc>
              <a:spcBef>
                <a:spcPct val="30000"/>
              </a:spcBef>
              <a:buFontTx/>
              <a:buChar char="•"/>
              <a:tabLst>
                <a:tab pos="446088" algn="l"/>
              </a:tabLst>
            </a:pPr>
            <a:r>
              <a:rPr lang="en-US" sz="1100" b="0">
                <a:solidFill>
                  <a:schemeClr val="tx1"/>
                </a:solidFill>
                <a:latin typeface="Times New Roman" pitchFamily="18" charset="0"/>
              </a:rPr>
              <a:t>Character manipulation functions </a:t>
            </a: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200">
              <a:solidFill>
                <a:schemeClr val="tx1"/>
              </a:solidFill>
              <a:latin typeface="Times New Roman" pitchFamily="18" charset="0"/>
            </a:endParaRPr>
          </a:p>
          <a:p>
            <a:pPr marL="114300" lvl="1" algn="l" defTabSz="382588">
              <a:lnSpc>
                <a:spcPct val="95000"/>
              </a:lnSpc>
              <a:spcBef>
                <a:spcPct val="30000"/>
              </a:spcBef>
              <a:tabLst>
                <a:tab pos="446088" algn="l"/>
              </a:tabLst>
            </a:pPr>
            <a:r>
              <a:rPr lang="en-US" sz="1100">
                <a:solidFill>
                  <a:schemeClr val="tx1"/>
                </a:solidFill>
                <a:latin typeface="Times New Roman" pitchFamily="18" charset="0"/>
              </a:rPr>
              <a:t/>
            </a:r>
            <a:br>
              <a:rPr lang="en-US" sz="1100">
                <a:solidFill>
                  <a:schemeClr val="tx1"/>
                </a:solidFill>
                <a:latin typeface="Times New Roman" pitchFamily="18" charset="0"/>
              </a:rPr>
            </a:br>
            <a:r>
              <a:rPr lang="en-US" sz="1100">
                <a:solidFill>
                  <a:schemeClr val="tx1"/>
                </a:solidFill>
                <a:latin typeface="Times New Roman" pitchFamily="18" charset="0"/>
              </a:rPr>
              <a:t>Note: </a:t>
            </a:r>
            <a:r>
              <a:rPr lang="en-US" sz="1100" b="0">
                <a:solidFill>
                  <a:schemeClr val="tx1"/>
                </a:solidFill>
                <a:latin typeface="Times New Roman" pitchFamily="18" charset="0"/>
              </a:rPr>
              <a:t>This list is a subset of the available character functions.</a:t>
            </a:r>
          </a:p>
          <a:p>
            <a:pPr marL="114300" lvl="1" algn="l" defTabSz="382588">
              <a:lnSpc>
                <a:spcPct val="95000"/>
              </a:lnSpc>
              <a:spcBef>
                <a:spcPct val="30000"/>
              </a:spcBef>
              <a:tabLst>
                <a:tab pos="446088" algn="l"/>
              </a:tabLst>
            </a:pPr>
            <a:r>
              <a:rPr lang="en-US" sz="1100" b="0">
                <a:solidFill>
                  <a:schemeClr val="tx1"/>
                </a:solidFill>
                <a:latin typeface="Times New Roman" pitchFamily="18" charset="0"/>
              </a:rPr>
              <a:t>For more information, see </a:t>
            </a:r>
            <a:br>
              <a:rPr lang="en-US" sz="1100" b="0">
                <a:solidFill>
                  <a:schemeClr val="tx1"/>
                </a:solidFill>
                <a:latin typeface="Times New Roman" pitchFamily="18" charset="0"/>
              </a:rPr>
            </a:br>
            <a:r>
              <a:rPr lang="en-US" sz="1100" b="0" i="1">
                <a:solidFill>
                  <a:schemeClr val="tx1"/>
                </a:solidFill>
                <a:latin typeface="Times New Roman" pitchFamily="18" charset="0"/>
              </a:rPr>
              <a:t>Oracle Server SQL Reference, </a:t>
            </a:r>
            <a:r>
              <a:rPr lang="en-US" sz="1100" b="0">
                <a:solidFill>
                  <a:schemeClr val="tx1"/>
                </a:solidFill>
                <a:latin typeface="Times New Roman" pitchFamily="18" charset="0"/>
              </a:rPr>
              <a:t>Release 8, “Character Functions.”</a:t>
            </a:r>
          </a:p>
          <a:p>
            <a:pPr algn="l" defTabSz="382588">
              <a:lnSpc>
                <a:spcPct val="100000"/>
              </a:lnSpc>
              <a:spcBef>
                <a:spcPct val="30000"/>
              </a:spcBef>
              <a:tabLst>
                <a:tab pos="446088" algn="l"/>
              </a:tabLst>
            </a:pPr>
            <a:endParaRPr lang="en-US" sz="1100" b="0">
              <a:solidFill>
                <a:schemeClr val="tx1"/>
              </a:solidFill>
              <a:latin typeface="Times New Roman" pitchFamily="18" charset="0"/>
            </a:endParaRPr>
          </a:p>
        </p:txBody>
      </p:sp>
      <p:sp>
        <p:nvSpPr>
          <p:cNvPr id="18435" name="Rectangle 3"/>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437" name="Object 5"/>
          <p:cNvGraphicFramePr>
            <a:graphicFrameLocks noGrp="1"/>
          </p:cNvGraphicFramePr>
          <p:nvPr>
            <p:ph type="body" idx="1"/>
          </p:nvPr>
        </p:nvGraphicFramePr>
        <p:xfrm>
          <a:off x="503238" y="5661025"/>
          <a:ext cx="5972175" cy="2624138"/>
        </p:xfrm>
        <a:graphic>
          <a:graphicData uri="http://schemas.openxmlformats.org/presentationml/2006/ole">
            <mc:AlternateContent xmlns:mc="http://schemas.openxmlformats.org/markup-compatibility/2006">
              <mc:Choice xmlns:v="urn:schemas-microsoft-com:vml" Requires="v">
                <p:oleObj spid="_x0000_s18475" name="Document" r:id="rId4" imgW="6156000" imgH="2705040" progId="Word.Document.6">
                  <p:embed/>
                </p:oleObj>
              </mc:Choice>
              <mc:Fallback>
                <p:oleObj name="Document" r:id="rId4" imgW="6156000" imgH="270504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5661025"/>
                        <a:ext cx="5972175"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Rectangle 6"/>
          <p:cNvSpPr>
            <a:spLocks noGrp="1" noRot="1" noChangeAspect="1" noChangeArrowheads="1" noTextEdit="1"/>
          </p:cNvSpPr>
          <p:nvPr>
            <p:ph type="sldImg"/>
          </p:nvPr>
        </p:nvSpPr>
        <p:spPr>
          <a:xfrm>
            <a:off x="474663" y="161925"/>
            <a:ext cx="5864225" cy="4397375"/>
          </a:xfrm>
          <a:ln cap="flat"/>
        </p:spPr>
      </p:sp>
      <p:sp>
        <p:nvSpPr>
          <p:cNvPr id="18439" name="Rectangle 7"/>
          <p:cNvSpPr>
            <a:spLocks noChangeArrowheads="1"/>
          </p:cNvSpPr>
          <p:nvPr/>
        </p:nvSpPr>
        <p:spPr bwMode="auto">
          <a:xfrm>
            <a:off x="515938" y="4627563"/>
            <a:ext cx="17938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453" name="Group 21"/>
          <p:cNvGrpSpPr>
            <a:grpSpLocks/>
          </p:cNvGrpSpPr>
          <p:nvPr/>
        </p:nvGrpSpPr>
        <p:grpSpPr bwMode="auto">
          <a:xfrm>
            <a:off x="169863" y="8407400"/>
            <a:ext cx="295275" cy="290513"/>
            <a:chOff x="107" y="5296"/>
            <a:chExt cx="186" cy="183"/>
          </a:xfrm>
        </p:grpSpPr>
        <p:sp>
          <p:nvSpPr>
            <p:cNvPr id="18440" name="Freeform 8"/>
            <p:cNvSpPr>
              <a:spLocks/>
            </p:cNvSpPr>
            <p:nvPr/>
          </p:nvSpPr>
          <p:spPr bwMode="auto">
            <a:xfrm>
              <a:off x="107" y="5296"/>
              <a:ext cx="178" cy="177"/>
            </a:xfrm>
            <a:custGeom>
              <a:avLst/>
              <a:gdLst>
                <a:gd name="T0" fmla="*/ 177 w 178"/>
                <a:gd name="T1" fmla="*/ 176 h 177"/>
                <a:gd name="T2" fmla="*/ 177 w 178"/>
                <a:gd name="T3" fmla="*/ 0 h 177"/>
                <a:gd name="T4" fmla="*/ 0 w 178"/>
                <a:gd name="T5" fmla="*/ 0 h 177"/>
                <a:gd name="T6" fmla="*/ 0 w 178"/>
                <a:gd name="T7" fmla="*/ 176 h 177"/>
                <a:gd name="T8" fmla="*/ 177 w 178"/>
                <a:gd name="T9" fmla="*/ 176 h 177"/>
              </a:gdLst>
              <a:ahLst/>
              <a:cxnLst>
                <a:cxn ang="0">
                  <a:pos x="T0" y="T1"/>
                </a:cxn>
                <a:cxn ang="0">
                  <a:pos x="T2" y="T3"/>
                </a:cxn>
                <a:cxn ang="0">
                  <a:pos x="T4" y="T5"/>
                </a:cxn>
                <a:cxn ang="0">
                  <a:pos x="T6" y="T7"/>
                </a:cxn>
                <a:cxn ang="0">
                  <a:pos x="T8" y="T9"/>
                </a:cxn>
              </a:cxnLst>
              <a:rect l="0" t="0" r="r" b="b"/>
              <a:pathLst>
                <a:path w="178" h="177">
                  <a:moveTo>
                    <a:pt x="177" y="176"/>
                  </a:moveTo>
                  <a:lnTo>
                    <a:pt x="177" y="0"/>
                  </a:lnTo>
                  <a:lnTo>
                    <a:pt x="0" y="0"/>
                  </a:lnTo>
                  <a:lnTo>
                    <a:pt x="0" y="176"/>
                  </a:lnTo>
                  <a:lnTo>
                    <a:pt x="177"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Freeform 9"/>
            <p:cNvSpPr>
              <a:spLocks/>
            </p:cNvSpPr>
            <p:nvPr/>
          </p:nvSpPr>
          <p:spPr bwMode="auto">
            <a:xfrm>
              <a:off x="169" y="5361"/>
              <a:ext cx="69" cy="39"/>
            </a:xfrm>
            <a:custGeom>
              <a:avLst/>
              <a:gdLst>
                <a:gd name="T0" fmla="*/ 68 w 69"/>
                <a:gd name="T1" fmla="*/ 7 h 39"/>
                <a:gd name="T2" fmla="*/ 65 w 69"/>
                <a:gd name="T3" fmla="*/ 0 h 39"/>
                <a:gd name="T4" fmla="*/ 0 w 69"/>
                <a:gd name="T5" fmla="*/ 30 h 39"/>
                <a:gd name="T6" fmla="*/ 3 w 69"/>
                <a:gd name="T7" fmla="*/ 38 h 39"/>
                <a:gd name="T8" fmla="*/ 68 w 69"/>
                <a:gd name="T9" fmla="*/ 7 h 39"/>
              </a:gdLst>
              <a:ahLst/>
              <a:cxnLst>
                <a:cxn ang="0">
                  <a:pos x="T0" y="T1"/>
                </a:cxn>
                <a:cxn ang="0">
                  <a:pos x="T2" y="T3"/>
                </a:cxn>
                <a:cxn ang="0">
                  <a:pos x="T4" y="T5"/>
                </a:cxn>
                <a:cxn ang="0">
                  <a:pos x="T6" y="T7"/>
                </a:cxn>
                <a:cxn ang="0">
                  <a:pos x="T8" y="T9"/>
                </a:cxn>
              </a:cxnLst>
              <a:rect l="0" t="0" r="r" b="b"/>
              <a:pathLst>
                <a:path w="69" h="39">
                  <a:moveTo>
                    <a:pt x="68" y="7"/>
                  </a:moveTo>
                  <a:lnTo>
                    <a:pt x="65" y="0"/>
                  </a:lnTo>
                  <a:lnTo>
                    <a:pt x="0" y="30"/>
                  </a:lnTo>
                  <a:lnTo>
                    <a:pt x="3" y="38"/>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Freeform 10"/>
            <p:cNvSpPr>
              <a:spLocks/>
            </p:cNvSpPr>
            <p:nvPr/>
          </p:nvSpPr>
          <p:spPr bwMode="auto">
            <a:xfrm>
              <a:off x="177" y="5378"/>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11"/>
            <p:cNvSpPr>
              <a:spLocks/>
            </p:cNvSpPr>
            <p:nvPr/>
          </p:nvSpPr>
          <p:spPr bwMode="auto">
            <a:xfrm>
              <a:off x="183" y="539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Freeform 12"/>
            <p:cNvSpPr>
              <a:spLocks/>
            </p:cNvSpPr>
            <p:nvPr/>
          </p:nvSpPr>
          <p:spPr bwMode="auto">
            <a:xfrm>
              <a:off x="191" y="541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Freeform 13"/>
            <p:cNvSpPr>
              <a:spLocks/>
            </p:cNvSpPr>
            <p:nvPr/>
          </p:nvSpPr>
          <p:spPr bwMode="auto">
            <a:xfrm>
              <a:off x="200" y="5425"/>
              <a:ext cx="68" cy="40"/>
            </a:xfrm>
            <a:custGeom>
              <a:avLst/>
              <a:gdLst>
                <a:gd name="T0" fmla="*/ 67 w 68"/>
                <a:gd name="T1" fmla="*/ 7 h 40"/>
                <a:gd name="T2" fmla="*/ 64 w 68"/>
                <a:gd name="T3" fmla="*/ 0 h 40"/>
                <a:gd name="T4" fmla="*/ 0 w 68"/>
                <a:gd name="T5" fmla="*/ 31 h 40"/>
                <a:gd name="T6" fmla="*/ 2 w 68"/>
                <a:gd name="T7" fmla="*/ 39 h 40"/>
                <a:gd name="T8" fmla="*/ 67 w 68"/>
                <a:gd name="T9" fmla="*/ 7 h 40"/>
              </a:gdLst>
              <a:ahLst/>
              <a:cxnLst>
                <a:cxn ang="0">
                  <a:pos x="T0" y="T1"/>
                </a:cxn>
                <a:cxn ang="0">
                  <a:pos x="T2" y="T3"/>
                </a:cxn>
                <a:cxn ang="0">
                  <a:pos x="T4" y="T5"/>
                </a:cxn>
                <a:cxn ang="0">
                  <a:pos x="T6" y="T7"/>
                </a:cxn>
                <a:cxn ang="0">
                  <a:pos x="T8" y="T9"/>
                </a:cxn>
              </a:cxnLst>
              <a:rect l="0" t="0" r="r" b="b"/>
              <a:pathLst>
                <a:path w="68" h="40">
                  <a:moveTo>
                    <a:pt x="67" y="7"/>
                  </a:moveTo>
                  <a:lnTo>
                    <a:pt x="64" y="0"/>
                  </a:lnTo>
                  <a:lnTo>
                    <a:pt x="0" y="31"/>
                  </a:lnTo>
                  <a:lnTo>
                    <a:pt x="2" y="39"/>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Freeform 14"/>
            <p:cNvSpPr>
              <a:spLocks/>
            </p:cNvSpPr>
            <p:nvPr/>
          </p:nvSpPr>
          <p:spPr bwMode="auto">
            <a:xfrm>
              <a:off x="129" y="532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Freeform 15"/>
            <p:cNvSpPr>
              <a:spLocks/>
            </p:cNvSpPr>
            <p:nvPr/>
          </p:nvSpPr>
          <p:spPr bwMode="auto">
            <a:xfrm>
              <a:off x="111" y="531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Freeform 16"/>
            <p:cNvSpPr>
              <a:spLocks/>
            </p:cNvSpPr>
            <p:nvPr/>
          </p:nvSpPr>
          <p:spPr bwMode="auto">
            <a:xfrm>
              <a:off x="238" y="5327"/>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Freeform 17"/>
            <p:cNvSpPr>
              <a:spLocks/>
            </p:cNvSpPr>
            <p:nvPr/>
          </p:nvSpPr>
          <p:spPr bwMode="auto">
            <a:xfrm>
              <a:off x="129" y="537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Lst>
              <a:ahLst/>
              <a:cxnLst>
                <a:cxn ang="0">
                  <a:pos x="T0" y="T1"/>
                </a:cxn>
                <a:cxn ang="0">
                  <a:pos x="T2" y="T3"/>
                </a:cxn>
                <a:cxn ang="0">
                  <a:pos x="T4" y="T5"/>
                </a:cxn>
                <a:cxn ang="0">
                  <a:pos x="T6" y="T7"/>
                </a:cxn>
                <a:cxn ang="0">
                  <a:pos x="T8" y="T9"/>
                </a:cxn>
              </a:cxnLst>
              <a:rect l="0" t="0" r="r" b="b"/>
              <a:pathLst>
                <a:path w="52" h="107">
                  <a:moveTo>
                    <a:pt x="44" y="106"/>
                  </a:moveTo>
                  <a:lnTo>
                    <a:pt x="51" y="102"/>
                  </a:lnTo>
                  <a:lnTo>
                    <a:pt x="6" y="0"/>
                  </a:lnTo>
                  <a:lnTo>
                    <a:pt x="0" y="4"/>
                  </a:lnTo>
                  <a:lnTo>
                    <a:pt x="44"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Freeform 18"/>
            <p:cNvSpPr>
              <a:spLocks/>
            </p:cNvSpPr>
            <p:nvPr/>
          </p:nvSpPr>
          <p:spPr bwMode="auto">
            <a:xfrm>
              <a:off x="107" y="5363"/>
              <a:ext cx="58" cy="116"/>
            </a:xfrm>
            <a:custGeom>
              <a:avLst/>
              <a:gdLst>
                <a:gd name="T0" fmla="*/ 50 w 58"/>
                <a:gd name="T1" fmla="*/ 115 h 116"/>
                <a:gd name="T2" fmla="*/ 57 w 58"/>
                <a:gd name="T3" fmla="*/ 112 h 116"/>
                <a:gd name="T4" fmla="*/ 5 w 58"/>
                <a:gd name="T5" fmla="*/ 0 h 116"/>
                <a:gd name="T6" fmla="*/ 0 w 58"/>
                <a:gd name="T7" fmla="*/ 2 h 116"/>
                <a:gd name="T8" fmla="*/ 50 w 58"/>
                <a:gd name="T9" fmla="*/ 115 h 116"/>
              </a:gdLst>
              <a:ahLst/>
              <a:cxnLst>
                <a:cxn ang="0">
                  <a:pos x="T0" y="T1"/>
                </a:cxn>
                <a:cxn ang="0">
                  <a:pos x="T2" y="T3"/>
                </a:cxn>
                <a:cxn ang="0">
                  <a:pos x="T4" y="T5"/>
                </a:cxn>
                <a:cxn ang="0">
                  <a:pos x="T6" y="T7"/>
                </a:cxn>
                <a:cxn ang="0">
                  <a:pos x="T8" y="T9"/>
                </a:cxn>
              </a:cxnLst>
              <a:rect l="0" t="0" r="r" b="b"/>
              <a:pathLst>
                <a:path w="58" h="116">
                  <a:moveTo>
                    <a:pt x="50" y="115"/>
                  </a:moveTo>
                  <a:lnTo>
                    <a:pt x="57" y="112"/>
                  </a:lnTo>
                  <a:lnTo>
                    <a:pt x="5" y="0"/>
                  </a:lnTo>
                  <a:lnTo>
                    <a:pt x="0" y="2"/>
                  </a:lnTo>
                  <a:lnTo>
                    <a:pt x="50"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Freeform 19"/>
            <p:cNvSpPr>
              <a:spLocks/>
            </p:cNvSpPr>
            <p:nvPr/>
          </p:nvSpPr>
          <p:spPr bwMode="auto">
            <a:xfrm>
              <a:off x="110" y="5363"/>
              <a:ext cx="28" cy="19"/>
            </a:xfrm>
            <a:custGeom>
              <a:avLst/>
              <a:gdLst>
                <a:gd name="T0" fmla="*/ 23 w 28"/>
                <a:gd name="T1" fmla="*/ 18 h 19"/>
                <a:gd name="T2" fmla="*/ 27 w 28"/>
                <a:gd name="T3" fmla="*/ 11 h 19"/>
                <a:gd name="T4" fmla="*/ 4 w 28"/>
                <a:gd name="T5" fmla="*/ 0 h 19"/>
                <a:gd name="T6" fmla="*/ 0 w 28"/>
                <a:gd name="T7" fmla="*/ 7 h 19"/>
                <a:gd name="T8" fmla="*/ 23 w 28"/>
                <a:gd name="T9" fmla="*/ 18 h 19"/>
              </a:gdLst>
              <a:ahLst/>
              <a:cxnLst>
                <a:cxn ang="0">
                  <a:pos x="T0" y="T1"/>
                </a:cxn>
                <a:cxn ang="0">
                  <a:pos x="T2" y="T3"/>
                </a:cxn>
                <a:cxn ang="0">
                  <a:pos x="T4" y="T5"/>
                </a:cxn>
                <a:cxn ang="0">
                  <a:pos x="T6" y="T7"/>
                </a:cxn>
                <a:cxn ang="0">
                  <a:pos x="T8" y="T9"/>
                </a:cxn>
              </a:cxnLst>
              <a:rect l="0" t="0" r="r" b="b"/>
              <a:pathLst>
                <a:path w="28" h="19">
                  <a:moveTo>
                    <a:pt x="23" y="18"/>
                  </a:moveTo>
                  <a:lnTo>
                    <a:pt x="27" y="11"/>
                  </a:lnTo>
                  <a:lnTo>
                    <a:pt x="4" y="0"/>
                  </a:lnTo>
                  <a:lnTo>
                    <a:pt x="0" y="7"/>
                  </a:lnTo>
                  <a:lnTo>
                    <a:pt x="23"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Freeform 20"/>
            <p:cNvSpPr>
              <a:spLocks/>
            </p:cNvSpPr>
            <p:nvPr/>
          </p:nvSpPr>
          <p:spPr bwMode="auto">
            <a:xfrm>
              <a:off x="217" y="5320"/>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Lst>
              <a:ahLst/>
              <a:cxnLst>
                <a:cxn ang="0">
                  <a:pos x="T0" y="T1"/>
                </a:cxn>
                <a:cxn ang="0">
                  <a:pos x="T2" y="T3"/>
                </a:cxn>
                <a:cxn ang="0">
                  <a:pos x="T4" y="T5"/>
                </a:cxn>
                <a:cxn ang="0">
                  <a:pos x="T6" y="T7"/>
                </a:cxn>
                <a:cxn ang="0">
                  <a:pos x="T8" y="T9"/>
                </a:cxn>
              </a:cxnLst>
              <a:rect l="0" t="0" r="r" b="b"/>
              <a:pathLst>
                <a:path w="29" h="19">
                  <a:moveTo>
                    <a:pt x="24" y="18"/>
                  </a:moveTo>
                  <a:lnTo>
                    <a:pt x="28" y="11"/>
                  </a:lnTo>
                  <a:lnTo>
                    <a:pt x="4" y="0"/>
                  </a:lnTo>
                  <a:lnTo>
                    <a:pt x="0" y="6"/>
                  </a:lnTo>
                  <a:lnTo>
                    <a:pt x="24"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tab pos="227013" algn="l"/>
              </a:tabLst>
            </a:pPr>
            <a:r>
              <a:rPr lang="en-US"/>
              <a:t>Case Conversion Functions</a:t>
            </a:r>
          </a:p>
          <a:p>
            <a:pPr lvl="1">
              <a:tabLst>
                <a:tab pos="227013" algn="l"/>
              </a:tabLst>
            </a:pPr>
            <a:r>
              <a:rPr lang="en-US"/>
              <a:t>LOWER, UPPER, and INITCAP are the three case conversion functions.</a:t>
            </a:r>
          </a:p>
          <a:p>
            <a:pPr lvl="2">
              <a:tabLst>
                <a:tab pos="227013" algn="l"/>
              </a:tabLst>
            </a:pPr>
            <a:r>
              <a:rPr lang="en-US">
                <a:solidFill>
                  <a:srgbClr val="FC0128"/>
                </a:solidFill>
              </a:rPr>
              <a:t>LOWER</a:t>
            </a:r>
            <a:r>
              <a:rPr lang="en-US">
                <a:solidFill>
                  <a:srgbClr val="FC0128"/>
                </a:solidFill>
                <a:latin typeface="Symbol" pitchFamily="18" charset="2"/>
              </a:rPr>
              <a:t>:</a:t>
            </a:r>
            <a:r>
              <a:rPr lang="en-US">
                <a:latin typeface="Symbol" pitchFamily="18" charset="2"/>
              </a:rPr>
              <a:t> </a:t>
            </a:r>
            <a:r>
              <a:rPr lang="en-US"/>
              <a:t>Converts mixed case or uppercase character string to lowercase</a:t>
            </a:r>
          </a:p>
          <a:p>
            <a:pPr lvl="2">
              <a:tabLst>
                <a:tab pos="227013" algn="l"/>
              </a:tabLst>
            </a:pPr>
            <a:r>
              <a:rPr lang="en-US">
                <a:solidFill>
                  <a:srgbClr val="FC0128"/>
                </a:solidFill>
              </a:rPr>
              <a:t>UPPER</a:t>
            </a:r>
            <a:r>
              <a:rPr lang="en-US">
                <a:solidFill>
                  <a:srgbClr val="FC0128"/>
                </a:solidFill>
                <a:latin typeface="Symbol" pitchFamily="18" charset="2"/>
              </a:rPr>
              <a:t>:</a:t>
            </a:r>
            <a:r>
              <a:rPr lang="en-US">
                <a:latin typeface="Symbol" pitchFamily="18" charset="2"/>
              </a:rPr>
              <a:t> </a:t>
            </a:r>
            <a:r>
              <a:rPr lang="en-US"/>
              <a:t>Converts mixed case or lowercase character string to uppercase</a:t>
            </a:r>
          </a:p>
          <a:p>
            <a:pPr lvl="2">
              <a:tabLst>
                <a:tab pos="227013" algn="l"/>
              </a:tabLst>
            </a:pPr>
            <a:r>
              <a:rPr lang="en-US">
                <a:solidFill>
                  <a:srgbClr val="FC0128"/>
                </a:solidFill>
              </a:rPr>
              <a:t>INITCAP</a:t>
            </a:r>
            <a:r>
              <a:rPr lang="en-US">
                <a:solidFill>
                  <a:srgbClr val="FC0128"/>
                </a:solidFill>
                <a:latin typeface="Symbol" pitchFamily="18" charset="2"/>
              </a:rPr>
              <a:t>:</a:t>
            </a:r>
            <a:r>
              <a:rPr lang="en-US">
                <a:latin typeface="Symbol" pitchFamily="18" charset="2"/>
              </a:rPr>
              <a:t> </a:t>
            </a:r>
            <a:r>
              <a:rPr lang="en-US"/>
              <a:t>Converts first letter of each word to uppercase and remaining letters to lowercase</a:t>
            </a:r>
          </a:p>
          <a:p>
            <a:pPr lvl="1">
              <a:tabLst>
                <a:tab pos="227013" algn="l"/>
              </a:tabLst>
            </a:pPr>
            <a:endParaRPr lang="en-US"/>
          </a:p>
          <a:p>
            <a:pPr>
              <a:spcBef>
                <a:spcPct val="0"/>
              </a:spcBef>
              <a:tabLst>
                <a:tab pos="227013" algn="l"/>
              </a:tabLst>
            </a:pPr>
            <a:endParaRPr lang="en-US">
              <a:latin typeface="Courier New" pitchFamily="49" charset="0"/>
            </a:endParaRPr>
          </a:p>
          <a:p>
            <a:pPr>
              <a:tabLst>
                <a:tab pos="227013" algn="l"/>
              </a:tabLst>
            </a:pPr>
            <a:endParaRPr lang="en-US"/>
          </a:p>
          <a:p>
            <a:pPr>
              <a:tabLst>
                <a:tab pos="227013" algn="l"/>
              </a:tabLst>
            </a:pPr>
            <a:endParaRPr lang="en-US" sz="500"/>
          </a:p>
          <a:p>
            <a:pPr>
              <a:spcBef>
                <a:spcPct val="65000"/>
              </a:spcBef>
              <a:tabLst>
                <a:tab pos="227013" algn="l"/>
              </a:tabLst>
            </a:pPr>
            <a:r>
              <a:rPr lang="en-US"/>
              <a:t>    	</a:t>
            </a:r>
            <a:r>
              <a:rPr lang="en-US" b="0">
                <a:latin typeface="Courier New" pitchFamily="49" charset="0"/>
              </a:rPr>
              <a:t>EMPLOYEE DETAILS</a:t>
            </a:r>
          </a:p>
          <a:p>
            <a:pPr>
              <a:spcBef>
                <a:spcPct val="0"/>
              </a:spcBef>
              <a:tabLst>
                <a:tab pos="227013" algn="l"/>
              </a:tabLst>
            </a:pPr>
            <a:r>
              <a:rPr lang="en-US" b="0">
                <a:latin typeface="Courier New" pitchFamily="49" charset="0"/>
              </a:rPr>
              <a:t>  	-----------------------------------------</a:t>
            </a:r>
          </a:p>
          <a:p>
            <a:pPr>
              <a:spcBef>
                <a:spcPct val="0"/>
              </a:spcBef>
              <a:tabLst>
                <a:tab pos="227013" algn="l"/>
              </a:tabLst>
            </a:pPr>
            <a:r>
              <a:rPr lang="en-US" b="0">
                <a:latin typeface="Courier New" pitchFamily="49" charset="0"/>
              </a:rPr>
              <a:t>  	The job title for King is president</a:t>
            </a:r>
          </a:p>
          <a:p>
            <a:pPr>
              <a:spcBef>
                <a:spcPct val="0"/>
              </a:spcBef>
              <a:tabLst>
                <a:tab pos="227013" algn="l"/>
              </a:tabLst>
            </a:pPr>
            <a:r>
              <a:rPr lang="en-US" b="0">
                <a:latin typeface="Courier New" pitchFamily="49" charset="0"/>
              </a:rPr>
              <a:t>  	The job title for Blake is manager</a:t>
            </a:r>
          </a:p>
          <a:p>
            <a:pPr>
              <a:spcBef>
                <a:spcPct val="0"/>
              </a:spcBef>
              <a:tabLst>
                <a:tab pos="227013" algn="l"/>
              </a:tabLst>
            </a:pPr>
            <a:r>
              <a:rPr lang="en-US" b="0">
                <a:latin typeface="Courier New" pitchFamily="49" charset="0"/>
              </a:rPr>
              <a:t>  	The job title for Clark is manager</a:t>
            </a:r>
          </a:p>
          <a:p>
            <a:pPr>
              <a:spcBef>
                <a:spcPct val="0"/>
              </a:spcBef>
              <a:tabLst>
                <a:tab pos="227013" algn="l"/>
              </a:tabLst>
            </a:pPr>
            <a:r>
              <a:rPr lang="en-US" b="0">
                <a:latin typeface="Courier New" pitchFamily="49" charset="0"/>
              </a:rPr>
              <a:t>  	...</a:t>
            </a:r>
          </a:p>
          <a:p>
            <a:pPr>
              <a:spcBef>
                <a:spcPct val="0"/>
              </a:spcBef>
              <a:tabLst>
                <a:tab pos="227013" algn="l"/>
              </a:tabLst>
            </a:pPr>
            <a:r>
              <a:rPr lang="en-US" b="0">
                <a:latin typeface="Courier New" pitchFamily="49" charset="0"/>
              </a:rPr>
              <a:t>  	14 rows selected.</a:t>
            </a:r>
          </a:p>
        </p:txBody>
      </p:sp>
      <p:sp>
        <p:nvSpPr>
          <p:cNvPr id="20483" name="Rectangle 3"/>
          <p:cNvSpPr>
            <a:spLocks noGrp="1" noRot="1" noChangeAspect="1" noChangeArrowheads="1" noTextEdit="1"/>
          </p:cNvSpPr>
          <p:nvPr>
            <p:ph type="sldImg"/>
          </p:nvPr>
        </p:nvSpPr>
        <p:spPr>
          <a:xfrm>
            <a:off x="474663" y="161925"/>
            <a:ext cx="5864225" cy="4397375"/>
          </a:xfrm>
          <a:ln cap="flat"/>
        </p:spPr>
      </p:sp>
      <p:sp>
        <p:nvSpPr>
          <p:cNvPr id="20484" name="Rectangle 4"/>
          <p:cNvSpPr>
            <a:spLocks noChangeArrowheads="1"/>
          </p:cNvSpPr>
          <p:nvPr/>
        </p:nvSpPr>
        <p:spPr bwMode="auto">
          <a:xfrm>
            <a:off x="625475" y="6645275"/>
            <a:ext cx="5641975" cy="1214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487" name="Group 7"/>
          <p:cNvGrpSpPr>
            <a:grpSpLocks/>
          </p:cNvGrpSpPr>
          <p:nvPr/>
        </p:nvGrpSpPr>
        <p:grpSpPr bwMode="auto">
          <a:xfrm>
            <a:off x="620713" y="5897563"/>
            <a:ext cx="5683250" cy="655637"/>
            <a:chOff x="391" y="3715"/>
            <a:chExt cx="3580" cy="413"/>
          </a:xfrm>
        </p:grpSpPr>
        <p:sp>
          <p:nvSpPr>
            <p:cNvPr id="20485" name="Rectangle 5"/>
            <p:cNvSpPr>
              <a:spLocks noChangeArrowheads="1"/>
            </p:cNvSpPr>
            <p:nvPr/>
          </p:nvSpPr>
          <p:spPr bwMode="auto">
            <a:xfrm>
              <a:off x="391" y="3715"/>
              <a:ext cx="3550" cy="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p:cNvSpPr>
              <a:spLocks noChangeArrowheads="1"/>
            </p:cNvSpPr>
            <p:nvPr/>
          </p:nvSpPr>
          <p:spPr bwMode="auto">
            <a:xfrm>
              <a:off x="410" y="3738"/>
              <a:ext cx="3561"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869950">
                <a:lnSpc>
                  <a:spcPct val="100000"/>
                </a:lnSpc>
                <a:spcBef>
                  <a:spcPct val="0"/>
                </a:spcBef>
                <a:tabLst>
                  <a:tab pos="455613" algn="l"/>
                </a:tabLst>
              </a:pPr>
              <a:r>
                <a:rPr lang="en-US" sz="1100">
                  <a:solidFill>
                    <a:srgbClr val="000000"/>
                  </a:solidFill>
                  <a:latin typeface="Courier New" pitchFamily="49" charset="0"/>
                </a:rPr>
                <a:t>SQL&gt;	SELECT	'The job title for '||INITCAP(ename)||' is '</a:t>
              </a:r>
            </a:p>
            <a:p>
              <a:pPr algn="l" defTabSz="869950">
                <a:lnSpc>
                  <a:spcPct val="100000"/>
                </a:lnSpc>
                <a:spcBef>
                  <a:spcPct val="0"/>
                </a:spcBef>
                <a:tabLst>
                  <a:tab pos="455613" algn="l"/>
                </a:tabLst>
              </a:pPr>
              <a:r>
                <a:rPr lang="en-US" sz="1100">
                  <a:solidFill>
                    <a:srgbClr val="000000"/>
                  </a:solidFill>
                  <a:latin typeface="Courier New" pitchFamily="49" charset="0"/>
                </a:rPr>
                <a:t>  2 			||LOWER(job) AS "EMPLOYEE DETAILS"</a:t>
              </a:r>
            </a:p>
            <a:p>
              <a:pPr algn="l" defTabSz="869950">
                <a:lnSpc>
                  <a:spcPct val="100000"/>
                </a:lnSpc>
                <a:spcBef>
                  <a:spcPct val="0"/>
                </a:spcBef>
                <a:tabLst>
                  <a:tab pos="455613" algn="l"/>
                </a:tabLst>
              </a:pPr>
              <a:r>
                <a:rPr lang="en-US" sz="1100">
                  <a:solidFill>
                    <a:srgbClr val="000000"/>
                  </a:solidFill>
                  <a:latin typeface="Courier New" pitchFamily="49" charset="0"/>
                </a:rPr>
                <a:t>  3	FROM	emp;</a:t>
              </a:r>
            </a:p>
          </p:txBody>
        </p:sp>
      </p:gr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Rectangle 4"/>
          <p:cNvSpPr>
            <a:spLocks noGrp="1" noChangeArrowheads="1"/>
          </p:cNvSpPr>
          <p:nvPr>
            <p:ph type="body" idx="1"/>
          </p:nvPr>
        </p:nvSpPr>
        <p:spPr>
          <a:noFill/>
          <a:ln/>
        </p:spPr>
        <p:txBody>
          <a:bodyPr/>
          <a:lstStyle/>
          <a:p>
            <a:pPr>
              <a:tabLst/>
            </a:pPr>
            <a:r>
              <a:rPr lang="en-US" dirty="0"/>
              <a:t>Case Conversion Functions (continued)</a:t>
            </a:r>
          </a:p>
          <a:p>
            <a:pPr lvl="1">
              <a:tabLst/>
            </a:pPr>
            <a:r>
              <a:rPr lang="en-US" dirty="0"/>
              <a:t>The slide example displays the employee number, name, and department number of employee BLAKE. </a:t>
            </a:r>
          </a:p>
          <a:p>
            <a:pPr lvl="1">
              <a:tabLst/>
            </a:pPr>
            <a:r>
              <a:rPr lang="en-US" dirty="0"/>
              <a:t>The WHERE clause of the first SQL statement specifies the employee name as </a:t>
            </a:r>
            <a:r>
              <a:rPr lang="en-US" dirty="0">
                <a:latin typeface="Courier New" pitchFamily="49" charset="0"/>
              </a:rPr>
              <a:t>'</a:t>
            </a:r>
            <a:r>
              <a:rPr lang="en-US" dirty="0" err="1"/>
              <a:t>blake</a:t>
            </a:r>
            <a:r>
              <a:rPr lang="en-US" dirty="0"/>
              <a:t>.</a:t>
            </a:r>
            <a:r>
              <a:rPr lang="en-US" dirty="0">
                <a:latin typeface="Courier New" pitchFamily="49" charset="0"/>
              </a:rPr>
              <a:t>'</a:t>
            </a:r>
            <a:r>
              <a:rPr lang="en-US" dirty="0"/>
              <a:t> Since all the data in the EMP table is stored in uppercase, the name </a:t>
            </a:r>
            <a:r>
              <a:rPr lang="en-US" dirty="0">
                <a:latin typeface="Courier New" pitchFamily="49" charset="0"/>
              </a:rPr>
              <a:t>'</a:t>
            </a:r>
            <a:r>
              <a:rPr lang="en-US" dirty="0" err="1"/>
              <a:t>blake</a:t>
            </a:r>
            <a:r>
              <a:rPr lang="en-US" dirty="0">
                <a:latin typeface="Courier New" pitchFamily="49" charset="0"/>
              </a:rPr>
              <a:t>'</a:t>
            </a:r>
            <a:r>
              <a:rPr lang="en-US" dirty="0"/>
              <a:t> does not find a match in the EMP table and as a result no rows are selected.</a:t>
            </a:r>
          </a:p>
          <a:p>
            <a:pPr lvl="1">
              <a:tabLst/>
            </a:pPr>
            <a:r>
              <a:rPr lang="en-US" dirty="0"/>
              <a:t>The WHERE clause of the second SQL statement specifies that the employee name in the EMP table be converted to lowercase and then be compared to </a:t>
            </a:r>
            <a:r>
              <a:rPr lang="en-US" dirty="0">
                <a:latin typeface="Courier New" pitchFamily="49" charset="0"/>
              </a:rPr>
              <a:t>'</a:t>
            </a:r>
            <a:r>
              <a:rPr lang="en-US" dirty="0" err="1"/>
              <a:t>blake</a:t>
            </a:r>
            <a:r>
              <a:rPr lang="en-US" dirty="0"/>
              <a:t>.</a:t>
            </a:r>
            <a:r>
              <a:rPr lang="en-US" dirty="0">
                <a:latin typeface="Courier New" pitchFamily="49" charset="0"/>
              </a:rPr>
              <a:t>'</a:t>
            </a:r>
            <a:r>
              <a:rPr lang="en-US" dirty="0"/>
              <a:t> Since both the names are in lowercase now, a match is found and one row is selected. The WHERE clause can be rewritten in the following manner to produce the same result: </a:t>
            </a:r>
          </a:p>
          <a:p>
            <a:pPr lvl="1">
              <a:tabLst/>
            </a:pPr>
            <a:endParaRPr lang="en-US" dirty="0"/>
          </a:p>
          <a:p>
            <a:pPr lvl="1">
              <a:tabLst/>
            </a:pPr>
            <a:endParaRPr lang="en-US" dirty="0"/>
          </a:p>
          <a:p>
            <a:pPr lvl="1">
              <a:tabLst/>
            </a:pPr>
            <a:r>
              <a:rPr lang="en-US" dirty="0"/>
              <a:t>The name in the output appears as it was stored in the database. To display the name with the first letter capitalized, use the INITCAP function in the SELECT statement.</a:t>
            </a:r>
          </a:p>
          <a:p>
            <a:pPr>
              <a:tabLst/>
            </a:pPr>
            <a:endParaRPr lang="en-US" b="0" dirty="0">
              <a:latin typeface="Times New Roman" pitchFamily="18" charset="0"/>
            </a:endParaRPr>
          </a:p>
        </p:txBody>
      </p:sp>
      <p:sp>
        <p:nvSpPr>
          <p:cNvPr id="22533" name="Rectangle 5"/>
          <p:cNvSpPr>
            <a:spLocks noGrp="1" noRot="1" noChangeAspect="1" noChangeArrowheads="1" noTextEdit="1"/>
          </p:cNvSpPr>
          <p:nvPr>
            <p:ph type="sldImg"/>
          </p:nvPr>
        </p:nvSpPr>
        <p:spPr>
          <a:xfrm>
            <a:off x="474663" y="161925"/>
            <a:ext cx="5864225" cy="4397375"/>
          </a:xfrm>
          <a:ln cap="flat"/>
        </p:spPr>
      </p:sp>
      <p:sp>
        <p:nvSpPr>
          <p:cNvPr id="22534" name="Rectangle 6"/>
          <p:cNvSpPr>
            <a:spLocks noChangeArrowheads="1"/>
          </p:cNvSpPr>
          <p:nvPr/>
        </p:nvSpPr>
        <p:spPr bwMode="auto">
          <a:xfrm>
            <a:off x="596900" y="6734175"/>
            <a:ext cx="5634038" cy="325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Rectangle 7"/>
          <p:cNvSpPr>
            <a:spLocks noChangeArrowheads="1"/>
          </p:cNvSpPr>
          <p:nvPr/>
        </p:nvSpPr>
        <p:spPr bwMode="auto">
          <a:xfrm>
            <a:off x="623888" y="6773863"/>
            <a:ext cx="22002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p>
            <a:pPr algn="l" defTabSz="382588">
              <a:lnSpc>
                <a:spcPct val="100000"/>
              </a:lnSpc>
              <a:spcBef>
                <a:spcPct val="0"/>
              </a:spcBef>
            </a:pPr>
            <a:r>
              <a:rPr lang="en-US" sz="1100">
                <a:solidFill>
                  <a:schemeClr val="tx1"/>
                </a:solidFill>
                <a:latin typeface="Courier New" pitchFamily="49" charset="0"/>
              </a:rPr>
              <a:t>… WHERE	ename = 'BLAKE'</a:t>
            </a:r>
          </a:p>
        </p:txBody>
      </p:sp>
      <p:grpSp>
        <p:nvGrpSpPr>
          <p:cNvPr id="22538" name="Group 10"/>
          <p:cNvGrpSpPr>
            <a:grpSpLocks/>
          </p:cNvGrpSpPr>
          <p:nvPr/>
        </p:nvGrpSpPr>
        <p:grpSpPr bwMode="auto">
          <a:xfrm>
            <a:off x="598488" y="7554913"/>
            <a:ext cx="5634037" cy="617537"/>
            <a:chOff x="377" y="4759"/>
            <a:chExt cx="3549" cy="389"/>
          </a:xfrm>
        </p:grpSpPr>
        <p:sp>
          <p:nvSpPr>
            <p:cNvPr id="22536" name="Rectangle 8"/>
            <p:cNvSpPr>
              <a:spLocks noChangeArrowheads="1"/>
            </p:cNvSpPr>
            <p:nvPr/>
          </p:nvSpPr>
          <p:spPr bwMode="auto">
            <a:xfrm>
              <a:off x="377" y="4759"/>
              <a:ext cx="3549" cy="37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Rectangle 9"/>
            <p:cNvSpPr>
              <a:spLocks noChangeArrowheads="1"/>
            </p:cNvSpPr>
            <p:nvPr/>
          </p:nvSpPr>
          <p:spPr bwMode="auto">
            <a:xfrm>
              <a:off x="407" y="4774"/>
              <a:ext cx="24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869950">
                <a:lnSpc>
                  <a:spcPct val="100000"/>
                </a:lnSpc>
                <a:spcBef>
                  <a:spcPct val="0"/>
                </a:spcBef>
                <a:tabLst>
                  <a:tab pos="1206500" algn="l"/>
                </a:tabLst>
              </a:pPr>
              <a:r>
                <a:rPr lang="en-US" sz="1100">
                  <a:solidFill>
                    <a:srgbClr val="000000"/>
                  </a:solidFill>
                  <a:latin typeface="Courier New" pitchFamily="49" charset="0"/>
                </a:rPr>
                <a:t>SQL&gt; SELECT   	empno, INITCAP(ename), deptno</a:t>
              </a:r>
            </a:p>
            <a:p>
              <a:pPr algn="l" defTabSz="869950">
                <a:lnSpc>
                  <a:spcPct val="100000"/>
                </a:lnSpc>
                <a:spcBef>
                  <a:spcPct val="0"/>
                </a:spcBef>
                <a:tabLst>
                  <a:tab pos="1206500" algn="l"/>
                </a:tabLst>
              </a:pPr>
              <a:r>
                <a:rPr lang="en-US" sz="1100">
                  <a:solidFill>
                    <a:srgbClr val="000000"/>
                  </a:solidFill>
                  <a:latin typeface="Courier New" pitchFamily="49" charset="0"/>
                </a:rPr>
                <a:t>  2  FROM	emp</a:t>
              </a:r>
            </a:p>
            <a:p>
              <a:pPr algn="l" defTabSz="869950">
                <a:lnSpc>
                  <a:spcPct val="100000"/>
                </a:lnSpc>
                <a:spcBef>
                  <a:spcPct val="0"/>
                </a:spcBef>
                <a:tabLst>
                  <a:tab pos="1206500" algn="l"/>
                </a:tabLst>
              </a:pPr>
              <a:r>
                <a:rPr lang="en-US" sz="1100">
                  <a:solidFill>
                    <a:srgbClr val="000000"/>
                  </a:solidFill>
                  <a:latin typeface="Courier New" pitchFamily="49" charset="0"/>
                </a:rPr>
                <a:t>  3  WHERE    	LOWER(ename) = </a:t>
              </a:r>
              <a:r>
                <a:rPr lang="en-US" sz="1100">
                  <a:solidFill>
                    <a:schemeClr val="tx1"/>
                  </a:solidFill>
                  <a:latin typeface="Courier New" pitchFamily="49" charset="0"/>
                </a:rPr>
                <a:t>'</a:t>
              </a:r>
              <a:r>
                <a:rPr lang="en-US" sz="1100">
                  <a:solidFill>
                    <a:srgbClr val="000000"/>
                  </a:solidFill>
                  <a:latin typeface="Courier New" pitchFamily="49" charset="0"/>
                </a:rPr>
                <a:t>blake</a:t>
              </a:r>
              <a:r>
                <a:rPr lang="en-US" sz="1100">
                  <a:solidFill>
                    <a:schemeClr val="tx1"/>
                  </a:solidFill>
                  <a:latin typeface="Courier New" pitchFamily="49" charset="0"/>
                </a:rPr>
                <a:t>'</a:t>
              </a:r>
              <a:r>
                <a:rPr lang="en-US" sz="1100">
                  <a:solidFill>
                    <a:srgbClr val="000000"/>
                  </a:solidFill>
                  <a:latin typeface="Courier New" pitchFamily="49" charset="0"/>
                </a:rPr>
                <a:t>;</a:t>
              </a:r>
            </a:p>
          </p:txBody>
        </p:sp>
      </p:gr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Rectangle 4"/>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charset="0"/>
              </a:rPr>
              <a:t>Copyright </a:t>
            </a:r>
            <a:r>
              <a:rPr lang="en-US" sz="1200" b="0">
                <a:solidFill>
                  <a:srgbClr val="0066FF"/>
                </a:solidFill>
                <a:latin typeface="Symbol" pitchFamily="18" charset="2"/>
              </a:rPr>
              <a:t>Ó</a:t>
            </a:r>
            <a:r>
              <a:rPr lang="en-US" sz="1200" b="0">
                <a:solidFill>
                  <a:srgbClr val="0066FF"/>
                </a:solidFill>
                <a:latin typeface="Arial" charset="0"/>
              </a:rPr>
              <a:t> Oracle Corporation, 1998. All rights reserved.</a:t>
            </a:r>
          </a:p>
        </p:txBody>
      </p:sp>
      <p:sp>
        <p:nvSpPr>
          <p:cNvPr id="2053" name="Rectangle 5"/>
          <p:cNvSpPr>
            <a:spLocks noGrp="1" noChangeArrowheads="1"/>
          </p:cNvSpPr>
          <p:nvPr>
            <p:ph type="ctrTitle" sz="quarter"/>
          </p:nvPr>
        </p:nvSpPr>
        <p:spPr>
          <a:xfrm>
            <a:off x="927100" y="2667000"/>
            <a:ext cx="7302500" cy="1181100"/>
          </a:xfrm>
        </p:spPr>
        <p:txBody>
          <a:bodyPr/>
          <a:lstStyle>
            <a:lvl1pPr>
              <a:defRPr/>
            </a:lvl1pPr>
          </a:lstStyle>
          <a:p>
            <a:pPr lvl="0"/>
            <a:r>
              <a:rPr lang="en-US" noProof="0" smtClean="0"/>
              <a:t>Click to edit Master title style</a:t>
            </a:r>
          </a:p>
        </p:txBody>
      </p:sp>
      <p:sp>
        <p:nvSpPr>
          <p:cNvPr id="2054" name="Rectangle 6"/>
          <p:cNvSpPr>
            <a:spLocks noGrp="1" noChangeArrowheads="1"/>
          </p:cNvSpPr>
          <p:nvPr>
            <p:ph type="subTitle" sz="quarter" idx="1"/>
          </p:nvPr>
        </p:nvSpPr>
        <p:spPr>
          <a:xfrm>
            <a:off x="914400" y="3886200"/>
            <a:ext cx="7327900" cy="641350"/>
          </a:xfrm>
        </p:spPr>
        <p:txBody>
          <a:bodyPr/>
          <a:lstStyle>
            <a:lvl1pPr algn="ctr" defTabSz="914400">
              <a:tabLst/>
              <a:defRPr/>
            </a:lvl1pPr>
          </a:lstStyle>
          <a:p>
            <a:pPr lvl="0"/>
            <a:r>
              <a:rPr lang="en-US" noProof="0" smtClean="0"/>
              <a:t>Click to edit Master subtitle style</a:t>
            </a:r>
          </a:p>
        </p:txBody>
      </p:sp>
      <p:sp>
        <p:nvSpPr>
          <p:cNvPr id="2055" name="Rectangle 7"/>
          <p:cNvSpPr>
            <a:spLocks noChangeArrowheads="1"/>
          </p:cNvSpPr>
          <p:nvPr/>
        </p:nvSpPr>
        <p:spPr bwMode="hidden">
          <a:xfrm>
            <a:off x="4064000" y="1104900"/>
            <a:ext cx="1028700" cy="1028700"/>
          </a:xfrm>
          <a:prstGeom prst="rect">
            <a:avLst/>
          </a:prstGeom>
          <a:gradFill rotWithShape="0">
            <a:gsLst>
              <a:gs pos="0">
                <a:srgbClr val="660033">
                  <a:gamma/>
                  <a:shade val="69804"/>
                  <a:invGamma/>
                </a:srgbClr>
              </a:gs>
              <a:gs pos="100000">
                <a:srgbClr val="660033"/>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6" name="Rectangle 8"/>
          <p:cNvSpPr>
            <a:spLocks noChangeArrowheads="1"/>
          </p:cNvSpPr>
          <p:nvPr/>
        </p:nvSpPr>
        <p:spPr bwMode="gray">
          <a:xfrm>
            <a:off x="4268788" y="1154113"/>
            <a:ext cx="60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6000">
                <a:solidFill>
                  <a:srgbClr val="FFCC66"/>
                </a:solidFill>
                <a:effectLst>
                  <a:outerShdw blurRad="38100" dist="38100" dir="2700000" algn="tl">
                    <a:srgbClr val="000000"/>
                  </a:outerShdw>
                </a:effectLst>
                <a:latin typeface="Arial" charset="0"/>
              </a:rPr>
              <a:t>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172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9213" y="511175"/>
            <a:ext cx="1846262" cy="344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0425" y="511175"/>
            <a:ext cx="5386388" cy="344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967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291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276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0425"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207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312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810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302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185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000080">
                <a:gamma/>
                <a:shade val="49804"/>
                <a:invGamma/>
              </a:srgbClr>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title"/>
          </p:nvPr>
        </p:nvSpPr>
        <p:spPr bwMode="auto">
          <a:xfrm>
            <a:off x="922338" y="511175"/>
            <a:ext cx="7299325" cy="881063"/>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60425" y="1795463"/>
            <a:ext cx="7385050" cy="2165350"/>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endParaRPr lang="en-US" smtClean="0"/>
          </a:p>
          <a:p>
            <a:pPr lvl="1"/>
            <a:r>
              <a:rPr lang="en-US" smtClean="0"/>
              <a:t>First Level</a:t>
            </a:r>
          </a:p>
          <a:p>
            <a:pPr lvl="2"/>
            <a:r>
              <a:rPr lang="en-US" smtClean="0"/>
              <a:t>Second Level</a:t>
            </a:r>
          </a:p>
          <a:p>
            <a:pPr lvl="0"/>
            <a:r>
              <a:rPr lang="en-US" smtClean="0"/>
              <a:t>	</a:t>
            </a:r>
          </a:p>
        </p:txBody>
      </p:sp>
      <p:sp>
        <p:nvSpPr>
          <p:cNvPr id="1029" name="Rectangle 5"/>
          <p:cNvSpPr>
            <a:spLocks noChangeArrowheads="1"/>
          </p:cNvSpPr>
          <p:nvPr/>
        </p:nvSpPr>
        <p:spPr bwMode="auto">
          <a:xfrm>
            <a:off x="815975" y="6294438"/>
            <a:ext cx="504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charset="0"/>
              </a:rPr>
              <a:t>3-</a:t>
            </a:r>
            <a:fld id="{2581C107-70E6-4512-9014-544BF849BC03}" type="slidenum">
              <a:rPr lang="en-US" sz="1200" b="0">
                <a:solidFill>
                  <a:srgbClr val="0066FF"/>
                </a:solidFill>
                <a:latin typeface="Arial" charset="0"/>
              </a:rPr>
              <a:pPr algn="l">
                <a:lnSpc>
                  <a:spcPct val="100000"/>
                </a:lnSpc>
                <a:spcBef>
                  <a:spcPct val="0"/>
                </a:spcBef>
              </a:pPr>
              <a:t>‹#›</a:t>
            </a:fld>
            <a:endParaRPr lang="en-US" sz="1200" b="0">
              <a:solidFill>
                <a:srgbClr val="0066FF"/>
              </a:solidFill>
              <a:latin typeface="Arial" charset="0"/>
            </a:endParaRPr>
          </a:p>
        </p:txBody>
      </p:sp>
      <p:pic>
        <p:nvPicPr>
          <p:cNvPr id="1030" name="Picture 6"/>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Rectangle 7"/>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charset="0"/>
              </a:rPr>
              <a:t>Copyright </a:t>
            </a:r>
            <a:r>
              <a:rPr lang="en-US" sz="1200" b="0">
                <a:solidFill>
                  <a:srgbClr val="0066FF"/>
                </a:solidFill>
                <a:latin typeface="Symbol" pitchFamily="18" charset="2"/>
              </a:rPr>
              <a:t>Ó</a:t>
            </a:r>
            <a:r>
              <a:rPr lang="en-US" sz="1200" b="0">
                <a:solidFill>
                  <a:srgbClr val="0066FF"/>
                </a:solidFill>
                <a:latin typeface="Arial" charset="0"/>
              </a:rPr>
              <a:t> Oracle Corporation, 1998. All rights reserved.</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FFCC66"/>
          </a:solidFill>
          <a:latin typeface="+mj-lt"/>
          <a:ea typeface="+mj-ea"/>
          <a:cs typeface="+mj-cs"/>
        </a:defRPr>
      </a:lvl1pPr>
      <a:lvl2pPr algn="ctr" rtl="0" eaLnBrk="0" fontAlgn="base" hangingPunct="0">
        <a:spcBef>
          <a:spcPct val="0"/>
        </a:spcBef>
        <a:spcAft>
          <a:spcPct val="0"/>
        </a:spcAft>
        <a:defRPr sz="3600" b="1">
          <a:solidFill>
            <a:srgbClr val="FFCC66"/>
          </a:solidFill>
          <a:latin typeface="Arial" charset="0"/>
          <a:cs typeface="Arial" charset="0"/>
        </a:defRPr>
      </a:lvl2pPr>
      <a:lvl3pPr algn="ctr" rtl="0" eaLnBrk="0" fontAlgn="base" hangingPunct="0">
        <a:spcBef>
          <a:spcPct val="0"/>
        </a:spcBef>
        <a:spcAft>
          <a:spcPct val="0"/>
        </a:spcAft>
        <a:defRPr sz="3600" b="1">
          <a:solidFill>
            <a:srgbClr val="FFCC66"/>
          </a:solidFill>
          <a:latin typeface="Arial" charset="0"/>
          <a:cs typeface="Arial" charset="0"/>
        </a:defRPr>
      </a:lvl3pPr>
      <a:lvl4pPr algn="ctr" rtl="0" eaLnBrk="0" fontAlgn="base" hangingPunct="0">
        <a:spcBef>
          <a:spcPct val="0"/>
        </a:spcBef>
        <a:spcAft>
          <a:spcPct val="0"/>
        </a:spcAft>
        <a:defRPr sz="3600" b="1">
          <a:solidFill>
            <a:srgbClr val="FFCC66"/>
          </a:solidFill>
          <a:latin typeface="Arial" charset="0"/>
          <a:cs typeface="Arial" charset="0"/>
        </a:defRPr>
      </a:lvl4pPr>
      <a:lvl5pPr algn="ctr" rtl="0" eaLnBrk="0" fontAlgn="base" hangingPunct="0">
        <a:spcBef>
          <a:spcPct val="0"/>
        </a:spcBef>
        <a:spcAft>
          <a:spcPct val="0"/>
        </a:spcAft>
        <a:defRPr sz="3600" b="1">
          <a:solidFill>
            <a:srgbClr val="FFCC66"/>
          </a:solidFill>
          <a:latin typeface="Arial" charset="0"/>
          <a:cs typeface="Arial" charset="0"/>
        </a:defRPr>
      </a:lvl5pPr>
      <a:lvl6pPr marL="457200" algn="ctr" rtl="0" eaLnBrk="0" fontAlgn="base" hangingPunct="0">
        <a:spcBef>
          <a:spcPct val="0"/>
        </a:spcBef>
        <a:spcAft>
          <a:spcPct val="0"/>
        </a:spcAft>
        <a:defRPr sz="3600" b="1">
          <a:solidFill>
            <a:srgbClr val="FFCC66"/>
          </a:solidFill>
          <a:latin typeface="Arial" charset="0"/>
          <a:cs typeface="Arial" charset="0"/>
        </a:defRPr>
      </a:lvl6pPr>
      <a:lvl7pPr marL="914400" algn="ctr" rtl="0" eaLnBrk="0" fontAlgn="base" hangingPunct="0">
        <a:spcBef>
          <a:spcPct val="0"/>
        </a:spcBef>
        <a:spcAft>
          <a:spcPct val="0"/>
        </a:spcAft>
        <a:defRPr sz="3600" b="1">
          <a:solidFill>
            <a:srgbClr val="FFCC66"/>
          </a:solidFill>
          <a:latin typeface="Arial" charset="0"/>
          <a:cs typeface="Arial" charset="0"/>
        </a:defRPr>
      </a:lvl7pPr>
      <a:lvl8pPr marL="1371600" algn="ctr" rtl="0" eaLnBrk="0" fontAlgn="base" hangingPunct="0">
        <a:spcBef>
          <a:spcPct val="0"/>
        </a:spcBef>
        <a:spcAft>
          <a:spcPct val="0"/>
        </a:spcAft>
        <a:defRPr sz="3600" b="1">
          <a:solidFill>
            <a:srgbClr val="FFCC66"/>
          </a:solidFill>
          <a:latin typeface="Arial" charset="0"/>
          <a:cs typeface="Arial" charset="0"/>
        </a:defRPr>
      </a:lvl8pPr>
      <a:lvl9pPr marL="1828800" algn="ctr" rtl="0" eaLnBrk="0" fontAlgn="base" hangingPunct="0">
        <a:spcBef>
          <a:spcPct val="0"/>
        </a:spcBef>
        <a:spcAft>
          <a:spcPct val="0"/>
        </a:spcAft>
        <a:defRPr sz="3600" b="1">
          <a:solidFill>
            <a:srgbClr val="FFCC66"/>
          </a:solidFill>
          <a:latin typeface="Arial" charset="0"/>
          <a:cs typeface="Arial" charset="0"/>
        </a:defRPr>
      </a:lvl9pPr>
    </p:titleStyle>
    <p:bodyStyle>
      <a:lvl1pPr algn="l" defTabSz="346075" rtl="0" eaLnBrk="0" fontAlgn="base" hangingPunct="0">
        <a:lnSpc>
          <a:spcPct val="95000"/>
        </a:lnSpc>
        <a:spcBef>
          <a:spcPct val="35000"/>
        </a:spcBef>
        <a:spcAft>
          <a:spcPct val="0"/>
        </a:spcAft>
        <a:tabLst>
          <a:tab pos="571500" algn="l"/>
        </a:tabLst>
        <a:defRPr sz="2800" b="1">
          <a:solidFill>
            <a:srgbClr val="FFFFCC"/>
          </a:solidFill>
          <a:effectLst>
            <a:outerShdw blurRad="38100" dist="38100" dir="2700000" algn="tl">
              <a:srgbClr val="000000"/>
            </a:outerShdw>
          </a:effectLst>
          <a:latin typeface="+mn-lt"/>
          <a:ea typeface="+mn-ea"/>
          <a:cs typeface="+mn-cs"/>
        </a:defRPr>
      </a:lvl1pPr>
      <a:lvl2pPr marL="341313" indent="-227013" algn="l" defTabSz="346075" rtl="0" eaLnBrk="0" fontAlgn="base" hangingPunct="0">
        <a:lnSpc>
          <a:spcPct val="95000"/>
        </a:lnSpc>
        <a:spcBef>
          <a:spcPct val="35000"/>
        </a:spcBef>
        <a:spcAft>
          <a:spcPct val="0"/>
        </a:spcAft>
        <a:buClr>
          <a:srgbClr val="FFCC66"/>
        </a:buClr>
        <a:buSzPct val="100000"/>
        <a:buChar char="•"/>
        <a:tabLst>
          <a:tab pos="571500" algn="l"/>
        </a:tabLst>
        <a:defRPr sz="2800" b="1">
          <a:solidFill>
            <a:srgbClr val="F8F8D3"/>
          </a:solidFill>
          <a:latin typeface="+mn-lt"/>
          <a:cs typeface="+mn-cs"/>
        </a:defRPr>
      </a:lvl2pPr>
      <a:lvl3pPr marL="741363" indent="-285750" algn="l" defTabSz="346075" rtl="0" eaLnBrk="0" fontAlgn="base" hangingPunct="0">
        <a:lnSpc>
          <a:spcPct val="95000"/>
        </a:lnSpc>
        <a:spcBef>
          <a:spcPct val="35000"/>
        </a:spcBef>
        <a:spcAft>
          <a:spcPct val="0"/>
        </a:spcAft>
        <a:buClr>
          <a:srgbClr val="FFCC66"/>
        </a:buClr>
        <a:buSzPct val="90000"/>
        <a:buChar char="–"/>
        <a:tabLst>
          <a:tab pos="571500" algn="l"/>
        </a:tabLst>
        <a:defRPr sz="2800" b="1">
          <a:solidFill>
            <a:srgbClr val="F8F8D3"/>
          </a:solidFill>
          <a:latin typeface="+mn-lt"/>
          <a:cs typeface="+mn-cs"/>
        </a:defRPr>
      </a:lvl3pPr>
      <a:lvl4pPr marL="1600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4pPr>
      <a:lvl5pPr marL="20574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5pPr>
      <a:lvl6pPr marL="25146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6pPr>
      <a:lvl7pPr marL="29718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7pPr>
      <a:lvl8pPr marL="34290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8pPr>
      <a:lvl9pPr marL="3886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sz="4000"/>
              <a:t>Single-Row Functions</a:t>
            </a:r>
          </a:p>
        </p:txBody>
      </p:sp>
    </p:spTree>
  </p:cSld>
  <p:clrMapOvr>
    <a:overrideClrMapping bg1="dk2" tx1="lt1" bg2="dk1" tx2="lt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Case Conversion </a:t>
            </a:r>
            <a:r>
              <a:rPr lang="en-US" dirty="0" smtClean="0"/>
              <a:t>Functions</a:t>
            </a:r>
            <a:br>
              <a:rPr lang="en-US" dirty="0" smtClean="0"/>
            </a:br>
            <a:r>
              <a:rPr lang="en-US" dirty="0"/>
              <a:t/>
            </a:r>
            <a:br>
              <a:rPr lang="en-US" dirty="0"/>
            </a:br>
            <a:endParaRPr lang="en-US" dirty="0"/>
          </a:p>
        </p:txBody>
      </p:sp>
      <p:sp>
        <p:nvSpPr>
          <p:cNvPr id="3" name="Content Placeholder 2"/>
          <p:cNvSpPr>
            <a:spLocks noGrp="1"/>
          </p:cNvSpPr>
          <p:nvPr>
            <p:ph idx="1"/>
          </p:nvPr>
        </p:nvSpPr>
        <p:spPr>
          <a:xfrm>
            <a:off x="860425" y="1795463"/>
            <a:ext cx="7385050" cy="1881157"/>
          </a:xfrm>
        </p:spPr>
        <p:txBody>
          <a:bodyPr/>
          <a:lstStyle/>
          <a:p>
            <a:endParaRPr lang="en-US" dirty="0" smtClean="0"/>
          </a:p>
          <a:p>
            <a:r>
              <a:rPr lang="en-US" dirty="0" smtClean="0"/>
              <a:t>Display the name of the employees whose job is Analyst </a:t>
            </a:r>
            <a:r>
              <a:rPr lang="en-US" dirty="0"/>
              <a:t>with the first letter </a:t>
            </a:r>
            <a:r>
              <a:rPr lang="en-US" dirty="0" smtClean="0"/>
              <a:t>capitalized</a:t>
            </a:r>
            <a:r>
              <a:rPr lang="en-US" dirty="0"/>
              <a:t>.</a:t>
            </a:r>
          </a:p>
        </p:txBody>
      </p:sp>
    </p:spTree>
    <p:extLst>
      <p:ext uri="{BB962C8B-B14F-4D97-AF65-F5344CB8AC3E}">
        <p14:creationId xmlns:p14="http://schemas.microsoft.com/office/powerpoint/2010/main" val="50197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812800" y="2916238"/>
            <a:ext cx="4349750" cy="33226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5000"/>
              </a:lnSpc>
              <a:spcBef>
                <a:spcPct val="35000"/>
              </a:spcBef>
            </a:pPr>
            <a:r>
              <a:rPr lang="en-US" sz="2400" dirty="0">
                <a:solidFill>
                  <a:srgbClr val="000000"/>
                </a:solidFill>
                <a:latin typeface="Arial" charset="0"/>
              </a:rPr>
              <a:t>CONCAT(</a:t>
            </a:r>
            <a:r>
              <a:rPr lang="en-US" sz="2400" dirty="0">
                <a:latin typeface="Courier New" pitchFamily="49" charset="0"/>
              </a:rPr>
              <a:t>'</a:t>
            </a:r>
            <a:r>
              <a:rPr lang="en-US" sz="2400" dirty="0">
                <a:solidFill>
                  <a:srgbClr val="000000"/>
                </a:solidFill>
                <a:latin typeface="Arial" charset="0"/>
              </a:rPr>
              <a:t>Good</a:t>
            </a:r>
            <a:r>
              <a:rPr lang="en-US" sz="2400" dirty="0">
                <a:latin typeface="Courier New" pitchFamily="49" charset="0"/>
              </a:rPr>
              <a:t>'</a:t>
            </a:r>
            <a:r>
              <a:rPr lang="en-US" sz="2400" dirty="0">
                <a:solidFill>
                  <a:srgbClr val="000000"/>
                </a:solidFill>
                <a:latin typeface="Arial" charset="0"/>
              </a:rPr>
              <a:t>, </a:t>
            </a:r>
            <a:r>
              <a:rPr lang="en-US" sz="2400" dirty="0">
                <a:latin typeface="Courier New" pitchFamily="49" charset="0"/>
              </a:rPr>
              <a:t>'</a:t>
            </a:r>
            <a:r>
              <a:rPr lang="en-US" sz="2400" dirty="0">
                <a:solidFill>
                  <a:srgbClr val="000000"/>
                </a:solidFill>
                <a:latin typeface="Arial" charset="0"/>
              </a:rPr>
              <a:t>String</a:t>
            </a:r>
            <a:r>
              <a:rPr lang="en-US" sz="2400" dirty="0">
                <a:latin typeface="Courier New" pitchFamily="49" charset="0"/>
              </a:rPr>
              <a:t>'</a:t>
            </a:r>
            <a:r>
              <a:rPr lang="en-US" sz="2400" dirty="0">
                <a:solidFill>
                  <a:srgbClr val="000000"/>
                </a:solidFill>
                <a:latin typeface="Arial" charset="0"/>
              </a:rPr>
              <a:t>)</a:t>
            </a:r>
          </a:p>
          <a:p>
            <a:pPr algn="l">
              <a:lnSpc>
                <a:spcPct val="95000"/>
              </a:lnSpc>
              <a:spcBef>
                <a:spcPct val="35000"/>
              </a:spcBef>
            </a:pPr>
            <a:r>
              <a:rPr lang="en-US" sz="2400" dirty="0">
                <a:solidFill>
                  <a:srgbClr val="000000"/>
                </a:solidFill>
                <a:latin typeface="Arial" charset="0"/>
              </a:rPr>
              <a:t>SUBSTR(</a:t>
            </a:r>
            <a:r>
              <a:rPr lang="en-US" sz="2400" dirty="0">
                <a:latin typeface="Courier New" pitchFamily="49" charset="0"/>
              </a:rPr>
              <a:t>'</a:t>
            </a:r>
            <a:r>
              <a:rPr lang="en-US" sz="2400" dirty="0">
                <a:solidFill>
                  <a:srgbClr val="000000"/>
                </a:solidFill>
                <a:latin typeface="Arial" charset="0"/>
              </a:rPr>
              <a:t>String</a:t>
            </a:r>
            <a:r>
              <a:rPr lang="en-US" sz="2400" dirty="0">
                <a:latin typeface="Courier New" pitchFamily="49" charset="0"/>
              </a:rPr>
              <a:t>'</a:t>
            </a:r>
            <a:r>
              <a:rPr lang="en-US" sz="2400" dirty="0">
                <a:solidFill>
                  <a:srgbClr val="000000"/>
                </a:solidFill>
                <a:latin typeface="Arial" charset="0"/>
              </a:rPr>
              <a:t>,1,3)</a:t>
            </a:r>
          </a:p>
          <a:p>
            <a:pPr algn="l">
              <a:lnSpc>
                <a:spcPct val="95000"/>
              </a:lnSpc>
              <a:spcBef>
                <a:spcPct val="35000"/>
              </a:spcBef>
            </a:pPr>
            <a:r>
              <a:rPr lang="en-US" sz="2400" dirty="0">
                <a:solidFill>
                  <a:srgbClr val="000000"/>
                </a:solidFill>
                <a:latin typeface="Arial" charset="0"/>
              </a:rPr>
              <a:t>LENGTH(</a:t>
            </a:r>
            <a:r>
              <a:rPr lang="en-US" sz="2400" dirty="0">
                <a:latin typeface="Courier New" pitchFamily="49" charset="0"/>
              </a:rPr>
              <a:t>'</a:t>
            </a:r>
            <a:r>
              <a:rPr lang="en-US" sz="2400" dirty="0">
                <a:solidFill>
                  <a:srgbClr val="000000"/>
                </a:solidFill>
                <a:latin typeface="Arial" charset="0"/>
              </a:rPr>
              <a:t>String</a:t>
            </a:r>
            <a:r>
              <a:rPr lang="en-US" sz="2400" dirty="0">
                <a:latin typeface="Courier New" pitchFamily="49" charset="0"/>
              </a:rPr>
              <a:t>'</a:t>
            </a:r>
            <a:r>
              <a:rPr lang="en-US" sz="2400" dirty="0">
                <a:solidFill>
                  <a:srgbClr val="000000"/>
                </a:solidFill>
                <a:latin typeface="Arial" charset="0"/>
              </a:rPr>
              <a:t>)</a:t>
            </a:r>
          </a:p>
          <a:p>
            <a:pPr algn="l">
              <a:lnSpc>
                <a:spcPct val="95000"/>
              </a:lnSpc>
              <a:spcBef>
                <a:spcPct val="35000"/>
              </a:spcBef>
            </a:pPr>
            <a:r>
              <a:rPr lang="en-US" sz="2400" dirty="0">
                <a:solidFill>
                  <a:srgbClr val="000000"/>
                </a:solidFill>
                <a:latin typeface="Arial" charset="0"/>
              </a:rPr>
              <a:t>INSTR(</a:t>
            </a:r>
            <a:r>
              <a:rPr lang="en-US" sz="2400" dirty="0">
                <a:latin typeface="Courier New" pitchFamily="49" charset="0"/>
              </a:rPr>
              <a:t>'</a:t>
            </a:r>
            <a:r>
              <a:rPr lang="en-US" sz="2400" dirty="0">
                <a:solidFill>
                  <a:srgbClr val="000000"/>
                </a:solidFill>
                <a:latin typeface="Arial" charset="0"/>
              </a:rPr>
              <a:t>String</a:t>
            </a:r>
            <a:r>
              <a:rPr lang="en-US" sz="2400" dirty="0">
                <a:latin typeface="Courier New" pitchFamily="49" charset="0"/>
              </a:rPr>
              <a:t>'</a:t>
            </a:r>
            <a:r>
              <a:rPr lang="en-US" sz="2400" dirty="0">
                <a:solidFill>
                  <a:srgbClr val="000000"/>
                </a:solidFill>
                <a:latin typeface="Arial" charset="0"/>
              </a:rPr>
              <a:t>, </a:t>
            </a:r>
            <a:r>
              <a:rPr lang="en-US" sz="2400" dirty="0">
                <a:latin typeface="Courier New" pitchFamily="49" charset="0"/>
              </a:rPr>
              <a:t>'</a:t>
            </a:r>
            <a:r>
              <a:rPr lang="en-US" sz="2400" dirty="0">
                <a:solidFill>
                  <a:srgbClr val="000000"/>
                </a:solidFill>
                <a:latin typeface="Arial" charset="0"/>
              </a:rPr>
              <a:t>r</a:t>
            </a:r>
            <a:r>
              <a:rPr lang="en-US" sz="2400" dirty="0">
                <a:latin typeface="Courier New" pitchFamily="49" charset="0"/>
              </a:rPr>
              <a:t>'</a:t>
            </a:r>
            <a:r>
              <a:rPr lang="en-US" sz="2400" dirty="0">
                <a:solidFill>
                  <a:srgbClr val="000000"/>
                </a:solidFill>
                <a:latin typeface="Arial" charset="0"/>
              </a:rPr>
              <a:t>)</a:t>
            </a:r>
          </a:p>
          <a:p>
            <a:pPr algn="l">
              <a:lnSpc>
                <a:spcPct val="95000"/>
              </a:lnSpc>
              <a:spcBef>
                <a:spcPct val="35000"/>
              </a:spcBef>
            </a:pPr>
            <a:r>
              <a:rPr lang="en-US" sz="2400" dirty="0">
                <a:solidFill>
                  <a:srgbClr val="000000"/>
                </a:solidFill>
                <a:latin typeface="Arial" charset="0"/>
              </a:rPr>
              <a:t>LPAD(sal,10,</a:t>
            </a:r>
            <a:r>
              <a:rPr lang="en-US" sz="2400" dirty="0">
                <a:latin typeface="Courier New" pitchFamily="49" charset="0"/>
              </a:rPr>
              <a:t>'</a:t>
            </a:r>
            <a:r>
              <a:rPr lang="en-US" sz="2400" dirty="0">
                <a:solidFill>
                  <a:srgbClr val="000000"/>
                </a:solidFill>
                <a:latin typeface="Arial" charset="0"/>
              </a:rPr>
              <a:t>*</a:t>
            </a:r>
            <a:r>
              <a:rPr lang="en-US" sz="2400" dirty="0">
                <a:latin typeface="Courier New" pitchFamily="49" charset="0"/>
              </a:rPr>
              <a:t>'</a:t>
            </a:r>
            <a:r>
              <a:rPr lang="en-US" sz="2400" dirty="0">
                <a:solidFill>
                  <a:srgbClr val="000000"/>
                </a:solidFill>
                <a:latin typeface="Arial" charset="0"/>
              </a:rPr>
              <a:t>)</a:t>
            </a:r>
          </a:p>
          <a:p>
            <a:pPr algn="l">
              <a:lnSpc>
                <a:spcPct val="95000"/>
              </a:lnSpc>
              <a:spcBef>
                <a:spcPct val="35000"/>
              </a:spcBef>
            </a:pPr>
            <a:r>
              <a:rPr lang="en-US" sz="2400" dirty="0">
                <a:solidFill>
                  <a:srgbClr val="000000"/>
                </a:solidFill>
                <a:latin typeface="Arial" charset="0"/>
              </a:rPr>
              <a:t>Trim(‘S’ from ‘SSMITH’)</a:t>
            </a:r>
          </a:p>
          <a:p>
            <a:pPr algn="l">
              <a:lnSpc>
                <a:spcPct val="95000"/>
              </a:lnSpc>
              <a:spcBef>
                <a:spcPct val="35000"/>
              </a:spcBef>
            </a:pPr>
            <a:r>
              <a:rPr lang="en-US" sz="2400" dirty="0">
                <a:solidFill>
                  <a:srgbClr val="000000"/>
                </a:solidFill>
                <a:latin typeface="Arial" charset="0"/>
              </a:rPr>
              <a:t>Replace(‘</a:t>
            </a:r>
            <a:r>
              <a:rPr lang="en-US" sz="2400" dirty="0" err="1">
                <a:solidFill>
                  <a:srgbClr val="000000"/>
                </a:solidFill>
                <a:latin typeface="Arial" charset="0"/>
              </a:rPr>
              <a:t>toy’,’y’,’let</a:t>
            </a:r>
            <a:r>
              <a:rPr lang="en-US" sz="2400" dirty="0">
                <a:solidFill>
                  <a:srgbClr val="000000"/>
                </a:solidFill>
                <a:latin typeface="Arial" charset="0"/>
              </a:rPr>
              <a:t>’)</a:t>
            </a:r>
          </a:p>
        </p:txBody>
      </p:sp>
      <p:sp>
        <p:nvSpPr>
          <p:cNvPr id="23555" name="Rectangle 3"/>
          <p:cNvSpPr>
            <a:spLocks noChangeArrowheads="1"/>
          </p:cNvSpPr>
          <p:nvPr/>
        </p:nvSpPr>
        <p:spPr bwMode="blackWhite">
          <a:xfrm>
            <a:off x="5041900" y="2914650"/>
            <a:ext cx="3195638" cy="2846388"/>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5000"/>
              </a:lnSpc>
              <a:spcBef>
                <a:spcPct val="35000"/>
              </a:spcBef>
            </a:pPr>
            <a:r>
              <a:rPr lang="en-US" sz="2400">
                <a:solidFill>
                  <a:srgbClr val="000000"/>
                </a:solidFill>
                <a:latin typeface="Arial" charset="0"/>
              </a:rPr>
              <a:t>GoodString</a:t>
            </a:r>
          </a:p>
          <a:p>
            <a:pPr algn="l">
              <a:lnSpc>
                <a:spcPct val="95000"/>
              </a:lnSpc>
              <a:spcBef>
                <a:spcPct val="35000"/>
              </a:spcBef>
            </a:pPr>
            <a:r>
              <a:rPr lang="en-US" sz="2400">
                <a:solidFill>
                  <a:srgbClr val="000000"/>
                </a:solidFill>
                <a:latin typeface="Arial" charset="0"/>
              </a:rPr>
              <a:t>Str</a:t>
            </a:r>
          </a:p>
          <a:p>
            <a:pPr algn="l">
              <a:lnSpc>
                <a:spcPct val="95000"/>
              </a:lnSpc>
              <a:spcBef>
                <a:spcPct val="35000"/>
              </a:spcBef>
            </a:pPr>
            <a:r>
              <a:rPr lang="en-US" sz="2400">
                <a:solidFill>
                  <a:srgbClr val="000000"/>
                </a:solidFill>
                <a:latin typeface="Arial" charset="0"/>
              </a:rPr>
              <a:t>6</a:t>
            </a:r>
          </a:p>
          <a:p>
            <a:pPr algn="l">
              <a:lnSpc>
                <a:spcPct val="95000"/>
              </a:lnSpc>
              <a:spcBef>
                <a:spcPct val="35000"/>
              </a:spcBef>
            </a:pPr>
            <a:r>
              <a:rPr lang="en-US" sz="2400">
                <a:solidFill>
                  <a:srgbClr val="000000"/>
                </a:solidFill>
                <a:latin typeface="Arial" charset="0"/>
              </a:rPr>
              <a:t>3</a:t>
            </a:r>
          </a:p>
          <a:p>
            <a:pPr algn="l">
              <a:lnSpc>
                <a:spcPct val="95000"/>
              </a:lnSpc>
              <a:spcBef>
                <a:spcPct val="35000"/>
              </a:spcBef>
            </a:pPr>
            <a:r>
              <a:rPr lang="en-US" sz="2400">
                <a:solidFill>
                  <a:srgbClr val="000000"/>
                </a:solidFill>
                <a:latin typeface="Arial" charset="0"/>
              </a:rPr>
              <a:t>******5000</a:t>
            </a:r>
          </a:p>
          <a:p>
            <a:pPr algn="l">
              <a:lnSpc>
                <a:spcPct val="95000"/>
              </a:lnSpc>
              <a:spcBef>
                <a:spcPct val="35000"/>
              </a:spcBef>
            </a:pPr>
            <a:r>
              <a:rPr lang="en-US" sz="2400">
                <a:solidFill>
                  <a:srgbClr val="000000"/>
                </a:solidFill>
                <a:latin typeface="Arial" charset="0"/>
              </a:rPr>
              <a:t>MITH</a:t>
            </a:r>
          </a:p>
        </p:txBody>
      </p:sp>
      <p:sp>
        <p:nvSpPr>
          <p:cNvPr id="23556" name="Rectangle 4"/>
          <p:cNvSpPr>
            <a:spLocks noChangeArrowheads="1"/>
          </p:cNvSpPr>
          <p:nvPr/>
        </p:nvSpPr>
        <p:spPr bwMode="blackWhite">
          <a:xfrm>
            <a:off x="812800" y="2430463"/>
            <a:ext cx="4243388"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sz="2400">
                <a:solidFill>
                  <a:srgbClr val="000000"/>
                </a:solidFill>
                <a:latin typeface="Arial" charset="0"/>
              </a:rPr>
              <a:t>Function</a:t>
            </a:r>
          </a:p>
        </p:txBody>
      </p:sp>
      <p:sp>
        <p:nvSpPr>
          <p:cNvPr id="23557" name="Rectangle 5"/>
          <p:cNvSpPr>
            <a:spLocks noChangeArrowheads="1"/>
          </p:cNvSpPr>
          <p:nvPr/>
        </p:nvSpPr>
        <p:spPr bwMode="blackWhite">
          <a:xfrm>
            <a:off x="5041900" y="2430463"/>
            <a:ext cx="3195638"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sz="2400">
                <a:solidFill>
                  <a:srgbClr val="000000"/>
                </a:solidFill>
                <a:latin typeface="Arial" charset="0"/>
              </a:rPr>
              <a:t>Result</a:t>
            </a:r>
          </a:p>
        </p:txBody>
      </p:sp>
      <p:sp>
        <p:nvSpPr>
          <p:cNvPr id="23558" name="Arc 6"/>
          <p:cNvSpPr>
            <a:spLocks/>
          </p:cNvSpPr>
          <p:nvPr/>
        </p:nvSpPr>
        <p:spPr bwMode="ltGray">
          <a:xfrm>
            <a:off x="5459413" y="2408238"/>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Rectangle 7"/>
          <p:cNvSpPr>
            <a:spLocks noGrp="1" noChangeArrowheads="1"/>
          </p:cNvSpPr>
          <p:nvPr>
            <p:ph type="title"/>
          </p:nvPr>
        </p:nvSpPr>
        <p:spPr>
          <a:xfrm>
            <a:off x="693738" y="549275"/>
            <a:ext cx="7783512" cy="881063"/>
          </a:xfrm>
          <a:noFill/>
          <a:ln/>
        </p:spPr>
        <p:txBody>
          <a:bodyPr/>
          <a:lstStyle/>
          <a:p>
            <a:r>
              <a:rPr lang="en-US" dirty="0"/>
              <a:t>Character Manipulation Functions</a:t>
            </a:r>
          </a:p>
        </p:txBody>
      </p:sp>
      <p:sp>
        <p:nvSpPr>
          <p:cNvPr id="23560" name="Rectangle 8"/>
          <p:cNvSpPr>
            <a:spLocks noGrp="1" noChangeArrowheads="1"/>
          </p:cNvSpPr>
          <p:nvPr>
            <p:ph type="body" idx="1"/>
          </p:nvPr>
        </p:nvSpPr>
        <p:spPr>
          <a:xfrm>
            <a:off x="693738" y="1814513"/>
            <a:ext cx="8281987" cy="498475"/>
          </a:xfrm>
          <a:noFill/>
          <a:ln/>
        </p:spPr>
        <p:txBody>
          <a:bodyPr/>
          <a:lstStyle/>
          <a:p>
            <a:pPr>
              <a:tabLst>
                <a:tab pos="571500" algn="l"/>
                <a:tab pos="5556250" algn="l"/>
              </a:tabLst>
            </a:pPr>
            <a:r>
              <a:rPr lang="en-US"/>
              <a:t>Manipulate character strings</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Manipulation Functions</a:t>
            </a:r>
          </a:p>
        </p:txBody>
      </p:sp>
      <p:sp>
        <p:nvSpPr>
          <p:cNvPr id="3" name="Content Placeholder 2"/>
          <p:cNvSpPr>
            <a:spLocks noGrp="1"/>
          </p:cNvSpPr>
          <p:nvPr>
            <p:ph idx="1"/>
          </p:nvPr>
        </p:nvSpPr>
        <p:spPr>
          <a:xfrm>
            <a:off x="860425" y="1795463"/>
            <a:ext cx="7385050" cy="2699843"/>
          </a:xfrm>
        </p:spPr>
        <p:txBody>
          <a:bodyPr/>
          <a:lstStyle/>
          <a:p>
            <a:endParaRPr lang="en-US" dirty="0" smtClean="0"/>
          </a:p>
          <a:p>
            <a:r>
              <a:rPr lang="en-US" dirty="0" smtClean="0"/>
              <a:t>Displays </a:t>
            </a:r>
            <a:r>
              <a:rPr lang="en-US" dirty="0"/>
              <a:t>employee name and job joined together, length of the employee name, and the numeric position of the letter A in the employee name, for all employees who are in sales</a:t>
            </a:r>
          </a:p>
        </p:txBody>
      </p:sp>
    </p:spTree>
    <p:extLst>
      <p:ext uri="{BB962C8B-B14F-4D97-AF65-F5344CB8AC3E}">
        <p14:creationId xmlns:p14="http://schemas.microsoft.com/office/powerpoint/2010/main" val="2039539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63613" y="3735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25603" name="Rectangle 3"/>
          <p:cNvSpPr>
            <a:spLocks noChangeArrowheads="1"/>
          </p:cNvSpPr>
          <p:nvPr/>
        </p:nvSpPr>
        <p:spPr bwMode="blackWhite">
          <a:xfrm>
            <a:off x="963613" y="2168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25604" name="Rectangle 4"/>
          <p:cNvSpPr>
            <a:spLocks noGrp="1" noChangeArrowheads="1"/>
          </p:cNvSpPr>
          <p:nvPr>
            <p:ph type="title"/>
          </p:nvPr>
        </p:nvSpPr>
        <p:spPr>
          <a:noFill/>
          <a:ln/>
        </p:spPr>
        <p:txBody>
          <a:bodyPr/>
          <a:lstStyle/>
          <a:p>
            <a:r>
              <a:rPr lang="en-US"/>
              <a:t>Using the Character Manipulation Functions</a:t>
            </a:r>
          </a:p>
        </p:txBody>
      </p:sp>
      <p:grpSp>
        <p:nvGrpSpPr>
          <p:cNvPr id="25607" name="Group 7"/>
          <p:cNvGrpSpPr>
            <a:grpSpLocks/>
          </p:cNvGrpSpPr>
          <p:nvPr/>
        </p:nvGrpSpPr>
        <p:grpSpPr bwMode="auto">
          <a:xfrm>
            <a:off x="2374900" y="2192338"/>
            <a:ext cx="3860800" cy="2976562"/>
            <a:chOff x="1496" y="1381"/>
            <a:chExt cx="2432" cy="1875"/>
          </a:xfrm>
        </p:grpSpPr>
        <p:sp>
          <p:nvSpPr>
            <p:cNvPr id="25605" name="Rectangle 5"/>
            <p:cNvSpPr>
              <a:spLocks noChangeArrowheads="1"/>
            </p:cNvSpPr>
            <p:nvPr/>
          </p:nvSpPr>
          <p:spPr bwMode="ltGray">
            <a:xfrm>
              <a:off x="2256" y="1381"/>
              <a:ext cx="1672"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1496" y="2377"/>
              <a:ext cx="1519" cy="8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10" name="Group 10"/>
          <p:cNvGrpSpPr>
            <a:grpSpLocks/>
          </p:cNvGrpSpPr>
          <p:nvPr/>
        </p:nvGrpSpPr>
        <p:grpSpPr bwMode="auto">
          <a:xfrm>
            <a:off x="4838700" y="2190750"/>
            <a:ext cx="3479800" cy="2978150"/>
            <a:chOff x="3048" y="1380"/>
            <a:chExt cx="2192" cy="1876"/>
          </a:xfrm>
        </p:grpSpPr>
        <p:sp>
          <p:nvSpPr>
            <p:cNvPr id="25608" name="Rectangle 8"/>
            <p:cNvSpPr>
              <a:spLocks noChangeArrowheads="1"/>
            </p:cNvSpPr>
            <p:nvPr/>
          </p:nvSpPr>
          <p:spPr bwMode="ltGray">
            <a:xfrm>
              <a:off x="4048" y="1380"/>
              <a:ext cx="1192" cy="226"/>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Rectangle 9"/>
            <p:cNvSpPr>
              <a:spLocks noChangeArrowheads="1"/>
            </p:cNvSpPr>
            <p:nvPr/>
          </p:nvSpPr>
          <p:spPr bwMode="ltGray">
            <a:xfrm>
              <a:off x="3048" y="2376"/>
              <a:ext cx="1040" cy="880"/>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13" name="Group 13"/>
          <p:cNvGrpSpPr>
            <a:grpSpLocks/>
          </p:cNvGrpSpPr>
          <p:nvPr/>
        </p:nvGrpSpPr>
        <p:grpSpPr bwMode="auto">
          <a:xfrm>
            <a:off x="2654300" y="2587625"/>
            <a:ext cx="5918200" cy="2581275"/>
            <a:chOff x="1672" y="1630"/>
            <a:chExt cx="3728" cy="1626"/>
          </a:xfrm>
        </p:grpSpPr>
        <p:sp>
          <p:nvSpPr>
            <p:cNvPr id="25611" name="Rectangle 11"/>
            <p:cNvSpPr>
              <a:spLocks noChangeArrowheads="1"/>
            </p:cNvSpPr>
            <p:nvPr/>
          </p:nvSpPr>
          <p:spPr bwMode="ltGray">
            <a:xfrm>
              <a:off x="1672" y="1630"/>
              <a:ext cx="1512" cy="180"/>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Rectangle 12"/>
            <p:cNvSpPr>
              <a:spLocks noChangeArrowheads="1"/>
            </p:cNvSpPr>
            <p:nvPr/>
          </p:nvSpPr>
          <p:spPr bwMode="ltGray">
            <a:xfrm>
              <a:off x="4120" y="2376"/>
              <a:ext cx="1280" cy="880"/>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4" name="Rectangle 14"/>
          <p:cNvSpPr>
            <a:spLocks noChangeArrowheads="1"/>
          </p:cNvSpPr>
          <p:nvPr/>
        </p:nvSpPr>
        <p:spPr bwMode="blackWhite">
          <a:xfrm>
            <a:off x="950913" y="2155825"/>
            <a:ext cx="731520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10000"/>
              </a:lnSpc>
              <a:spcBef>
                <a:spcPct val="0"/>
              </a:spcBef>
              <a:tabLst>
                <a:tab pos="1663700" algn="l"/>
              </a:tabLst>
            </a:pPr>
            <a:r>
              <a:rPr lang="en-US" sz="1800">
                <a:solidFill>
                  <a:srgbClr val="000000"/>
                </a:solidFill>
                <a:latin typeface="Courier New" pitchFamily="49" charset="0"/>
              </a:rPr>
              <a:t>SQL&gt; SELECT ename, CONCAT (ename, job), LENGTH(ename),</a:t>
            </a:r>
          </a:p>
          <a:p>
            <a:pPr algn="l">
              <a:lnSpc>
                <a:spcPct val="110000"/>
              </a:lnSpc>
              <a:spcBef>
                <a:spcPct val="0"/>
              </a:spcBef>
              <a:tabLst>
                <a:tab pos="1663700" algn="l"/>
              </a:tabLst>
            </a:pPr>
            <a:r>
              <a:rPr lang="en-US" sz="1800">
                <a:solidFill>
                  <a:srgbClr val="000000"/>
                </a:solidFill>
                <a:latin typeface="Courier New" pitchFamily="49" charset="0"/>
              </a:rPr>
              <a:t>   2 	INSTR(ename, 'A')</a:t>
            </a:r>
          </a:p>
          <a:p>
            <a:pPr algn="l">
              <a:lnSpc>
                <a:spcPct val="110000"/>
              </a:lnSpc>
              <a:spcBef>
                <a:spcPct val="0"/>
              </a:spcBef>
              <a:tabLst>
                <a:tab pos="1663700" algn="l"/>
              </a:tabLst>
            </a:pPr>
            <a:r>
              <a:rPr lang="en-US" sz="1800">
                <a:solidFill>
                  <a:srgbClr val="000000"/>
                </a:solidFill>
                <a:latin typeface="Courier New" pitchFamily="49" charset="0"/>
              </a:rPr>
              <a:t>   3 FROM   emp</a:t>
            </a:r>
          </a:p>
          <a:p>
            <a:pPr algn="l">
              <a:lnSpc>
                <a:spcPct val="110000"/>
              </a:lnSpc>
              <a:spcBef>
                <a:spcPct val="0"/>
              </a:spcBef>
              <a:tabLst>
                <a:tab pos="1663700" algn="l"/>
              </a:tabLst>
            </a:pPr>
            <a:r>
              <a:rPr lang="en-US" sz="1800">
                <a:solidFill>
                  <a:srgbClr val="000000"/>
                </a:solidFill>
                <a:latin typeface="Courier New" pitchFamily="49" charset="0"/>
              </a:rPr>
              <a:t>   4 WHERE</a:t>
            </a:r>
          </a:p>
        </p:txBody>
      </p:sp>
      <p:sp>
        <p:nvSpPr>
          <p:cNvPr id="25615" name="Rectangle 15"/>
          <p:cNvSpPr>
            <a:spLocks noChangeArrowheads="1"/>
          </p:cNvSpPr>
          <p:nvPr/>
        </p:nvSpPr>
        <p:spPr bwMode="auto">
          <a:xfrm>
            <a:off x="2654300" y="3125788"/>
            <a:ext cx="3454400" cy="288925"/>
          </a:xfrm>
          <a:prstGeom prst="rect">
            <a:avLst/>
          </a:prstGeom>
          <a:solidFill>
            <a:srgbClr val="CC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Rectangle 16"/>
          <p:cNvSpPr>
            <a:spLocks noChangeArrowheads="1"/>
          </p:cNvSpPr>
          <p:nvPr/>
        </p:nvSpPr>
        <p:spPr bwMode="auto">
          <a:xfrm>
            <a:off x="2597150" y="3048000"/>
            <a:ext cx="375126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800">
                <a:solidFill>
                  <a:srgbClr val="000000"/>
                </a:solidFill>
                <a:latin typeface="Courier New" pitchFamily="49" charset="0"/>
              </a:rPr>
              <a:t>SUBSTR(job,1,5) = 'SALES';</a:t>
            </a:r>
          </a:p>
        </p:txBody>
      </p:sp>
      <p:sp>
        <p:nvSpPr>
          <p:cNvPr id="25617" name="Rectangle 17"/>
          <p:cNvSpPr>
            <a:spLocks noChangeArrowheads="1"/>
          </p:cNvSpPr>
          <p:nvPr/>
        </p:nvSpPr>
        <p:spPr bwMode="blackWhite">
          <a:xfrm>
            <a:off x="1014413" y="3692525"/>
            <a:ext cx="7653337"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tabLst>
                <a:tab pos="1200150" algn="l"/>
              </a:tabLst>
            </a:pPr>
            <a:r>
              <a:rPr lang="en-US" sz="1600">
                <a:solidFill>
                  <a:srgbClr val="000000"/>
                </a:solidFill>
                <a:latin typeface="Courier New" pitchFamily="49" charset="0"/>
              </a:rPr>
              <a:t>ENAME      CONCAT(ENAME,JOB)   LENGTH(ENAME) INSTR(ENAME,'A')</a:t>
            </a:r>
          </a:p>
          <a:p>
            <a:pPr algn="l">
              <a:lnSpc>
                <a:spcPct val="100000"/>
              </a:lnSpc>
              <a:spcBef>
                <a:spcPct val="0"/>
              </a:spcBef>
              <a:tabLst>
                <a:tab pos="1200150" algn="l"/>
              </a:tabLst>
            </a:pPr>
            <a:r>
              <a:rPr lang="en-US" sz="1600">
                <a:solidFill>
                  <a:srgbClr val="000000"/>
                </a:solidFill>
                <a:latin typeface="Courier New" pitchFamily="49" charset="0"/>
              </a:rPr>
              <a:t>---------- ------------------- ------------- ----------------</a:t>
            </a:r>
          </a:p>
          <a:p>
            <a:pPr algn="l">
              <a:lnSpc>
                <a:spcPct val="100000"/>
              </a:lnSpc>
              <a:spcBef>
                <a:spcPct val="0"/>
              </a:spcBef>
              <a:tabLst>
                <a:tab pos="1200150" algn="l"/>
              </a:tabLst>
            </a:pPr>
            <a:r>
              <a:rPr lang="en-US" sz="1600">
                <a:solidFill>
                  <a:srgbClr val="000000"/>
                </a:solidFill>
                <a:latin typeface="Courier New" pitchFamily="49" charset="0"/>
              </a:rPr>
              <a:t>MARTIN     MARTINSALESMAN                  6                2</a:t>
            </a:r>
          </a:p>
          <a:p>
            <a:pPr algn="l">
              <a:lnSpc>
                <a:spcPct val="100000"/>
              </a:lnSpc>
              <a:spcBef>
                <a:spcPct val="0"/>
              </a:spcBef>
              <a:tabLst>
                <a:tab pos="1200150" algn="l"/>
              </a:tabLst>
            </a:pPr>
            <a:r>
              <a:rPr lang="en-US" sz="1600">
                <a:solidFill>
                  <a:srgbClr val="000000"/>
                </a:solidFill>
                <a:latin typeface="Courier New" pitchFamily="49" charset="0"/>
              </a:rPr>
              <a:t>ALLEN      ALLENSALESMAN                   5                1</a:t>
            </a:r>
          </a:p>
          <a:p>
            <a:pPr algn="l">
              <a:lnSpc>
                <a:spcPct val="100000"/>
              </a:lnSpc>
              <a:spcBef>
                <a:spcPct val="0"/>
              </a:spcBef>
              <a:tabLst>
                <a:tab pos="1200150" algn="l"/>
              </a:tabLst>
            </a:pPr>
            <a:r>
              <a:rPr lang="en-US" sz="1600">
                <a:solidFill>
                  <a:srgbClr val="000000"/>
                </a:solidFill>
                <a:latin typeface="Courier New" pitchFamily="49" charset="0"/>
              </a:rPr>
              <a:t>TURNER     TURNERSALESMAN                  6                0</a:t>
            </a:r>
          </a:p>
          <a:p>
            <a:pPr algn="l">
              <a:lnSpc>
                <a:spcPct val="100000"/>
              </a:lnSpc>
              <a:spcBef>
                <a:spcPct val="0"/>
              </a:spcBef>
              <a:tabLst>
                <a:tab pos="1200150" algn="l"/>
              </a:tabLst>
            </a:pPr>
            <a:r>
              <a:rPr lang="en-US" sz="1600">
                <a:solidFill>
                  <a:srgbClr val="000000"/>
                </a:solidFill>
                <a:latin typeface="Courier New" pitchFamily="49" charset="0"/>
              </a:rPr>
              <a:t>WARD       WARDSALESMAN                    4                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5610"/>
                                        </p:tgtEl>
                                        <p:attrNameLst>
                                          <p:attrName>style.visibility</p:attrName>
                                        </p:attrNameLst>
                                      </p:cBhvr>
                                      <p:to>
                                        <p:strVal val="visible"/>
                                      </p:to>
                                    </p:set>
                                    <p:animEffect transition="in" filter="wipe(up)">
                                      <p:cBhvr>
                                        <p:cTn id="11" dur="500"/>
                                        <p:tgtEl>
                                          <p:spTgt spid="2561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613"/>
                                        </p:tgtEl>
                                        <p:attrNameLst>
                                          <p:attrName>style.visibility</p:attrName>
                                        </p:attrNameLst>
                                      </p:cBhvr>
                                      <p:to>
                                        <p:strVal val="visible"/>
                                      </p:to>
                                    </p:set>
                                    <p:animEffect transition="in" filter="wipe(up)">
                                      <p:cBhvr>
                                        <p:cTn id="15" dur="500"/>
                                        <p:tgtEl>
                                          <p:spTgt spid="25613"/>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5615"/>
                                        </p:tgtEl>
                                        <p:attrNameLst>
                                          <p:attrName>style.visibility</p:attrName>
                                        </p:attrNameLst>
                                      </p:cBhvr>
                                      <p:to>
                                        <p:strVal val="visible"/>
                                      </p:to>
                                    </p:set>
                                    <p:animEffect transition="in" filter="wipe(up)">
                                      <p:cBhvr>
                                        <p:cTn id="19"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Manipulation Functions</a:t>
            </a:r>
          </a:p>
        </p:txBody>
      </p:sp>
      <p:sp>
        <p:nvSpPr>
          <p:cNvPr id="3" name="Content Placeholder 2"/>
          <p:cNvSpPr>
            <a:spLocks noGrp="1"/>
          </p:cNvSpPr>
          <p:nvPr>
            <p:ph idx="1"/>
          </p:nvPr>
        </p:nvSpPr>
        <p:spPr>
          <a:xfrm>
            <a:off x="860425" y="1795463"/>
            <a:ext cx="7385050" cy="2290500"/>
          </a:xfrm>
        </p:spPr>
        <p:txBody>
          <a:bodyPr/>
          <a:lstStyle/>
          <a:p>
            <a:endParaRPr lang="en-US" dirty="0" smtClean="0"/>
          </a:p>
          <a:p>
            <a:r>
              <a:rPr lang="en-US" dirty="0" smtClean="0"/>
              <a:t>Display </a:t>
            </a:r>
            <a:r>
              <a:rPr lang="en-US" dirty="0" err="1" smtClean="0"/>
              <a:t>sal</a:t>
            </a:r>
            <a:r>
              <a:rPr lang="en-US" dirty="0" smtClean="0"/>
              <a:t> </a:t>
            </a:r>
            <a:r>
              <a:rPr lang="en-US" dirty="0"/>
              <a:t>and job joined together, length of </a:t>
            </a:r>
            <a:r>
              <a:rPr lang="en-US" dirty="0" smtClean="0"/>
              <a:t>the job, </a:t>
            </a:r>
            <a:r>
              <a:rPr lang="en-US" dirty="0"/>
              <a:t>and the numeric position of the letter </a:t>
            </a:r>
            <a:r>
              <a:rPr lang="en-US" dirty="0" smtClean="0"/>
              <a:t>E </a:t>
            </a:r>
            <a:r>
              <a:rPr lang="en-US" dirty="0"/>
              <a:t>in the employee </a:t>
            </a:r>
            <a:r>
              <a:rPr lang="en-US" dirty="0" smtClean="0"/>
              <a:t>name</a:t>
            </a:r>
            <a:r>
              <a:rPr lang="en-US" dirty="0"/>
              <a:t> </a:t>
            </a:r>
            <a:r>
              <a:rPr lang="en-US" dirty="0" smtClean="0"/>
              <a:t>also cut the first 3 letter from job.</a:t>
            </a:r>
            <a:endParaRPr lang="en-US" dirty="0"/>
          </a:p>
        </p:txBody>
      </p:sp>
    </p:spTree>
    <p:extLst>
      <p:ext uri="{BB962C8B-B14F-4D97-AF65-F5344CB8AC3E}">
        <p14:creationId xmlns:p14="http://schemas.microsoft.com/office/powerpoint/2010/main" val="3549030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t>Number Functions</a:t>
            </a:r>
          </a:p>
        </p:txBody>
      </p:sp>
      <p:sp>
        <p:nvSpPr>
          <p:cNvPr id="27651" name="Rectangle 3"/>
          <p:cNvSpPr>
            <a:spLocks noGrp="1" noChangeArrowheads="1"/>
          </p:cNvSpPr>
          <p:nvPr>
            <p:ph type="body" idx="1"/>
          </p:nvPr>
        </p:nvSpPr>
        <p:spPr>
          <a:xfrm>
            <a:off x="663575" y="1419225"/>
            <a:ext cx="8016875" cy="4473575"/>
          </a:xfrm>
          <a:noFill/>
          <a:ln/>
        </p:spPr>
        <p:txBody>
          <a:bodyPr/>
          <a:lstStyle/>
          <a:p>
            <a:pPr lvl="1"/>
            <a:r>
              <a:rPr lang="en-US"/>
              <a:t>ROUND:		Rounds value to specified 		</a:t>
            </a:r>
          </a:p>
          <a:p>
            <a:r>
              <a:rPr lang="en-US"/>
              <a:t>							decimal</a:t>
            </a:r>
          </a:p>
          <a:p>
            <a:pPr lvl="2">
              <a:buFontTx/>
              <a:buNone/>
            </a:pPr>
            <a:r>
              <a:rPr lang="en-US">
                <a:solidFill>
                  <a:srgbClr val="FF3300"/>
                </a:solidFill>
              </a:rPr>
              <a:t>ROUND(45.926, 2)						45.93</a:t>
            </a:r>
            <a:endParaRPr lang="en-US"/>
          </a:p>
          <a:p>
            <a:pPr lvl="1"/>
            <a:r>
              <a:rPr lang="en-US"/>
              <a:t>TRUNC:			Truncates value to specified 								decimal</a:t>
            </a:r>
          </a:p>
          <a:p>
            <a:pPr lvl="2">
              <a:buFontTx/>
              <a:buNone/>
            </a:pPr>
            <a:r>
              <a:rPr lang="en-US">
                <a:solidFill>
                  <a:srgbClr val="FF3300"/>
                </a:solidFill>
              </a:rPr>
              <a:t>TRUNC(45.926, 2)						   45.92</a:t>
            </a:r>
          </a:p>
          <a:p>
            <a:pPr lvl="1">
              <a:lnSpc>
                <a:spcPct val="150000"/>
              </a:lnSpc>
            </a:pPr>
            <a:r>
              <a:rPr lang="en-US"/>
              <a:t>MOD:				Returns remainder of division</a:t>
            </a:r>
          </a:p>
          <a:p>
            <a:pPr lvl="2">
              <a:buFontTx/>
              <a:buNone/>
            </a:pPr>
            <a:r>
              <a:rPr lang="en-US">
                <a:solidFill>
                  <a:srgbClr val="FF3300"/>
                </a:solidFill>
              </a:rPr>
              <a:t>MOD(1600, 300)							   100</a:t>
            </a:r>
          </a:p>
        </p:txBody>
      </p:sp>
      <p:sp>
        <p:nvSpPr>
          <p:cNvPr id="27652"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4824413" y="2620963"/>
            <a:ext cx="1185862" cy="0"/>
          </a:xfrm>
          <a:prstGeom prst="line">
            <a:avLst/>
          </a:prstGeom>
          <a:noFill/>
          <a:ln w="50800">
            <a:solidFill>
              <a:srgbClr val="FFCC00"/>
            </a:solidFill>
            <a:round/>
            <a:headEnd type="none" w="sm" len="sm"/>
            <a:tailEnd type="stealth" w="med" len="med"/>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7654" name="Line 6"/>
          <p:cNvSpPr>
            <a:spLocks noChangeShapeType="1"/>
          </p:cNvSpPr>
          <p:nvPr/>
        </p:nvSpPr>
        <p:spPr bwMode="auto">
          <a:xfrm>
            <a:off x="4833938" y="4119563"/>
            <a:ext cx="1185862" cy="0"/>
          </a:xfrm>
          <a:prstGeom prst="line">
            <a:avLst/>
          </a:prstGeom>
          <a:noFill/>
          <a:ln w="50800">
            <a:solidFill>
              <a:srgbClr val="FFCC00"/>
            </a:solidFill>
            <a:round/>
            <a:headEnd type="none" w="sm" len="sm"/>
            <a:tailEnd type="stealth" w="med" len="med"/>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7655" name="Line 7"/>
          <p:cNvSpPr>
            <a:spLocks noChangeShapeType="1"/>
          </p:cNvSpPr>
          <p:nvPr/>
        </p:nvSpPr>
        <p:spPr bwMode="auto">
          <a:xfrm>
            <a:off x="4733925" y="5513388"/>
            <a:ext cx="1185863" cy="0"/>
          </a:xfrm>
          <a:prstGeom prst="line">
            <a:avLst/>
          </a:prstGeom>
          <a:noFill/>
          <a:ln w="50800">
            <a:solidFill>
              <a:srgbClr val="FFCC00"/>
            </a:solidFill>
            <a:round/>
            <a:headEnd type="none" w="sm" len="sm"/>
            <a:tailEnd type="stealth" w="med" len="med"/>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63613" y="3540125"/>
            <a:ext cx="7283450"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29699" name="Rectangle 3"/>
          <p:cNvSpPr>
            <a:spLocks noChangeArrowheads="1"/>
          </p:cNvSpPr>
          <p:nvPr/>
        </p:nvSpPr>
        <p:spPr bwMode="blackWhite">
          <a:xfrm>
            <a:off x="963613" y="1990725"/>
            <a:ext cx="7289800" cy="8905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29700" name="Rectangle 4"/>
          <p:cNvSpPr>
            <a:spLocks noGrp="1" noChangeArrowheads="1"/>
          </p:cNvSpPr>
          <p:nvPr>
            <p:ph type="title"/>
          </p:nvPr>
        </p:nvSpPr>
        <p:spPr>
          <a:noFill/>
          <a:ln/>
        </p:spPr>
        <p:txBody>
          <a:bodyPr/>
          <a:lstStyle/>
          <a:p>
            <a:r>
              <a:rPr lang="en-US"/>
              <a:t>Using the ROUND Function</a:t>
            </a:r>
          </a:p>
        </p:txBody>
      </p:sp>
      <p:grpSp>
        <p:nvGrpSpPr>
          <p:cNvPr id="29703" name="Group 7"/>
          <p:cNvGrpSpPr>
            <a:grpSpLocks/>
          </p:cNvGrpSpPr>
          <p:nvPr/>
        </p:nvGrpSpPr>
        <p:grpSpPr bwMode="auto">
          <a:xfrm>
            <a:off x="950913" y="2009775"/>
            <a:ext cx="3811587" cy="2359025"/>
            <a:chOff x="599" y="1266"/>
            <a:chExt cx="2401" cy="1486"/>
          </a:xfrm>
        </p:grpSpPr>
        <p:sp>
          <p:nvSpPr>
            <p:cNvPr id="29701" name="Rectangle 5"/>
            <p:cNvSpPr>
              <a:spLocks noChangeArrowheads="1"/>
            </p:cNvSpPr>
            <p:nvPr/>
          </p:nvSpPr>
          <p:spPr bwMode="ltGray">
            <a:xfrm>
              <a:off x="599" y="2256"/>
              <a:ext cx="1364" cy="49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ltGray">
            <a:xfrm>
              <a:off x="1660" y="1266"/>
              <a:ext cx="1340" cy="1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6" name="Group 10"/>
          <p:cNvGrpSpPr>
            <a:grpSpLocks/>
          </p:cNvGrpSpPr>
          <p:nvPr/>
        </p:nvGrpSpPr>
        <p:grpSpPr bwMode="auto">
          <a:xfrm>
            <a:off x="3205163" y="2009775"/>
            <a:ext cx="3894137" cy="2359025"/>
            <a:chOff x="2019" y="1266"/>
            <a:chExt cx="2453" cy="1486"/>
          </a:xfrm>
        </p:grpSpPr>
        <p:sp>
          <p:nvSpPr>
            <p:cNvPr id="29704" name="Rectangle 8"/>
            <p:cNvSpPr>
              <a:spLocks noChangeArrowheads="1"/>
            </p:cNvSpPr>
            <p:nvPr/>
          </p:nvSpPr>
          <p:spPr bwMode="ltGray">
            <a:xfrm>
              <a:off x="2019" y="2256"/>
              <a:ext cx="1314" cy="496"/>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ltGray">
            <a:xfrm>
              <a:off x="3144" y="1266"/>
              <a:ext cx="1328" cy="173"/>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9" name="Group 13"/>
          <p:cNvGrpSpPr>
            <a:grpSpLocks/>
          </p:cNvGrpSpPr>
          <p:nvPr/>
        </p:nvGrpSpPr>
        <p:grpSpPr bwMode="auto">
          <a:xfrm>
            <a:off x="2613025" y="2308225"/>
            <a:ext cx="5133975" cy="2060575"/>
            <a:chOff x="1646" y="1454"/>
            <a:chExt cx="3234" cy="1298"/>
          </a:xfrm>
        </p:grpSpPr>
        <p:sp>
          <p:nvSpPr>
            <p:cNvPr id="29707" name="Rectangle 11"/>
            <p:cNvSpPr>
              <a:spLocks noChangeArrowheads="1"/>
            </p:cNvSpPr>
            <p:nvPr/>
          </p:nvSpPr>
          <p:spPr bwMode="ltGray">
            <a:xfrm>
              <a:off x="3390" y="2256"/>
              <a:ext cx="1490" cy="496"/>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Rectangle 12"/>
            <p:cNvSpPr>
              <a:spLocks noChangeArrowheads="1"/>
            </p:cNvSpPr>
            <p:nvPr/>
          </p:nvSpPr>
          <p:spPr bwMode="ltGray">
            <a:xfrm>
              <a:off x="1646" y="1454"/>
              <a:ext cx="1440" cy="188"/>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10" name="Rectangle 14"/>
          <p:cNvSpPr>
            <a:spLocks noChangeArrowheads="1"/>
          </p:cNvSpPr>
          <p:nvPr/>
        </p:nvSpPr>
        <p:spPr bwMode="blackWhite">
          <a:xfrm>
            <a:off x="950913" y="1660525"/>
            <a:ext cx="73152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1663700" algn="l"/>
              </a:tabLst>
            </a:pPr>
            <a:r>
              <a:rPr lang="en-US" sz="1800" dirty="0">
                <a:solidFill>
                  <a:srgbClr val="000000"/>
                </a:solidFill>
                <a:latin typeface="Courier New" pitchFamily="49" charset="0"/>
              </a:rPr>
              <a:t>SQL&gt; SELECT ROUND(45.923,2), ROUND(45.923,0),</a:t>
            </a:r>
          </a:p>
          <a:p>
            <a:pPr algn="l">
              <a:lnSpc>
                <a:spcPct val="100000"/>
              </a:lnSpc>
              <a:spcBef>
                <a:spcPct val="0"/>
              </a:spcBef>
              <a:tabLst>
                <a:tab pos="1200150" algn="l"/>
                <a:tab pos="1663700" algn="l"/>
              </a:tabLst>
            </a:pPr>
            <a:r>
              <a:rPr lang="en-US" sz="1800" dirty="0">
                <a:solidFill>
                  <a:srgbClr val="000000"/>
                </a:solidFill>
                <a:latin typeface="Courier New" pitchFamily="49" charset="0"/>
              </a:rPr>
              <a:t>  2  		ROUND(45.923,-1)</a:t>
            </a:r>
          </a:p>
          <a:p>
            <a:pPr algn="l">
              <a:lnSpc>
                <a:spcPct val="100000"/>
              </a:lnSpc>
              <a:spcBef>
                <a:spcPct val="0"/>
              </a:spcBef>
              <a:tabLst>
                <a:tab pos="1200150" algn="l"/>
                <a:tab pos="1663700" algn="l"/>
              </a:tabLst>
            </a:pPr>
            <a:r>
              <a:rPr lang="en-US" sz="1800" dirty="0">
                <a:solidFill>
                  <a:srgbClr val="000000"/>
                </a:solidFill>
                <a:latin typeface="Courier New" pitchFamily="49" charset="0"/>
              </a:rPr>
              <a:t>  3  FROM   DUAL;</a:t>
            </a:r>
          </a:p>
        </p:txBody>
      </p:sp>
      <p:sp>
        <p:nvSpPr>
          <p:cNvPr id="29711" name="Rectangle 15"/>
          <p:cNvSpPr>
            <a:spLocks noChangeArrowheads="1"/>
          </p:cNvSpPr>
          <p:nvPr/>
        </p:nvSpPr>
        <p:spPr bwMode="blackWhite">
          <a:xfrm>
            <a:off x="976313" y="3552825"/>
            <a:ext cx="72580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ROUND(45.923,2) ROUND(45.923,0) ROUND(45.923,-1)</a:t>
            </a:r>
          </a:p>
          <a:p>
            <a:pPr algn="l">
              <a:lnSpc>
                <a:spcPct val="90000"/>
              </a:lnSpc>
              <a:spcBef>
                <a:spcPct val="0"/>
              </a:spcBef>
              <a:tabLst>
                <a:tab pos="1200150" algn="l"/>
              </a:tabLst>
            </a:pPr>
            <a:r>
              <a:rPr lang="en-US" sz="1800">
                <a:solidFill>
                  <a:srgbClr val="000000"/>
                </a:solidFill>
                <a:latin typeface="Courier New" pitchFamily="49" charset="0"/>
              </a:rPr>
              <a:t>--------------- -------------- -----------------</a:t>
            </a:r>
          </a:p>
          <a:p>
            <a:pPr algn="l">
              <a:lnSpc>
                <a:spcPct val="90000"/>
              </a:lnSpc>
              <a:spcBef>
                <a:spcPct val="0"/>
              </a:spcBef>
              <a:tabLst>
                <a:tab pos="1200150" algn="l"/>
              </a:tabLst>
            </a:pPr>
            <a:r>
              <a:rPr lang="en-US" sz="1800">
                <a:solidFill>
                  <a:srgbClr val="000000"/>
                </a:solidFill>
                <a:latin typeface="Courier New" pitchFamily="49" charset="0"/>
              </a:rPr>
              <a:t>          45.92             46                50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9706"/>
                                        </p:tgtEl>
                                        <p:attrNameLst>
                                          <p:attrName>style.visibility</p:attrName>
                                        </p:attrNameLst>
                                      </p:cBhvr>
                                      <p:to>
                                        <p:strVal val="visible"/>
                                      </p:to>
                                    </p:set>
                                    <p:animEffect transition="in" filter="wipe(up)">
                                      <p:cBhvr>
                                        <p:cTn id="11" dur="500"/>
                                        <p:tgtEl>
                                          <p:spTgt spid="29706"/>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709"/>
                                        </p:tgtEl>
                                        <p:attrNameLst>
                                          <p:attrName>style.visibility</p:attrName>
                                        </p:attrNameLst>
                                      </p:cBhvr>
                                      <p:to>
                                        <p:strVal val="visible"/>
                                      </p:to>
                                    </p:set>
                                    <p:animEffect transition="in" filter="wipe(up)">
                                      <p:cBhvr>
                                        <p:cTn id="15"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54088" y="2146300"/>
            <a:ext cx="7289800" cy="107473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1747" name="Rectangle 3"/>
          <p:cNvSpPr>
            <a:spLocks noChangeArrowheads="1"/>
          </p:cNvSpPr>
          <p:nvPr/>
        </p:nvSpPr>
        <p:spPr bwMode="blackWhite">
          <a:xfrm>
            <a:off x="949325" y="378618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grpSp>
        <p:nvGrpSpPr>
          <p:cNvPr id="31750" name="Group 6"/>
          <p:cNvGrpSpPr>
            <a:grpSpLocks/>
          </p:cNvGrpSpPr>
          <p:nvPr/>
        </p:nvGrpSpPr>
        <p:grpSpPr bwMode="auto">
          <a:xfrm>
            <a:off x="950913" y="2193925"/>
            <a:ext cx="3811587" cy="2457450"/>
            <a:chOff x="599" y="1382"/>
            <a:chExt cx="2401" cy="1548"/>
          </a:xfrm>
        </p:grpSpPr>
        <p:sp>
          <p:nvSpPr>
            <p:cNvPr id="31748" name="Rectangle 4"/>
            <p:cNvSpPr>
              <a:spLocks noChangeArrowheads="1"/>
            </p:cNvSpPr>
            <p:nvPr/>
          </p:nvSpPr>
          <p:spPr bwMode="ltGray">
            <a:xfrm>
              <a:off x="599" y="2378"/>
              <a:ext cx="1393" cy="55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Rectangle 5"/>
            <p:cNvSpPr>
              <a:spLocks noChangeArrowheads="1"/>
            </p:cNvSpPr>
            <p:nvPr/>
          </p:nvSpPr>
          <p:spPr bwMode="ltGray">
            <a:xfrm>
              <a:off x="1660" y="1382"/>
              <a:ext cx="1340" cy="22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3" name="Group 9"/>
          <p:cNvGrpSpPr>
            <a:grpSpLocks/>
          </p:cNvGrpSpPr>
          <p:nvPr/>
        </p:nvGrpSpPr>
        <p:grpSpPr bwMode="auto">
          <a:xfrm>
            <a:off x="3219450" y="2193925"/>
            <a:ext cx="3638550" cy="2457450"/>
            <a:chOff x="2028" y="1382"/>
            <a:chExt cx="2292" cy="1548"/>
          </a:xfrm>
        </p:grpSpPr>
        <p:sp>
          <p:nvSpPr>
            <p:cNvPr id="31751" name="Rectangle 7"/>
            <p:cNvSpPr>
              <a:spLocks noChangeArrowheads="1"/>
            </p:cNvSpPr>
            <p:nvPr/>
          </p:nvSpPr>
          <p:spPr bwMode="ltGray">
            <a:xfrm>
              <a:off x="2028" y="2378"/>
              <a:ext cx="1188" cy="552"/>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p:cNvSpPr>
              <a:spLocks noChangeArrowheads="1"/>
            </p:cNvSpPr>
            <p:nvPr/>
          </p:nvSpPr>
          <p:spPr bwMode="ltGray">
            <a:xfrm>
              <a:off x="3132" y="1382"/>
              <a:ext cx="1188" cy="226"/>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6" name="Group 12"/>
          <p:cNvGrpSpPr>
            <a:grpSpLocks/>
          </p:cNvGrpSpPr>
          <p:nvPr/>
        </p:nvGrpSpPr>
        <p:grpSpPr bwMode="auto">
          <a:xfrm>
            <a:off x="2628900" y="2571750"/>
            <a:ext cx="4781550" cy="2079625"/>
            <a:chOff x="1656" y="1620"/>
            <a:chExt cx="3012" cy="1310"/>
          </a:xfrm>
        </p:grpSpPr>
        <p:sp>
          <p:nvSpPr>
            <p:cNvPr id="31754" name="Rectangle 10"/>
            <p:cNvSpPr>
              <a:spLocks noChangeArrowheads="1"/>
            </p:cNvSpPr>
            <p:nvPr/>
          </p:nvSpPr>
          <p:spPr bwMode="ltGray">
            <a:xfrm>
              <a:off x="3244" y="2378"/>
              <a:ext cx="1424" cy="552"/>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p:cNvSpPr>
              <a:spLocks noChangeArrowheads="1"/>
            </p:cNvSpPr>
            <p:nvPr/>
          </p:nvSpPr>
          <p:spPr bwMode="ltGray">
            <a:xfrm>
              <a:off x="1656" y="1620"/>
              <a:ext cx="1424" cy="180"/>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7" name="Rectangle 13"/>
          <p:cNvSpPr>
            <a:spLocks noChangeArrowheads="1"/>
          </p:cNvSpPr>
          <p:nvPr/>
        </p:nvSpPr>
        <p:spPr bwMode="blackWhite">
          <a:xfrm>
            <a:off x="950913" y="1908175"/>
            <a:ext cx="73152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1663700" algn="l"/>
              </a:tabLst>
            </a:pPr>
            <a:r>
              <a:rPr lang="en-US" sz="1800">
                <a:solidFill>
                  <a:srgbClr val="000000"/>
                </a:solidFill>
                <a:latin typeface="Courier New" pitchFamily="49" charset="0"/>
              </a:rPr>
              <a:t>SQL&gt; SELECT 	TRUNC(45.923,2), TRUNC(45.923),</a:t>
            </a:r>
          </a:p>
          <a:p>
            <a:pPr algn="l">
              <a:lnSpc>
                <a:spcPct val="100000"/>
              </a:lnSpc>
              <a:spcBef>
                <a:spcPct val="0"/>
              </a:spcBef>
              <a:tabLst>
                <a:tab pos="1200150" algn="l"/>
                <a:tab pos="1663700" algn="l"/>
              </a:tabLst>
            </a:pPr>
            <a:r>
              <a:rPr lang="en-US" sz="1800">
                <a:solidFill>
                  <a:srgbClr val="000000"/>
                </a:solidFill>
                <a:latin typeface="Courier New" pitchFamily="49" charset="0"/>
              </a:rPr>
              <a:t>  2  		TRUNC(45.923,-1)</a:t>
            </a:r>
          </a:p>
          <a:p>
            <a:pPr algn="l">
              <a:lnSpc>
                <a:spcPct val="100000"/>
              </a:lnSpc>
              <a:spcBef>
                <a:spcPct val="0"/>
              </a:spcBef>
              <a:tabLst>
                <a:tab pos="1200150" algn="l"/>
                <a:tab pos="1663700" algn="l"/>
              </a:tabLst>
            </a:pPr>
            <a:r>
              <a:rPr lang="en-US" sz="1800">
                <a:solidFill>
                  <a:srgbClr val="000000"/>
                </a:solidFill>
                <a:latin typeface="Courier New" pitchFamily="49" charset="0"/>
              </a:rPr>
              <a:t>  3  FROM   DUAL;</a:t>
            </a:r>
          </a:p>
        </p:txBody>
      </p:sp>
      <p:sp>
        <p:nvSpPr>
          <p:cNvPr id="31758" name="Rectangle 14"/>
          <p:cNvSpPr>
            <a:spLocks noChangeArrowheads="1"/>
          </p:cNvSpPr>
          <p:nvPr/>
        </p:nvSpPr>
        <p:spPr bwMode="blackWhite">
          <a:xfrm>
            <a:off x="950913" y="3790950"/>
            <a:ext cx="72898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TRUNC(45.923,2) TRUNC(45.923) TRUNC(45.923,-1)</a:t>
            </a:r>
          </a:p>
          <a:p>
            <a:pPr algn="l">
              <a:lnSpc>
                <a:spcPct val="90000"/>
              </a:lnSpc>
              <a:spcBef>
                <a:spcPct val="0"/>
              </a:spcBef>
              <a:tabLst>
                <a:tab pos="1200150" algn="l"/>
              </a:tabLst>
            </a:pPr>
            <a:r>
              <a:rPr lang="en-US" sz="1800">
                <a:solidFill>
                  <a:srgbClr val="000000"/>
                </a:solidFill>
                <a:latin typeface="Courier New" pitchFamily="49" charset="0"/>
              </a:rPr>
              <a:t>--------------- ------------- ---------------</a:t>
            </a:r>
          </a:p>
          <a:p>
            <a:pPr algn="l">
              <a:lnSpc>
                <a:spcPct val="90000"/>
              </a:lnSpc>
              <a:spcBef>
                <a:spcPct val="0"/>
              </a:spcBef>
              <a:tabLst>
                <a:tab pos="1200150" algn="l"/>
              </a:tabLst>
            </a:pPr>
            <a:r>
              <a:rPr lang="en-US" sz="1800">
                <a:solidFill>
                  <a:srgbClr val="000000"/>
                </a:solidFill>
                <a:latin typeface="Courier New" pitchFamily="49" charset="0"/>
              </a:rPr>
              <a:t>          45.92            45              40</a:t>
            </a:r>
          </a:p>
        </p:txBody>
      </p:sp>
      <p:sp>
        <p:nvSpPr>
          <p:cNvPr id="31759" name="Rectangle 15"/>
          <p:cNvSpPr>
            <a:spLocks noGrp="1" noChangeArrowheads="1"/>
          </p:cNvSpPr>
          <p:nvPr>
            <p:ph type="title"/>
          </p:nvPr>
        </p:nvSpPr>
        <p:spPr>
          <a:noFill/>
          <a:ln/>
        </p:spPr>
        <p:txBody>
          <a:bodyPr/>
          <a:lstStyle/>
          <a:p>
            <a:r>
              <a:rPr lang="en-US"/>
              <a:t>Using the TRUNC Function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wipe(up)">
                                      <p:cBhvr>
                                        <p:cTn id="7" dur="500"/>
                                        <p:tgtEl>
                                          <p:spTgt spid="3175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1753"/>
                                        </p:tgtEl>
                                        <p:attrNameLst>
                                          <p:attrName>style.visibility</p:attrName>
                                        </p:attrNameLst>
                                      </p:cBhvr>
                                      <p:to>
                                        <p:strVal val="visible"/>
                                      </p:to>
                                    </p:set>
                                    <p:animEffect transition="in" filter="wipe(up)">
                                      <p:cBhvr>
                                        <p:cTn id="11" dur="500"/>
                                        <p:tgtEl>
                                          <p:spTgt spid="3175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756"/>
                                        </p:tgtEl>
                                        <p:attrNameLst>
                                          <p:attrName>style.visibility</p:attrName>
                                        </p:attrNameLst>
                                      </p:cBhvr>
                                      <p:to>
                                        <p:strVal val="visible"/>
                                      </p:to>
                                    </p:set>
                                    <p:animEffect transition="in" filter="wipe(up)">
                                      <p:cBhvr>
                                        <p:cTn id="15"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a:ln/>
        </p:spPr>
        <p:txBody>
          <a:bodyPr/>
          <a:lstStyle/>
          <a:p>
            <a:r>
              <a:rPr lang="en-US"/>
              <a:t>Using the MOD Function</a:t>
            </a:r>
          </a:p>
        </p:txBody>
      </p:sp>
      <p:sp>
        <p:nvSpPr>
          <p:cNvPr id="33796" name="Rectangle 4"/>
          <p:cNvSpPr>
            <a:spLocks noGrp="1" noChangeArrowheads="1"/>
          </p:cNvSpPr>
          <p:nvPr>
            <p:ph type="body" idx="1"/>
          </p:nvPr>
        </p:nvSpPr>
        <p:spPr>
          <a:xfrm>
            <a:off x="860425" y="1382713"/>
            <a:ext cx="7385050" cy="2441310"/>
          </a:xfrm>
          <a:noFill/>
          <a:ln/>
        </p:spPr>
        <p:txBody>
          <a:bodyPr/>
          <a:lstStyle/>
          <a:p>
            <a:endParaRPr lang="en-US" dirty="0" smtClean="0"/>
          </a:p>
          <a:p>
            <a:endParaRPr lang="en-US" dirty="0"/>
          </a:p>
          <a:p>
            <a:r>
              <a:rPr lang="en-US" dirty="0" smtClean="0"/>
              <a:t>Calculate </a:t>
            </a:r>
            <a:r>
              <a:rPr lang="en-US" dirty="0"/>
              <a:t>the remainder of the ratio of salary to commission for all employees whose job title is salesman.</a:t>
            </a:r>
          </a:p>
        </p:txBody>
      </p:sp>
      <p:sp>
        <p:nvSpPr>
          <p:cNvPr id="33798" name="Rectangle 6"/>
          <p:cNvSpPr>
            <a:spLocks noChangeArrowheads="1"/>
          </p:cNvSpPr>
          <p:nvPr/>
        </p:nvSpPr>
        <p:spPr bwMode="auto">
          <a:xfrm>
            <a:off x="1117600" y="2901950"/>
            <a:ext cx="1841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sz="180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416515069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06463" y="4268788"/>
            <a:ext cx="7315200" cy="16033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lstStyle/>
          <a:p>
            <a:r>
              <a:rPr lang="en-US"/>
              <a:t>Using the MOD Function</a:t>
            </a:r>
          </a:p>
        </p:txBody>
      </p:sp>
      <p:sp>
        <p:nvSpPr>
          <p:cNvPr id="33796" name="Rectangle 4"/>
          <p:cNvSpPr>
            <a:spLocks noGrp="1" noChangeArrowheads="1"/>
          </p:cNvSpPr>
          <p:nvPr>
            <p:ph type="body" idx="1"/>
          </p:nvPr>
        </p:nvSpPr>
        <p:spPr>
          <a:xfrm>
            <a:off x="860425" y="1382713"/>
            <a:ext cx="7385050" cy="1311275"/>
          </a:xfrm>
          <a:noFill/>
          <a:ln/>
        </p:spPr>
        <p:txBody>
          <a:bodyPr/>
          <a:lstStyle/>
          <a:p>
            <a:r>
              <a:rPr lang="en-US"/>
              <a:t>Calculate the remainder of the ratio of salary to commission for all employees whose job title is salesman.</a:t>
            </a:r>
          </a:p>
        </p:txBody>
      </p:sp>
      <p:sp>
        <p:nvSpPr>
          <p:cNvPr id="33797" name="Rectangle 5"/>
          <p:cNvSpPr>
            <a:spLocks noChangeArrowheads="1"/>
          </p:cNvSpPr>
          <p:nvPr/>
        </p:nvSpPr>
        <p:spPr bwMode="blackWhite">
          <a:xfrm>
            <a:off x="900113" y="2921000"/>
            <a:ext cx="7289800" cy="105251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3798" name="Rectangle 6"/>
          <p:cNvSpPr>
            <a:spLocks noChangeArrowheads="1"/>
          </p:cNvSpPr>
          <p:nvPr/>
        </p:nvSpPr>
        <p:spPr bwMode="auto">
          <a:xfrm>
            <a:off x="1117600" y="2901950"/>
            <a:ext cx="1841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sz="1800">
              <a:solidFill>
                <a:schemeClr val="tx1"/>
              </a:solidFill>
              <a:effectLst>
                <a:outerShdw blurRad="38100" dist="38100" dir="2700000" algn="tl">
                  <a:srgbClr val="000000"/>
                </a:outerShdw>
              </a:effectLst>
              <a:latin typeface="Arial" charset="0"/>
            </a:endParaRPr>
          </a:p>
        </p:txBody>
      </p:sp>
      <p:grpSp>
        <p:nvGrpSpPr>
          <p:cNvPr id="33801" name="Group 9"/>
          <p:cNvGrpSpPr>
            <a:grpSpLocks/>
          </p:cNvGrpSpPr>
          <p:nvPr/>
        </p:nvGrpSpPr>
        <p:grpSpPr bwMode="auto">
          <a:xfrm>
            <a:off x="5164138" y="3035300"/>
            <a:ext cx="2135187" cy="2789238"/>
            <a:chOff x="3253" y="1912"/>
            <a:chExt cx="1345" cy="1757"/>
          </a:xfrm>
        </p:grpSpPr>
        <p:sp>
          <p:nvSpPr>
            <p:cNvPr id="33799" name="Rectangle 7"/>
            <p:cNvSpPr>
              <a:spLocks noChangeArrowheads="1"/>
            </p:cNvSpPr>
            <p:nvPr/>
          </p:nvSpPr>
          <p:spPr bwMode="ltGray">
            <a:xfrm>
              <a:off x="3353" y="1912"/>
              <a:ext cx="1245"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Rectangle 8"/>
            <p:cNvSpPr>
              <a:spLocks noChangeArrowheads="1"/>
            </p:cNvSpPr>
            <p:nvPr/>
          </p:nvSpPr>
          <p:spPr bwMode="ltGray">
            <a:xfrm>
              <a:off x="3253" y="2709"/>
              <a:ext cx="1190" cy="96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02" name="Rectangle 10"/>
          <p:cNvSpPr>
            <a:spLocks noChangeArrowheads="1"/>
          </p:cNvSpPr>
          <p:nvPr/>
        </p:nvSpPr>
        <p:spPr bwMode="auto">
          <a:xfrm>
            <a:off x="1003300" y="3014663"/>
            <a:ext cx="7150100" cy="141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 sal, comm, MOD(sal, comm)</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job = 'SALESMAN';</a:t>
            </a:r>
            <a:endParaRPr lang="en-US" sz="1800">
              <a:latin typeface="Courier New" pitchFamily="49" charset="0"/>
            </a:endParaRPr>
          </a:p>
          <a:p>
            <a:pPr algn="l"/>
            <a:endParaRPr lang="en-US" sz="1800">
              <a:latin typeface="Courier New" pitchFamily="49" charset="0"/>
            </a:endParaRPr>
          </a:p>
        </p:txBody>
      </p:sp>
      <p:sp>
        <p:nvSpPr>
          <p:cNvPr id="33803" name="Rectangle 11"/>
          <p:cNvSpPr>
            <a:spLocks noChangeArrowheads="1"/>
          </p:cNvSpPr>
          <p:nvPr/>
        </p:nvSpPr>
        <p:spPr bwMode="blackWhite">
          <a:xfrm>
            <a:off x="882650" y="4281488"/>
            <a:ext cx="728980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SAL      COMM MOD(SAL,COMM)</a:t>
            </a:r>
          </a:p>
          <a:p>
            <a:pPr algn="l">
              <a:lnSpc>
                <a:spcPct val="90000"/>
              </a:lnSpc>
              <a:spcBef>
                <a:spcPct val="0"/>
              </a:spcBef>
              <a:tabLst>
                <a:tab pos="1200150" algn="l"/>
              </a:tabLst>
            </a:pPr>
            <a:r>
              <a:rPr lang="en-US" sz="1800">
                <a:solidFill>
                  <a:srgbClr val="000000"/>
                </a:solidFill>
                <a:latin typeface="Courier New" pitchFamily="49" charset="0"/>
              </a:rPr>
              <a:t>---------- --------- --------- -------------</a:t>
            </a:r>
          </a:p>
          <a:p>
            <a:pPr algn="l">
              <a:lnSpc>
                <a:spcPct val="90000"/>
              </a:lnSpc>
              <a:spcBef>
                <a:spcPct val="0"/>
              </a:spcBef>
              <a:tabLst>
                <a:tab pos="1200150" algn="l"/>
              </a:tabLst>
            </a:pPr>
            <a:r>
              <a:rPr lang="en-US" sz="1800">
                <a:solidFill>
                  <a:srgbClr val="000000"/>
                </a:solidFill>
                <a:latin typeface="Courier New" pitchFamily="49" charset="0"/>
              </a:rPr>
              <a:t>MARTIN          1250      1400          1250</a:t>
            </a:r>
          </a:p>
          <a:p>
            <a:pPr algn="l">
              <a:lnSpc>
                <a:spcPct val="90000"/>
              </a:lnSpc>
              <a:spcBef>
                <a:spcPct val="0"/>
              </a:spcBef>
              <a:tabLst>
                <a:tab pos="1200150" algn="l"/>
              </a:tabLst>
            </a:pPr>
            <a:r>
              <a:rPr lang="en-US" sz="1800">
                <a:solidFill>
                  <a:srgbClr val="000000"/>
                </a:solidFill>
                <a:latin typeface="Courier New" pitchFamily="49" charset="0"/>
              </a:rPr>
              <a:t>ALLEN           1600       300           100</a:t>
            </a:r>
          </a:p>
          <a:p>
            <a:pPr algn="l">
              <a:lnSpc>
                <a:spcPct val="90000"/>
              </a:lnSpc>
              <a:spcBef>
                <a:spcPct val="0"/>
              </a:spcBef>
              <a:tabLst>
                <a:tab pos="1200150" algn="l"/>
              </a:tabLst>
            </a:pPr>
            <a:r>
              <a:rPr lang="en-US" sz="1800">
                <a:solidFill>
                  <a:srgbClr val="000000"/>
                </a:solidFill>
                <a:latin typeface="Courier New" pitchFamily="49" charset="0"/>
              </a:rPr>
              <a:t>TURNER          1500         0          1500</a:t>
            </a:r>
          </a:p>
          <a:p>
            <a:pPr algn="l">
              <a:lnSpc>
                <a:spcPct val="90000"/>
              </a:lnSpc>
              <a:spcBef>
                <a:spcPct val="0"/>
              </a:spcBef>
              <a:tabLst>
                <a:tab pos="1200150" algn="l"/>
              </a:tabLst>
            </a:pPr>
            <a:r>
              <a:rPr lang="en-US" sz="1800">
                <a:solidFill>
                  <a:srgbClr val="000000"/>
                </a:solidFill>
                <a:latin typeface="Courier New" pitchFamily="49" charset="0"/>
              </a:rPr>
              <a:t>WARD            1250       500           250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wipe(up)">
                                      <p:cBhvr>
                                        <p:cTn id="7"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type="body" idx="1"/>
          </p:nvPr>
        </p:nvSpPr>
        <p:spPr>
          <a:xfrm>
            <a:off x="860425" y="1814513"/>
            <a:ext cx="7385050" cy="3790950"/>
          </a:xfrm>
          <a:noFill/>
          <a:ln/>
        </p:spPr>
        <p:txBody>
          <a:bodyPr/>
          <a:lstStyle/>
          <a:p>
            <a:r>
              <a:rPr lang="en-US" dirty="0"/>
              <a:t>After completing this lesson, you should be able to do the following:</a:t>
            </a:r>
          </a:p>
          <a:p>
            <a:pPr lvl="1"/>
            <a:r>
              <a:rPr lang="en-US" dirty="0"/>
              <a:t>Describe various types of functions available in SQL</a:t>
            </a:r>
          </a:p>
          <a:p>
            <a:pPr lvl="1"/>
            <a:r>
              <a:rPr lang="en-US" dirty="0"/>
              <a:t>Use character, number, and date functions in SELECT statements</a:t>
            </a:r>
          </a:p>
          <a:p>
            <a:pPr lvl="1"/>
            <a:r>
              <a:rPr lang="en-US" dirty="0"/>
              <a:t>Describe the use of conversion functions </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a:t>Working with Dates</a:t>
            </a:r>
          </a:p>
        </p:txBody>
      </p:sp>
      <p:sp>
        <p:nvSpPr>
          <p:cNvPr id="35843" name="Rectangle 3"/>
          <p:cNvSpPr>
            <a:spLocks noGrp="1" noChangeArrowheads="1"/>
          </p:cNvSpPr>
          <p:nvPr>
            <p:ph type="body" idx="1"/>
          </p:nvPr>
        </p:nvSpPr>
        <p:spPr>
          <a:xfrm>
            <a:off x="784225" y="1490663"/>
            <a:ext cx="7385050" cy="3790950"/>
          </a:xfrm>
          <a:noFill/>
          <a:ln/>
        </p:spPr>
        <p:txBody>
          <a:bodyPr/>
          <a:lstStyle/>
          <a:p>
            <a:pPr lvl="1"/>
            <a:r>
              <a:rPr lang="en-US"/>
              <a:t>Oracle stores dates in an internal numeric format: century, year, month, day, hours, minutes, seconds.</a:t>
            </a:r>
          </a:p>
          <a:p>
            <a:pPr lvl="1"/>
            <a:r>
              <a:rPr lang="en-US"/>
              <a:t>The default date format is DD-MON-YY.</a:t>
            </a:r>
          </a:p>
          <a:p>
            <a:pPr lvl="1"/>
            <a:r>
              <a:rPr lang="en-US"/>
              <a:t>SYSDATE is a function returning date and time.</a:t>
            </a:r>
          </a:p>
          <a:p>
            <a:pPr lvl="1"/>
            <a:r>
              <a:rPr lang="en-US"/>
              <a:t>DUAL is a dummy table used to view SYSDATE.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Arithmetic with Dates</a:t>
            </a:r>
          </a:p>
        </p:txBody>
      </p:sp>
      <p:sp>
        <p:nvSpPr>
          <p:cNvPr id="37891" name="Rectangle 3"/>
          <p:cNvSpPr>
            <a:spLocks noGrp="1" noChangeArrowheads="1"/>
          </p:cNvSpPr>
          <p:nvPr>
            <p:ph type="body" idx="1"/>
          </p:nvPr>
        </p:nvSpPr>
        <p:spPr>
          <a:xfrm>
            <a:off x="860425" y="1795463"/>
            <a:ext cx="7385050" cy="2828925"/>
          </a:xfrm>
          <a:noFill/>
          <a:ln/>
        </p:spPr>
        <p:txBody>
          <a:bodyPr/>
          <a:lstStyle/>
          <a:p>
            <a:pPr lvl="1"/>
            <a:r>
              <a:rPr lang="en-US"/>
              <a:t>Add or subtract a number to or from a date for a resultant </a:t>
            </a:r>
            <a:r>
              <a:rPr lang="en-US" i="1">
                <a:solidFill>
                  <a:srgbClr val="FFCC00"/>
                </a:solidFill>
              </a:rPr>
              <a:t>date</a:t>
            </a:r>
            <a:r>
              <a:rPr lang="en-US"/>
              <a:t> value.</a:t>
            </a:r>
          </a:p>
          <a:p>
            <a:pPr lvl="1"/>
            <a:r>
              <a:rPr lang="en-US"/>
              <a:t>Subtract two dates to find the </a:t>
            </a:r>
            <a:r>
              <a:rPr lang="en-US" i="1">
                <a:solidFill>
                  <a:srgbClr val="FFCC00"/>
                </a:solidFill>
              </a:rPr>
              <a:t>number</a:t>
            </a:r>
            <a:r>
              <a:rPr lang="en-US" i="1"/>
              <a:t> </a:t>
            </a:r>
            <a:r>
              <a:rPr lang="en-US"/>
              <a:t>of days between those dates.</a:t>
            </a:r>
          </a:p>
          <a:p>
            <a:pPr lvl="1"/>
            <a:r>
              <a:rPr lang="en-US"/>
              <a:t>Add </a:t>
            </a:r>
            <a:r>
              <a:rPr lang="en-US" i="1">
                <a:solidFill>
                  <a:srgbClr val="FFCC00"/>
                </a:solidFill>
              </a:rPr>
              <a:t>hours</a:t>
            </a:r>
            <a:r>
              <a:rPr lang="en-US"/>
              <a:t> to a date by dividing the number of hours by 24.</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39940" name="Rectangle 4"/>
          <p:cNvSpPr>
            <a:spLocks noGrp="1" noChangeArrowheads="1"/>
          </p:cNvSpPr>
          <p:nvPr>
            <p:ph type="title"/>
          </p:nvPr>
        </p:nvSpPr>
        <p:spPr>
          <a:noFill/>
          <a:ln/>
        </p:spPr>
        <p:txBody>
          <a:bodyPr/>
          <a:lstStyle/>
          <a:p>
            <a:r>
              <a:rPr lang="en-US"/>
              <a:t>Using Arithmetic Operators</a:t>
            </a:r>
            <a:br>
              <a:rPr lang="en-US"/>
            </a:br>
            <a:r>
              <a:rPr lang="en-US"/>
              <a:t>with Dates</a:t>
            </a:r>
          </a:p>
        </p:txBody>
      </p:sp>
      <p:grpSp>
        <p:nvGrpSpPr>
          <p:cNvPr id="39943" name="Group 7"/>
          <p:cNvGrpSpPr>
            <a:grpSpLocks/>
          </p:cNvGrpSpPr>
          <p:nvPr/>
        </p:nvGrpSpPr>
        <p:grpSpPr bwMode="auto">
          <a:xfrm>
            <a:off x="2400300" y="2441575"/>
            <a:ext cx="4076700" cy="2759075"/>
            <a:chOff x="1512" y="1538"/>
            <a:chExt cx="2568" cy="1738"/>
          </a:xfrm>
        </p:grpSpPr>
        <p:sp>
          <p:nvSpPr>
            <p:cNvPr id="39941" name="Rectangle 5"/>
            <p:cNvSpPr>
              <a:spLocks noChangeArrowheads="1"/>
            </p:cNvSpPr>
            <p:nvPr/>
          </p:nvSpPr>
          <p:spPr bwMode="ltGray">
            <a:xfrm>
              <a:off x="2292" y="1538"/>
              <a:ext cx="1788" cy="21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Rectangle 6"/>
            <p:cNvSpPr>
              <a:spLocks noChangeArrowheads="1"/>
            </p:cNvSpPr>
            <p:nvPr/>
          </p:nvSpPr>
          <p:spPr bwMode="ltGray">
            <a:xfrm>
              <a:off x="1512" y="2474"/>
              <a:ext cx="996" cy="80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4" name="Rectangle 8"/>
          <p:cNvSpPr>
            <a:spLocks noChangeArrowheads="1"/>
          </p:cNvSpPr>
          <p:nvPr/>
        </p:nvSpPr>
        <p:spPr bwMode="blackWhite">
          <a:xfrm>
            <a:off x="949325" y="2155825"/>
            <a:ext cx="73152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3200" dirty="0">
                <a:solidFill>
                  <a:schemeClr val="tx1"/>
                </a:solidFill>
              </a:rPr>
              <a:t>displays the name and the number of </a:t>
            </a:r>
            <a:endParaRPr lang="en-US" sz="3200" dirty="0" smtClean="0">
              <a:solidFill>
                <a:schemeClr val="tx1"/>
              </a:solidFill>
            </a:endParaRPr>
          </a:p>
          <a:p>
            <a:pPr algn="l">
              <a:lnSpc>
                <a:spcPct val="100000"/>
              </a:lnSpc>
              <a:spcBef>
                <a:spcPct val="0"/>
              </a:spcBef>
              <a:tabLst>
                <a:tab pos="1200150" algn="l"/>
              </a:tabLst>
            </a:pPr>
            <a:r>
              <a:rPr lang="en-US" sz="3200" dirty="0" smtClean="0">
                <a:solidFill>
                  <a:schemeClr val="tx1"/>
                </a:solidFill>
              </a:rPr>
              <a:t>weeks </a:t>
            </a:r>
            <a:r>
              <a:rPr lang="en-US" sz="3200" dirty="0">
                <a:solidFill>
                  <a:schemeClr val="tx1"/>
                </a:solidFill>
              </a:rPr>
              <a:t>employed for all employees in </a:t>
            </a:r>
            <a:endParaRPr lang="en-US" sz="3200" dirty="0" smtClean="0">
              <a:solidFill>
                <a:schemeClr val="tx1"/>
              </a:solidFill>
            </a:endParaRPr>
          </a:p>
          <a:p>
            <a:pPr algn="l">
              <a:lnSpc>
                <a:spcPct val="100000"/>
              </a:lnSpc>
              <a:spcBef>
                <a:spcPct val="0"/>
              </a:spcBef>
              <a:tabLst>
                <a:tab pos="1200150" algn="l"/>
              </a:tabLst>
            </a:pPr>
            <a:r>
              <a:rPr lang="en-US" sz="3200" dirty="0" smtClean="0">
                <a:solidFill>
                  <a:schemeClr val="tx1"/>
                </a:solidFill>
              </a:rPr>
              <a:t>department </a:t>
            </a:r>
            <a:r>
              <a:rPr lang="en-US" sz="3200" dirty="0">
                <a:solidFill>
                  <a:schemeClr val="tx1"/>
                </a:solidFill>
              </a:rPr>
              <a:t>10</a:t>
            </a:r>
            <a:endParaRPr lang="en-US" sz="3200" dirty="0">
              <a:solidFill>
                <a:schemeClr val="tx1"/>
              </a:solidFill>
              <a:latin typeface="Courier New" pitchFamily="49" charset="0"/>
            </a:endParaRPr>
          </a:p>
        </p:txBody>
      </p:sp>
      <p:sp>
        <p:nvSpPr>
          <p:cNvPr id="39945" name="Rectangle 9"/>
          <p:cNvSpPr>
            <a:spLocks noChangeArrowheads="1"/>
          </p:cNvSpPr>
          <p:nvPr/>
        </p:nvSpPr>
        <p:spPr bwMode="blackWhite">
          <a:xfrm>
            <a:off x="950913" y="3908425"/>
            <a:ext cx="728980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WEEKS</a:t>
            </a:r>
          </a:p>
          <a:p>
            <a:pPr algn="l">
              <a:lnSpc>
                <a:spcPct val="90000"/>
              </a:lnSpc>
              <a:spcBef>
                <a:spcPct val="0"/>
              </a:spcBef>
              <a:tabLst>
                <a:tab pos="1200150" algn="l"/>
              </a:tabLst>
            </a:pPr>
            <a:r>
              <a:rPr lang="en-US" sz="1800">
                <a:solidFill>
                  <a:srgbClr val="000000"/>
                </a:solidFill>
                <a:latin typeface="Courier New" pitchFamily="49" charset="0"/>
              </a:rPr>
              <a:t>---------- ---------</a:t>
            </a:r>
          </a:p>
          <a:p>
            <a:pPr algn="l">
              <a:lnSpc>
                <a:spcPct val="90000"/>
              </a:lnSpc>
              <a:spcBef>
                <a:spcPct val="0"/>
              </a:spcBef>
              <a:tabLst>
                <a:tab pos="1200150" algn="l"/>
              </a:tabLst>
            </a:pPr>
            <a:r>
              <a:rPr lang="en-US" sz="1800">
                <a:solidFill>
                  <a:srgbClr val="000000"/>
                </a:solidFill>
                <a:latin typeface="Courier New" pitchFamily="49" charset="0"/>
              </a:rPr>
              <a:t>KING       830.93709</a:t>
            </a:r>
          </a:p>
          <a:p>
            <a:pPr algn="l">
              <a:lnSpc>
                <a:spcPct val="90000"/>
              </a:lnSpc>
              <a:spcBef>
                <a:spcPct val="0"/>
              </a:spcBef>
              <a:tabLst>
                <a:tab pos="1200150" algn="l"/>
              </a:tabLst>
            </a:pPr>
            <a:r>
              <a:rPr lang="en-US" sz="1800">
                <a:solidFill>
                  <a:srgbClr val="000000"/>
                </a:solidFill>
                <a:latin typeface="Courier New" pitchFamily="49" charset="0"/>
              </a:rPr>
              <a:t>CLARK      853.93709</a:t>
            </a:r>
          </a:p>
          <a:p>
            <a:pPr algn="l">
              <a:lnSpc>
                <a:spcPct val="90000"/>
              </a:lnSpc>
              <a:spcBef>
                <a:spcPct val="0"/>
              </a:spcBef>
              <a:tabLst>
                <a:tab pos="1200150" algn="l"/>
              </a:tabLst>
            </a:pPr>
            <a:r>
              <a:rPr lang="en-US" sz="1800">
                <a:solidFill>
                  <a:srgbClr val="000000"/>
                </a:solidFill>
                <a:latin typeface="Courier New" pitchFamily="49" charset="0"/>
              </a:rPr>
              <a:t>MILLER     821.36566</a:t>
            </a:r>
          </a:p>
        </p:txBody>
      </p:sp>
    </p:spTree>
    <p:extLst>
      <p:ext uri="{BB962C8B-B14F-4D97-AF65-F5344CB8AC3E}">
        <p14:creationId xmlns:p14="http://schemas.microsoft.com/office/powerpoint/2010/main" val="41426709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49325" y="240506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39939"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39940" name="Rectangle 4"/>
          <p:cNvSpPr>
            <a:spLocks noGrp="1" noChangeArrowheads="1"/>
          </p:cNvSpPr>
          <p:nvPr>
            <p:ph type="title"/>
          </p:nvPr>
        </p:nvSpPr>
        <p:spPr>
          <a:noFill/>
          <a:ln/>
        </p:spPr>
        <p:txBody>
          <a:bodyPr/>
          <a:lstStyle/>
          <a:p>
            <a:r>
              <a:rPr lang="en-US"/>
              <a:t>Using Arithmetic Operators</a:t>
            </a:r>
            <a:br>
              <a:rPr lang="en-US"/>
            </a:br>
            <a:r>
              <a:rPr lang="en-US"/>
              <a:t>with Dates</a:t>
            </a:r>
          </a:p>
        </p:txBody>
      </p:sp>
      <p:grpSp>
        <p:nvGrpSpPr>
          <p:cNvPr id="39943" name="Group 7"/>
          <p:cNvGrpSpPr>
            <a:grpSpLocks/>
          </p:cNvGrpSpPr>
          <p:nvPr/>
        </p:nvGrpSpPr>
        <p:grpSpPr bwMode="auto">
          <a:xfrm>
            <a:off x="2400300" y="2441575"/>
            <a:ext cx="4076700" cy="2759075"/>
            <a:chOff x="1512" y="1538"/>
            <a:chExt cx="2568" cy="1738"/>
          </a:xfrm>
        </p:grpSpPr>
        <p:sp>
          <p:nvSpPr>
            <p:cNvPr id="39941" name="Rectangle 5"/>
            <p:cNvSpPr>
              <a:spLocks noChangeArrowheads="1"/>
            </p:cNvSpPr>
            <p:nvPr/>
          </p:nvSpPr>
          <p:spPr bwMode="ltGray">
            <a:xfrm>
              <a:off x="2292" y="1538"/>
              <a:ext cx="1788" cy="21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Rectangle 6"/>
            <p:cNvSpPr>
              <a:spLocks noChangeArrowheads="1"/>
            </p:cNvSpPr>
            <p:nvPr/>
          </p:nvSpPr>
          <p:spPr bwMode="ltGray">
            <a:xfrm>
              <a:off x="1512" y="2474"/>
              <a:ext cx="996" cy="80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4" name="Rectangle 8"/>
          <p:cNvSpPr>
            <a:spLocks noChangeArrowheads="1"/>
          </p:cNvSpPr>
          <p:nvPr/>
        </p:nvSpPr>
        <p:spPr bwMode="blackWhite">
          <a:xfrm>
            <a:off x="949325" y="2155825"/>
            <a:ext cx="73152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(SYSDATE-hiredate)/7 WEEKS</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deptno = 10;</a:t>
            </a:r>
          </a:p>
        </p:txBody>
      </p:sp>
      <p:sp>
        <p:nvSpPr>
          <p:cNvPr id="39945" name="Rectangle 9"/>
          <p:cNvSpPr>
            <a:spLocks noChangeArrowheads="1"/>
          </p:cNvSpPr>
          <p:nvPr/>
        </p:nvSpPr>
        <p:spPr bwMode="blackWhite">
          <a:xfrm>
            <a:off x="950913" y="3908425"/>
            <a:ext cx="728980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WEEKS</a:t>
            </a:r>
          </a:p>
          <a:p>
            <a:pPr algn="l">
              <a:lnSpc>
                <a:spcPct val="90000"/>
              </a:lnSpc>
              <a:spcBef>
                <a:spcPct val="0"/>
              </a:spcBef>
              <a:tabLst>
                <a:tab pos="1200150" algn="l"/>
              </a:tabLst>
            </a:pPr>
            <a:r>
              <a:rPr lang="en-US" sz="1800">
                <a:solidFill>
                  <a:srgbClr val="000000"/>
                </a:solidFill>
                <a:latin typeface="Courier New" pitchFamily="49" charset="0"/>
              </a:rPr>
              <a:t>---------- ---------</a:t>
            </a:r>
          </a:p>
          <a:p>
            <a:pPr algn="l">
              <a:lnSpc>
                <a:spcPct val="90000"/>
              </a:lnSpc>
              <a:spcBef>
                <a:spcPct val="0"/>
              </a:spcBef>
              <a:tabLst>
                <a:tab pos="1200150" algn="l"/>
              </a:tabLst>
            </a:pPr>
            <a:r>
              <a:rPr lang="en-US" sz="1800">
                <a:solidFill>
                  <a:srgbClr val="000000"/>
                </a:solidFill>
                <a:latin typeface="Courier New" pitchFamily="49" charset="0"/>
              </a:rPr>
              <a:t>KING       830.93709</a:t>
            </a:r>
          </a:p>
          <a:p>
            <a:pPr algn="l">
              <a:lnSpc>
                <a:spcPct val="90000"/>
              </a:lnSpc>
              <a:spcBef>
                <a:spcPct val="0"/>
              </a:spcBef>
              <a:tabLst>
                <a:tab pos="1200150" algn="l"/>
              </a:tabLst>
            </a:pPr>
            <a:r>
              <a:rPr lang="en-US" sz="1800">
                <a:solidFill>
                  <a:srgbClr val="000000"/>
                </a:solidFill>
                <a:latin typeface="Courier New" pitchFamily="49" charset="0"/>
              </a:rPr>
              <a:t>CLARK      853.93709</a:t>
            </a:r>
          </a:p>
          <a:p>
            <a:pPr algn="l">
              <a:lnSpc>
                <a:spcPct val="90000"/>
              </a:lnSpc>
              <a:spcBef>
                <a:spcPct val="0"/>
              </a:spcBef>
              <a:tabLst>
                <a:tab pos="1200150" algn="l"/>
              </a:tabLst>
            </a:pPr>
            <a:r>
              <a:rPr lang="en-US" sz="1800">
                <a:solidFill>
                  <a:srgbClr val="000000"/>
                </a:solidFill>
                <a:latin typeface="Courier New" pitchFamily="49" charset="0"/>
              </a:rPr>
              <a:t>MILLER     821.36566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blackWhite">
          <a:xfrm>
            <a:off x="1458913" y="1206500"/>
            <a:ext cx="2814637" cy="43402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 name="Rectangle 3"/>
          <p:cNvSpPr>
            <a:spLocks noChangeArrowheads="1"/>
          </p:cNvSpPr>
          <p:nvPr/>
        </p:nvSpPr>
        <p:spPr bwMode="blackWhite">
          <a:xfrm>
            <a:off x="4276725" y="1206500"/>
            <a:ext cx="3614738" cy="43402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 name="Rectangle 4"/>
          <p:cNvSpPr>
            <a:spLocks noGrp="1" noChangeArrowheads="1"/>
          </p:cNvSpPr>
          <p:nvPr>
            <p:ph type="title"/>
          </p:nvPr>
        </p:nvSpPr>
        <p:spPr>
          <a:noFill/>
          <a:ln/>
        </p:spPr>
        <p:txBody>
          <a:bodyPr/>
          <a:lstStyle/>
          <a:p>
            <a:r>
              <a:rPr lang="en-US"/>
              <a:t>Date Functions</a:t>
            </a:r>
          </a:p>
        </p:txBody>
      </p:sp>
      <p:sp>
        <p:nvSpPr>
          <p:cNvPr id="41989" name="Rectangle 5"/>
          <p:cNvSpPr>
            <a:spLocks noChangeArrowheads="1"/>
          </p:cNvSpPr>
          <p:nvPr/>
        </p:nvSpPr>
        <p:spPr bwMode="auto">
          <a:xfrm>
            <a:off x="4305300" y="1828800"/>
            <a:ext cx="361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sz="2000">
                <a:solidFill>
                  <a:srgbClr val="000000"/>
                </a:solidFill>
                <a:latin typeface="Arial" charset="0"/>
              </a:rPr>
              <a:t>Number of months</a:t>
            </a:r>
            <a:br>
              <a:rPr lang="en-US" sz="2000">
                <a:solidFill>
                  <a:srgbClr val="000000"/>
                </a:solidFill>
                <a:latin typeface="Arial" charset="0"/>
              </a:rPr>
            </a:br>
            <a:r>
              <a:rPr lang="en-US" sz="2000">
                <a:solidFill>
                  <a:srgbClr val="000000"/>
                </a:solidFill>
                <a:latin typeface="Arial" charset="0"/>
              </a:rPr>
              <a:t>between two dates</a:t>
            </a:r>
          </a:p>
        </p:txBody>
      </p:sp>
      <p:sp>
        <p:nvSpPr>
          <p:cNvPr id="41990" name="Rectangle 6"/>
          <p:cNvSpPr>
            <a:spLocks noChangeArrowheads="1"/>
          </p:cNvSpPr>
          <p:nvPr/>
        </p:nvSpPr>
        <p:spPr bwMode="auto">
          <a:xfrm>
            <a:off x="1446213" y="1828800"/>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MONTHS_BETWEEN</a:t>
            </a:r>
          </a:p>
        </p:txBody>
      </p:sp>
      <p:sp>
        <p:nvSpPr>
          <p:cNvPr id="41991" name="Rectangle 7"/>
          <p:cNvSpPr>
            <a:spLocks noChangeArrowheads="1"/>
          </p:cNvSpPr>
          <p:nvPr/>
        </p:nvSpPr>
        <p:spPr bwMode="auto">
          <a:xfrm>
            <a:off x="1446213" y="2606675"/>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ADD_MONTHS</a:t>
            </a:r>
          </a:p>
        </p:txBody>
      </p:sp>
      <p:sp>
        <p:nvSpPr>
          <p:cNvPr id="41992" name="Rectangle 8"/>
          <p:cNvSpPr>
            <a:spLocks noChangeArrowheads="1"/>
          </p:cNvSpPr>
          <p:nvPr/>
        </p:nvSpPr>
        <p:spPr bwMode="auto">
          <a:xfrm>
            <a:off x="1446213" y="3298825"/>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NEXT_DAY	</a:t>
            </a:r>
          </a:p>
        </p:txBody>
      </p:sp>
      <p:sp>
        <p:nvSpPr>
          <p:cNvPr id="41993" name="Rectangle 9"/>
          <p:cNvSpPr>
            <a:spLocks noChangeArrowheads="1"/>
          </p:cNvSpPr>
          <p:nvPr/>
        </p:nvSpPr>
        <p:spPr bwMode="auto">
          <a:xfrm>
            <a:off x="1446213" y="4097338"/>
            <a:ext cx="362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LAST_DAY</a:t>
            </a:r>
          </a:p>
        </p:txBody>
      </p:sp>
      <p:sp>
        <p:nvSpPr>
          <p:cNvPr id="41994" name="Rectangle 10"/>
          <p:cNvSpPr>
            <a:spLocks noChangeArrowheads="1"/>
          </p:cNvSpPr>
          <p:nvPr/>
        </p:nvSpPr>
        <p:spPr bwMode="auto">
          <a:xfrm>
            <a:off x="1446213" y="4581525"/>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ROUND	</a:t>
            </a:r>
          </a:p>
        </p:txBody>
      </p:sp>
      <p:sp>
        <p:nvSpPr>
          <p:cNvPr id="41995" name="Rectangle 11"/>
          <p:cNvSpPr>
            <a:spLocks noChangeArrowheads="1"/>
          </p:cNvSpPr>
          <p:nvPr/>
        </p:nvSpPr>
        <p:spPr bwMode="auto">
          <a:xfrm>
            <a:off x="1446213" y="5091113"/>
            <a:ext cx="362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TRUNC 	</a:t>
            </a:r>
          </a:p>
        </p:txBody>
      </p:sp>
      <p:sp>
        <p:nvSpPr>
          <p:cNvPr id="41996" name="Rectangle 12"/>
          <p:cNvSpPr>
            <a:spLocks noChangeArrowheads="1"/>
          </p:cNvSpPr>
          <p:nvPr/>
        </p:nvSpPr>
        <p:spPr bwMode="auto">
          <a:xfrm>
            <a:off x="4305300" y="2606675"/>
            <a:ext cx="361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sz="2000">
                <a:solidFill>
                  <a:srgbClr val="000000"/>
                </a:solidFill>
                <a:latin typeface="Arial" charset="0"/>
              </a:rPr>
              <a:t>Add calendar months to date</a:t>
            </a:r>
          </a:p>
        </p:txBody>
      </p:sp>
      <p:sp>
        <p:nvSpPr>
          <p:cNvPr id="41997" name="Rectangle 13"/>
          <p:cNvSpPr>
            <a:spLocks noChangeArrowheads="1"/>
          </p:cNvSpPr>
          <p:nvPr/>
        </p:nvSpPr>
        <p:spPr bwMode="auto">
          <a:xfrm>
            <a:off x="4305300" y="3298825"/>
            <a:ext cx="361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sz="2000">
                <a:solidFill>
                  <a:srgbClr val="000000"/>
                </a:solidFill>
                <a:latin typeface="Arial" charset="0"/>
              </a:rPr>
              <a:t>Next day of the date specified</a:t>
            </a:r>
          </a:p>
        </p:txBody>
      </p:sp>
      <p:sp>
        <p:nvSpPr>
          <p:cNvPr id="41998" name="Rectangle 14"/>
          <p:cNvSpPr>
            <a:spLocks noChangeArrowheads="1"/>
          </p:cNvSpPr>
          <p:nvPr/>
        </p:nvSpPr>
        <p:spPr bwMode="auto">
          <a:xfrm>
            <a:off x="4305300" y="4097338"/>
            <a:ext cx="3617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sz="2000">
                <a:solidFill>
                  <a:srgbClr val="000000"/>
                </a:solidFill>
                <a:latin typeface="Arial" charset="0"/>
              </a:rPr>
              <a:t>Last day of the month</a:t>
            </a:r>
          </a:p>
        </p:txBody>
      </p:sp>
      <p:sp>
        <p:nvSpPr>
          <p:cNvPr id="41999" name="Rectangle 15"/>
          <p:cNvSpPr>
            <a:spLocks noChangeArrowheads="1"/>
          </p:cNvSpPr>
          <p:nvPr/>
        </p:nvSpPr>
        <p:spPr bwMode="auto">
          <a:xfrm>
            <a:off x="4305300" y="4581525"/>
            <a:ext cx="3617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sz="2000">
                <a:solidFill>
                  <a:srgbClr val="000000"/>
                </a:solidFill>
                <a:latin typeface="Arial" charset="0"/>
              </a:rPr>
              <a:t>Round date 	</a:t>
            </a:r>
          </a:p>
        </p:txBody>
      </p:sp>
      <p:sp>
        <p:nvSpPr>
          <p:cNvPr id="42000" name="Rectangle 16"/>
          <p:cNvSpPr>
            <a:spLocks noChangeArrowheads="1"/>
          </p:cNvSpPr>
          <p:nvPr/>
        </p:nvSpPr>
        <p:spPr bwMode="auto">
          <a:xfrm>
            <a:off x="4305300" y="5091113"/>
            <a:ext cx="3617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pPr>
            <a:r>
              <a:rPr lang="en-US" sz="2000">
                <a:solidFill>
                  <a:srgbClr val="000000"/>
                </a:solidFill>
                <a:latin typeface="Arial" charset="0"/>
              </a:rPr>
              <a:t>Truncate date</a:t>
            </a:r>
          </a:p>
        </p:txBody>
      </p:sp>
      <p:sp>
        <p:nvSpPr>
          <p:cNvPr id="42001" name="Line 17"/>
          <p:cNvSpPr>
            <a:spLocks noChangeShapeType="1"/>
          </p:cNvSpPr>
          <p:nvPr/>
        </p:nvSpPr>
        <p:spPr bwMode="auto">
          <a:xfrm>
            <a:off x="1466850" y="247967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18"/>
          <p:cNvSpPr>
            <a:spLocks noChangeShapeType="1"/>
          </p:cNvSpPr>
          <p:nvPr/>
        </p:nvSpPr>
        <p:spPr bwMode="auto">
          <a:xfrm>
            <a:off x="1466850" y="318452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Line 19"/>
          <p:cNvSpPr>
            <a:spLocks noChangeShapeType="1"/>
          </p:cNvSpPr>
          <p:nvPr/>
        </p:nvSpPr>
        <p:spPr bwMode="auto">
          <a:xfrm>
            <a:off x="1466850" y="392747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Line 20"/>
          <p:cNvSpPr>
            <a:spLocks noChangeShapeType="1"/>
          </p:cNvSpPr>
          <p:nvPr/>
        </p:nvSpPr>
        <p:spPr bwMode="auto">
          <a:xfrm>
            <a:off x="1466850" y="446087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21"/>
          <p:cNvSpPr>
            <a:spLocks noChangeShapeType="1"/>
          </p:cNvSpPr>
          <p:nvPr/>
        </p:nvSpPr>
        <p:spPr bwMode="auto">
          <a:xfrm>
            <a:off x="1466850" y="5011738"/>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6" name="Line 22"/>
          <p:cNvSpPr>
            <a:spLocks noChangeShapeType="1"/>
          </p:cNvSpPr>
          <p:nvPr/>
        </p:nvSpPr>
        <p:spPr bwMode="auto">
          <a:xfrm>
            <a:off x="1466850" y="1774825"/>
            <a:ext cx="6437313"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7" name="Rectangle 23"/>
          <p:cNvSpPr>
            <a:spLocks noChangeArrowheads="1"/>
          </p:cNvSpPr>
          <p:nvPr/>
        </p:nvSpPr>
        <p:spPr bwMode="auto">
          <a:xfrm>
            <a:off x="1446213" y="1295400"/>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Function</a:t>
            </a:r>
          </a:p>
        </p:txBody>
      </p:sp>
      <p:sp>
        <p:nvSpPr>
          <p:cNvPr id="42008" name="Rectangle 24"/>
          <p:cNvSpPr>
            <a:spLocks noChangeArrowheads="1"/>
          </p:cNvSpPr>
          <p:nvPr/>
        </p:nvSpPr>
        <p:spPr bwMode="auto">
          <a:xfrm>
            <a:off x="4322763" y="1295400"/>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35000"/>
              </a:spcBef>
            </a:pPr>
            <a:r>
              <a:rPr lang="en-US" sz="2000">
                <a:solidFill>
                  <a:srgbClr val="000000"/>
                </a:solidFill>
                <a:latin typeface="Arial" charset="0"/>
              </a:rPr>
              <a:t>Description</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50913" y="1601788"/>
            <a:ext cx="78263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85750" indent="-285750" algn="l">
              <a:lnSpc>
                <a:spcPct val="90000"/>
              </a:lnSpc>
              <a:spcBef>
                <a:spcPct val="35000"/>
              </a:spcBef>
              <a:buClr>
                <a:srgbClr val="FFCC00"/>
              </a:buClr>
              <a:buSzPct val="100000"/>
              <a:buFontTx/>
              <a:buChar char="•"/>
            </a:pPr>
            <a:r>
              <a:rPr lang="en-US" sz="2400">
                <a:solidFill>
                  <a:srgbClr val="FFFFCC"/>
                </a:solidFill>
                <a:effectLst>
                  <a:outerShdw blurRad="38100" dist="38100" dir="2700000" algn="tl">
                    <a:srgbClr val="000000"/>
                  </a:outerShdw>
                </a:effectLst>
                <a:latin typeface="Arial" charset="0"/>
              </a:rPr>
              <a:t>MONTHS_BETWEEN ('01-SEP-95','11-JAN-94')</a:t>
            </a:r>
          </a:p>
        </p:txBody>
      </p:sp>
      <p:sp>
        <p:nvSpPr>
          <p:cNvPr id="44035" name="Rectangle 3"/>
          <p:cNvSpPr>
            <a:spLocks noGrp="1" noChangeArrowheads="1"/>
          </p:cNvSpPr>
          <p:nvPr>
            <p:ph type="title"/>
          </p:nvPr>
        </p:nvSpPr>
        <p:spPr>
          <a:noFill/>
          <a:ln/>
        </p:spPr>
        <p:txBody>
          <a:bodyPr/>
          <a:lstStyle/>
          <a:p>
            <a:r>
              <a:rPr lang="en-US" dirty="0"/>
              <a:t>Using Date Functions</a:t>
            </a:r>
          </a:p>
        </p:txBody>
      </p:sp>
      <p:sp>
        <p:nvSpPr>
          <p:cNvPr id="44036" name="Rectangle 4"/>
          <p:cNvSpPr>
            <a:spLocks noChangeArrowheads="1"/>
          </p:cNvSpPr>
          <p:nvPr/>
        </p:nvSpPr>
        <p:spPr bwMode="auto">
          <a:xfrm>
            <a:off x="950913" y="2730500"/>
            <a:ext cx="7754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85750" indent="-285750" algn="l">
              <a:lnSpc>
                <a:spcPct val="100000"/>
              </a:lnSpc>
              <a:spcBef>
                <a:spcPct val="0"/>
              </a:spcBef>
              <a:buClr>
                <a:srgbClr val="FFCC00"/>
              </a:buClr>
              <a:buSzPct val="100000"/>
              <a:buFontTx/>
              <a:buChar char="•"/>
            </a:pPr>
            <a:r>
              <a:rPr lang="en-US" sz="2400">
                <a:solidFill>
                  <a:srgbClr val="FFFFCC"/>
                </a:solidFill>
                <a:effectLst>
                  <a:outerShdw blurRad="38100" dist="38100" dir="2700000" algn="tl">
                    <a:srgbClr val="000000"/>
                  </a:outerShdw>
                </a:effectLst>
                <a:latin typeface="Arial" charset="0"/>
              </a:rPr>
              <a:t>ADD_MONTHS ('11-JAN-94',6)</a:t>
            </a:r>
          </a:p>
        </p:txBody>
      </p:sp>
      <p:sp>
        <p:nvSpPr>
          <p:cNvPr id="44037" name="Rectangle 5"/>
          <p:cNvSpPr>
            <a:spLocks noChangeArrowheads="1"/>
          </p:cNvSpPr>
          <p:nvPr/>
        </p:nvSpPr>
        <p:spPr bwMode="auto">
          <a:xfrm>
            <a:off x="931863" y="3929063"/>
            <a:ext cx="7916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85750" indent="-285750" algn="l">
              <a:lnSpc>
                <a:spcPct val="100000"/>
              </a:lnSpc>
              <a:spcBef>
                <a:spcPct val="0"/>
              </a:spcBef>
              <a:buClr>
                <a:srgbClr val="FFCC00"/>
              </a:buClr>
              <a:buSzPct val="100000"/>
              <a:buFontTx/>
              <a:buChar char="•"/>
            </a:pPr>
            <a:r>
              <a:rPr lang="en-US" sz="2400">
                <a:solidFill>
                  <a:srgbClr val="FFFFCC"/>
                </a:solidFill>
                <a:effectLst>
                  <a:outerShdw blurRad="38100" dist="38100" dir="2700000" algn="tl">
                    <a:srgbClr val="000000"/>
                  </a:outerShdw>
                </a:effectLst>
                <a:latin typeface="Arial" charset="0"/>
              </a:rPr>
              <a:t>NEXT_DAY ('01-SEP-95','FRIDAY') </a:t>
            </a:r>
          </a:p>
        </p:txBody>
      </p:sp>
      <p:sp>
        <p:nvSpPr>
          <p:cNvPr id="44038" name="Rectangle 6"/>
          <p:cNvSpPr>
            <a:spLocks noChangeArrowheads="1"/>
          </p:cNvSpPr>
          <p:nvPr/>
        </p:nvSpPr>
        <p:spPr bwMode="auto">
          <a:xfrm>
            <a:off x="950913" y="5311775"/>
            <a:ext cx="676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285750" indent="-285750" algn="l">
              <a:lnSpc>
                <a:spcPct val="100000"/>
              </a:lnSpc>
              <a:spcBef>
                <a:spcPct val="0"/>
              </a:spcBef>
              <a:buClr>
                <a:srgbClr val="FFCC00"/>
              </a:buClr>
              <a:buSzPct val="100000"/>
              <a:buFontTx/>
              <a:buChar char="•"/>
            </a:pPr>
            <a:r>
              <a:rPr lang="en-US" sz="2400">
                <a:solidFill>
                  <a:srgbClr val="FFFFCC"/>
                </a:solidFill>
                <a:effectLst>
                  <a:outerShdw blurRad="38100" dist="38100" dir="2700000" algn="tl">
                    <a:srgbClr val="000000"/>
                  </a:outerShdw>
                </a:effectLst>
                <a:latin typeface="Arial" charset="0"/>
              </a:rPr>
              <a:t>LAST_DAY('01-SEP-95')</a:t>
            </a:r>
          </a:p>
        </p:txBody>
      </p:sp>
      <p:sp>
        <p:nvSpPr>
          <p:cNvPr id="44039" name="Line 7"/>
          <p:cNvSpPr>
            <a:spLocks noChangeShapeType="1"/>
          </p:cNvSpPr>
          <p:nvPr/>
        </p:nvSpPr>
        <p:spPr bwMode="auto">
          <a:xfrm>
            <a:off x="4972050" y="2235200"/>
            <a:ext cx="10287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44040" name="Rectangle 8"/>
          <p:cNvSpPr>
            <a:spLocks noChangeArrowheads="1"/>
          </p:cNvSpPr>
          <p:nvPr/>
        </p:nvSpPr>
        <p:spPr bwMode="auto">
          <a:xfrm>
            <a:off x="6267450" y="2032000"/>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Arial" charset="0"/>
              </a:rPr>
              <a:t>19.6774194</a:t>
            </a:r>
          </a:p>
        </p:txBody>
      </p:sp>
      <p:sp>
        <p:nvSpPr>
          <p:cNvPr id="44041" name="Rectangle 9"/>
          <p:cNvSpPr>
            <a:spLocks noChangeArrowheads="1"/>
          </p:cNvSpPr>
          <p:nvPr/>
        </p:nvSpPr>
        <p:spPr bwMode="auto">
          <a:xfrm>
            <a:off x="6819900" y="2730500"/>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Arial" charset="0"/>
              </a:rPr>
              <a:t>'11-JUL-94'</a:t>
            </a:r>
          </a:p>
        </p:txBody>
      </p:sp>
      <p:sp>
        <p:nvSpPr>
          <p:cNvPr id="44042" name="Rectangle 10"/>
          <p:cNvSpPr>
            <a:spLocks noChangeArrowheads="1"/>
          </p:cNvSpPr>
          <p:nvPr/>
        </p:nvSpPr>
        <p:spPr bwMode="auto">
          <a:xfrm>
            <a:off x="6819900" y="4024313"/>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Arial" charset="0"/>
              </a:rPr>
              <a:t>'08-SEP-95'</a:t>
            </a:r>
          </a:p>
        </p:txBody>
      </p:sp>
      <p:sp>
        <p:nvSpPr>
          <p:cNvPr id="44043" name="Rectangle 11"/>
          <p:cNvSpPr>
            <a:spLocks noChangeArrowheads="1"/>
          </p:cNvSpPr>
          <p:nvPr/>
        </p:nvSpPr>
        <p:spPr bwMode="auto">
          <a:xfrm>
            <a:off x="6819900" y="5311775"/>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Arial" charset="0"/>
              </a:rPr>
              <a:t>'30-SEP-95'</a:t>
            </a:r>
          </a:p>
        </p:txBody>
      </p:sp>
      <p:sp>
        <p:nvSpPr>
          <p:cNvPr id="44044" name="Line 12"/>
          <p:cNvSpPr>
            <a:spLocks noChangeShapeType="1"/>
          </p:cNvSpPr>
          <p:nvPr/>
        </p:nvSpPr>
        <p:spPr bwMode="auto">
          <a:xfrm>
            <a:off x="6324600" y="4216400"/>
            <a:ext cx="4953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44045" name="Line 13"/>
          <p:cNvSpPr>
            <a:spLocks noChangeShapeType="1"/>
          </p:cNvSpPr>
          <p:nvPr/>
        </p:nvSpPr>
        <p:spPr bwMode="auto">
          <a:xfrm>
            <a:off x="6324600" y="2940050"/>
            <a:ext cx="4953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44046" name="Line 14"/>
          <p:cNvSpPr>
            <a:spLocks noChangeShapeType="1"/>
          </p:cNvSpPr>
          <p:nvPr/>
        </p:nvSpPr>
        <p:spPr bwMode="auto">
          <a:xfrm>
            <a:off x="6324600" y="5530850"/>
            <a:ext cx="4953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Date Functions</a:t>
            </a:r>
          </a:p>
        </p:txBody>
      </p:sp>
      <p:sp>
        <p:nvSpPr>
          <p:cNvPr id="3" name="Content Placeholder 2"/>
          <p:cNvSpPr>
            <a:spLocks noGrp="1"/>
          </p:cNvSpPr>
          <p:nvPr>
            <p:ph idx="1"/>
          </p:nvPr>
        </p:nvSpPr>
        <p:spPr>
          <a:xfrm>
            <a:off x="860425" y="1795463"/>
            <a:ext cx="7385050" cy="2789098"/>
          </a:xfrm>
        </p:spPr>
        <p:txBody>
          <a:bodyPr/>
          <a:lstStyle/>
          <a:p>
            <a:pPr lvl="1">
              <a:tabLst>
                <a:tab pos="1289050" algn="l"/>
              </a:tabLst>
            </a:pPr>
            <a:r>
              <a:rPr lang="en-US" sz="2400" dirty="0">
                <a:latin typeface="+mj-lt"/>
              </a:rPr>
              <a:t>For all employees employed for fewer than 200 months, display the employee number, hire date, number of months employed, </a:t>
            </a:r>
            <a:r>
              <a:rPr lang="en-US" sz="2400" dirty="0" smtClean="0">
                <a:latin typeface="+mj-lt"/>
              </a:rPr>
              <a:t>add six-months with </a:t>
            </a:r>
            <a:r>
              <a:rPr lang="en-US" sz="2400" dirty="0" err="1" smtClean="0">
                <a:latin typeface="+mj-lt"/>
              </a:rPr>
              <a:t>hiredate</a:t>
            </a:r>
            <a:r>
              <a:rPr lang="en-US" sz="2400" smtClean="0">
                <a:latin typeface="+mj-lt"/>
              </a:rPr>
              <a:t> </a:t>
            </a:r>
            <a:r>
              <a:rPr lang="en-US" sz="2400" smtClean="0">
                <a:latin typeface="+mj-lt"/>
              </a:rPr>
              <a:t>alias</a:t>
            </a:r>
            <a:r>
              <a:rPr lang="en-US" sz="2400" smtClean="0">
                <a:latin typeface="+mj-lt"/>
              </a:rPr>
              <a:t> </a:t>
            </a:r>
            <a:r>
              <a:rPr lang="en-US" sz="2400" dirty="0" smtClean="0">
                <a:latin typeface="+mj-lt"/>
              </a:rPr>
              <a:t>REVIEW column, </a:t>
            </a:r>
            <a:r>
              <a:rPr lang="en-US" sz="2400" dirty="0">
                <a:latin typeface="+mj-lt"/>
              </a:rPr>
              <a:t>first Friday after hire date, and last day of the month when hired.</a:t>
            </a:r>
          </a:p>
          <a:p>
            <a:pPr marL="114300" lvl="1" indent="0">
              <a:spcBef>
                <a:spcPct val="65000"/>
              </a:spcBef>
              <a:buNone/>
              <a:tabLst>
                <a:tab pos="1289050" algn="l"/>
              </a:tabLst>
            </a:pPr>
            <a:r>
              <a:rPr lang="en-US" sz="2400" dirty="0" smtClean="0">
                <a:latin typeface="+mj-lt"/>
              </a:rPr>
              <a:t>  </a:t>
            </a:r>
            <a:endParaRPr lang="en-US" sz="2400" dirty="0">
              <a:latin typeface="+mj-lt"/>
            </a:endParaRPr>
          </a:p>
        </p:txBody>
      </p:sp>
    </p:spTree>
    <p:extLst>
      <p:ext uri="{BB962C8B-B14F-4D97-AF65-F5344CB8AC3E}">
        <p14:creationId xmlns:p14="http://schemas.microsoft.com/office/powerpoint/2010/main" val="413314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Date Functions</a:t>
            </a:r>
          </a:p>
        </p:txBody>
      </p:sp>
      <p:sp>
        <p:nvSpPr>
          <p:cNvPr id="3" name="Content Placeholder 2"/>
          <p:cNvSpPr>
            <a:spLocks noGrp="1"/>
          </p:cNvSpPr>
          <p:nvPr>
            <p:ph idx="1"/>
          </p:nvPr>
        </p:nvSpPr>
        <p:spPr>
          <a:xfrm>
            <a:off x="860425" y="1795463"/>
            <a:ext cx="7385050" cy="2558265"/>
          </a:xfrm>
        </p:spPr>
        <p:txBody>
          <a:bodyPr/>
          <a:lstStyle/>
          <a:p>
            <a:pPr marL="114300" lvl="1" indent="0">
              <a:spcBef>
                <a:spcPct val="65000"/>
              </a:spcBef>
              <a:buNone/>
              <a:tabLst>
                <a:tab pos="1289050" algn="l"/>
              </a:tabLst>
            </a:pPr>
            <a:r>
              <a:rPr lang="en-US" sz="1800" dirty="0"/>
              <a:t>&gt; </a:t>
            </a:r>
            <a:r>
              <a:rPr lang="en-US" sz="1800" dirty="0" smtClean="0"/>
              <a:t>SELECT  </a:t>
            </a:r>
            <a:r>
              <a:rPr lang="en-US" sz="1800" dirty="0"/>
              <a:t>	</a:t>
            </a:r>
            <a:r>
              <a:rPr lang="en-US" sz="1800" dirty="0" err="1"/>
              <a:t>empno</a:t>
            </a:r>
            <a:r>
              <a:rPr lang="en-US" sz="1800" dirty="0"/>
              <a:t>, </a:t>
            </a:r>
            <a:r>
              <a:rPr lang="en-US" sz="1800" dirty="0" err="1"/>
              <a:t>hiredate</a:t>
            </a:r>
            <a:r>
              <a:rPr lang="en-US" sz="1800" dirty="0"/>
              <a:t>, </a:t>
            </a:r>
          </a:p>
          <a:p>
            <a:pPr marL="114300" lvl="1" indent="0">
              <a:spcBef>
                <a:spcPct val="0"/>
              </a:spcBef>
              <a:buNone/>
              <a:tabLst>
                <a:tab pos="1289050" algn="l"/>
              </a:tabLst>
            </a:pPr>
            <a:r>
              <a:rPr lang="en-US" sz="1800" dirty="0"/>
              <a:t>   	MONTHS_BETWEEN(SYSDATE, </a:t>
            </a:r>
            <a:r>
              <a:rPr lang="en-US" sz="1800" dirty="0" err="1"/>
              <a:t>hiredate</a:t>
            </a:r>
            <a:r>
              <a:rPr lang="en-US" sz="1800" dirty="0"/>
              <a:t>) ,</a:t>
            </a:r>
          </a:p>
          <a:p>
            <a:pPr marL="114300" lvl="1" indent="0">
              <a:spcBef>
                <a:spcPct val="0"/>
              </a:spcBef>
              <a:buNone/>
              <a:tabLst>
                <a:tab pos="1289050" algn="l"/>
              </a:tabLst>
            </a:pPr>
            <a:r>
              <a:rPr lang="en-US" sz="1800" dirty="0"/>
              <a:t>   	ADD_MONTHS(</a:t>
            </a:r>
            <a:r>
              <a:rPr lang="en-US" sz="1800" dirty="0" err="1"/>
              <a:t>hiredate</a:t>
            </a:r>
            <a:r>
              <a:rPr lang="en-US" sz="1800" dirty="0"/>
              <a:t>, 6) REVIEW,</a:t>
            </a:r>
          </a:p>
          <a:p>
            <a:pPr marL="114300" lvl="1" indent="0">
              <a:spcBef>
                <a:spcPct val="0"/>
              </a:spcBef>
              <a:buNone/>
              <a:tabLst>
                <a:tab pos="1289050" algn="l"/>
              </a:tabLst>
            </a:pPr>
            <a:r>
              <a:rPr lang="en-US" sz="1800" dirty="0"/>
              <a:t>   	NEXT_DAY(</a:t>
            </a:r>
            <a:r>
              <a:rPr lang="en-US" sz="1800" dirty="0" err="1"/>
              <a:t>hiredate</a:t>
            </a:r>
            <a:r>
              <a:rPr lang="en-US" sz="1800" dirty="0"/>
              <a:t>, 'FRIDAY'), </a:t>
            </a:r>
            <a:endParaRPr lang="en-US" sz="1800" dirty="0" smtClean="0"/>
          </a:p>
          <a:p>
            <a:pPr marL="114300" lvl="1" indent="0">
              <a:spcBef>
                <a:spcPct val="0"/>
              </a:spcBef>
              <a:buNone/>
              <a:tabLst>
                <a:tab pos="1289050" algn="l"/>
              </a:tabLst>
            </a:pPr>
            <a:r>
              <a:rPr lang="en-US" sz="1800" dirty="0"/>
              <a:t> </a:t>
            </a:r>
            <a:r>
              <a:rPr lang="en-US" sz="1800" dirty="0" smtClean="0"/>
              <a:t>                 LAST_DAY(</a:t>
            </a:r>
            <a:r>
              <a:rPr lang="en-US" sz="1800" dirty="0" err="1" smtClean="0"/>
              <a:t>hiredate</a:t>
            </a:r>
            <a:r>
              <a:rPr lang="en-US" sz="1800" dirty="0"/>
              <a:t>)</a:t>
            </a:r>
          </a:p>
          <a:p>
            <a:pPr marL="114300" lvl="1" indent="0">
              <a:spcBef>
                <a:spcPct val="0"/>
              </a:spcBef>
              <a:buNone/>
              <a:tabLst>
                <a:tab pos="1289050" algn="l"/>
              </a:tabLst>
            </a:pPr>
            <a:r>
              <a:rPr lang="en-US" sz="1800" dirty="0"/>
              <a:t>     FROM	</a:t>
            </a:r>
            <a:r>
              <a:rPr lang="en-US" sz="1800" dirty="0" err="1"/>
              <a:t>emp</a:t>
            </a:r>
            <a:endParaRPr lang="en-US" sz="1800" dirty="0"/>
          </a:p>
          <a:p>
            <a:pPr marL="114300" lvl="1" indent="0">
              <a:spcBef>
                <a:spcPct val="0"/>
              </a:spcBef>
              <a:buNone/>
              <a:tabLst>
                <a:tab pos="1289050" algn="l"/>
              </a:tabLst>
            </a:pPr>
            <a:r>
              <a:rPr lang="en-US" sz="1800" dirty="0"/>
              <a:t>     </a:t>
            </a:r>
            <a:r>
              <a:rPr lang="en-US" sz="1800" dirty="0" smtClean="0"/>
              <a:t>WHERE </a:t>
            </a:r>
            <a:r>
              <a:rPr lang="en-US" sz="1800" dirty="0"/>
              <a:t>	MONTHS_BETWEEN (SYSDATE, </a:t>
            </a:r>
            <a:r>
              <a:rPr lang="en-US" sz="1800" dirty="0" err="1"/>
              <a:t>hiredate</a:t>
            </a:r>
            <a:r>
              <a:rPr lang="en-US" sz="1800" dirty="0"/>
              <a:t>)&lt;200;</a:t>
            </a:r>
          </a:p>
          <a:p>
            <a:pPr lvl="1">
              <a:tabLst>
                <a:tab pos="1289050" algn="l"/>
              </a:tabLst>
            </a:pPr>
            <a:endParaRPr lang="en-US" sz="1800" dirty="0">
              <a:latin typeface="+mj-lt"/>
            </a:endParaRPr>
          </a:p>
        </p:txBody>
      </p:sp>
    </p:spTree>
    <p:extLst>
      <p:ext uri="{BB962C8B-B14F-4D97-AF65-F5344CB8AC3E}">
        <p14:creationId xmlns:p14="http://schemas.microsoft.com/office/powerpoint/2010/main" val="285636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t>Using Date Functions</a:t>
            </a:r>
          </a:p>
        </p:txBody>
      </p:sp>
      <p:sp>
        <p:nvSpPr>
          <p:cNvPr id="46095" name="Text Box 15"/>
          <p:cNvSpPr txBox="1">
            <a:spLocks noChangeArrowheads="1"/>
          </p:cNvSpPr>
          <p:nvPr/>
        </p:nvSpPr>
        <p:spPr bwMode="auto">
          <a:xfrm>
            <a:off x="990600" y="1828800"/>
            <a:ext cx="6629400" cy="60483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gradFill rotWithShape="0">
                  <a:gsLst>
                    <a:gs pos="0">
                      <a:srgbClr val="D3EAF8">
                        <a:gamma/>
                        <a:shade val="89804"/>
                        <a:invGamma/>
                      </a:srgbClr>
                    </a:gs>
                    <a:gs pos="50000">
                      <a:srgbClr val="D3EAF8"/>
                    </a:gs>
                    <a:gs pos="100000">
                      <a:srgbClr val="D3EAF8">
                        <a:gamma/>
                        <a:shade val="89804"/>
                        <a:invGamma/>
                      </a:srgbClr>
                    </a:gs>
                  </a:gsLst>
                  <a:lin ang="18900000" scaled="1"/>
                </a:gradFill>
              </a14:hiddenFill>
            </a:ext>
            <a:ext uri="{91240B29-F687-4F45-9708-019B960494DF}">
              <a14:hiddenLine xmlns:a14="http://schemas.microsoft.com/office/drawing/2010/main" w="50800">
                <a:solidFill>
                  <a:schemeClr val="bg2"/>
                </a:solidFill>
                <a:miter lim="800000"/>
                <a:headEnd type="none" w="sm" len="sm"/>
                <a:tailEnd type="none" w="sm" len="sm"/>
              </a14:hiddenLine>
            </a:ext>
          </a:extLst>
        </p:spPr>
        <p:txBody>
          <a:bodyPr>
            <a:spAutoFit/>
          </a:bodyPr>
          <a:lstStyle/>
          <a:p>
            <a:pPr>
              <a:spcBef>
                <a:spcPct val="50000"/>
              </a:spcBef>
            </a:pPr>
            <a:r>
              <a:rPr lang="en-US">
                <a:solidFill>
                  <a:srgbClr val="FFCC00"/>
                </a:solidFill>
              </a:rPr>
              <a:t>Round(to_date(’25-jul-05’),’month’)  01-Aug-05</a:t>
            </a:r>
          </a:p>
        </p:txBody>
      </p:sp>
      <p:sp>
        <p:nvSpPr>
          <p:cNvPr id="46098" name="Text Box 18"/>
          <p:cNvSpPr txBox="1">
            <a:spLocks noChangeArrowheads="1"/>
          </p:cNvSpPr>
          <p:nvPr/>
        </p:nvSpPr>
        <p:spPr bwMode="auto">
          <a:xfrm>
            <a:off x="1219200" y="2667000"/>
            <a:ext cx="6248400" cy="1117600"/>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gradFill rotWithShape="0">
                  <a:gsLst>
                    <a:gs pos="0">
                      <a:srgbClr val="D3EAF8">
                        <a:gamma/>
                        <a:shade val="89804"/>
                        <a:invGamma/>
                      </a:srgbClr>
                    </a:gs>
                    <a:gs pos="50000">
                      <a:srgbClr val="D3EAF8"/>
                    </a:gs>
                    <a:gs pos="100000">
                      <a:srgbClr val="D3EAF8">
                        <a:gamma/>
                        <a:shade val="89804"/>
                        <a:invGamma/>
                      </a:srgbClr>
                    </a:gs>
                  </a:gsLst>
                  <a:lin ang="18900000" scaled="1"/>
                </a:gradFill>
              </a14:hiddenFill>
            </a:ext>
            <a:ext uri="{91240B29-F687-4F45-9708-019B960494DF}">
              <a14:hiddenLine xmlns:a14="http://schemas.microsoft.com/office/drawing/2010/main" w="50800">
                <a:solidFill>
                  <a:schemeClr val="bg2"/>
                </a:solidFill>
                <a:miter lim="800000"/>
                <a:headEnd type="none" w="sm" len="sm"/>
                <a:tailEnd type="none" w="sm" len="sm"/>
              </a14:hiddenLine>
            </a:ext>
          </a:extLst>
        </p:spPr>
        <p:txBody>
          <a:bodyPr>
            <a:spAutoFit/>
          </a:bodyPr>
          <a:lstStyle/>
          <a:p>
            <a:pPr>
              <a:spcBef>
                <a:spcPct val="50000"/>
              </a:spcBef>
            </a:pPr>
            <a:r>
              <a:rPr lang="en-US">
                <a:solidFill>
                  <a:srgbClr val="FFCC00"/>
                </a:solidFill>
              </a:rPr>
              <a:t>Round(to_date(’25-jul-05’),’Year’)  01-Jan-06</a:t>
            </a:r>
          </a:p>
        </p:txBody>
      </p:sp>
      <p:sp>
        <p:nvSpPr>
          <p:cNvPr id="46099" name="Text Box 19"/>
          <p:cNvSpPr txBox="1">
            <a:spLocks noChangeArrowheads="1"/>
          </p:cNvSpPr>
          <p:nvPr/>
        </p:nvSpPr>
        <p:spPr bwMode="auto">
          <a:xfrm>
            <a:off x="1219200" y="3733800"/>
            <a:ext cx="6324600" cy="60483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gradFill rotWithShape="0">
                  <a:gsLst>
                    <a:gs pos="0">
                      <a:srgbClr val="D3EAF8">
                        <a:gamma/>
                        <a:shade val="89804"/>
                        <a:invGamma/>
                      </a:srgbClr>
                    </a:gs>
                    <a:gs pos="50000">
                      <a:srgbClr val="D3EAF8"/>
                    </a:gs>
                    <a:gs pos="100000">
                      <a:srgbClr val="D3EAF8">
                        <a:gamma/>
                        <a:shade val="89804"/>
                        <a:invGamma/>
                      </a:srgbClr>
                    </a:gs>
                  </a:gsLst>
                  <a:lin ang="18900000" scaled="1"/>
                </a:gradFill>
              </a14:hiddenFill>
            </a:ext>
            <a:ext uri="{91240B29-F687-4F45-9708-019B960494DF}">
              <a14:hiddenLine xmlns:a14="http://schemas.microsoft.com/office/drawing/2010/main" w="50800">
                <a:solidFill>
                  <a:schemeClr val="bg2"/>
                </a:solidFill>
                <a:miter lim="800000"/>
                <a:headEnd type="none" w="sm" len="sm"/>
                <a:tailEnd type="none" w="sm" len="sm"/>
              </a14:hiddenLine>
            </a:ext>
          </a:extLst>
        </p:spPr>
        <p:txBody>
          <a:bodyPr>
            <a:spAutoFit/>
          </a:bodyPr>
          <a:lstStyle/>
          <a:p>
            <a:pPr>
              <a:spcBef>
                <a:spcPct val="50000"/>
              </a:spcBef>
            </a:pPr>
            <a:r>
              <a:rPr lang="en-US">
                <a:solidFill>
                  <a:srgbClr val="FFCC00"/>
                </a:solidFill>
              </a:rPr>
              <a:t>Trunc(to_date(’25-jul-05’),’month’)  01-Jul-05</a:t>
            </a:r>
          </a:p>
        </p:txBody>
      </p:sp>
      <p:sp>
        <p:nvSpPr>
          <p:cNvPr id="46100" name="Text Box 20"/>
          <p:cNvSpPr txBox="1">
            <a:spLocks noChangeArrowheads="1"/>
          </p:cNvSpPr>
          <p:nvPr/>
        </p:nvSpPr>
        <p:spPr bwMode="auto">
          <a:xfrm>
            <a:off x="1219200" y="4495800"/>
            <a:ext cx="6324600" cy="604838"/>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gradFill rotWithShape="0">
                  <a:gsLst>
                    <a:gs pos="0">
                      <a:srgbClr val="D3EAF8">
                        <a:gamma/>
                        <a:shade val="89804"/>
                        <a:invGamma/>
                      </a:srgbClr>
                    </a:gs>
                    <a:gs pos="50000">
                      <a:srgbClr val="D3EAF8"/>
                    </a:gs>
                    <a:gs pos="100000">
                      <a:srgbClr val="D3EAF8">
                        <a:gamma/>
                        <a:shade val="89804"/>
                        <a:invGamma/>
                      </a:srgbClr>
                    </a:gs>
                  </a:gsLst>
                  <a:lin ang="18900000" scaled="1"/>
                </a:gradFill>
              </a14:hiddenFill>
            </a:ext>
            <a:ext uri="{91240B29-F687-4F45-9708-019B960494DF}">
              <a14:hiddenLine xmlns:a14="http://schemas.microsoft.com/office/drawing/2010/main" w="50800">
                <a:solidFill>
                  <a:schemeClr val="bg2"/>
                </a:solidFill>
                <a:miter lim="800000"/>
                <a:headEnd type="none" w="sm" len="sm"/>
                <a:tailEnd type="none" w="sm" len="sm"/>
              </a14:hiddenLine>
            </a:ext>
          </a:extLst>
        </p:spPr>
        <p:txBody>
          <a:bodyPr>
            <a:spAutoFit/>
          </a:bodyPr>
          <a:lstStyle/>
          <a:p>
            <a:pPr>
              <a:spcBef>
                <a:spcPct val="50000"/>
              </a:spcBef>
            </a:pPr>
            <a:r>
              <a:rPr lang="en-US">
                <a:solidFill>
                  <a:srgbClr val="FFCC00"/>
                </a:solidFill>
              </a:rPr>
              <a:t>Trunc(to_date(’25-jul-05’),’year’)  01-Jan-05</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flipV="1">
            <a:off x="4610100" y="2628900"/>
            <a:ext cx="0" cy="590550"/>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48131" name="Freeform 3"/>
          <p:cNvSpPr>
            <a:spLocks/>
          </p:cNvSpPr>
          <p:nvPr/>
        </p:nvSpPr>
        <p:spPr bwMode="auto">
          <a:xfrm>
            <a:off x="2952750" y="3219450"/>
            <a:ext cx="3221038" cy="573088"/>
          </a:xfrm>
          <a:custGeom>
            <a:avLst/>
            <a:gdLst>
              <a:gd name="T0" fmla="*/ 0 w 2029"/>
              <a:gd name="T1" fmla="*/ 360 h 361"/>
              <a:gd name="T2" fmla="*/ 0 w 2029"/>
              <a:gd name="T3" fmla="*/ 0 h 361"/>
              <a:gd name="T4" fmla="*/ 2028 w 2029"/>
              <a:gd name="T5" fmla="*/ 0 h 361"/>
              <a:gd name="T6" fmla="*/ 2028 w 2029"/>
              <a:gd name="T7" fmla="*/ 300 h 361"/>
            </a:gdLst>
            <a:ahLst/>
            <a:cxnLst>
              <a:cxn ang="0">
                <a:pos x="T0" y="T1"/>
              </a:cxn>
              <a:cxn ang="0">
                <a:pos x="T2" y="T3"/>
              </a:cxn>
              <a:cxn ang="0">
                <a:pos x="T4" y="T5"/>
              </a:cxn>
              <a:cxn ang="0">
                <a:pos x="T6" y="T7"/>
              </a:cxn>
            </a:cxnLst>
            <a:rect l="0" t="0" r="r" b="b"/>
            <a:pathLst>
              <a:path w="2029" h="361">
                <a:moveTo>
                  <a:pt x="0" y="360"/>
                </a:moveTo>
                <a:lnTo>
                  <a:pt x="0" y="0"/>
                </a:lnTo>
                <a:lnTo>
                  <a:pt x="2028" y="0"/>
                </a:lnTo>
                <a:lnTo>
                  <a:pt x="2028" y="300"/>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48132" name="Rectangle 4"/>
          <p:cNvSpPr>
            <a:spLocks noGrp="1" noChangeArrowheads="1"/>
          </p:cNvSpPr>
          <p:nvPr>
            <p:ph type="title"/>
          </p:nvPr>
        </p:nvSpPr>
        <p:spPr>
          <a:noFill/>
          <a:ln/>
        </p:spPr>
        <p:txBody>
          <a:bodyPr/>
          <a:lstStyle/>
          <a:p>
            <a:r>
              <a:rPr lang="en-US"/>
              <a:t>Conversion Functions</a:t>
            </a:r>
          </a:p>
        </p:txBody>
      </p:sp>
      <p:sp>
        <p:nvSpPr>
          <p:cNvPr id="48133" name="Rectangle 5"/>
          <p:cNvSpPr>
            <a:spLocks noChangeArrowheads="1"/>
          </p:cNvSpPr>
          <p:nvPr/>
        </p:nvSpPr>
        <p:spPr bwMode="blackWhite">
          <a:xfrm>
            <a:off x="16002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Implicit datatype</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conversion</a:t>
            </a:r>
          </a:p>
        </p:txBody>
      </p:sp>
      <p:sp>
        <p:nvSpPr>
          <p:cNvPr id="48134" name="Rectangle 6"/>
          <p:cNvSpPr>
            <a:spLocks noChangeArrowheads="1"/>
          </p:cNvSpPr>
          <p:nvPr/>
        </p:nvSpPr>
        <p:spPr bwMode="blackWhite">
          <a:xfrm>
            <a:off x="4800600" y="3538538"/>
            <a:ext cx="2768600" cy="12541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Explicit datatype</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conversion</a:t>
            </a:r>
          </a:p>
        </p:txBody>
      </p:sp>
      <p:sp>
        <p:nvSpPr>
          <p:cNvPr id="48135" name="Rectangle 7"/>
          <p:cNvSpPr>
            <a:spLocks noChangeArrowheads="1"/>
          </p:cNvSpPr>
          <p:nvPr/>
        </p:nvSpPr>
        <p:spPr bwMode="blackWhite">
          <a:xfrm>
            <a:off x="3217863" y="1652588"/>
            <a:ext cx="2768600" cy="1254125"/>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Datatype</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conversion</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SQL Functions</a:t>
            </a:r>
          </a:p>
        </p:txBody>
      </p:sp>
      <p:sp>
        <p:nvSpPr>
          <p:cNvPr id="9219" name="Rectangle 3"/>
          <p:cNvSpPr>
            <a:spLocks noChangeArrowheads="1"/>
          </p:cNvSpPr>
          <p:nvPr/>
        </p:nvSpPr>
        <p:spPr bwMode="blackWhite">
          <a:xfrm>
            <a:off x="3444875"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a:t>
            </a:r>
          </a:p>
        </p:txBody>
      </p:sp>
      <p:grpSp>
        <p:nvGrpSpPr>
          <p:cNvPr id="9231" name="Group 15"/>
          <p:cNvGrpSpPr>
            <a:grpSpLocks/>
          </p:cNvGrpSpPr>
          <p:nvPr/>
        </p:nvGrpSpPr>
        <p:grpSpPr bwMode="auto">
          <a:xfrm>
            <a:off x="762000" y="2085975"/>
            <a:ext cx="2595563" cy="3163888"/>
            <a:chOff x="480" y="1314"/>
            <a:chExt cx="1635" cy="1993"/>
          </a:xfrm>
        </p:grpSpPr>
        <p:sp>
          <p:nvSpPr>
            <p:cNvPr id="9220" name="Rectangle 4"/>
            <p:cNvSpPr>
              <a:spLocks noChangeArrowheads="1"/>
            </p:cNvSpPr>
            <p:nvPr/>
          </p:nvSpPr>
          <p:spPr bwMode="auto">
            <a:xfrm>
              <a:off x="480" y="1314"/>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Arial" charset="0"/>
                </a:rPr>
                <a:t>Input</a:t>
              </a:r>
            </a:p>
          </p:txBody>
        </p:sp>
        <p:sp>
          <p:nvSpPr>
            <p:cNvPr id="9221" name="Freeform 5"/>
            <p:cNvSpPr>
              <a:spLocks/>
            </p:cNvSpPr>
            <p:nvPr/>
          </p:nvSpPr>
          <p:spPr bwMode="auto">
            <a:xfrm>
              <a:off x="1176" y="1374"/>
              <a:ext cx="939" cy="559"/>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22" name="Freeform 6"/>
            <p:cNvSpPr>
              <a:spLocks/>
            </p:cNvSpPr>
            <p:nvPr/>
          </p:nvSpPr>
          <p:spPr bwMode="auto">
            <a:xfrm>
              <a:off x="1704" y="1704"/>
              <a:ext cx="411" cy="1309"/>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23" name="Freeform 7"/>
            <p:cNvSpPr>
              <a:spLocks/>
            </p:cNvSpPr>
            <p:nvPr/>
          </p:nvSpPr>
          <p:spPr bwMode="auto">
            <a:xfrm>
              <a:off x="1440" y="1536"/>
              <a:ext cx="675" cy="745"/>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24" name="Rectangle 8"/>
            <p:cNvSpPr>
              <a:spLocks noChangeArrowheads="1"/>
            </p:cNvSpPr>
            <p:nvPr/>
          </p:nvSpPr>
          <p:spPr bwMode="blackWhite">
            <a:xfrm>
              <a:off x="774" y="1833"/>
              <a:ext cx="561" cy="332"/>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p>
              <a:pPr defTabSz="1620838">
                <a:lnSpc>
                  <a:spcPct val="100000"/>
                </a:lnSpc>
                <a:spcBef>
                  <a:spcPct val="0"/>
                </a:spcBef>
              </a:pPr>
              <a:r>
                <a:rPr lang="en-US" sz="2400">
                  <a:solidFill>
                    <a:srgbClr val="FFFFCC"/>
                  </a:solidFill>
                  <a:effectLst>
                    <a:outerShdw blurRad="38100" dist="38100" dir="2700000" algn="tl">
                      <a:srgbClr val="000000"/>
                    </a:outerShdw>
                  </a:effectLst>
                  <a:latin typeface="Arial" charset="0"/>
                </a:rPr>
                <a:t>arg 1</a:t>
              </a:r>
            </a:p>
          </p:txBody>
        </p:sp>
        <p:sp>
          <p:nvSpPr>
            <p:cNvPr id="9225" name="Rectangle 9"/>
            <p:cNvSpPr>
              <a:spLocks noChangeArrowheads="1"/>
            </p:cNvSpPr>
            <p:nvPr/>
          </p:nvSpPr>
          <p:spPr bwMode="blackWhite">
            <a:xfrm>
              <a:off x="1067" y="2236"/>
              <a:ext cx="560"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p>
              <a:pPr defTabSz="1620838">
                <a:lnSpc>
                  <a:spcPct val="100000"/>
                </a:lnSpc>
                <a:spcBef>
                  <a:spcPct val="0"/>
                </a:spcBef>
              </a:pPr>
              <a:r>
                <a:rPr lang="en-US" sz="2400">
                  <a:solidFill>
                    <a:srgbClr val="FFFFCC"/>
                  </a:solidFill>
                  <a:effectLst>
                    <a:outerShdw blurRad="38100" dist="38100" dir="2700000" algn="tl">
                      <a:srgbClr val="000000"/>
                    </a:outerShdw>
                  </a:effectLst>
                  <a:latin typeface="Arial" charset="0"/>
                </a:rPr>
                <a:t>arg 2</a:t>
              </a:r>
            </a:p>
          </p:txBody>
        </p:sp>
        <p:sp>
          <p:nvSpPr>
            <p:cNvPr id="9226" name="Rectangle 10"/>
            <p:cNvSpPr>
              <a:spLocks noChangeArrowheads="1"/>
            </p:cNvSpPr>
            <p:nvPr/>
          </p:nvSpPr>
          <p:spPr bwMode="blackWhite">
            <a:xfrm>
              <a:off x="1395" y="2976"/>
              <a:ext cx="561"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p>
              <a:pPr defTabSz="1620838">
                <a:lnSpc>
                  <a:spcPct val="100000"/>
                </a:lnSpc>
                <a:spcBef>
                  <a:spcPct val="0"/>
                </a:spcBef>
              </a:pPr>
              <a:r>
                <a:rPr lang="en-US" sz="2400">
                  <a:solidFill>
                    <a:srgbClr val="FFFFCC"/>
                  </a:solidFill>
                  <a:effectLst>
                    <a:outerShdw blurRad="38100" dist="38100" dir="2700000" algn="tl">
                      <a:srgbClr val="000000"/>
                    </a:outerShdw>
                  </a:effectLst>
                  <a:latin typeface="Arial" charset="0"/>
                </a:rPr>
                <a:t>arg </a:t>
              </a:r>
              <a:r>
                <a:rPr lang="en-US" sz="2400" i="1">
                  <a:solidFill>
                    <a:srgbClr val="FFFFCC"/>
                  </a:solidFill>
                  <a:effectLst>
                    <a:outerShdw blurRad="38100" dist="38100" dir="2700000" algn="tl">
                      <a:srgbClr val="000000"/>
                    </a:outerShdw>
                  </a:effectLst>
                  <a:latin typeface="Arial" charset="0"/>
                </a:rPr>
                <a:t>n</a:t>
              </a:r>
            </a:p>
          </p:txBody>
        </p:sp>
        <p:grpSp>
          <p:nvGrpSpPr>
            <p:cNvPr id="9230" name="Group 14"/>
            <p:cNvGrpSpPr>
              <a:grpSpLocks/>
            </p:cNvGrpSpPr>
            <p:nvPr/>
          </p:nvGrpSpPr>
          <p:grpSpPr bwMode="auto">
            <a:xfrm>
              <a:off x="1323" y="2642"/>
              <a:ext cx="254" cy="267"/>
              <a:chOff x="1323" y="2642"/>
              <a:chExt cx="254" cy="267"/>
            </a:xfrm>
          </p:grpSpPr>
          <p:sp>
            <p:nvSpPr>
              <p:cNvPr id="9227" name="Rectangle 11"/>
              <p:cNvSpPr>
                <a:spLocks noChangeArrowheads="1"/>
              </p:cNvSpPr>
              <p:nvPr/>
            </p:nvSpPr>
            <p:spPr bwMode="blackWhite">
              <a:xfrm>
                <a:off x="1323" y="2642"/>
                <a:ext cx="62" cy="74"/>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Rectangle 12"/>
              <p:cNvSpPr>
                <a:spLocks noChangeArrowheads="1"/>
              </p:cNvSpPr>
              <p:nvPr/>
            </p:nvSpPr>
            <p:spPr bwMode="blackWhite">
              <a:xfrm>
                <a:off x="1417" y="2737"/>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3"/>
              <p:cNvSpPr>
                <a:spLocks noChangeArrowheads="1"/>
              </p:cNvSpPr>
              <p:nvPr/>
            </p:nvSpPr>
            <p:spPr bwMode="blackWhite">
              <a:xfrm>
                <a:off x="1514" y="2834"/>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232" name="Rectangle 16"/>
          <p:cNvSpPr>
            <a:spLocks noChangeArrowheads="1"/>
          </p:cNvSpPr>
          <p:nvPr/>
        </p:nvSpPr>
        <p:spPr bwMode="auto">
          <a:xfrm>
            <a:off x="3295650" y="2971800"/>
            <a:ext cx="2609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 performs action</a:t>
            </a:r>
          </a:p>
        </p:txBody>
      </p:sp>
      <p:grpSp>
        <p:nvGrpSpPr>
          <p:cNvPr id="9236" name="Group 20"/>
          <p:cNvGrpSpPr>
            <a:grpSpLocks/>
          </p:cNvGrpSpPr>
          <p:nvPr/>
        </p:nvGrpSpPr>
        <p:grpSpPr bwMode="auto">
          <a:xfrm>
            <a:off x="5810250" y="2085975"/>
            <a:ext cx="2549525" cy="2555875"/>
            <a:chOff x="3660" y="1314"/>
            <a:chExt cx="1606" cy="1610"/>
          </a:xfrm>
        </p:grpSpPr>
        <p:sp>
          <p:nvSpPr>
            <p:cNvPr id="9233" name="Freeform 17"/>
            <p:cNvSpPr>
              <a:spLocks/>
            </p:cNvSpPr>
            <p:nvPr/>
          </p:nvSpPr>
          <p:spPr bwMode="auto">
            <a:xfrm>
              <a:off x="3660" y="1524"/>
              <a:ext cx="781" cy="795"/>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34" name="Rectangle 18"/>
            <p:cNvSpPr>
              <a:spLocks noChangeArrowheads="1"/>
            </p:cNvSpPr>
            <p:nvPr/>
          </p:nvSpPr>
          <p:spPr bwMode="auto">
            <a:xfrm>
              <a:off x="4521" y="1314"/>
              <a:ext cx="7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FFCC"/>
                  </a:solidFill>
                  <a:effectLst>
                    <a:outerShdw blurRad="38100" dist="38100" dir="2700000" algn="tl">
                      <a:srgbClr val="000000"/>
                    </a:outerShdw>
                  </a:effectLst>
                  <a:latin typeface="Arial" charset="0"/>
                </a:rPr>
                <a:t>Output</a:t>
              </a:r>
            </a:p>
          </p:txBody>
        </p:sp>
        <p:sp>
          <p:nvSpPr>
            <p:cNvPr id="9235" name="Rectangle 19"/>
            <p:cNvSpPr>
              <a:spLocks noChangeArrowheads="1"/>
            </p:cNvSpPr>
            <p:nvPr/>
          </p:nvSpPr>
          <p:spPr bwMode="blackWhite">
            <a:xfrm>
              <a:off x="3904" y="2350"/>
              <a:ext cx="1096" cy="574"/>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Result</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value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231"/>
                                        </p:tgtEl>
                                        <p:attrNameLst>
                                          <p:attrName>style.visibility</p:attrName>
                                        </p:attrNameLst>
                                      </p:cBhvr>
                                      <p:to>
                                        <p:strVal val="visible"/>
                                      </p:to>
                                    </p:set>
                                    <p:animEffect transition="in" filter="wipe(down)">
                                      <p:cBhvr>
                                        <p:cTn id="7" dur="500"/>
                                        <p:tgtEl>
                                          <p:spTgt spid="9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wipe(up)">
                                      <p:cBhvr>
                                        <p:cTn id="12" dur="500"/>
                                        <p:tgtEl>
                                          <p:spTgt spid="92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36"/>
                                        </p:tgtEl>
                                        <p:attrNameLst>
                                          <p:attrName>style.visibility</p:attrName>
                                        </p:attrNameLst>
                                      </p:cBhvr>
                                      <p:to>
                                        <p:strVal val="visible"/>
                                      </p:to>
                                    </p:set>
                                    <p:animEffect transition="in" filter="wipe(up)">
                                      <p:cBhvr>
                                        <p:cTn id="17" dur="5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a:lstStyle/>
          <a:p>
            <a:r>
              <a:rPr lang="en-US"/>
              <a:t>Implicit Datatype Conversion</a:t>
            </a:r>
          </a:p>
        </p:txBody>
      </p:sp>
      <p:sp>
        <p:nvSpPr>
          <p:cNvPr id="50179" name="Rectangle 3"/>
          <p:cNvSpPr>
            <a:spLocks noGrp="1" noChangeArrowheads="1"/>
          </p:cNvSpPr>
          <p:nvPr>
            <p:ph type="body" idx="1"/>
          </p:nvPr>
        </p:nvSpPr>
        <p:spPr>
          <a:xfrm>
            <a:off x="917575" y="1624013"/>
            <a:ext cx="7769225" cy="904875"/>
          </a:xfrm>
          <a:noFill/>
          <a:ln/>
        </p:spPr>
        <p:txBody>
          <a:bodyPr/>
          <a:lstStyle/>
          <a:p>
            <a:r>
              <a:rPr lang="en-US"/>
              <a:t>For assignments, the Oracle can automatically convert the following:</a:t>
            </a:r>
          </a:p>
        </p:txBody>
      </p:sp>
      <p:sp>
        <p:nvSpPr>
          <p:cNvPr id="50180" name="Rectangle 4"/>
          <p:cNvSpPr>
            <a:spLocks noChangeArrowheads="1"/>
          </p:cNvSpPr>
          <p:nvPr/>
        </p:nvSpPr>
        <p:spPr bwMode="blackWhite">
          <a:xfrm>
            <a:off x="963613" y="2711450"/>
            <a:ext cx="3633787" cy="32766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1" name="Rectangle 5"/>
          <p:cNvSpPr>
            <a:spLocks noChangeArrowheads="1"/>
          </p:cNvSpPr>
          <p:nvPr/>
        </p:nvSpPr>
        <p:spPr bwMode="blackWhite">
          <a:xfrm>
            <a:off x="4619625" y="2711450"/>
            <a:ext cx="3614738" cy="327660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Rectangle 6"/>
          <p:cNvSpPr>
            <a:spLocks noChangeArrowheads="1"/>
          </p:cNvSpPr>
          <p:nvPr/>
        </p:nvSpPr>
        <p:spPr bwMode="auto">
          <a:xfrm>
            <a:off x="950913" y="3276600"/>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VARCHAR2 or CHAR</a:t>
            </a:r>
          </a:p>
        </p:txBody>
      </p:sp>
      <p:sp>
        <p:nvSpPr>
          <p:cNvPr id="50183" name="Rectangle 7"/>
          <p:cNvSpPr>
            <a:spLocks noChangeArrowheads="1"/>
          </p:cNvSpPr>
          <p:nvPr/>
        </p:nvSpPr>
        <p:spPr bwMode="auto">
          <a:xfrm>
            <a:off x="950913" y="268922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From</a:t>
            </a:r>
          </a:p>
        </p:txBody>
      </p:sp>
      <p:sp>
        <p:nvSpPr>
          <p:cNvPr id="50184" name="Rectangle 8"/>
          <p:cNvSpPr>
            <a:spLocks noChangeArrowheads="1"/>
          </p:cNvSpPr>
          <p:nvPr/>
        </p:nvSpPr>
        <p:spPr bwMode="auto">
          <a:xfrm>
            <a:off x="4708525" y="2689225"/>
            <a:ext cx="363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To</a:t>
            </a:r>
          </a:p>
        </p:txBody>
      </p:sp>
      <p:sp>
        <p:nvSpPr>
          <p:cNvPr id="50185" name="Rectangle 9"/>
          <p:cNvSpPr>
            <a:spLocks noChangeArrowheads="1"/>
          </p:cNvSpPr>
          <p:nvPr/>
        </p:nvSpPr>
        <p:spPr bwMode="auto">
          <a:xfrm>
            <a:off x="950913" y="401002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VARCHAR2 or CHAR</a:t>
            </a:r>
          </a:p>
        </p:txBody>
      </p:sp>
      <p:sp>
        <p:nvSpPr>
          <p:cNvPr id="50186" name="Rectangle 10"/>
          <p:cNvSpPr>
            <a:spLocks noChangeArrowheads="1"/>
          </p:cNvSpPr>
          <p:nvPr/>
        </p:nvSpPr>
        <p:spPr bwMode="auto">
          <a:xfrm>
            <a:off x="950913" y="470217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NUMBER</a:t>
            </a:r>
          </a:p>
        </p:txBody>
      </p:sp>
      <p:grpSp>
        <p:nvGrpSpPr>
          <p:cNvPr id="50191" name="Group 15"/>
          <p:cNvGrpSpPr>
            <a:grpSpLocks/>
          </p:cNvGrpSpPr>
          <p:nvPr/>
        </p:nvGrpSpPr>
        <p:grpSpPr bwMode="auto">
          <a:xfrm>
            <a:off x="950913" y="3098800"/>
            <a:ext cx="7278687" cy="2201863"/>
            <a:chOff x="599" y="1952"/>
            <a:chExt cx="4585" cy="1387"/>
          </a:xfrm>
        </p:grpSpPr>
        <p:sp>
          <p:nvSpPr>
            <p:cNvPr id="50187" name="Line 11"/>
            <p:cNvSpPr>
              <a:spLocks noChangeShapeType="1"/>
            </p:cNvSpPr>
            <p:nvPr/>
          </p:nvSpPr>
          <p:spPr bwMode="auto">
            <a:xfrm>
              <a:off x="599" y="2402"/>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Line 12"/>
            <p:cNvSpPr>
              <a:spLocks noChangeShapeType="1"/>
            </p:cNvSpPr>
            <p:nvPr/>
          </p:nvSpPr>
          <p:spPr bwMode="auto">
            <a:xfrm>
              <a:off x="599" y="1952"/>
              <a:ext cx="458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9" name="Line 13"/>
            <p:cNvSpPr>
              <a:spLocks noChangeShapeType="1"/>
            </p:cNvSpPr>
            <p:nvPr/>
          </p:nvSpPr>
          <p:spPr bwMode="auto">
            <a:xfrm>
              <a:off x="599" y="2877"/>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0" name="Line 14"/>
            <p:cNvSpPr>
              <a:spLocks noChangeShapeType="1"/>
            </p:cNvSpPr>
            <p:nvPr/>
          </p:nvSpPr>
          <p:spPr bwMode="auto">
            <a:xfrm>
              <a:off x="599" y="3339"/>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192" name="Rectangle 16"/>
          <p:cNvSpPr>
            <a:spLocks noChangeArrowheads="1"/>
          </p:cNvSpPr>
          <p:nvPr/>
        </p:nvSpPr>
        <p:spPr bwMode="auto">
          <a:xfrm>
            <a:off x="950913" y="539432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DATE</a:t>
            </a:r>
          </a:p>
        </p:txBody>
      </p:sp>
      <p:sp>
        <p:nvSpPr>
          <p:cNvPr id="50193" name="Rectangle 17"/>
          <p:cNvSpPr>
            <a:spLocks noChangeArrowheads="1"/>
          </p:cNvSpPr>
          <p:nvPr/>
        </p:nvSpPr>
        <p:spPr bwMode="auto">
          <a:xfrm>
            <a:off x="4679950" y="3276600"/>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NUMBER</a:t>
            </a:r>
          </a:p>
        </p:txBody>
      </p:sp>
      <p:sp>
        <p:nvSpPr>
          <p:cNvPr id="50194" name="Rectangle 18"/>
          <p:cNvSpPr>
            <a:spLocks noChangeArrowheads="1"/>
          </p:cNvSpPr>
          <p:nvPr/>
        </p:nvSpPr>
        <p:spPr bwMode="auto">
          <a:xfrm>
            <a:off x="4679950" y="4010025"/>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DATE</a:t>
            </a:r>
          </a:p>
        </p:txBody>
      </p:sp>
      <p:sp>
        <p:nvSpPr>
          <p:cNvPr id="50195" name="Rectangle 19"/>
          <p:cNvSpPr>
            <a:spLocks noChangeArrowheads="1"/>
          </p:cNvSpPr>
          <p:nvPr/>
        </p:nvSpPr>
        <p:spPr bwMode="auto">
          <a:xfrm>
            <a:off x="4679950" y="4702175"/>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VARCHAR2</a:t>
            </a:r>
          </a:p>
        </p:txBody>
      </p:sp>
      <p:sp>
        <p:nvSpPr>
          <p:cNvPr id="50196" name="Rectangle 20"/>
          <p:cNvSpPr>
            <a:spLocks noChangeArrowheads="1"/>
          </p:cNvSpPr>
          <p:nvPr/>
        </p:nvSpPr>
        <p:spPr bwMode="auto">
          <a:xfrm>
            <a:off x="4679950" y="5394325"/>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VARCHAR2</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a:t>Implicit Datatype Conversion</a:t>
            </a:r>
          </a:p>
        </p:txBody>
      </p:sp>
      <p:sp>
        <p:nvSpPr>
          <p:cNvPr id="52227" name="Rectangle 3"/>
          <p:cNvSpPr>
            <a:spLocks noGrp="1" noChangeArrowheads="1"/>
          </p:cNvSpPr>
          <p:nvPr>
            <p:ph type="body" idx="1"/>
          </p:nvPr>
        </p:nvSpPr>
        <p:spPr>
          <a:xfrm>
            <a:off x="606425" y="1795463"/>
            <a:ext cx="7983538" cy="904875"/>
          </a:xfrm>
          <a:noFill/>
          <a:ln/>
        </p:spPr>
        <p:txBody>
          <a:bodyPr/>
          <a:lstStyle/>
          <a:p>
            <a:r>
              <a:rPr lang="en-US"/>
              <a:t>For expression evaluation, the Oracle Server can automatically convert the following:</a:t>
            </a:r>
          </a:p>
        </p:txBody>
      </p:sp>
      <p:sp>
        <p:nvSpPr>
          <p:cNvPr id="52228" name="Rectangle 4"/>
          <p:cNvSpPr>
            <a:spLocks noChangeArrowheads="1"/>
          </p:cNvSpPr>
          <p:nvPr/>
        </p:nvSpPr>
        <p:spPr bwMode="blackWhite">
          <a:xfrm>
            <a:off x="963613" y="2886075"/>
            <a:ext cx="3633787" cy="1839913"/>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 name="Rectangle 5"/>
          <p:cNvSpPr>
            <a:spLocks noChangeArrowheads="1"/>
          </p:cNvSpPr>
          <p:nvPr/>
        </p:nvSpPr>
        <p:spPr bwMode="blackWhite">
          <a:xfrm>
            <a:off x="4619625" y="2886075"/>
            <a:ext cx="3614738" cy="1839913"/>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Rectangle 6"/>
          <p:cNvSpPr>
            <a:spLocks noChangeArrowheads="1"/>
          </p:cNvSpPr>
          <p:nvPr/>
        </p:nvSpPr>
        <p:spPr bwMode="auto">
          <a:xfrm>
            <a:off x="950913" y="345122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VARCHAR2 or CHAR</a:t>
            </a:r>
          </a:p>
        </p:txBody>
      </p:sp>
      <p:sp>
        <p:nvSpPr>
          <p:cNvPr id="52231" name="Rectangle 7"/>
          <p:cNvSpPr>
            <a:spLocks noChangeArrowheads="1"/>
          </p:cNvSpPr>
          <p:nvPr/>
        </p:nvSpPr>
        <p:spPr bwMode="auto">
          <a:xfrm>
            <a:off x="950913" y="286385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From</a:t>
            </a:r>
          </a:p>
        </p:txBody>
      </p:sp>
      <p:sp>
        <p:nvSpPr>
          <p:cNvPr id="52232" name="Rectangle 8"/>
          <p:cNvSpPr>
            <a:spLocks noChangeArrowheads="1"/>
          </p:cNvSpPr>
          <p:nvPr/>
        </p:nvSpPr>
        <p:spPr bwMode="auto">
          <a:xfrm>
            <a:off x="4708525" y="2863850"/>
            <a:ext cx="363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To</a:t>
            </a:r>
          </a:p>
        </p:txBody>
      </p:sp>
      <p:grpSp>
        <p:nvGrpSpPr>
          <p:cNvPr id="52235" name="Group 11"/>
          <p:cNvGrpSpPr>
            <a:grpSpLocks/>
          </p:cNvGrpSpPr>
          <p:nvPr/>
        </p:nvGrpSpPr>
        <p:grpSpPr bwMode="auto">
          <a:xfrm>
            <a:off x="950913" y="3273425"/>
            <a:ext cx="7297737" cy="714375"/>
            <a:chOff x="599" y="2062"/>
            <a:chExt cx="4597" cy="450"/>
          </a:xfrm>
        </p:grpSpPr>
        <p:sp>
          <p:nvSpPr>
            <p:cNvPr id="52233" name="Line 9"/>
            <p:cNvSpPr>
              <a:spLocks noChangeShapeType="1"/>
            </p:cNvSpPr>
            <p:nvPr/>
          </p:nvSpPr>
          <p:spPr bwMode="auto">
            <a:xfrm>
              <a:off x="599" y="2512"/>
              <a:ext cx="459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Line 10"/>
            <p:cNvSpPr>
              <a:spLocks noChangeShapeType="1"/>
            </p:cNvSpPr>
            <p:nvPr/>
          </p:nvSpPr>
          <p:spPr bwMode="auto">
            <a:xfrm>
              <a:off x="599" y="2062"/>
              <a:ext cx="4597"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236" name="Rectangle 12"/>
          <p:cNvSpPr>
            <a:spLocks noChangeArrowheads="1"/>
          </p:cNvSpPr>
          <p:nvPr/>
        </p:nvSpPr>
        <p:spPr bwMode="auto">
          <a:xfrm>
            <a:off x="950913" y="4184650"/>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VARCHAR2 or CHAR</a:t>
            </a:r>
          </a:p>
        </p:txBody>
      </p:sp>
      <p:sp>
        <p:nvSpPr>
          <p:cNvPr id="52237" name="Rectangle 13"/>
          <p:cNvSpPr>
            <a:spLocks noChangeArrowheads="1"/>
          </p:cNvSpPr>
          <p:nvPr/>
        </p:nvSpPr>
        <p:spPr bwMode="auto">
          <a:xfrm>
            <a:off x="4679950" y="3451225"/>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NUMBER</a:t>
            </a:r>
          </a:p>
        </p:txBody>
      </p:sp>
      <p:sp>
        <p:nvSpPr>
          <p:cNvPr id="52238" name="Rectangle 14"/>
          <p:cNvSpPr>
            <a:spLocks noChangeArrowheads="1"/>
          </p:cNvSpPr>
          <p:nvPr/>
        </p:nvSpPr>
        <p:spPr bwMode="auto">
          <a:xfrm>
            <a:off x="4679950" y="4184650"/>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DATE</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t>Explicit Datatype Conversion</a:t>
            </a:r>
          </a:p>
        </p:txBody>
      </p:sp>
      <p:sp>
        <p:nvSpPr>
          <p:cNvPr id="54275" name="Rectangle 3"/>
          <p:cNvSpPr>
            <a:spLocks noChangeArrowheads="1"/>
          </p:cNvSpPr>
          <p:nvPr/>
        </p:nvSpPr>
        <p:spPr bwMode="auto">
          <a:xfrm>
            <a:off x="687388" y="3354388"/>
            <a:ext cx="260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NUMBER</a:t>
            </a:r>
          </a:p>
        </p:txBody>
      </p:sp>
      <p:sp>
        <p:nvSpPr>
          <p:cNvPr id="54276" name="Rectangle 4"/>
          <p:cNvSpPr>
            <a:spLocks noChangeArrowheads="1"/>
          </p:cNvSpPr>
          <p:nvPr/>
        </p:nvSpPr>
        <p:spPr bwMode="auto">
          <a:xfrm>
            <a:off x="3584575" y="3354388"/>
            <a:ext cx="260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CHARACTER</a:t>
            </a:r>
          </a:p>
        </p:txBody>
      </p:sp>
      <p:grpSp>
        <p:nvGrpSpPr>
          <p:cNvPr id="54279" name="Group 7"/>
          <p:cNvGrpSpPr>
            <a:grpSpLocks/>
          </p:cNvGrpSpPr>
          <p:nvPr/>
        </p:nvGrpSpPr>
        <p:grpSpPr bwMode="auto">
          <a:xfrm>
            <a:off x="1981200" y="3751263"/>
            <a:ext cx="2644775" cy="1182687"/>
            <a:chOff x="1248" y="2363"/>
            <a:chExt cx="1666" cy="745"/>
          </a:xfrm>
        </p:grpSpPr>
        <p:sp>
          <p:nvSpPr>
            <p:cNvPr id="54277" name="Arc 5"/>
            <p:cNvSpPr>
              <a:spLocks/>
            </p:cNvSpPr>
            <p:nvPr/>
          </p:nvSpPr>
          <p:spPr bwMode="auto">
            <a:xfrm>
              <a:off x="2081"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78" name="Arc 6"/>
            <p:cNvSpPr>
              <a:spLocks/>
            </p:cNvSpPr>
            <p:nvPr/>
          </p:nvSpPr>
          <p:spPr bwMode="auto">
            <a:xfrm>
              <a:off x="1248"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80" name="Rectangle 8"/>
          <p:cNvSpPr>
            <a:spLocks noChangeArrowheads="1"/>
          </p:cNvSpPr>
          <p:nvPr/>
        </p:nvSpPr>
        <p:spPr bwMode="auto">
          <a:xfrm>
            <a:off x="1843088" y="5033963"/>
            <a:ext cx="260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TO_CHAR</a:t>
            </a:r>
          </a:p>
        </p:txBody>
      </p:sp>
      <p:grpSp>
        <p:nvGrpSpPr>
          <p:cNvPr id="54285" name="Group 13"/>
          <p:cNvGrpSpPr>
            <a:grpSpLocks/>
          </p:cNvGrpSpPr>
          <p:nvPr/>
        </p:nvGrpSpPr>
        <p:grpSpPr bwMode="auto">
          <a:xfrm>
            <a:off x="1900238" y="1566863"/>
            <a:ext cx="2740025" cy="1725612"/>
            <a:chOff x="1197" y="987"/>
            <a:chExt cx="1726" cy="1087"/>
          </a:xfrm>
        </p:grpSpPr>
        <p:grpSp>
          <p:nvGrpSpPr>
            <p:cNvPr id="54283" name="Group 11"/>
            <p:cNvGrpSpPr>
              <a:grpSpLocks/>
            </p:cNvGrpSpPr>
            <p:nvPr/>
          </p:nvGrpSpPr>
          <p:grpSpPr bwMode="auto">
            <a:xfrm>
              <a:off x="1257" y="1329"/>
              <a:ext cx="1666" cy="745"/>
              <a:chOff x="1257" y="1329"/>
              <a:chExt cx="1666" cy="745"/>
            </a:xfrm>
          </p:grpSpPr>
          <p:sp>
            <p:nvSpPr>
              <p:cNvPr id="54281" name="Arc 9"/>
              <p:cNvSpPr>
                <a:spLocks/>
              </p:cNvSpPr>
              <p:nvPr/>
            </p:nvSpPr>
            <p:spPr bwMode="auto">
              <a:xfrm rot="10800000">
                <a:off x="2091"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82" name="Arc 10"/>
              <p:cNvSpPr>
                <a:spLocks/>
              </p:cNvSpPr>
              <p:nvPr/>
            </p:nvSpPr>
            <p:spPr bwMode="auto">
              <a:xfrm rot="10800000">
                <a:off x="1257"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84" name="Rectangle 12"/>
            <p:cNvSpPr>
              <a:spLocks noChangeArrowheads="1"/>
            </p:cNvSpPr>
            <p:nvPr/>
          </p:nvSpPr>
          <p:spPr bwMode="auto">
            <a:xfrm>
              <a:off x="1197" y="987"/>
              <a:ext cx="1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TO_NUMBER</a:t>
              </a:r>
            </a:p>
          </p:txBody>
        </p:sp>
      </p:grpSp>
      <p:grpSp>
        <p:nvGrpSpPr>
          <p:cNvPr id="54291" name="Group 19"/>
          <p:cNvGrpSpPr>
            <a:grpSpLocks/>
          </p:cNvGrpSpPr>
          <p:nvPr/>
        </p:nvGrpSpPr>
        <p:grpSpPr bwMode="auto">
          <a:xfrm>
            <a:off x="4721225" y="3354388"/>
            <a:ext cx="3554413" cy="2136775"/>
            <a:chOff x="2974" y="2113"/>
            <a:chExt cx="2239" cy="1346"/>
          </a:xfrm>
        </p:grpSpPr>
        <p:grpSp>
          <p:nvGrpSpPr>
            <p:cNvPr id="54288" name="Group 16"/>
            <p:cNvGrpSpPr>
              <a:grpSpLocks/>
            </p:cNvGrpSpPr>
            <p:nvPr/>
          </p:nvGrpSpPr>
          <p:grpSpPr bwMode="auto">
            <a:xfrm>
              <a:off x="2992" y="2363"/>
              <a:ext cx="1666" cy="745"/>
              <a:chOff x="2992" y="2363"/>
              <a:chExt cx="1666" cy="745"/>
            </a:xfrm>
          </p:grpSpPr>
          <p:sp>
            <p:nvSpPr>
              <p:cNvPr id="54286" name="Arc 14"/>
              <p:cNvSpPr>
                <a:spLocks/>
              </p:cNvSpPr>
              <p:nvPr/>
            </p:nvSpPr>
            <p:spPr bwMode="auto">
              <a:xfrm>
                <a:off x="3825"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33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87" name="Arc 15"/>
              <p:cNvSpPr>
                <a:spLocks/>
              </p:cNvSpPr>
              <p:nvPr/>
            </p:nvSpPr>
            <p:spPr bwMode="auto">
              <a:xfrm>
                <a:off x="2992"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89" name="Rectangle 17"/>
            <p:cNvSpPr>
              <a:spLocks noChangeArrowheads="1"/>
            </p:cNvSpPr>
            <p:nvPr/>
          </p:nvSpPr>
          <p:spPr bwMode="auto">
            <a:xfrm>
              <a:off x="4121" y="2113"/>
              <a:ext cx="10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DATE</a:t>
              </a:r>
            </a:p>
          </p:txBody>
        </p:sp>
        <p:sp>
          <p:nvSpPr>
            <p:cNvPr id="54290" name="Rectangle 18"/>
            <p:cNvSpPr>
              <a:spLocks noChangeArrowheads="1"/>
            </p:cNvSpPr>
            <p:nvPr/>
          </p:nvSpPr>
          <p:spPr bwMode="auto">
            <a:xfrm>
              <a:off x="2974" y="3171"/>
              <a:ext cx="1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TO_CHAR</a:t>
              </a:r>
            </a:p>
          </p:txBody>
        </p:sp>
      </p:grpSp>
      <p:grpSp>
        <p:nvGrpSpPr>
          <p:cNvPr id="54296" name="Group 24"/>
          <p:cNvGrpSpPr>
            <a:grpSpLocks/>
          </p:cNvGrpSpPr>
          <p:nvPr/>
        </p:nvGrpSpPr>
        <p:grpSpPr bwMode="auto">
          <a:xfrm>
            <a:off x="4695825" y="1566863"/>
            <a:ext cx="2673350" cy="1725612"/>
            <a:chOff x="2958" y="987"/>
            <a:chExt cx="1684" cy="1087"/>
          </a:xfrm>
        </p:grpSpPr>
        <p:grpSp>
          <p:nvGrpSpPr>
            <p:cNvPr id="54294" name="Group 22"/>
            <p:cNvGrpSpPr>
              <a:grpSpLocks/>
            </p:cNvGrpSpPr>
            <p:nvPr/>
          </p:nvGrpSpPr>
          <p:grpSpPr bwMode="auto">
            <a:xfrm>
              <a:off x="2976" y="1329"/>
              <a:ext cx="1666" cy="745"/>
              <a:chOff x="2976" y="1329"/>
              <a:chExt cx="1666" cy="745"/>
            </a:xfrm>
          </p:grpSpPr>
          <p:sp>
            <p:nvSpPr>
              <p:cNvPr id="54292" name="Arc 20"/>
              <p:cNvSpPr>
                <a:spLocks/>
              </p:cNvSpPr>
              <p:nvPr/>
            </p:nvSpPr>
            <p:spPr bwMode="auto">
              <a:xfrm rot="10800000">
                <a:off x="3810"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93" name="Arc 21"/>
              <p:cNvSpPr>
                <a:spLocks/>
              </p:cNvSpPr>
              <p:nvPr/>
            </p:nvSpPr>
            <p:spPr bwMode="auto">
              <a:xfrm rot="10800000">
                <a:off x="2976"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33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95" name="Rectangle 23"/>
            <p:cNvSpPr>
              <a:spLocks noChangeArrowheads="1"/>
            </p:cNvSpPr>
            <p:nvPr/>
          </p:nvSpPr>
          <p:spPr bwMode="auto">
            <a:xfrm>
              <a:off x="2958" y="987"/>
              <a:ext cx="1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TO_DATE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wipe(right)">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4291"/>
                                        </p:tgtEl>
                                        <p:attrNameLst>
                                          <p:attrName>style.visibility</p:attrName>
                                        </p:attrNameLst>
                                      </p:cBhvr>
                                      <p:to>
                                        <p:strVal val="visible"/>
                                      </p:to>
                                    </p:set>
                                    <p:animEffect transition="in" filter="wipe(right)">
                                      <p:cBhvr>
                                        <p:cTn id="12" dur="500"/>
                                        <p:tgtEl>
                                          <p:spTgt spid="54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96"/>
                                        </p:tgtEl>
                                        <p:attrNameLst>
                                          <p:attrName>style.visibility</p:attrName>
                                        </p:attrNameLst>
                                      </p:cBhvr>
                                      <p:to>
                                        <p:strVal val="visible"/>
                                      </p:to>
                                    </p:set>
                                    <p:animEffect transition="in" filter="wipe(left)">
                                      <p:cBhvr>
                                        <p:cTn id="17" dur="500"/>
                                        <p:tgtEl>
                                          <p:spTgt spid="54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p:spPr>
        <p:txBody>
          <a:bodyPr/>
          <a:lstStyle/>
          <a:p>
            <a:r>
              <a:rPr lang="en-US"/>
              <a:t>TO_CHAR Function with Dates</a:t>
            </a:r>
          </a:p>
        </p:txBody>
      </p:sp>
      <p:sp>
        <p:nvSpPr>
          <p:cNvPr id="56323" name="Rectangle 3"/>
          <p:cNvSpPr>
            <a:spLocks noGrp="1" noChangeArrowheads="1"/>
          </p:cNvSpPr>
          <p:nvPr>
            <p:ph type="body" idx="1"/>
          </p:nvPr>
        </p:nvSpPr>
        <p:spPr>
          <a:xfrm>
            <a:off x="846138" y="2454275"/>
            <a:ext cx="8047037" cy="3597275"/>
          </a:xfrm>
          <a:noFill/>
          <a:ln/>
        </p:spPr>
        <p:txBody>
          <a:bodyPr/>
          <a:lstStyle/>
          <a:p>
            <a:pPr>
              <a:lnSpc>
                <a:spcPct val="85000"/>
              </a:lnSpc>
            </a:pPr>
            <a:r>
              <a:rPr lang="en-US">
                <a:solidFill>
                  <a:srgbClr val="F8F8D3"/>
                </a:solidFill>
                <a:effectLst/>
              </a:rPr>
              <a:t>The format model:</a:t>
            </a:r>
            <a:endParaRPr lang="en-US"/>
          </a:p>
          <a:p>
            <a:pPr lvl="1">
              <a:lnSpc>
                <a:spcPct val="85000"/>
              </a:lnSpc>
            </a:pPr>
            <a:r>
              <a:rPr lang="en-US"/>
              <a:t>Must be enclosed in single quotation marks and is case sensitive</a:t>
            </a:r>
          </a:p>
          <a:p>
            <a:pPr lvl="1">
              <a:lnSpc>
                <a:spcPct val="85000"/>
              </a:lnSpc>
            </a:pPr>
            <a:r>
              <a:rPr lang="en-US"/>
              <a:t>Can include any valid date format element</a:t>
            </a:r>
          </a:p>
          <a:p>
            <a:pPr lvl="1">
              <a:lnSpc>
                <a:spcPct val="85000"/>
              </a:lnSpc>
            </a:pPr>
            <a:r>
              <a:rPr lang="en-US"/>
              <a:t>Has an </a:t>
            </a:r>
            <a:r>
              <a:rPr lang="en-US" i="1"/>
              <a:t>fm</a:t>
            </a:r>
            <a:r>
              <a:rPr lang="en-US"/>
              <a:t> element to remove padded blanks or suppress leading zeros</a:t>
            </a:r>
          </a:p>
          <a:p>
            <a:pPr lvl="1">
              <a:lnSpc>
                <a:spcPct val="85000"/>
              </a:lnSpc>
            </a:pPr>
            <a:r>
              <a:rPr lang="en-US"/>
              <a:t>Is separated from the date value by a comma</a:t>
            </a:r>
          </a:p>
        </p:txBody>
      </p:sp>
      <p:sp>
        <p:nvSpPr>
          <p:cNvPr id="56324" name="Rectangle 4"/>
          <p:cNvSpPr>
            <a:spLocks noChangeArrowheads="1"/>
          </p:cNvSpPr>
          <p:nvPr/>
        </p:nvSpPr>
        <p:spPr bwMode="blackWhite">
          <a:xfrm>
            <a:off x="949325" y="1576388"/>
            <a:ext cx="7273925" cy="5318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pPr>
            <a:r>
              <a:rPr lang="en-US" sz="1800">
                <a:solidFill>
                  <a:srgbClr val="000000"/>
                </a:solidFill>
                <a:latin typeface="Courier New" pitchFamily="49" charset="0"/>
              </a:rPr>
              <a:t>TO_CHAR(</a:t>
            </a:r>
            <a:r>
              <a:rPr lang="en-US" sz="1800" i="1">
                <a:solidFill>
                  <a:srgbClr val="000000"/>
                </a:solidFill>
                <a:latin typeface="Courier New" pitchFamily="49" charset="0"/>
              </a:rPr>
              <a:t>date, </a:t>
            </a:r>
            <a:r>
              <a:rPr lang="en-US" sz="1800">
                <a:solidFill>
                  <a:srgbClr val="000000"/>
                </a:solidFill>
                <a:latin typeface="Courier New" pitchFamily="49" charset="0"/>
              </a:rPr>
              <a:t>'</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blackWhite">
          <a:xfrm>
            <a:off x="963613" y="1516063"/>
            <a:ext cx="3633787" cy="42513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blackWhite">
          <a:xfrm>
            <a:off x="3328988" y="1516063"/>
            <a:ext cx="4905375" cy="42513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 name="Rectangle 4"/>
          <p:cNvSpPr>
            <a:spLocks noChangeArrowheads="1"/>
          </p:cNvSpPr>
          <p:nvPr/>
        </p:nvSpPr>
        <p:spPr bwMode="auto">
          <a:xfrm>
            <a:off x="950913" y="1693863"/>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YYYY</a:t>
            </a:r>
          </a:p>
        </p:txBody>
      </p:sp>
      <p:sp>
        <p:nvSpPr>
          <p:cNvPr id="58373" name="Rectangle 5"/>
          <p:cNvSpPr>
            <a:spLocks noGrp="1" noChangeArrowheads="1"/>
          </p:cNvSpPr>
          <p:nvPr>
            <p:ph type="title"/>
          </p:nvPr>
        </p:nvSpPr>
        <p:spPr>
          <a:noFill/>
          <a:ln/>
        </p:spPr>
        <p:txBody>
          <a:bodyPr/>
          <a:lstStyle/>
          <a:p>
            <a:r>
              <a:rPr lang="en-US"/>
              <a:t>Elements of Date Format Model</a:t>
            </a:r>
          </a:p>
        </p:txBody>
      </p:sp>
      <p:sp>
        <p:nvSpPr>
          <p:cNvPr id="58374" name="Rectangle 6"/>
          <p:cNvSpPr>
            <a:spLocks noChangeArrowheads="1"/>
          </p:cNvSpPr>
          <p:nvPr/>
        </p:nvSpPr>
        <p:spPr bwMode="auto">
          <a:xfrm>
            <a:off x="950913" y="242252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YEAR</a:t>
            </a:r>
          </a:p>
        </p:txBody>
      </p:sp>
      <p:sp>
        <p:nvSpPr>
          <p:cNvPr id="58375" name="Rectangle 7"/>
          <p:cNvSpPr>
            <a:spLocks noChangeArrowheads="1"/>
          </p:cNvSpPr>
          <p:nvPr/>
        </p:nvSpPr>
        <p:spPr bwMode="auto">
          <a:xfrm>
            <a:off x="950913" y="3132138"/>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MM</a:t>
            </a:r>
          </a:p>
        </p:txBody>
      </p:sp>
      <p:sp>
        <p:nvSpPr>
          <p:cNvPr id="58376" name="Rectangle 8"/>
          <p:cNvSpPr>
            <a:spLocks noChangeArrowheads="1"/>
          </p:cNvSpPr>
          <p:nvPr/>
        </p:nvSpPr>
        <p:spPr bwMode="auto">
          <a:xfrm>
            <a:off x="950913" y="3798888"/>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MONTH</a:t>
            </a:r>
          </a:p>
        </p:txBody>
      </p:sp>
      <p:sp>
        <p:nvSpPr>
          <p:cNvPr id="58377" name="Rectangle 9"/>
          <p:cNvSpPr>
            <a:spLocks noChangeArrowheads="1"/>
          </p:cNvSpPr>
          <p:nvPr/>
        </p:nvSpPr>
        <p:spPr bwMode="auto">
          <a:xfrm>
            <a:off x="950913" y="4551363"/>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DY</a:t>
            </a:r>
          </a:p>
        </p:txBody>
      </p:sp>
      <p:sp>
        <p:nvSpPr>
          <p:cNvPr id="58378" name="Rectangle 10"/>
          <p:cNvSpPr>
            <a:spLocks noChangeArrowheads="1"/>
          </p:cNvSpPr>
          <p:nvPr/>
        </p:nvSpPr>
        <p:spPr bwMode="auto">
          <a:xfrm>
            <a:off x="950913" y="526097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DAY</a:t>
            </a:r>
          </a:p>
        </p:txBody>
      </p:sp>
      <p:sp>
        <p:nvSpPr>
          <p:cNvPr id="58379" name="Rectangle 11"/>
          <p:cNvSpPr>
            <a:spLocks noChangeArrowheads="1"/>
          </p:cNvSpPr>
          <p:nvPr/>
        </p:nvSpPr>
        <p:spPr bwMode="auto">
          <a:xfrm>
            <a:off x="3517900" y="1693863"/>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Full year in numbers</a:t>
            </a:r>
          </a:p>
        </p:txBody>
      </p:sp>
      <p:sp>
        <p:nvSpPr>
          <p:cNvPr id="58380" name="Rectangle 12"/>
          <p:cNvSpPr>
            <a:spLocks noChangeArrowheads="1"/>
          </p:cNvSpPr>
          <p:nvPr/>
        </p:nvSpPr>
        <p:spPr bwMode="auto">
          <a:xfrm>
            <a:off x="3517900" y="2422525"/>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Year spelled out</a:t>
            </a:r>
          </a:p>
        </p:txBody>
      </p:sp>
      <p:sp>
        <p:nvSpPr>
          <p:cNvPr id="58381" name="Rectangle 13"/>
          <p:cNvSpPr>
            <a:spLocks noChangeArrowheads="1"/>
          </p:cNvSpPr>
          <p:nvPr/>
        </p:nvSpPr>
        <p:spPr bwMode="auto">
          <a:xfrm>
            <a:off x="3517900" y="3132138"/>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Two-digit value for month</a:t>
            </a:r>
          </a:p>
        </p:txBody>
      </p:sp>
      <p:sp>
        <p:nvSpPr>
          <p:cNvPr id="58382" name="Rectangle 14"/>
          <p:cNvSpPr>
            <a:spLocks noChangeArrowheads="1"/>
          </p:cNvSpPr>
          <p:nvPr/>
        </p:nvSpPr>
        <p:spPr bwMode="auto">
          <a:xfrm>
            <a:off x="3517900" y="4368800"/>
            <a:ext cx="46815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Three-letter abbreviation of the day of the week</a:t>
            </a:r>
          </a:p>
        </p:txBody>
      </p:sp>
      <p:sp>
        <p:nvSpPr>
          <p:cNvPr id="58383" name="Rectangle 15"/>
          <p:cNvSpPr>
            <a:spLocks noChangeArrowheads="1"/>
          </p:cNvSpPr>
          <p:nvPr/>
        </p:nvSpPr>
        <p:spPr bwMode="auto">
          <a:xfrm>
            <a:off x="3517900" y="5260975"/>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Full name of the day</a:t>
            </a:r>
          </a:p>
        </p:txBody>
      </p:sp>
      <p:sp>
        <p:nvSpPr>
          <p:cNvPr id="58384" name="Rectangle 16"/>
          <p:cNvSpPr>
            <a:spLocks noChangeArrowheads="1"/>
          </p:cNvSpPr>
          <p:nvPr/>
        </p:nvSpPr>
        <p:spPr bwMode="auto">
          <a:xfrm>
            <a:off x="3517900" y="3798888"/>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Full name of the month</a:t>
            </a:r>
          </a:p>
        </p:txBody>
      </p:sp>
      <p:grpSp>
        <p:nvGrpSpPr>
          <p:cNvPr id="58390" name="Group 22"/>
          <p:cNvGrpSpPr>
            <a:grpSpLocks/>
          </p:cNvGrpSpPr>
          <p:nvPr/>
        </p:nvGrpSpPr>
        <p:grpSpPr bwMode="auto">
          <a:xfrm>
            <a:off x="950913" y="2252663"/>
            <a:ext cx="7278687" cy="2936875"/>
            <a:chOff x="599" y="1419"/>
            <a:chExt cx="4585" cy="1850"/>
          </a:xfrm>
        </p:grpSpPr>
        <p:sp>
          <p:nvSpPr>
            <p:cNvPr id="58385" name="Line 17"/>
            <p:cNvSpPr>
              <a:spLocks noChangeShapeType="1"/>
            </p:cNvSpPr>
            <p:nvPr/>
          </p:nvSpPr>
          <p:spPr bwMode="auto">
            <a:xfrm>
              <a:off x="599" y="1419"/>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6" name="Line 18"/>
            <p:cNvSpPr>
              <a:spLocks noChangeShapeType="1"/>
            </p:cNvSpPr>
            <p:nvPr/>
          </p:nvSpPr>
          <p:spPr bwMode="auto">
            <a:xfrm>
              <a:off x="599" y="1865"/>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7" name="Line 19"/>
            <p:cNvSpPr>
              <a:spLocks noChangeShapeType="1"/>
            </p:cNvSpPr>
            <p:nvPr/>
          </p:nvSpPr>
          <p:spPr bwMode="auto">
            <a:xfrm>
              <a:off x="599" y="2313"/>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8" name="Line 20"/>
            <p:cNvSpPr>
              <a:spLocks noChangeShapeType="1"/>
            </p:cNvSpPr>
            <p:nvPr/>
          </p:nvSpPr>
          <p:spPr bwMode="auto">
            <a:xfrm>
              <a:off x="599" y="2747"/>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9" name="Line 21"/>
            <p:cNvSpPr>
              <a:spLocks noChangeShapeType="1"/>
            </p:cNvSpPr>
            <p:nvPr/>
          </p:nvSpPr>
          <p:spPr bwMode="auto">
            <a:xfrm>
              <a:off x="599" y="3269"/>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a:t>Elements of Date Format Model</a:t>
            </a:r>
          </a:p>
        </p:txBody>
      </p:sp>
      <p:sp>
        <p:nvSpPr>
          <p:cNvPr id="60419" name="Rectangle 3"/>
          <p:cNvSpPr>
            <a:spLocks noGrp="1" noChangeArrowheads="1"/>
          </p:cNvSpPr>
          <p:nvPr>
            <p:ph type="body" idx="1"/>
          </p:nvPr>
        </p:nvSpPr>
        <p:spPr>
          <a:xfrm>
            <a:off x="860425" y="1566863"/>
            <a:ext cx="7385050" cy="3524250"/>
          </a:xfrm>
          <a:noFill/>
          <a:ln/>
        </p:spPr>
        <p:txBody>
          <a:bodyPr/>
          <a:lstStyle/>
          <a:p>
            <a:pPr marL="285750" indent="-285750">
              <a:lnSpc>
                <a:spcPct val="105000"/>
              </a:lnSpc>
              <a:buClr>
                <a:srgbClr val="FFCC66"/>
              </a:buClr>
              <a:buSzPct val="125000"/>
              <a:buFontTx/>
              <a:buChar char="•"/>
            </a:pPr>
            <a:r>
              <a:rPr lang="en-US"/>
              <a:t>Time elements format the time portion of the date.</a:t>
            </a:r>
            <a:br>
              <a:rPr lang="en-US"/>
            </a:br>
            <a:endParaRPr lang="en-US"/>
          </a:p>
          <a:p>
            <a:pPr marL="285750" indent="-285750">
              <a:lnSpc>
                <a:spcPct val="105000"/>
              </a:lnSpc>
              <a:buClr>
                <a:srgbClr val="FFCC66"/>
              </a:buClr>
              <a:buSzPct val="125000"/>
              <a:buFontTx/>
              <a:buChar char="•"/>
            </a:pPr>
            <a:r>
              <a:rPr lang="en-US"/>
              <a:t>Add character strings by enclosing them in double quotation marks.</a:t>
            </a:r>
            <a:br>
              <a:rPr lang="en-US"/>
            </a:br>
            <a:endParaRPr lang="en-US"/>
          </a:p>
          <a:p>
            <a:pPr marL="285750" indent="-285750">
              <a:lnSpc>
                <a:spcPct val="105000"/>
              </a:lnSpc>
              <a:buClr>
                <a:srgbClr val="FFCC66"/>
              </a:buClr>
              <a:buSzPct val="125000"/>
              <a:buFontTx/>
              <a:buChar char="•"/>
            </a:pPr>
            <a:r>
              <a:rPr lang="en-US"/>
              <a:t>Number suffixes spell out numbers.</a:t>
            </a:r>
          </a:p>
        </p:txBody>
      </p:sp>
      <p:grpSp>
        <p:nvGrpSpPr>
          <p:cNvPr id="60424" name="Group 8"/>
          <p:cNvGrpSpPr>
            <a:grpSpLocks/>
          </p:cNvGrpSpPr>
          <p:nvPr/>
        </p:nvGrpSpPr>
        <p:grpSpPr bwMode="auto">
          <a:xfrm>
            <a:off x="1282700" y="2484438"/>
            <a:ext cx="6843713" cy="522287"/>
            <a:chOff x="808" y="1565"/>
            <a:chExt cx="4311" cy="329"/>
          </a:xfrm>
        </p:grpSpPr>
        <p:sp>
          <p:nvSpPr>
            <p:cNvPr id="60420" name="Rectangle 4"/>
            <p:cNvSpPr>
              <a:spLocks noChangeArrowheads="1"/>
            </p:cNvSpPr>
            <p:nvPr/>
          </p:nvSpPr>
          <p:spPr bwMode="blackWhite">
            <a:xfrm>
              <a:off x="816" y="1565"/>
              <a:ext cx="2141" cy="329"/>
            </a:xfrm>
            <a:prstGeom prst="rect">
              <a:avLst/>
            </a:prstGeom>
            <a:solidFill>
              <a:srgbClr val="FF99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1" name="Rectangle 5"/>
            <p:cNvSpPr>
              <a:spLocks noChangeArrowheads="1"/>
            </p:cNvSpPr>
            <p:nvPr/>
          </p:nvSpPr>
          <p:spPr bwMode="blackWhite">
            <a:xfrm>
              <a:off x="2978" y="1565"/>
              <a:ext cx="2141" cy="329"/>
            </a:xfrm>
            <a:prstGeom prst="rect">
              <a:avLst/>
            </a:prstGeom>
            <a:solidFill>
              <a:srgbClr val="FF99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2" name="Rectangle 6"/>
            <p:cNvSpPr>
              <a:spLocks noChangeArrowheads="1"/>
            </p:cNvSpPr>
            <p:nvPr/>
          </p:nvSpPr>
          <p:spPr bwMode="auto">
            <a:xfrm>
              <a:off x="808" y="1599"/>
              <a:ext cx="21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HH24:MI:SS AM</a:t>
              </a:r>
            </a:p>
          </p:txBody>
        </p:sp>
        <p:sp>
          <p:nvSpPr>
            <p:cNvPr id="60423" name="Rectangle 7"/>
            <p:cNvSpPr>
              <a:spLocks noChangeArrowheads="1"/>
            </p:cNvSpPr>
            <p:nvPr/>
          </p:nvSpPr>
          <p:spPr bwMode="auto">
            <a:xfrm>
              <a:off x="2955" y="1599"/>
              <a:ext cx="21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15:45:32 PM</a:t>
              </a:r>
            </a:p>
          </p:txBody>
        </p:sp>
      </p:grpSp>
      <p:grpSp>
        <p:nvGrpSpPr>
          <p:cNvPr id="60429" name="Group 13"/>
          <p:cNvGrpSpPr>
            <a:grpSpLocks/>
          </p:cNvGrpSpPr>
          <p:nvPr/>
        </p:nvGrpSpPr>
        <p:grpSpPr bwMode="auto">
          <a:xfrm>
            <a:off x="1265238" y="4003675"/>
            <a:ext cx="6864350" cy="522288"/>
            <a:chOff x="797" y="2522"/>
            <a:chExt cx="4324" cy="329"/>
          </a:xfrm>
        </p:grpSpPr>
        <p:sp>
          <p:nvSpPr>
            <p:cNvPr id="60425" name="Rectangle 9"/>
            <p:cNvSpPr>
              <a:spLocks noChangeArrowheads="1"/>
            </p:cNvSpPr>
            <p:nvPr/>
          </p:nvSpPr>
          <p:spPr bwMode="blackWhite">
            <a:xfrm>
              <a:off x="805" y="2522"/>
              <a:ext cx="2148" cy="329"/>
            </a:xfrm>
            <a:prstGeom prst="rect">
              <a:avLst/>
            </a:prstGeom>
            <a:solidFill>
              <a:srgbClr val="FF99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6" name="Rectangle 10"/>
            <p:cNvSpPr>
              <a:spLocks noChangeArrowheads="1"/>
            </p:cNvSpPr>
            <p:nvPr/>
          </p:nvSpPr>
          <p:spPr bwMode="blackWhite">
            <a:xfrm>
              <a:off x="2973" y="2522"/>
              <a:ext cx="2148" cy="329"/>
            </a:xfrm>
            <a:prstGeom prst="rect">
              <a:avLst/>
            </a:prstGeom>
            <a:solidFill>
              <a:srgbClr val="FF99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7" name="Rectangle 11"/>
            <p:cNvSpPr>
              <a:spLocks noChangeArrowheads="1"/>
            </p:cNvSpPr>
            <p:nvPr/>
          </p:nvSpPr>
          <p:spPr bwMode="auto">
            <a:xfrm>
              <a:off x="797" y="2557"/>
              <a:ext cx="21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DD "of" MONTH</a:t>
              </a:r>
            </a:p>
          </p:txBody>
        </p:sp>
        <p:sp>
          <p:nvSpPr>
            <p:cNvPr id="60428" name="Rectangle 12"/>
            <p:cNvSpPr>
              <a:spLocks noChangeArrowheads="1"/>
            </p:cNvSpPr>
            <p:nvPr/>
          </p:nvSpPr>
          <p:spPr bwMode="auto">
            <a:xfrm>
              <a:off x="2950" y="2557"/>
              <a:ext cx="21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12 of OCTOBER</a:t>
              </a:r>
            </a:p>
          </p:txBody>
        </p:sp>
      </p:grpSp>
      <p:grpSp>
        <p:nvGrpSpPr>
          <p:cNvPr id="60434" name="Group 18"/>
          <p:cNvGrpSpPr>
            <a:grpSpLocks/>
          </p:cNvGrpSpPr>
          <p:nvPr/>
        </p:nvGrpSpPr>
        <p:grpSpPr bwMode="auto">
          <a:xfrm>
            <a:off x="1265238" y="5076825"/>
            <a:ext cx="6864350" cy="522288"/>
            <a:chOff x="797" y="3198"/>
            <a:chExt cx="4324" cy="329"/>
          </a:xfrm>
        </p:grpSpPr>
        <p:sp>
          <p:nvSpPr>
            <p:cNvPr id="60430" name="Rectangle 14"/>
            <p:cNvSpPr>
              <a:spLocks noChangeArrowheads="1"/>
            </p:cNvSpPr>
            <p:nvPr/>
          </p:nvSpPr>
          <p:spPr bwMode="blackWhite">
            <a:xfrm>
              <a:off x="805" y="3198"/>
              <a:ext cx="2148" cy="329"/>
            </a:xfrm>
            <a:prstGeom prst="rect">
              <a:avLst/>
            </a:prstGeom>
            <a:solidFill>
              <a:srgbClr val="FF99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1" name="Rectangle 15"/>
            <p:cNvSpPr>
              <a:spLocks noChangeArrowheads="1"/>
            </p:cNvSpPr>
            <p:nvPr/>
          </p:nvSpPr>
          <p:spPr bwMode="blackWhite">
            <a:xfrm>
              <a:off x="2973" y="3198"/>
              <a:ext cx="2148" cy="329"/>
            </a:xfrm>
            <a:prstGeom prst="rect">
              <a:avLst/>
            </a:prstGeom>
            <a:solidFill>
              <a:srgbClr val="FF99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2" name="Rectangle 16"/>
            <p:cNvSpPr>
              <a:spLocks noChangeArrowheads="1"/>
            </p:cNvSpPr>
            <p:nvPr/>
          </p:nvSpPr>
          <p:spPr bwMode="auto">
            <a:xfrm>
              <a:off x="797" y="3233"/>
              <a:ext cx="21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ddspth</a:t>
              </a:r>
            </a:p>
          </p:txBody>
        </p:sp>
        <p:sp>
          <p:nvSpPr>
            <p:cNvPr id="60433" name="Rectangle 17"/>
            <p:cNvSpPr>
              <a:spLocks noChangeArrowheads="1"/>
            </p:cNvSpPr>
            <p:nvPr/>
          </p:nvSpPr>
          <p:spPr bwMode="auto">
            <a:xfrm>
              <a:off x="2950" y="3233"/>
              <a:ext cx="21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fourteenth</a:t>
              </a:r>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blackWhite">
          <a:xfrm>
            <a:off x="652463" y="1903413"/>
            <a:ext cx="7918450" cy="9794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62467" name="Rectangle 3"/>
          <p:cNvSpPr>
            <a:spLocks noChangeArrowheads="1"/>
          </p:cNvSpPr>
          <p:nvPr/>
        </p:nvSpPr>
        <p:spPr bwMode="blackWhite">
          <a:xfrm>
            <a:off x="652463" y="3273425"/>
            <a:ext cx="7926387" cy="25939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62468" name="Rectangle 4"/>
          <p:cNvSpPr>
            <a:spLocks noGrp="1" noChangeArrowheads="1"/>
          </p:cNvSpPr>
          <p:nvPr>
            <p:ph type="title"/>
          </p:nvPr>
        </p:nvSpPr>
        <p:spPr>
          <a:noFill/>
          <a:ln/>
        </p:spPr>
        <p:txBody>
          <a:bodyPr/>
          <a:lstStyle/>
          <a:p>
            <a:r>
              <a:rPr lang="en-US"/>
              <a:t>Using TO_CHAR Function         with Dates</a:t>
            </a:r>
          </a:p>
        </p:txBody>
      </p:sp>
      <p:grpSp>
        <p:nvGrpSpPr>
          <p:cNvPr id="62471" name="Group 7"/>
          <p:cNvGrpSpPr>
            <a:grpSpLocks/>
          </p:cNvGrpSpPr>
          <p:nvPr/>
        </p:nvGrpSpPr>
        <p:grpSpPr bwMode="auto">
          <a:xfrm>
            <a:off x="2200275" y="2203450"/>
            <a:ext cx="6297613" cy="3294063"/>
            <a:chOff x="1386" y="1388"/>
            <a:chExt cx="3967" cy="2075"/>
          </a:xfrm>
        </p:grpSpPr>
        <p:sp>
          <p:nvSpPr>
            <p:cNvPr id="62469" name="Rectangle 5"/>
            <p:cNvSpPr>
              <a:spLocks noChangeArrowheads="1"/>
            </p:cNvSpPr>
            <p:nvPr/>
          </p:nvSpPr>
          <p:spPr bwMode="ltGray">
            <a:xfrm>
              <a:off x="1399" y="1388"/>
              <a:ext cx="3954"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6"/>
            <p:cNvSpPr>
              <a:spLocks noChangeArrowheads="1"/>
            </p:cNvSpPr>
            <p:nvPr/>
          </p:nvSpPr>
          <p:spPr bwMode="ltGray">
            <a:xfrm>
              <a:off x="1386" y="2078"/>
              <a:ext cx="1710" cy="138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72" name="Rectangle 8"/>
          <p:cNvSpPr>
            <a:spLocks noChangeArrowheads="1"/>
          </p:cNvSpPr>
          <p:nvPr/>
        </p:nvSpPr>
        <p:spPr bwMode="blackWhite">
          <a:xfrm>
            <a:off x="631825" y="1706563"/>
            <a:ext cx="7346950"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600200" algn="l"/>
              </a:tabLst>
            </a:pPr>
            <a:r>
              <a:rPr lang="en-US" dirty="0"/>
              <a:t>displays the name and hire dates for all the employees. </a:t>
            </a:r>
            <a:endParaRPr lang="en-US" dirty="0" smtClean="0"/>
          </a:p>
          <a:p>
            <a:pPr algn="l">
              <a:lnSpc>
                <a:spcPct val="100000"/>
              </a:lnSpc>
              <a:spcBef>
                <a:spcPct val="0"/>
              </a:spcBef>
              <a:tabLst>
                <a:tab pos="1600200" algn="l"/>
              </a:tabLst>
            </a:pPr>
            <a:r>
              <a:rPr lang="en-US" dirty="0" smtClean="0"/>
              <a:t>The </a:t>
            </a:r>
            <a:r>
              <a:rPr lang="en-US" dirty="0"/>
              <a:t>hire date appears as 17 November 1981</a:t>
            </a:r>
            <a:endParaRPr lang="en-US" dirty="0">
              <a:solidFill>
                <a:srgbClr val="000000"/>
              </a:solidFill>
              <a:latin typeface="Courier New" pitchFamily="49" charset="0"/>
            </a:endParaRPr>
          </a:p>
        </p:txBody>
      </p:sp>
      <p:sp>
        <p:nvSpPr>
          <p:cNvPr id="62473" name="Rectangle 9"/>
          <p:cNvSpPr>
            <a:spLocks noChangeArrowheads="1"/>
          </p:cNvSpPr>
          <p:nvPr/>
        </p:nvSpPr>
        <p:spPr bwMode="blackWhite">
          <a:xfrm>
            <a:off x="657225" y="3278188"/>
            <a:ext cx="7262813"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HIREDATE</a:t>
            </a:r>
          </a:p>
          <a:p>
            <a:pPr algn="l">
              <a:lnSpc>
                <a:spcPct val="90000"/>
              </a:lnSpc>
              <a:spcBef>
                <a:spcPct val="0"/>
              </a:spcBef>
              <a:tabLst>
                <a:tab pos="1200150" algn="l"/>
              </a:tabLst>
            </a:pPr>
            <a:r>
              <a:rPr lang="en-US" sz="1800">
                <a:solidFill>
                  <a:srgbClr val="000000"/>
                </a:solidFill>
                <a:latin typeface="Courier New" pitchFamily="49" charset="0"/>
              </a:rPr>
              <a:t>---------- -----------------</a:t>
            </a:r>
          </a:p>
          <a:p>
            <a:pPr algn="l">
              <a:lnSpc>
                <a:spcPct val="90000"/>
              </a:lnSpc>
              <a:spcBef>
                <a:spcPct val="0"/>
              </a:spcBef>
              <a:tabLst>
                <a:tab pos="1200150" algn="l"/>
              </a:tabLst>
            </a:pPr>
            <a:r>
              <a:rPr lang="en-US" sz="1800">
                <a:solidFill>
                  <a:srgbClr val="000000"/>
                </a:solidFill>
                <a:latin typeface="Courier New" pitchFamily="49" charset="0"/>
              </a:rPr>
              <a:t>KING       17 November 1981</a:t>
            </a:r>
          </a:p>
          <a:p>
            <a:pPr algn="l">
              <a:lnSpc>
                <a:spcPct val="90000"/>
              </a:lnSpc>
              <a:spcBef>
                <a:spcPct val="0"/>
              </a:spcBef>
              <a:tabLst>
                <a:tab pos="1200150" algn="l"/>
              </a:tabLst>
            </a:pPr>
            <a:r>
              <a:rPr lang="en-US" sz="1800">
                <a:solidFill>
                  <a:srgbClr val="000000"/>
                </a:solidFill>
                <a:latin typeface="Courier New" pitchFamily="49" charset="0"/>
              </a:rPr>
              <a:t>BLAKE      1 May 1981</a:t>
            </a:r>
          </a:p>
          <a:p>
            <a:pPr algn="l">
              <a:lnSpc>
                <a:spcPct val="90000"/>
              </a:lnSpc>
              <a:spcBef>
                <a:spcPct val="0"/>
              </a:spcBef>
              <a:tabLst>
                <a:tab pos="1200150" algn="l"/>
              </a:tabLst>
            </a:pPr>
            <a:r>
              <a:rPr lang="en-US" sz="1800">
                <a:solidFill>
                  <a:srgbClr val="000000"/>
                </a:solidFill>
                <a:latin typeface="Courier New" pitchFamily="49" charset="0"/>
              </a:rPr>
              <a:t>CLARK      9 June 1981</a:t>
            </a:r>
          </a:p>
          <a:p>
            <a:pPr algn="l">
              <a:lnSpc>
                <a:spcPct val="90000"/>
              </a:lnSpc>
              <a:spcBef>
                <a:spcPct val="0"/>
              </a:spcBef>
              <a:tabLst>
                <a:tab pos="1200150" algn="l"/>
              </a:tabLst>
            </a:pPr>
            <a:r>
              <a:rPr lang="en-US" sz="1800">
                <a:solidFill>
                  <a:srgbClr val="000000"/>
                </a:solidFill>
                <a:latin typeface="Courier New" pitchFamily="49" charset="0"/>
              </a:rPr>
              <a:t>JONES      2 April 1981</a:t>
            </a:r>
          </a:p>
          <a:p>
            <a:pPr algn="l">
              <a:lnSpc>
                <a:spcPct val="90000"/>
              </a:lnSpc>
              <a:spcBef>
                <a:spcPct val="0"/>
              </a:spcBef>
              <a:tabLst>
                <a:tab pos="1200150" algn="l"/>
              </a:tabLst>
            </a:pPr>
            <a:r>
              <a:rPr lang="en-US" sz="1800">
                <a:solidFill>
                  <a:srgbClr val="000000"/>
                </a:solidFill>
                <a:latin typeface="Courier New" pitchFamily="49" charset="0"/>
              </a:rPr>
              <a:t>MARTIN     28 September 1981</a:t>
            </a:r>
          </a:p>
          <a:p>
            <a:pPr algn="l">
              <a:lnSpc>
                <a:spcPct val="90000"/>
              </a:lnSpc>
              <a:spcBef>
                <a:spcPct val="0"/>
              </a:spcBef>
              <a:tabLst>
                <a:tab pos="1200150" algn="l"/>
              </a:tabLst>
            </a:pPr>
            <a:r>
              <a:rPr lang="en-US" sz="1800">
                <a:solidFill>
                  <a:srgbClr val="000000"/>
                </a:solidFill>
                <a:latin typeface="Courier New" pitchFamily="49" charset="0"/>
              </a:rPr>
              <a:t>ALLEN      20 February 1981</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up)">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blackWhite">
          <a:xfrm>
            <a:off x="652463" y="1903413"/>
            <a:ext cx="7918450" cy="9794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62467" name="Rectangle 3"/>
          <p:cNvSpPr>
            <a:spLocks noChangeArrowheads="1"/>
          </p:cNvSpPr>
          <p:nvPr/>
        </p:nvSpPr>
        <p:spPr bwMode="blackWhite">
          <a:xfrm>
            <a:off x="652463" y="3273425"/>
            <a:ext cx="7926387" cy="25939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62468" name="Rectangle 4"/>
          <p:cNvSpPr>
            <a:spLocks noGrp="1" noChangeArrowheads="1"/>
          </p:cNvSpPr>
          <p:nvPr>
            <p:ph type="title"/>
          </p:nvPr>
        </p:nvSpPr>
        <p:spPr>
          <a:noFill/>
          <a:ln/>
        </p:spPr>
        <p:txBody>
          <a:bodyPr/>
          <a:lstStyle/>
          <a:p>
            <a:r>
              <a:rPr lang="en-US"/>
              <a:t>Using TO_CHAR Function         with Dates</a:t>
            </a:r>
          </a:p>
        </p:txBody>
      </p:sp>
      <p:grpSp>
        <p:nvGrpSpPr>
          <p:cNvPr id="62471" name="Group 7"/>
          <p:cNvGrpSpPr>
            <a:grpSpLocks/>
          </p:cNvGrpSpPr>
          <p:nvPr/>
        </p:nvGrpSpPr>
        <p:grpSpPr bwMode="auto">
          <a:xfrm>
            <a:off x="2200275" y="2203450"/>
            <a:ext cx="6297613" cy="3294063"/>
            <a:chOff x="1386" y="1388"/>
            <a:chExt cx="3967" cy="2075"/>
          </a:xfrm>
        </p:grpSpPr>
        <p:sp>
          <p:nvSpPr>
            <p:cNvPr id="62469" name="Rectangle 5"/>
            <p:cNvSpPr>
              <a:spLocks noChangeArrowheads="1"/>
            </p:cNvSpPr>
            <p:nvPr/>
          </p:nvSpPr>
          <p:spPr bwMode="ltGray">
            <a:xfrm>
              <a:off x="1399" y="1388"/>
              <a:ext cx="3954"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6"/>
            <p:cNvSpPr>
              <a:spLocks noChangeArrowheads="1"/>
            </p:cNvSpPr>
            <p:nvPr/>
          </p:nvSpPr>
          <p:spPr bwMode="ltGray">
            <a:xfrm>
              <a:off x="1386" y="2078"/>
              <a:ext cx="1710" cy="138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72" name="Rectangle 8"/>
          <p:cNvSpPr>
            <a:spLocks noChangeArrowheads="1"/>
          </p:cNvSpPr>
          <p:nvPr/>
        </p:nvSpPr>
        <p:spPr bwMode="blackWhite">
          <a:xfrm>
            <a:off x="631825" y="1706563"/>
            <a:ext cx="7346950"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600200" algn="l"/>
              </a:tabLst>
            </a:pPr>
            <a:r>
              <a:rPr lang="en-US" sz="1800">
                <a:solidFill>
                  <a:srgbClr val="000000"/>
                </a:solidFill>
                <a:latin typeface="Courier New" pitchFamily="49" charset="0"/>
              </a:rPr>
              <a:t>SQL&gt; SELECT	ename, 	</a:t>
            </a:r>
          </a:p>
          <a:p>
            <a:pPr algn="l">
              <a:lnSpc>
                <a:spcPct val="100000"/>
              </a:lnSpc>
              <a:spcBef>
                <a:spcPct val="0"/>
              </a:spcBef>
              <a:tabLst>
                <a:tab pos="1600200" algn="l"/>
              </a:tabLst>
            </a:pPr>
            <a:r>
              <a:rPr lang="en-US" sz="1800">
                <a:solidFill>
                  <a:srgbClr val="000000"/>
                </a:solidFill>
                <a:latin typeface="Courier New" pitchFamily="49" charset="0"/>
              </a:rPr>
              <a:t>  2    	TO_CHAR(hiredate, 'fmDD Month YYYY') HIREDATE</a:t>
            </a:r>
          </a:p>
          <a:p>
            <a:pPr algn="l">
              <a:lnSpc>
                <a:spcPct val="100000"/>
              </a:lnSpc>
              <a:spcBef>
                <a:spcPct val="0"/>
              </a:spcBef>
              <a:tabLst>
                <a:tab pos="1600200" algn="l"/>
              </a:tabLst>
            </a:pPr>
            <a:r>
              <a:rPr lang="en-US" sz="1800">
                <a:solidFill>
                  <a:srgbClr val="000000"/>
                </a:solidFill>
                <a:latin typeface="Courier New" pitchFamily="49" charset="0"/>
              </a:rPr>
              <a:t>  3  FROM  	emp;</a:t>
            </a:r>
          </a:p>
        </p:txBody>
      </p:sp>
      <p:sp>
        <p:nvSpPr>
          <p:cNvPr id="62473" name="Rectangle 9"/>
          <p:cNvSpPr>
            <a:spLocks noChangeArrowheads="1"/>
          </p:cNvSpPr>
          <p:nvPr/>
        </p:nvSpPr>
        <p:spPr bwMode="blackWhite">
          <a:xfrm>
            <a:off x="657225" y="3278188"/>
            <a:ext cx="7262813"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HIREDATE</a:t>
            </a:r>
          </a:p>
          <a:p>
            <a:pPr algn="l">
              <a:lnSpc>
                <a:spcPct val="90000"/>
              </a:lnSpc>
              <a:spcBef>
                <a:spcPct val="0"/>
              </a:spcBef>
              <a:tabLst>
                <a:tab pos="1200150" algn="l"/>
              </a:tabLst>
            </a:pPr>
            <a:r>
              <a:rPr lang="en-US" sz="1800">
                <a:solidFill>
                  <a:srgbClr val="000000"/>
                </a:solidFill>
                <a:latin typeface="Courier New" pitchFamily="49" charset="0"/>
              </a:rPr>
              <a:t>---------- -----------------</a:t>
            </a:r>
          </a:p>
          <a:p>
            <a:pPr algn="l">
              <a:lnSpc>
                <a:spcPct val="90000"/>
              </a:lnSpc>
              <a:spcBef>
                <a:spcPct val="0"/>
              </a:spcBef>
              <a:tabLst>
                <a:tab pos="1200150" algn="l"/>
              </a:tabLst>
            </a:pPr>
            <a:r>
              <a:rPr lang="en-US" sz="1800">
                <a:solidFill>
                  <a:srgbClr val="000000"/>
                </a:solidFill>
                <a:latin typeface="Courier New" pitchFamily="49" charset="0"/>
              </a:rPr>
              <a:t>KING       17 November 1981</a:t>
            </a:r>
          </a:p>
          <a:p>
            <a:pPr algn="l">
              <a:lnSpc>
                <a:spcPct val="90000"/>
              </a:lnSpc>
              <a:spcBef>
                <a:spcPct val="0"/>
              </a:spcBef>
              <a:tabLst>
                <a:tab pos="1200150" algn="l"/>
              </a:tabLst>
            </a:pPr>
            <a:r>
              <a:rPr lang="en-US" sz="1800">
                <a:solidFill>
                  <a:srgbClr val="000000"/>
                </a:solidFill>
                <a:latin typeface="Courier New" pitchFamily="49" charset="0"/>
              </a:rPr>
              <a:t>BLAKE      1 May 1981</a:t>
            </a:r>
          </a:p>
          <a:p>
            <a:pPr algn="l">
              <a:lnSpc>
                <a:spcPct val="90000"/>
              </a:lnSpc>
              <a:spcBef>
                <a:spcPct val="0"/>
              </a:spcBef>
              <a:tabLst>
                <a:tab pos="1200150" algn="l"/>
              </a:tabLst>
            </a:pPr>
            <a:r>
              <a:rPr lang="en-US" sz="1800">
                <a:solidFill>
                  <a:srgbClr val="000000"/>
                </a:solidFill>
                <a:latin typeface="Courier New" pitchFamily="49" charset="0"/>
              </a:rPr>
              <a:t>CLARK      9 June 1981</a:t>
            </a:r>
          </a:p>
          <a:p>
            <a:pPr algn="l">
              <a:lnSpc>
                <a:spcPct val="90000"/>
              </a:lnSpc>
              <a:spcBef>
                <a:spcPct val="0"/>
              </a:spcBef>
              <a:tabLst>
                <a:tab pos="1200150" algn="l"/>
              </a:tabLst>
            </a:pPr>
            <a:r>
              <a:rPr lang="en-US" sz="1800">
                <a:solidFill>
                  <a:srgbClr val="000000"/>
                </a:solidFill>
                <a:latin typeface="Courier New" pitchFamily="49" charset="0"/>
              </a:rPr>
              <a:t>JONES      2 April 1981</a:t>
            </a:r>
          </a:p>
          <a:p>
            <a:pPr algn="l">
              <a:lnSpc>
                <a:spcPct val="90000"/>
              </a:lnSpc>
              <a:spcBef>
                <a:spcPct val="0"/>
              </a:spcBef>
              <a:tabLst>
                <a:tab pos="1200150" algn="l"/>
              </a:tabLst>
            </a:pPr>
            <a:r>
              <a:rPr lang="en-US" sz="1800">
                <a:solidFill>
                  <a:srgbClr val="000000"/>
                </a:solidFill>
                <a:latin typeface="Courier New" pitchFamily="49" charset="0"/>
              </a:rPr>
              <a:t>MARTIN     28 September 1981</a:t>
            </a:r>
          </a:p>
          <a:p>
            <a:pPr algn="l">
              <a:lnSpc>
                <a:spcPct val="90000"/>
              </a:lnSpc>
              <a:spcBef>
                <a:spcPct val="0"/>
              </a:spcBef>
              <a:tabLst>
                <a:tab pos="1200150" algn="l"/>
              </a:tabLst>
            </a:pPr>
            <a:r>
              <a:rPr lang="en-US" sz="1800">
                <a:solidFill>
                  <a:srgbClr val="000000"/>
                </a:solidFill>
                <a:latin typeface="Courier New" pitchFamily="49" charset="0"/>
              </a:rPr>
              <a:t>ALLEN      20 February 1981</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14 rows selected.</a:t>
            </a:r>
          </a:p>
        </p:txBody>
      </p:sp>
    </p:spTree>
    <p:extLst>
      <p:ext uri="{BB962C8B-B14F-4D97-AF65-F5344CB8AC3E}">
        <p14:creationId xmlns:p14="http://schemas.microsoft.com/office/powerpoint/2010/main" val="37778137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up)">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511175"/>
            <a:ext cx="9142413" cy="881063"/>
          </a:xfrm>
          <a:noFill/>
          <a:ln/>
        </p:spPr>
        <p:txBody>
          <a:bodyPr/>
          <a:lstStyle/>
          <a:p>
            <a:r>
              <a:rPr lang="en-US"/>
              <a:t>TO_CHAR Function with Numbers</a:t>
            </a:r>
          </a:p>
        </p:txBody>
      </p:sp>
      <p:sp>
        <p:nvSpPr>
          <p:cNvPr id="64515" name="Rectangle 3"/>
          <p:cNvSpPr>
            <a:spLocks noGrp="1" noChangeArrowheads="1"/>
          </p:cNvSpPr>
          <p:nvPr>
            <p:ph type="body" idx="1"/>
          </p:nvPr>
        </p:nvSpPr>
        <p:spPr>
          <a:xfrm>
            <a:off x="860425" y="1795463"/>
            <a:ext cx="7385050" cy="1311275"/>
          </a:xfrm>
          <a:ln/>
        </p:spPr>
        <p:txBody>
          <a:bodyPr/>
          <a:lstStyle/>
          <a:p>
            <a:r>
              <a:rPr lang="en-US"/>
              <a:t>Use these formats with the TO_CHAR function to display a number value as a character:</a:t>
            </a:r>
          </a:p>
        </p:txBody>
      </p:sp>
      <p:sp>
        <p:nvSpPr>
          <p:cNvPr id="64516" name="Rectangle 4"/>
          <p:cNvSpPr>
            <a:spLocks noChangeArrowheads="1"/>
          </p:cNvSpPr>
          <p:nvPr/>
        </p:nvSpPr>
        <p:spPr bwMode="blackWhite">
          <a:xfrm>
            <a:off x="952500" y="1217613"/>
            <a:ext cx="7265988" cy="4841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pPr>
            <a:r>
              <a:rPr lang="en-US" sz="1800">
                <a:solidFill>
                  <a:srgbClr val="000000"/>
                </a:solidFill>
                <a:latin typeface="Courier New" pitchFamily="49" charset="0"/>
              </a:rPr>
              <a:t>TO_CHAR(</a:t>
            </a:r>
            <a:r>
              <a:rPr lang="en-US" sz="1800" i="1">
                <a:solidFill>
                  <a:srgbClr val="000000"/>
                </a:solidFill>
                <a:latin typeface="Courier New" pitchFamily="49" charset="0"/>
              </a:rPr>
              <a:t>number, </a:t>
            </a:r>
            <a:r>
              <a:rPr lang="en-US" sz="1800">
                <a:solidFill>
                  <a:srgbClr val="000000"/>
                </a:solidFill>
                <a:latin typeface="Courier New" pitchFamily="49" charset="0"/>
              </a:rPr>
              <a:t>'</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
        <p:nvSpPr>
          <p:cNvPr id="64517" name="Rectangle 5"/>
          <p:cNvSpPr>
            <a:spLocks noChangeArrowheads="1"/>
          </p:cNvSpPr>
          <p:nvPr/>
        </p:nvSpPr>
        <p:spPr bwMode="blackWhite">
          <a:xfrm>
            <a:off x="949325" y="3219450"/>
            <a:ext cx="3633788" cy="274955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p:cNvSpPr>
            <a:spLocks noChangeArrowheads="1"/>
          </p:cNvSpPr>
          <p:nvPr/>
        </p:nvSpPr>
        <p:spPr bwMode="blackWhite">
          <a:xfrm>
            <a:off x="2214563" y="3219450"/>
            <a:ext cx="6022975" cy="2749550"/>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Rectangle 7"/>
          <p:cNvSpPr>
            <a:spLocks noChangeArrowheads="1"/>
          </p:cNvSpPr>
          <p:nvPr/>
        </p:nvSpPr>
        <p:spPr bwMode="auto">
          <a:xfrm>
            <a:off x="936625" y="3248025"/>
            <a:ext cx="126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000000"/>
                </a:solidFill>
                <a:latin typeface="Arial" charset="0"/>
              </a:rPr>
              <a:t>9</a:t>
            </a:r>
          </a:p>
        </p:txBody>
      </p:sp>
      <p:sp>
        <p:nvSpPr>
          <p:cNvPr id="64520" name="Rectangle 8"/>
          <p:cNvSpPr>
            <a:spLocks noChangeArrowheads="1"/>
          </p:cNvSpPr>
          <p:nvPr/>
        </p:nvSpPr>
        <p:spPr bwMode="auto">
          <a:xfrm>
            <a:off x="936625" y="3687763"/>
            <a:ext cx="126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000000"/>
                </a:solidFill>
                <a:latin typeface="Arial" charset="0"/>
              </a:rPr>
              <a:t>0</a:t>
            </a:r>
          </a:p>
        </p:txBody>
      </p:sp>
      <p:sp>
        <p:nvSpPr>
          <p:cNvPr id="64521" name="Rectangle 9"/>
          <p:cNvSpPr>
            <a:spLocks noChangeArrowheads="1"/>
          </p:cNvSpPr>
          <p:nvPr/>
        </p:nvSpPr>
        <p:spPr bwMode="auto">
          <a:xfrm>
            <a:off x="936625" y="4171950"/>
            <a:ext cx="126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000000"/>
                </a:solidFill>
                <a:latin typeface="Arial" charset="0"/>
              </a:rPr>
              <a:t>$</a:t>
            </a:r>
          </a:p>
        </p:txBody>
      </p:sp>
      <p:sp>
        <p:nvSpPr>
          <p:cNvPr id="64522" name="Rectangle 10"/>
          <p:cNvSpPr>
            <a:spLocks noChangeArrowheads="1"/>
          </p:cNvSpPr>
          <p:nvPr/>
        </p:nvSpPr>
        <p:spPr bwMode="auto">
          <a:xfrm>
            <a:off x="936625" y="4652963"/>
            <a:ext cx="126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000000"/>
                </a:solidFill>
                <a:latin typeface="Arial" charset="0"/>
              </a:rPr>
              <a:t>L</a:t>
            </a:r>
          </a:p>
        </p:txBody>
      </p:sp>
      <p:sp>
        <p:nvSpPr>
          <p:cNvPr id="64523" name="Line 11"/>
          <p:cNvSpPr>
            <a:spLocks noChangeShapeType="1"/>
          </p:cNvSpPr>
          <p:nvPr/>
        </p:nvSpPr>
        <p:spPr bwMode="auto">
          <a:xfrm>
            <a:off x="936625" y="3670300"/>
            <a:ext cx="7315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4" name="Line 12"/>
          <p:cNvSpPr>
            <a:spLocks noChangeShapeType="1"/>
          </p:cNvSpPr>
          <p:nvPr/>
        </p:nvSpPr>
        <p:spPr bwMode="auto">
          <a:xfrm>
            <a:off x="936625" y="4137025"/>
            <a:ext cx="7315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5" name="Line 13"/>
          <p:cNvSpPr>
            <a:spLocks noChangeShapeType="1"/>
          </p:cNvSpPr>
          <p:nvPr/>
        </p:nvSpPr>
        <p:spPr bwMode="auto">
          <a:xfrm>
            <a:off x="936625" y="5592763"/>
            <a:ext cx="7315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Rectangle 14"/>
          <p:cNvSpPr>
            <a:spLocks noChangeArrowheads="1"/>
          </p:cNvSpPr>
          <p:nvPr/>
        </p:nvSpPr>
        <p:spPr bwMode="auto">
          <a:xfrm>
            <a:off x="936625" y="5099050"/>
            <a:ext cx="126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000000"/>
                </a:solidFill>
                <a:latin typeface="Arial" charset="0"/>
              </a:rPr>
              <a:t>.</a:t>
            </a:r>
          </a:p>
        </p:txBody>
      </p:sp>
      <p:sp>
        <p:nvSpPr>
          <p:cNvPr id="64527" name="Rectangle 15"/>
          <p:cNvSpPr>
            <a:spLocks noChangeArrowheads="1"/>
          </p:cNvSpPr>
          <p:nvPr/>
        </p:nvSpPr>
        <p:spPr bwMode="auto">
          <a:xfrm>
            <a:off x="936625" y="5524500"/>
            <a:ext cx="1265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400">
                <a:solidFill>
                  <a:srgbClr val="000000"/>
                </a:solidFill>
                <a:latin typeface="Arial" charset="0"/>
              </a:rPr>
              <a:t>,</a:t>
            </a:r>
          </a:p>
        </p:txBody>
      </p:sp>
      <p:sp>
        <p:nvSpPr>
          <p:cNvPr id="64528" name="Line 16"/>
          <p:cNvSpPr>
            <a:spLocks noChangeShapeType="1"/>
          </p:cNvSpPr>
          <p:nvPr/>
        </p:nvSpPr>
        <p:spPr bwMode="auto">
          <a:xfrm>
            <a:off x="936625" y="4624388"/>
            <a:ext cx="7315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Line 17"/>
          <p:cNvSpPr>
            <a:spLocks noChangeShapeType="1"/>
          </p:cNvSpPr>
          <p:nvPr/>
        </p:nvSpPr>
        <p:spPr bwMode="auto">
          <a:xfrm>
            <a:off x="936625" y="5132388"/>
            <a:ext cx="7315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Rectangle 18"/>
          <p:cNvSpPr>
            <a:spLocks noChangeArrowheads="1"/>
          </p:cNvSpPr>
          <p:nvPr/>
        </p:nvSpPr>
        <p:spPr bwMode="auto">
          <a:xfrm>
            <a:off x="2293938" y="3248025"/>
            <a:ext cx="595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Represents a number</a:t>
            </a:r>
          </a:p>
        </p:txBody>
      </p:sp>
      <p:sp>
        <p:nvSpPr>
          <p:cNvPr id="64531" name="Rectangle 19"/>
          <p:cNvSpPr>
            <a:spLocks noChangeArrowheads="1"/>
          </p:cNvSpPr>
          <p:nvPr/>
        </p:nvSpPr>
        <p:spPr bwMode="auto">
          <a:xfrm>
            <a:off x="2293938" y="3687763"/>
            <a:ext cx="595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Forces a zero to be displayed</a:t>
            </a:r>
          </a:p>
        </p:txBody>
      </p:sp>
      <p:sp>
        <p:nvSpPr>
          <p:cNvPr id="64532" name="Rectangle 20"/>
          <p:cNvSpPr>
            <a:spLocks noChangeArrowheads="1"/>
          </p:cNvSpPr>
          <p:nvPr/>
        </p:nvSpPr>
        <p:spPr bwMode="auto">
          <a:xfrm>
            <a:off x="2293938" y="4171950"/>
            <a:ext cx="595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Places a floating dollar sign</a:t>
            </a:r>
          </a:p>
        </p:txBody>
      </p:sp>
      <p:sp>
        <p:nvSpPr>
          <p:cNvPr id="64533" name="Rectangle 21"/>
          <p:cNvSpPr>
            <a:spLocks noChangeArrowheads="1"/>
          </p:cNvSpPr>
          <p:nvPr/>
        </p:nvSpPr>
        <p:spPr bwMode="auto">
          <a:xfrm>
            <a:off x="2293938" y="4652963"/>
            <a:ext cx="595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Uses the floating local currency symbol</a:t>
            </a:r>
          </a:p>
        </p:txBody>
      </p:sp>
      <p:sp>
        <p:nvSpPr>
          <p:cNvPr id="64534" name="Rectangle 22"/>
          <p:cNvSpPr>
            <a:spLocks noChangeArrowheads="1"/>
          </p:cNvSpPr>
          <p:nvPr/>
        </p:nvSpPr>
        <p:spPr bwMode="auto">
          <a:xfrm>
            <a:off x="2293938" y="5099050"/>
            <a:ext cx="595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Prints a decimal point</a:t>
            </a:r>
          </a:p>
        </p:txBody>
      </p:sp>
      <p:sp>
        <p:nvSpPr>
          <p:cNvPr id="64535" name="Rectangle 23"/>
          <p:cNvSpPr>
            <a:spLocks noChangeArrowheads="1"/>
          </p:cNvSpPr>
          <p:nvPr/>
        </p:nvSpPr>
        <p:spPr bwMode="auto">
          <a:xfrm>
            <a:off x="2293938" y="5586413"/>
            <a:ext cx="595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400">
                <a:solidFill>
                  <a:srgbClr val="000000"/>
                </a:solidFill>
                <a:latin typeface="Arial" charset="0"/>
              </a:rPr>
              <a:t>Prints a thousand indicator</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blackWhite">
          <a:xfrm>
            <a:off x="936625" y="2281238"/>
            <a:ext cx="7308850" cy="11160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66563" name="Rectangle 3"/>
          <p:cNvSpPr>
            <a:spLocks noChangeArrowheads="1"/>
          </p:cNvSpPr>
          <p:nvPr/>
        </p:nvSpPr>
        <p:spPr bwMode="blackWhite">
          <a:xfrm>
            <a:off x="949325" y="3867150"/>
            <a:ext cx="7316788"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66564" name="Rectangle 4"/>
          <p:cNvSpPr>
            <a:spLocks noGrp="1" noChangeArrowheads="1"/>
          </p:cNvSpPr>
          <p:nvPr>
            <p:ph type="title"/>
          </p:nvPr>
        </p:nvSpPr>
        <p:spPr>
          <a:xfrm>
            <a:off x="693738" y="530225"/>
            <a:ext cx="7726362" cy="881063"/>
          </a:xfrm>
          <a:noFill/>
          <a:ln/>
        </p:spPr>
        <p:txBody>
          <a:bodyPr/>
          <a:lstStyle/>
          <a:p>
            <a:r>
              <a:rPr lang="en-US"/>
              <a:t>Using TO_CHAR Function         with Numbers</a:t>
            </a:r>
          </a:p>
        </p:txBody>
      </p:sp>
      <p:grpSp>
        <p:nvGrpSpPr>
          <p:cNvPr id="66567" name="Group 7"/>
          <p:cNvGrpSpPr>
            <a:grpSpLocks/>
          </p:cNvGrpSpPr>
          <p:nvPr/>
        </p:nvGrpSpPr>
        <p:grpSpPr bwMode="auto">
          <a:xfrm>
            <a:off x="1019175" y="2401888"/>
            <a:ext cx="4860925" cy="2311400"/>
            <a:chOff x="642" y="1513"/>
            <a:chExt cx="3062" cy="1456"/>
          </a:xfrm>
        </p:grpSpPr>
        <p:sp>
          <p:nvSpPr>
            <p:cNvPr id="66565" name="Rectangle 5"/>
            <p:cNvSpPr>
              <a:spLocks noChangeArrowheads="1"/>
            </p:cNvSpPr>
            <p:nvPr/>
          </p:nvSpPr>
          <p:spPr bwMode="ltGray">
            <a:xfrm>
              <a:off x="1704" y="1513"/>
              <a:ext cx="2000"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Rectangle 6"/>
            <p:cNvSpPr>
              <a:spLocks noChangeArrowheads="1"/>
            </p:cNvSpPr>
            <p:nvPr/>
          </p:nvSpPr>
          <p:spPr bwMode="ltGray">
            <a:xfrm>
              <a:off x="642" y="2454"/>
              <a:ext cx="847" cy="51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68" name="Rectangle 8"/>
          <p:cNvSpPr>
            <a:spLocks noChangeArrowheads="1"/>
          </p:cNvSpPr>
          <p:nvPr/>
        </p:nvSpPr>
        <p:spPr bwMode="blackWhite">
          <a:xfrm>
            <a:off x="915988" y="2149475"/>
            <a:ext cx="733425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TO_CHAR(sal,'$99,999') SALARY</a:t>
            </a:r>
          </a:p>
          <a:p>
            <a:pPr algn="l">
              <a:lnSpc>
                <a:spcPct val="100000"/>
              </a:lnSpc>
              <a:spcBef>
                <a:spcPct val="0"/>
              </a:spcBef>
              <a:tabLst>
                <a:tab pos="12001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 'SCOTT';</a:t>
            </a:r>
          </a:p>
        </p:txBody>
      </p:sp>
      <p:sp>
        <p:nvSpPr>
          <p:cNvPr id="66569" name="Rectangle 9"/>
          <p:cNvSpPr>
            <a:spLocks noChangeArrowheads="1"/>
          </p:cNvSpPr>
          <p:nvPr/>
        </p:nvSpPr>
        <p:spPr bwMode="blackWhite">
          <a:xfrm>
            <a:off x="962025" y="3851275"/>
            <a:ext cx="72628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SALARY</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  $3,000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wipe(up)">
                                      <p:cBhvr>
                                        <p:cTn id="7"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4572000" y="2936875"/>
            <a:ext cx="0" cy="644525"/>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1267" name="Freeform 3"/>
          <p:cNvSpPr>
            <a:spLocks/>
          </p:cNvSpPr>
          <p:nvPr/>
        </p:nvSpPr>
        <p:spPr bwMode="auto">
          <a:xfrm>
            <a:off x="2266950" y="3562350"/>
            <a:ext cx="4706938"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1268" name="Rectangle 4"/>
          <p:cNvSpPr>
            <a:spLocks noGrp="1" noChangeArrowheads="1"/>
          </p:cNvSpPr>
          <p:nvPr>
            <p:ph type="title"/>
          </p:nvPr>
        </p:nvSpPr>
        <p:spPr>
          <a:noFill/>
          <a:ln/>
        </p:spPr>
        <p:txBody>
          <a:bodyPr/>
          <a:lstStyle/>
          <a:p>
            <a:r>
              <a:rPr lang="en-US"/>
              <a:t>Two Types of SQL Functions</a:t>
            </a:r>
          </a:p>
        </p:txBody>
      </p:sp>
      <p:sp>
        <p:nvSpPr>
          <p:cNvPr id="11269" name="Rectangle 5"/>
          <p:cNvSpPr>
            <a:spLocks noChangeArrowheads="1"/>
          </p:cNvSpPr>
          <p:nvPr/>
        </p:nvSpPr>
        <p:spPr bwMode="blackWhite">
          <a:xfrm>
            <a:off x="3416300"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Functions</a:t>
            </a:r>
          </a:p>
        </p:txBody>
      </p:sp>
      <p:sp>
        <p:nvSpPr>
          <p:cNvPr id="11270" name="Rectangle 6"/>
          <p:cNvSpPr>
            <a:spLocks noChangeArrowheads="1"/>
          </p:cNvSpPr>
          <p:nvPr/>
        </p:nvSpPr>
        <p:spPr bwMode="blackWhite">
          <a:xfrm>
            <a:off x="1195388" y="4071938"/>
            <a:ext cx="2284412" cy="920750"/>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Single-row </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functions</a:t>
            </a:r>
          </a:p>
        </p:txBody>
      </p:sp>
      <p:sp>
        <p:nvSpPr>
          <p:cNvPr id="11271" name="Rectangle 7"/>
          <p:cNvSpPr>
            <a:spLocks noChangeArrowheads="1"/>
          </p:cNvSpPr>
          <p:nvPr/>
        </p:nvSpPr>
        <p:spPr bwMode="blackWhite">
          <a:xfrm>
            <a:off x="5749925" y="4057650"/>
            <a:ext cx="2263775" cy="95091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Multiple-row</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functions</a:t>
            </a:r>
          </a:p>
        </p:txBody>
      </p:sp>
      <p:grpSp>
        <p:nvGrpSpPr>
          <p:cNvPr id="11274" name="Group 10"/>
          <p:cNvGrpSpPr>
            <a:grpSpLocks/>
          </p:cNvGrpSpPr>
          <p:nvPr/>
        </p:nvGrpSpPr>
        <p:grpSpPr bwMode="auto">
          <a:xfrm>
            <a:off x="533400" y="4532313"/>
            <a:ext cx="3581400" cy="0"/>
            <a:chOff x="336" y="2855"/>
            <a:chExt cx="2256" cy="0"/>
          </a:xfrm>
        </p:grpSpPr>
        <p:sp>
          <p:nvSpPr>
            <p:cNvPr id="11272" name="Line 8"/>
            <p:cNvSpPr>
              <a:spLocks noChangeShapeType="1"/>
            </p:cNvSpPr>
            <p:nvPr/>
          </p:nvSpPr>
          <p:spPr bwMode="auto">
            <a:xfrm>
              <a:off x="336"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1273" name="Line 9"/>
            <p:cNvSpPr>
              <a:spLocks noChangeShapeType="1"/>
            </p:cNvSpPr>
            <p:nvPr/>
          </p:nvSpPr>
          <p:spPr bwMode="auto">
            <a:xfrm>
              <a:off x="220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1279" name="Group 15"/>
          <p:cNvGrpSpPr>
            <a:grpSpLocks/>
          </p:cNvGrpSpPr>
          <p:nvPr/>
        </p:nvGrpSpPr>
        <p:grpSpPr bwMode="auto">
          <a:xfrm>
            <a:off x="5124450" y="4227513"/>
            <a:ext cx="3524250" cy="552450"/>
            <a:chOff x="3228" y="2663"/>
            <a:chExt cx="2220" cy="348"/>
          </a:xfrm>
        </p:grpSpPr>
        <p:sp>
          <p:nvSpPr>
            <p:cNvPr id="11275" name="Line 11"/>
            <p:cNvSpPr>
              <a:spLocks noChangeShapeType="1"/>
            </p:cNvSpPr>
            <p:nvPr/>
          </p:nvSpPr>
          <p:spPr bwMode="auto">
            <a:xfrm>
              <a:off x="322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1276" name="Line 12"/>
            <p:cNvSpPr>
              <a:spLocks noChangeShapeType="1"/>
            </p:cNvSpPr>
            <p:nvPr/>
          </p:nvSpPr>
          <p:spPr bwMode="auto">
            <a:xfrm>
              <a:off x="5064"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1277" name="Line 13"/>
            <p:cNvSpPr>
              <a:spLocks noChangeShapeType="1"/>
            </p:cNvSpPr>
            <p:nvPr/>
          </p:nvSpPr>
          <p:spPr bwMode="auto">
            <a:xfrm>
              <a:off x="3228" y="2663"/>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1278" name="Line 14"/>
            <p:cNvSpPr>
              <a:spLocks noChangeShapeType="1"/>
            </p:cNvSpPr>
            <p:nvPr/>
          </p:nvSpPr>
          <p:spPr bwMode="auto">
            <a:xfrm>
              <a:off x="3228" y="3011"/>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74"/>
                                        </p:tgtEl>
                                        <p:attrNameLst>
                                          <p:attrName>style.visibility</p:attrName>
                                        </p:attrNameLst>
                                      </p:cBhvr>
                                      <p:to>
                                        <p:strVal val="visible"/>
                                      </p:to>
                                    </p:set>
                                    <p:animEffect transition="in" filter="wipe(left)">
                                      <p:cBhvr>
                                        <p:cTn id="7" dur="500"/>
                                        <p:tgtEl>
                                          <p:spTgt spid="11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wipe(left)">
                                      <p:cBhvr>
                                        <p:cTn id="12"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22338" y="358775"/>
            <a:ext cx="7299325" cy="881063"/>
          </a:xfrm>
          <a:noFill/>
          <a:ln/>
        </p:spPr>
        <p:txBody>
          <a:bodyPr/>
          <a:lstStyle/>
          <a:p>
            <a:r>
              <a:rPr lang="en-US"/>
              <a:t>TO_NUMBER and TO_DATE Functions </a:t>
            </a:r>
          </a:p>
        </p:txBody>
      </p:sp>
      <p:sp>
        <p:nvSpPr>
          <p:cNvPr id="68611" name="Rectangle 3"/>
          <p:cNvSpPr>
            <a:spLocks noGrp="1" noChangeArrowheads="1"/>
          </p:cNvSpPr>
          <p:nvPr>
            <p:ph type="body" idx="1"/>
          </p:nvPr>
        </p:nvSpPr>
        <p:spPr>
          <a:xfrm>
            <a:off x="960438" y="1816100"/>
            <a:ext cx="7385050" cy="904875"/>
          </a:xfrm>
          <a:noFill/>
          <a:ln/>
        </p:spPr>
        <p:txBody>
          <a:bodyPr/>
          <a:lstStyle/>
          <a:p>
            <a:pPr lvl="1"/>
            <a:r>
              <a:rPr lang="en-US"/>
              <a:t>Convert a character string to a number format using the </a:t>
            </a:r>
            <a:r>
              <a:rPr lang="en-US">
                <a:solidFill>
                  <a:srgbClr val="FF3300"/>
                </a:solidFill>
              </a:rPr>
              <a:t>TO_NUMBER</a:t>
            </a:r>
            <a:r>
              <a:rPr lang="en-US"/>
              <a:t> function</a:t>
            </a:r>
          </a:p>
        </p:txBody>
      </p:sp>
      <p:sp>
        <p:nvSpPr>
          <p:cNvPr id="68612" name="Rectangle 4"/>
          <p:cNvSpPr>
            <a:spLocks noChangeArrowheads="1"/>
          </p:cNvSpPr>
          <p:nvPr/>
        </p:nvSpPr>
        <p:spPr bwMode="blackWhite">
          <a:xfrm>
            <a:off x="1216025" y="2990850"/>
            <a:ext cx="7116763" cy="4826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pPr>
            <a:r>
              <a:rPr lang="en-US" sz="1800">
                <a:solidFill>
                  <a:srgbClr val="000000"/>
                </a:solidFill>
                <a:latin typeface="Courier New" pitchFamily="49" charset="0"/>
              </a:rPr>
              <a:t>TO_NUMBER(</a:t>
            </a:r>
            <a:r>
              <a:rPr lang="en-US" sz="1800" i="1">
                <a:solidFill>
                  <a:srgbClr val="000000"/>
                </a:solidFill>
                <a:latin typeface="Courier New" pitchFamily="49" charset="0"/>
              </a:rPr>
              <a:t>char</a:t>
            </a:r>
            <a:r>
              <a:rPr lang="en-US" sz="1800">
                <a:solidFill>
                  <a:srgbClr val="000000"/>
                </a:solidFill>
                <a:latin typeface="Courier New" pitchFamily="49" charset="0"/>
              </a:rPr>
              <a:t>[</a:t>
            </a:r>
            <a:r>
              <a:rPr lang="en-US" sz="1800" i="1">
                <a:solidFill>
                  <a:srgbClr val="000000"/>
                </a:solidFill>
                <a:latin typeface="Courier New" pitchFamily="49" charset="0"/>
              </a:rPr>
              <a:t>, </a:t>
            </a:r>
            <a:r>
              <a:rPr lang="en-US" sz="1800">
                <a:solidFill>
                  <a:srgbClr val="000000"/>
                </a:solidFill>
                <a:latin typeface="Courier New" pitchFamily="49" charset="0"/>
              </a:rPr>
              <a:t>'</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
        <p:nvSpPr>
          <p:cNvPr id="68613" name="Rectangle 5"/>
          <p:cNvSpPr>
            <a:spLocks noChangeArrowheads="1"/>
          </p:cNvSpPr>
          <p:nvPr/>
        </p:nvSpPr>
        <p:spPr bwMode="auto">
          <a:xfrm>
            <a:off x="960438" y="3833813"/>
            <a:ext cx="7385050" cy="9048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rgbClr val="F8F8D3"/>
                </a:solidFill>
                <a:latin typeface="Arial" charset="0"/>
              </a:rPr>
              <a:t>Convert a character string to a date format using the </a:t>
            </a:r>
            <a:r>
              <a:rPr lang="en-US">
                <a:solidFill>
                  <a:srgbClr val="FF3300"/>
                </a:solidFill>
                <a:latin typeface="Arial" charset="0"/>
              </a:rPr>
              <a:t>TO_DATE</a:t>
            </a:r>
            <a:r>
              <a:rPr lang="en-US">
                <a:solidFill>
                  <a:srgbClr val="F8F8D3"/>
                </a:solidFill>
                <a:latin typeface="Arial" charset="0"/>
              </a:rPr>
              <a:t> function</a:t>
            </a:r>
          </a:p>
        </p:txBody>
      </p:sp>
      <p:sp>
        <p:nvSpPr>
          <p:cNvPr id="68614" name="Rectangle 6"/>
          <p:cNvSpPr>
            <a:spLocks noChangeArrowheads="1"/>
          </p:cNvSpPr>
          <p:nvPr/>
        </p:nvSpPr>
        <p:spPr bwMode="blackWhite">
          <a:xfrm>
            <a:off x="1254125" y="5037138"/>
            <a:ext cx="7078663" cy="5318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pPr>
            <a:r>
              <a:rPr lang="en-US" sz="1800">
                <a:solidFill>
                  <a:srgbClr val="000000"/>
                </a:solidFill>
                <a:latin typeface="Courier New" pitchFamily="49" charset="0"/>
              </a:rPr>
              <a:t>TO_DATE(</a:t>
            </a:r>
            <a:r>
              <a:rPr lang="en-US" sz="1800" i="1">
                <a:solidFill>
                  <a:srgbClr val="000000"/>
                </a:solidFill>
                <a:latin typeface="Courier New" pitchFamily="49" charset="0"/>
              </a:rPr>
              <a:t>char</a:t>
            </a:r>
            <a:r>
              <a:rPr lang="en-US" sz="1800">
                <a:solidFill>
                  <a:srgbClr val="000000"/>
                </a:solidFill>
                <a:latin typeface="Courier New" pitchFamily="49" charset="0"/>
              </a:rPr>
              <a:t>[, '</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US"/>
              <a:t>RR Date Format</a:t>
            </a:r>
          </a:p>
        </p:txBody>
      </p:sp>
      <p:sp>
        <p:nvSpPr>
          <p:cNvPr id="70659" name="Rectangle 3"/>
          <p:cNvSpPr>
            <a:spLocks noChangeArrowheads="1"/>
          </p:cNvSpPr>
          <p:nvPr/>
        </p:nvSpPr>
        <p:spPr bwMode="blackWhite">
          <a:xfrm>
            <a:off x="958850" y="1524000"/>
            <a:ext cx="1939925"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Arial" charset="0"/>
              </a:rPr>
              <a:t>Current Year</a:t>
            </a:r>
          </a:p>
          <a:p>
            <a:pPr algn="l">
              <a:lnSpc>
                <a:spcPct val="100000"/>
              </a:lnSpc>
              <a:spcBef>
                <a:spcPct val="0"/>
              </a:spcBef>
              <a:tabLst>
                <a:tab pos="1200150" algn="l"/>
              </a:tabLst>
            </a:pPr>
            <a:r>
              <a:rPr lang="en-US" sz="1800">
                <a:solidFill>
                  <a:srgbClr val="000000"/>
                </a:solidFill>
                <a:latin typeface="Arial" charset="0"/>
              </a:rPr>
              <a:t>1995</a:t>
            </a:r>
          </a:p>
          <a:p>
            <a:pPr algn="l">
              <a:lnSpc>
                <a:spcPct val="100000"/>
              </a:lnSpc>
              <a:spcBef>
                <a:spcPct val="0"/>
              </a:spcBef>
              <a:tabLst>
                <a:tab pos="1200150" algn="l"/>
              </a:tabLst>
            </a:pPr>
            <a:r>
              <a:rPr lang="en-US" sz="1800">
                <a:solidFill>
                  <a:srgbClr val="000000"/>
                </a:solidFill>
                <a:latin typeface="Arial" charset="0"/>
              </a:rPr>
              <a:t>1995</a:t>
            </a:r>
          </a:p>
          <a:p>
            <a:pPr algn="l">
              <a:lnSpc>
                <a:spcPct val="100000"/>
              </a:lnSpc>
              <a:spcBef>
                <a:spcPct val="0"/>
              </a:spcBef>
              <a:tabLst>
                <a:tab pos="1200150" algn="l"/>
              </a:tabLst>
            </a:pPr>
            <a:r>
              <a:rPr lang="en-US" sz="1800">
                <a:solidFill>
                  <a:srgbClr val="000000"/>
                </a:solidFill>
                <a:latin typeface="Arial" charset="0"/>
              </a:rPr>
              <a:t>2001</a:t>
            </a:r>
          </a:p>
          <a:p>
            <a:pPr algn="l">
              <a:lnSpc>
                <a:spcPct val="100000"/>
              </a:lnSpc>
              <a:spcBef>
                <a:spcPct val="0"/>
              </a:spcBef>
              <a:tabLst>
                <a:tab pos="1200150" algn="l"/>
              </a:tabLst>
            </a:pPr>
            <a:r>
              <a:rPr lang="en-US" sz="1800">
                <a:solidFill>
                  <a:srgbClr val="000000"/>
                </a:solidFill>
                <a:latin typeface="Arial" charset="0"/>
              </a:rPr>
              <a:t>2001</a:t>
            </a:r>
          </a:p>
        </p:txBody>
      </p:sp>
      <p:sp>
        <p:nvSpPr>
          <p:cNvPr id="70660" name="Rectangle 4"/>
          <p:cNvSpPr>
            <a:spLocks noChangeArrowheads="1"/>
          </p:cNvSpPr>
          <p:nvPr/>
        </p:nvSpPr>
        <p:spPr bwMode="blackWhite">
          <a:xfrm>
            <a:off x="2901950" y="1524000"/>
            <a:ext cx="2265363"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Arial" charset="0"/>
              </a:rPr>
              <a:t>Specified Date</a:t>
            </a:r>
          </a:p>
          <a:p>
            <a:pPr algn="l">
              <a:lnSpc>
                <a:spcPct val="100000"/>
              </a:lnSpc>
              <a:spcBef>
                <a:spcPct val="0"/>
              </a:spcBef>
              <a:tabLst>
                <a:tab pos="1200150" algn="l"/>
              </a:tabLst>
            </a:pPr>
            <a:r>
              <a:rPr lang="en-US" sz="1800">
                <a:solidFill>
                  <a:srgbClr val="000000"/>
                </a:solidFill>
                <a:latin typeface="Arial" charset="0"/>
              </a:rPr>
              <a:t>27-OCT-95</a:t>
            </a:r>
          </a:p>
          <a:p>
            <a:pPr algn="l">
              <a:lnSpc>
                <a:spcPct val="100000"/>
              </a:lnSpc>
              <a:spcBef>
                <a:spcPct val="0"/>
              </a:spcBef>
              <a:tabLst>
                <a:tab pos="1200150" algn="l"/>
              </a:tabLst>
            </a:pPr>
            <a:r>
              <a:rPr lang="en-US" sz="1800">
                <a:solidFill>
                  <a:srgbClr val="000000"/>
                </a:solidFill>
                <a:latin typeface="Arial" charset="0"/>
              </a:rPr>
              <a:t>27-OCT-17</a:t>
            </a:r>
          </a:p>
          <a:p>
            <a:pPr algn="l">
              <a:lnSpc>
                <a:spcPct val="100000"/>
              </a:lnSpc>
              <a:spcBef>
                <a:spcPct val="0"/>
              </a:spcBef>
              <a:tabLst>
                <a:tab pos="1200150" algn="l"/>
              </a:tabLst>
            </a:pPr>
            <a:r>
              <a:rPr lang="en-US" sz="1800">
                <a:solidFill>
                  <a:srgbClr val="000000"/>
                </a:solidFill>
                <a:latin typeface="Arial" charset="0"/>
              </a:rPr>
              <a:t>27-OCT-17</a:t>
            </a:r>
          </a:p>
          <a:p>
            <a:pPr algn="l">
              <a:lnSpc>
                <a:spcPct val="100000"/>
              </a:lnSpc>
              <a:spcBef>
                <a:spcPct val="0"/>
              </a:spcBef>
              <a:tabLst>
                <a:tab pos="1200150" algn="l"/>
              </a:tabLst>
            </a:pPr>
            <a:r>
              <a:rPr lang="en-US" sz="1800">
                <a:solidFill>
                  <a:srgbClr val="000000"/>
                </a:solidFill>
                <a:latin typeface="Arial" charset="0"/>
              </a:rPr>
              <a:t>27-OCT-95</a:t>
            </a:r>
          </a:p>
        </p:txBody>
      </p:sp>
      <p:sp>
        <p:nvSpPr>
          <p:cNvPr id="70661" name="Rectangle 5"/>
          <p:cNvSpPr>
            <a:spLocks noChangeArrowheads="1"/>
          </p:cNvSpPr>
          <p:nvPr/>
        </p:nvSpPr>
        <p:spPr bwMode="blackWhite">
          <a:xfrm>
            <a:off x="5164138" y="1524000"/>
            <a:ext cx="1462087"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Arial" charset="0"/>
              </a:rPr>
              <a:t>RR Format</a:t>
            </a:r>
          </a:p>
          <a:p>
            <a:pPr algn="l">
              <a:lnSpc>
                <a:spcPct val="100000"/>
              </a:lnSpc>
              <a:spcBef>
                <a:spcPct val="0"/>
              </a:spcBef>
              <a:tabLst>
                <a:tab pos="1200150" algn="l"/>
              </a:tabLst>
            </a:pPr>
            <a:r>
              <a:rPr lang="en-US" sz="1800">
                <a:solidFill>
                  <a:srgbClr val="000000"/>
                </a:solidFill>
                <a:latin typeface="Arial" charset="0"/>
              </a:rPr>
              <a:t>1995</a:t>
            </a:r>
          </a:p>
          <a:p>
            <a:pPr algn="l">
              <a:lnSpc>
                <a:spcPct val="100000"/>
              </a:lnSpc>
              <a:spcBef>
                <a:spcPct val="0"/>
              </a:spcBef>
              <a:tabLst>
                <a:tab pos="1200150" algn="l"/>
              </a:tabLst>
            </a:pPr>
            <a:r>
              <a:rPr lang="en-US" sz="1800">
                <a:solidFill>
                  <a:srgbClr val="000000"/>
                </a:solidFill>
                <a:latin typeface="Arial" charset="0"/>
              </a:rPr>
              <a:t>2017</a:t>
            </a:r>
          </a:p>
          <a:p>
            <a:pPr algn="l">
              <a:lnSpc>
                <a:spcPct val="100000"/>
              </a:lnSpc>
              <a:spcBef>
                <a:spcPct val="0"/>
              </a:spcBef>
              <a:tabLst>
                <a:tab pos="1200150" algn="l"/>
              </a:tabLst>
            </a:pPr>
            <a:r>
              <a:rPr lang="en-US" sz="1800">
                <a:solidFill>
                  <a:srgbClr val="000000"/>
                </a:solidFill>
                <a:latin typeface="Arial" charset="0"/>
              </a:rPr>
              <a:t>2017</a:t>
            </a:r>
          </a:p>
          <a:p>
            <a:pPr algn="l">
              <a:lnSpc>
                <a:spcPct val="100000"/>
              </a:lnSpc>
              <a:spcBef>
                <a:spcPct val="0"/>
              </a:spcBef>
              <a:tabLst>
                <a:tab pos="1200150" algn="l"/>
              </a:tabLst>
            </a:pPr>
            <a:r>
              <a:rPr lang="en-US" sz="1800">
                <a:solidFill>
                  <a:srgbClr val="000000"/>
                </a:solidFill>
                <a:latin typeface="Arial" charset="0"/>
              </a:rPr>
              <a:t>1995</a:t>
            </a:r>
          </a:p>
        </p:txBody>
      </p:sp>
      <p:sp>
        <p:nvSpPr>
          <p:cNvPr id="70662" name="Rectangle 6"/>
          <p:cNvSpPr>
            <a:spLocks noChangeArrowheads="1"/>
          </p:cNvSpPr>
          <p:nvPr/>
        </p:nvSpPr>
        <p:spPr bwMode="blackWhite">
          <a:xfrm>
            <a:off x="6645275" y="1524000"/>
            <a:ext cx="1592263" cy="1490663"/>
          </a:xfrm>
          <a:prstGeom prst="rect">
            <a:avLst/>
          </a:prstGeom>
          <a:gradFill rotWithShape="0">
            <a:gsLst>
              <a:gs pos="0">
                <a:srgbClr val="FFCC66">
                  <a:gamma/>
                  <a:shade val="89804"/>
                  <a:invGamma/>
                </a:srgbClr>
              </a:gs>
              <a:gs pos="50000">
                <a:srgbClr val="FFCC66"/>
              </a:gs>
              <a:gs pos="100000">
                <a:srgbClr val="FFCC66">
                  <a:gamma/>
                  <a:shade val="89804"/>
                  <a:invGamma/>
                </a:srgbClr>
              </a:gs>
            </a:gsLst>
            <a:lin ang="2700000" scaled="1"/>
          </a:gra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Arial" charset="0"/>
              </a:rPr>
              <a:t>YY Format</a:t>
            </a:r>
          </a:p>
          <a:p>
            <a:pPr algn="l">
              <a:lnSpc>
                <a:spcPct val="100000"/>
              </a:lnSpc>
              <a:spcBef>
                <a:spcPct val="0"/>
              </a:spcBef>
              <a:tabLst>
                <a:tab pos="1200150" algn="l"/>
              </a:tabLst>
            </a:pPr>
            <a:r>
              <a:rPr lang="en-US" sz="1800">
                <a:solidFill>
                  <a:srgbClr val="000000"/>
                </a:solidFill>
                <a:latin typeface="Arial" charset="0"/>
              </a:rPr>
              <a:t>1995</a:t>
            </a:r>
          </a:p>
          <a:p>
            <a:pPr algn="l">
              <a:lnSpc>
                <a:spcPct val="100000"/>
              </a:lnSpc>
              <a:spcBef>
                <a:spcPct val="0"/>
              </a:spcBef>
              <a:tabLst>
                <a:tab pos="1200150" algn="l"/>
              </a:tabLst>
            </a:pPr>
            <a:r>
              <a:rPr lang="en-US" sz="1800">
                <a:solidFill>
                  <a:srgbClr val="000000"/>
                </a:solidFill>
                <a:latin typeface="Arial" charset="0"/>
              </a:rPr>
              <a:t>1917</a:t>
            </a:r>
          </a:p>
          <a:p>
            <a:pPr algn="l">
              <a:lnSpc>
                <a:spcPct val="100000"/>
              </a:lnSpc>
              <a:spcBef>
                <a:spcPct val="0"/>
              </a:spcBef>
              <a:tabLst>
                <a:tab pos="1200150" algn="l"/>
              </a:tabLst>
            </a:pPr>
            <a:r>
              <a:rPr lang="en-US" sz="1800">
                <a:solidFill>
                  <a:srgbClr val="000000"/>
                </a:solidFill>
                <a:latin typeface="Arial" charset="0"/>
              </a:rPr>
              <a:t>2017</a:t>
            </a:r>
          </a:p>
          <a:p>
            <a:pPr algn="l">
              <a:lnSpc>
                <a:spcPct val="100000"/>
              </a:lnSpc>
              <a:spcBef>
                <a:spcPct val="0"/>
              </a:spcBef>
              <a:tabLst>
                <a:tab pos="1200150" algn="l"/>
              </a:tabLst>
            </a:pPr>
            <a:r>
              <a:rPr lang="en-US" sz="1800">
                <a:solidFill>
                  <a:srgbClr val="000000"/>
                </a:solidFill>
                <a:latin typeface="Arial" charset="0"/>
              </a:rPr>
              <a:t>2095</a:t>
            </a:r>
          </a:p>
        </p:txBody>
      </p:sp>
      <p:sp>
        <p:nvSpPr>
          <p:cNvPr id="70663" name="Line 7"/>
          <p:cNvSpPr>
            <a:spLocks noChangeShapeType="1"/>
          </p:cNvSpPr>
          <p:nvPr/>
        </p:nvSpPr>
        <p:spPr bwMode="auto">
          <a:xfrm>
            <a:off x="952500" y="1844675"/>
            <a:ext cx="72977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4" name="Rectangle 8"/>
          <p:cNvSpPr>
            <a:spLocks noChangeArrowheads="1"/>
          </p:cNvSpPr>
          <p:nvPr/>
        </p:nvSpPr>
        <p:spPr bwMode="blackWhite">
          <a:xfrm>
            <a:off x="957263" y="3194050"/>
            <a:ext cx="7286625" cy="2660650"/>
          </a:xfrm>
          <a:prstGeom prst="rect">
            <a:avLst/>
          </a:prstGeom>
          <a:gradFill rotWithShape="0">
            <a:gsLst>
              <a:gs pos="0">
                <a:srgbClr val="66CCFF">
                  <a:gamma/>
                  <a:shade val="89804"/>
                  <a:invGamma/>
                </a:srgbClr>
              </a:gs>
              <a:gs pos="50000">
                <a:srgbClr val="66CCFF"/>
              </a:gs>
              <a:gs pos="100000">
                <a:srgbClr val="66CCFF">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5" name="Line 9"/>
          <p:cNvSpPr>
            <a:spLocks noChangeShapeType="1"/>
          </p:cNvSpPr>
          <p:nvPr/>
        </p:nvSpPr>
        <p:spPr bwMode="auto">
          <a:xfrm flipH="1">
            <a:off x="952500" y="4129088"/>
            <a:ext cx="7297738" cy="63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Line 10"/>
          <p:cNvSpPr>
            <a:spLocks noChangeShapeType="1"/>
          </p:cNvSpPr>
          <p:nvPr/>
        </p:nvSpPr>
        <p:spPr bwMode="auto">
          <a:xfrm>
            <a:off x="2424113" y="4138613"/>
            <a:ext cx="0" cy="17287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7" name="Line 11"/>
          <p:cNvSpPr>
            <a:spLocks noChangeShapeType="1"/>
          </p:cNvSpPr>
          <p:nvPr/>
        </p:nvSpPr>
        <p:spPr bwMode="auto">
          <a:xfrm>
            <a:off x="5724525" y="3570288"/>
            <a:ext cx="1588" cy="22701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8" name="Rectangle 12"/>
          <p:cNvSpPr>
            <a:spLocks noChangeArrowheads="1"/>
          </p:cNvSpPr>
          <p:nvPr/>
        </p:nvSpPr>
        <p:spPr bwMode="auto">
          <a:xfrm>
            <a:off x="962025" y="4121150"/>
            <a:ext cx="156368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Arial" charset="0"/>
              </a:rPr>
              <a:t>If two digits of the current </a:t>
            </a:r>
            <a:br>
              <a:rPr lang="en-US" sz="1800">
                <a:solidFill>
                  <a:srgbClr val="000000"/>
                </a:solidFill>
                <a:latin typeface="Arial" charset="0"/>
              </a:rPr>
            </a:br>
            <a:r>
              <a:rPr lang="en-US" sz="1800">
                <a:solidFill>
                  <a:srgbClr val="000000"/>
                </a:solidFill>
                <a:latin typeface="Arial" charset="0"/>
              </a:rPr>
              <a:t>year are:</a:t>
            </a:r>
          </a:p>
        </p:txBody>
      </p:sp>
      <p:sp>
        <p:nvSpPr>
          <p:cNvPr id="70669" name="Rectangle 13"/>
          <p:cNvSpPr>
            <a:spLocks noChangeArrowheads="1"/>
          </p:cNvSpPr>
          <p:nvPr/>
        </p:nvSpPr>
        <p:spPr bwMode="auto">
          <a:xfrm>
            <a:off x="2525713" y="4370388"/>
            <a:ext cx="954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Arial" charset="0"/>
              </a:rPr>
              <a:t>0</a:t>
            </a:r>
            <a:r>
              <a:rPr lang="en-US" sz="1800">
                <a:latin typeface="Arial" charset="0"/>
              </a:rPr>
              <a:t>–</a:t>
            </a:r>
            <a:r>
              <a:rPr lang="en-US" sz="1800">
                <a:solidFill>
                  <a:srgbClr val="000000"/>
                </a:solidFill>
                <a:latin typeface="Arial" charset="0"/>
              </a:rPr>
              <a:t>49</a:t>
            </a:r>
          </a:p>
        </p:txBody>
      </p:sp>
      <p:sp>
        <p:nvSpPr>
          <p:cNvPr id="70670" name="Rectangle 14"/>
          <p:cNvSpPr>
            <a:spLocks noChangeArrowheads="1"/>
          </p:cNvSpPr>
          <p:nvPr/>
        </p:nvSpPr>
        <p:spPr bwMode="auto">
          <a:xfrm>
            <a:off x="4102100" y="3789363"/>
            <a:ext cx="116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latin typeface="Arial" charset="0"/>
              </a:rPr>
              <a:t>0–49</a:t>
            </a:r>
          </a:p>
        </p:txBody>
      </p:sp>
      <p:sp>
        <p:nvSpPr>
          <p:cNvPr id="70671" name="Rectangle 15"/>
          <p:cNvSpPr>
            <a:spLocks noChangeArrowheads="1"/>
          </p:cNvSpPr>
          <p:nvPr/>
        </p:nvSpPr>
        <p:spPr bwMode="auto">
          <a:xfrm>
            <a:off x="6553200" y="3789363"/>
            <a:ext cx="1155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Arial" charset="0"/>
              </a:rPr>
              <a:t>50</a:t>
            </a:r>
            <a:r>
              <a:rPr lang="en-US" sz="1800">
                <a:latin typeface="Arial" charset="0"/>
              </a:rPr>
              <a:t>–99</a:t>
            </a:r>
          </a:p>
        </p:txBody>
      </p:sp>
      <p:sp>
        <p:nvSpPr>
          <p:cNvPr id="70672" name="Rectangle 16"/>
          <p:cNvSpPr>
            <a:spLocks noChangeArrowheads="1"/>
          </p:cNvSpPr>
          <p:nvPr/>
        </p:nvSpPr>
        <p:spPr bwMode="auto">
          <a:xfrm>
            <a:off x="2462213" y="5354638"/>
            <a:ext cx="1157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Arial" charset="0"/>
              </a:rPr>
              <a:t>50</a:t>
            </a:r>
            <a:r>
              <a:rPr lang="en-US" sz="1800">
                <a:latin typeface="Arial" charset="0"/>
              </a:rPr>
              <a:t>–</a:t>
            </a:r>
            <a:r>
              <a:rPr lang="en-US" sz="1800">
                <a:solidFill>
                  <a:srgbClr val="000000"/>
                </a:solidFill>
                <a:latin typeface="Arial" charset="0"/>
              </a:rPr>
              <a:t>99</a:t>
            </a:r>
          </a:p>
        </p:txBody>
      </p:sp>
      <p:sp>
        <p:nvSpPr>
          <p:cNvPr id="70673" name="Rectangle 17"/>
          <p:cNvSpPr>
            <a:spLocks noChangeArrowheads="1"/>
          </p:cNvSpPr>
          <p:nvPr/>
        </p:nvSpPr>
        <p:spPr bwMode="auto">
          <a:xfrm>
            <a:off x="3325813" y="4159250"/>
            <a:ext cx="2455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tabLst>
                <a:tab pos="1200150" algn="l"/>
              </a:tabLst>
            </a:pPr>
            <a:r>
              <a:rPr lang="en-US" sz="1800">
                <a:solidFill>
                  <a:srgbClr val="000000"/>
                </a:solidFill>
                <a:latin typeface="Arial" charset="0"/>
              </a:rPr>
              <a:t>The return date is in the current century</a:t>
            </a:r>
          </a:p>
        </p:txBody>
      </p:sp>
      <p:sp>
        <p:nvSpPr>
          <p:cNvPr id="70674" name="Rectangle 18"/>
          <p:cNvSpPr>
            <a:spLocks noChangeArrowheads="1"/>
          </p:cNvSpPr>
          <p:nvPr/>
        </p:nvSpPr>
        <p:spPr bwMode="auto">
          <a:xfrm>
            <a:off x="3330575" y="5000625"/>
            <a:ext cx="23685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Arial" charset="0"/>
              </a:rPr>
              <a:t>The return date is in the century after the current one</a:t>
            </a:r>
          </a:p>
        </p:txBody>
      </p:sp>
      <p:sp>
        <p:nvSpPr>
          <p:cNvPr id="70675" name="Rectangle 19"/>
          <p:cNvSpPr>
            <a:spLocks noChangeArrowheads="1"/>
          </p:cNvSpPr>
          <p:nvPr/>
        </p:nvSpPr>
        <p:spPr bwMode="auto">
          <a:xfrm>
            <a:off x="5843588" y="4140200"/>
            <a:ext cx="2455862"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Arial" charset="0"/>
              </a:rPr>
              <a:t>The return date is in the century before the current one</a:t>
            </a:r>
          </a:p>
        </p:txBody>
      </p:sp>
      <p:sp>
        <p:nvSpPr>
          <p:cNvPr id="70676" name="Rectangle 20"/>
          <p:cNvSpPr>
            <a:spLocks noChangeArrowheads="1"/>
          </p:cNvSpPr>
          <p:nvPr/>
        </p:nvSpPr>
        <p:spPr bwMode="auto">
          <a:xfrm>
            <a:off x="5843588" y="5016500"/>
            <a:ext cx="2455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Arial" charset="0"/>
              </a:rPr>
              <a:t>The return date is in the current century</a:t>
            </a:r>
          </a:p>
        </p:txBody>
      </p:sp>
      <p:sp>
        <p:nvSpPr>
          <p:cNvPr id="70677" name="Rectangle 21"/>
          <p:cNvSpPr>
            <a:spLocks noChangeArrowheads="1"/>
          </p:cNvSpPr>
          <p:nvPr/>
        </p:nvSpPr>
        <p:spPr bwMode="blackWhite">
          <a:xfrm>
            <a:off x="3260725" y="3192463"/>
            <a:ext cx="4983163" cy="534987"/>
          </a:xfrm>
          <a:prstGeom prst="rect">
            <a:avLst/>
          </a:prstGeom>
          <a:gradFill rotWithShape="0">
            <a:gsLst>
              <a:gs pos="0">
                <a:srgbClr val="66CCFF">
                  <a:gamma/>
                  <a:shade val="89804"/>
                  <a:invGamma/>
                </a:srgbClr>
              </a:gs>
              <a:gs pos="50000">
                <a:srgbClr val="66CCFF"/>
              </a:gs>
              <a:gs pos="100000">
                <a:srgbClr val="66CCFF">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8" name="Rectangle 22"/>
          <p:cNvSpPr>
            <a:spLocks noChangeArrowheads="1"/>
          </p:cNvSpPr>
          <p:nvPr/>
        </p:nvSpPr>
        <p:spPr bwMode="auto">
          <a:xfrm>
            <a:off x="3370263" y="3246438"/>
            <a:ext cx="4097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000">
                <a:solidFill>
                  <a:srgbClr val="000000"/>
                </a:solidFill>
                <a:latin typeface="Arial" charset="0"/>
              </a:rPr>
              <a:t>If the specified two-digit year is:</a:t>
            </a:r>
          </a:p>
        </p:txBody>
      </p:sp>
      <p:sp>
        <p:nvSpPr>
          <p:cNvPr id="70679" name="Line 23"/>
          <p:cNvSpPr>
            <a:spLocks noChangeShapeType="1"/>
          </p:cNvSpPr>
          <p:nvPr/>
        </p:nvSpPr>
        <p:spPr bwMode="auto">
          <a:xfrm>
            <a:off x="3260725" y="3570288"/>
            <a:ext cx="1588" cy="227012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Line 24"/>
          <p:cNvSpPr>
            <a:spLocks noChangeShapeType="1"/>
          </p:cNvSpPr>
          <p:nvPr/>
        </p:nvSpPr>
        <p:spPr bwMode="auto">
          <a:xfrm>
            <a:off x="2428875" y="5010150"/>
            <a:ext cx="5821363"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p:spPr>
        <p:txBody>
          <a:bodyPr/>
          <a:lstStyle/>
          <a:p>
            <a:r>
              <a:rPr lang="en-US"/>
              <a:t>NVL Function</a:t>
            </a:r>
          </a:p>
        </p:txBody>
      </p:sp>
      <p:sp>
        <p:nvSpPr>
          <p:cNvPr id="72707" name="Rectangle 3"/>
          <p:cNvSpPr>
            <a:spLocks noGrp="1" noChangeArrowheads="1"/>
          </p:cNvSpPr>
          <p:nvPr>
            <p:ph type="body" idx="1"/>
          </p:nvPr>
        </p:nvSpPr>
        <p:spPr>
          <a:xfrm>
            <a:off x="860425" y="1568450"/>
            <a:ext cx="7385050" cy="3683000"/>
          </a:xfrm>
          <a:noFill/>
          <a:ln/>
        </p:spPr>
        <p:txBody>
          <a:bodyPr/>
          <a:lstStyle/>
          <a:p>
            <a:r>
              <a:rPr lang="en-US"/>
              <a:t>Converts null to an actual value</a:t>
            </a:r>
          </a:p>
          <a:p>
            <a:pPr lvl="1"/>
            <a:r>
              <a:rPr lang="en-US"/>
              <a:t>Datatypes that can be used are date, character, and number.</a:t>
            </a:r>
          </a:p>
          <a:p>
            <a:pPr lvl="1"/>
            <a:r>
              <a:rPr lang="en-US"/>
              <a:t>Datatypes must match </a:t>
            </a:r>
          </a:p>
          <a:p>
            <a:pPr lvl="2"/>
            <a:r>
              <a:rPr lang="en-US"/>
              <a:t>NVL(comm,0)</a:t>
            </a:r>
          </a:p>
          <a:p>
            <a:pPr lvl="2"/>
            <a:r>
              <a:rPr lang="en-US"/>
              <a:t>NVL(hiredate,'01-JAN-97')</a:t>
            </a:r>
          </a:p>
          <a:p>
            <a:pPr lvl="2"/>
            <a:r>
              <a:rPr lang="en-US"/>
              <a:t>NVL(job,'No Job Yet')</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blackWhite">
          <a:xfrm>
            <a:off x="955675" y="1774825"/>
            <a:ext cx="7289800" cy="7270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pPr>
            <a:endParaRPr lang="en-US" sz="1800">
              <a:solidFill>
                <a:srgbClr val="000000"/>
              </a:solidFill>
              <a:latin typeface="Courier New" pitchFamily="49" charset="0"/>
            </a:endParaRPr>
          </a:p>
          <a:p>
            <a:pPr algn="l">
              <a:lnSpc>
                <a:spcPct val="160000"/>
              </a:lnSpc>
              <a:spcBef>
                <a:spcPct val="0"/>
              </a:spcBef>
              <a:tabLst>
                <a:tab pos="1200150" algn="l"/>
              </a:tabLst>
            </a:pPr>
            <a:endParaRPr lang="en-US" sz="1800">
              <a:solidFill>
                <a:srgbClr val="000000"/>
              </a:solidFill>
              <a:latin typeface="Courier New" pitchFamily="49" charset="0"/>
            </a:endParaRPr>
          </a:p>
        </p:txBody>
      </p:sp>
      <p:sp>
        <p:nvSpPr>
          <p:cNvPr id="74755" name="Rectangle 3"/>
          <p:cNvSpPr>
            <a:spLocks noChangeArrowheads="1"/>
          </p:cNvSpPr>
          <p:nvPr/>
        </p:nvSpPr>
        <p:spPr bwMode="blackWhite">
          <a:xfrm>
            <a:off x="930275" y="2884488"/>
            <a:ext cx="7315200" cy="25939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grpSp>
        <p:nvGrpSpPr>
          <p:cNvPr id="74758" name="Group 6"/>
          <p:cNvGrpSpPr>
            <a:grpSpLocks/>
          </p:cNvGrpSpPr>
          <p:nvPr/>
        </p:nvGrpSpPr>
        <p:grpSpPr bwMode="auto">
          <a:xfrm>
            <a:off x="5080000" y="1809750"/>
            <a:ext cx="2978150" cy="3271838"/>
            <a:chOff x="3200" y="1140"/>
            <a:chExt cx="1876" cy="2061"/>
          </a:xfrm>
        </p:grpSpPr>
        <p:sp>
          <p:nvSpPr>
            <p:cNvPr id="74756" name="Rectangle 4"/>
            <p:cNvSpPr>
              <a:spLocks noChangeArrowheads="1"/>
            </p:cNvSpPr>
            <p:nvPr/>
          </p:nvSpPr>
          <p:spPr bwMode="ltGray">
            <a:xfrm>
              <a:off x="3200" y="1140"/>
              <a:ext cx="1853" cy="23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5"/>
            <p:cNvSpPr>
              <a:spLocks noChangeArrowheads="1"/>
            </p:cNvSpPr>
            <p:nvPr/>
          </p:nvSpPr>
          <p:spPr bwMode="ltGray">
            <a:xfrm>
              <a:off x="3298" y="1833"/>
              <a:ext cx="1778" cy="136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4759" name="Rectangle 7"/>
          <p:cNvSpPr>
            <a:spLocks noChangeArrowheads="1"/>
          </p:cNvSpPr>
          <p:nvPr/>
        </p:nvSpPr>
        <p:spPr bwMode="blackWhite">
          <a:xfrm>
            <a:off x="935038" y="1668463"/>
            <a:ext cx="73152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a:t>
            </a:r>
            <a:r>
              <a:rPr lang="en-US" sz="1800" dirty="0" err="1">
                <a:solidFill>
                  <a:srgbClr val="000000"/>
                </a:solidFill>
                <a:latin typeface="Courier New" pitchFamily="49" charset="0"/>
              </a:rPr>
              <a:t>comm</a:t>
            </a:r>
            <a:r>
              <a:rPr lang="en-US" sz="1800" dirty="0">
                <a:solidFill>
                  <a:srgbClr val="000000"/>
                </a:solidFill>
                <a:latin typeface="Courier New" pitchFamily="49" charset="0"/>
              </a:rPr>
              <a:t>, (</a:t>
            </a:r>
            <a:r>
              <a:rPr lang="en-US" sz="1800" dirty="0" err="1">
                <a:solidFill>
                  <a:srgbClr val="000000"/>
                </a:solidFill>
                <a:latin typeface="Courier New" pitchFamily="49" charset="0"/>
              </a:rPr>
              <a:t>sal</a:t>
            </a:r>
            <a:r>
              <a:rPr lang="en-US" sz="1800" dirty="0">
                <a:solidFill>
                  <a:srgbClr val="000000"/>
                </a:solidFill>
                <a:latin typeface="Courier New" pitchFamily="49" charset="0"/>
              </a:rPr>
              <a:t>*12)+NVL(comm,0)</a:t>
            </a:r>
          </a:p>
          <a:p>
            <a:pPr algn="l">
              <a:lnSpc>
                <a:spcPct val="100000"/>
              </a:lnSpc>
              <a:spcBef>
                <a:spcPct val="0"/>
              </a:spcBef>
              <a:tabLst>
                <a:tab pos="12001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r>
              <a:rPr lang="en-US" sz="1800" dirty="0">
                <a:solidFill>
                  <a:srgbClr val="000000"/>
                </a:solidFill>
                <a:latin typeface="Courier New" pitchFamily="49" charset="0"/>
              </a:rPr>
              <a:t>;</a:t>
            </a:r>
          </a:p>
        </p:txBody>
      </p:sp>
      <p:sp>
        <p:nvSpPr>
          <p:cNvPr id="74760" name="Rectangle 8"/>
          <p:cNvSpPr>
            <a:spLocks noGrp="1" noChangeArrowheads="1"/>
          </p:cNvSpPr>
          <p:nvPr>
            <p:ph type="title"/>
          </p:nvPr>
        </p:nvSpPr>
        <p:spPr>
          <a:noFill/>
          <a:ln/>
        </p:spPr>
        <p:txBody>
          <a:bodyPr/>
          <a:lstStyle/>
          <a:p>
            <a:r>
              <a:rPr lang="en-US"/>
              <a:t>Using the NVL Function</a:t>
            </a:r>
          </a:p>
        </p:txBody>
      </p:sp>
      <p:sp>
        <p:nvSpPr>
          <p:cNvPr id="74761" name="Rectangle 9"/>
          <p:cNvSpPr>
            <a:spLocks noChangeArrowheads="1"/>
          </p:cNvSpPr>
          <p:nvPr/>
        </p:nvSpPr>
        <p:spPr bwMode="blackWhite">
          <a:xfrm>
            <a:off x="935038" y="2868613"/>
            <a:ext cx="728980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SAL      COMM (SAL*12)+NVL(COMM,0)</a:t>
            </a:r>
          </a:p>
          <a:p>
            <a:pPr algn="l">
              <a:lnSpc>
                <a:spcPct val="90000"/>
              </a:lnSpc>
              <a:spcBef>
                <a:spcPct val="0"/>
              </a:spcBef>
              <a:tabLst>
                <a:tab pos="1200150" algn="l"/>
              </a:tabLst>
            </a:pPr>
            <a:r>
              <a:rPr lang="en-US" sz="1800">
                <a:solidFill>
                  <a:srgbClr val="000000"/>
                </a:solidFill>
                <a:latin typeface="Courier New" pitchFamily="49" charset="0"/>
              </a:rPr>
              <a:t>---------- --------- --------- --------------------</a:t>
            </a:r>
          </a:p>
          <a:p>
            <a:pPr algn="l">
              <a:lnSpc>
                <a:spcPct val="90000"/>
              </a:lnSpc>
              <a:spcBef>
                <a:spcPct val="0"/>
              </a:spcBef>
              <a:tabLst>
                <a:tab pos="1200150" algn="l"/>
              </a:tabLst>
            </a:pPr>
            <a:r>
              <a:rPr lang="en-US" sz="1800">
                <a:solidFill>
                  <a:srgbClr val="000000"/>
                </a:solidFill>
                <a:latin typeface="Courier New" pitchFamily="49" charset="0"/>
              </a:rPr>
              <a:t>KING            5000                          60000</a:t>
            </a:r>
          </a:p>
          <a:p>
            <a:pPr algn="l">
              <a:lnSpc>
                <a:spcPct val="90000"/>
              </a:lnSpc>
              <a:spcBef>
                <a:spcPct val="0"/>
              </a:spcBef>
              <a:tabLst>
                <a:tab pos="1200150" algn="l"/>
              </a:tabLst>
            </a:pPr>
            <a:r>
              <a:rPr lang="en-US" sz="1800">
                <a:solidFill>
                  <a:srgbClr val="000000"/>
                </a:solidFill>
                <a:latin typeface="Courier New" pitchFamily="49" charset="0"/>
              </a:rPr>
              <a:t>BLAKE           2850                          34200</a:t>
            </a:r>
          </a:p>
          <a:p>
            <a:pPr algn="l">
              <a:lnSpc>
                <a:spcPct val="90000"/>
              </a:lnSpc>
              <a:spcBef>
                <a:spcPct val="0"/>
              </a:spcBef>
              <a:tabLst>
                <a:tab pos="1200150" algn="l"/>
              </a:tabLst>
            </a:pPr>
            <a:r>
              <a:rPr lang="en-US" sz="1800">
                <a:solidFill>
                  <a:srgbClr val="000000"/>
                </a:solidFill>
                <a:latin typeface="Courier New" pitchFamily="49" charset="0"/>
              </a:rPr>
              <a:t>CLARK           2450                          29400</a:t>
            </a:r>
          </a:p>
          <a:p>
            <a:pPr algn="l">
              <a:lnSpc>
                <a:spcPct val="90000"/>
              </a:lnSpc>
              <a:spcBef>
                <a:spcPct val="0"/>
              </a:spcBef>
              <a:tabLst>
                <a:tab pos="1200150" algn="l"/>
              </a:tabLst>
            </a:pPr>
            <a:r>
              <a:rPr lang="en-US" sz="1800">
                <a:solidFill>
                  <a:srgbClr val="000000"/>
                </a:solidFill>
                <a:latin typeface="Courier New" pitchFamily="49" charset="0"/>
              </a:rPr>
              <a:t>JONES           2975                          35700</a:t>
            </a:r>
          </a:p>
          <a:p>
            <a:pPr algn="l">
              <a:lnSpc>
                <a:spcPct val="90000"/>
              </a:lnSpc>
              <a:spcBef>
                <a:spcPct val="0"/>
              </a:spcBef>
              <a:tabLst>
                <a:tab pos="1200150" algn="l"/>
              </a:tabLst>
            </a:pPr>
            <a:r>
              <a:rPr lang="en-US" sz="1800">
                <a:solidFill>
                  <a:srgbClr val="000000"/>
                </a:solidFill>
                <a:latin typeface="Courier New" pitchFamily="49" charset="0"/>
              </a:rPr>
              <a:t>MARTIN          1250      1400                16400</a:t>
            </a:r>
          </a:p>
          <a:p>
            <a:pPr algn="l">
              <a:lnSpc>
                <a:spcPct val="90000"/>
              </a:lnSpc>
              <a:spcBef>
                <a:spcPct val="0"/>
              </a:spcBef>
              <a:tabLst>
                <a:tab pos="1200150" algn="l"/>
              </a:tabLst>
            </a:pPr>
            <a:r>
              <a:rPr lang="en-US" sz="1800">
                <a:solidFill>
                  <a:srgbClr val="000000"/>
                </a:solidFill>
                <a:latin typeface="Courier New" pitchFamily="49" charset="0"/>
              </a:rPr>
              <a:t>ALLEN           1600       300                19500</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wipe(up)">
                                      <p:cBhvr>
                                        <p:cTn id="7"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NVL2(expr1,expr2,expr3)</a:t>
            </a:r>
          </a:p>
        </p:txBody>
      </p:sp>
      <p:sp>
        <p:nvSpPr>
          <p:cNvPr id="104451" name="Rectangle 3"/>
          <p:cNvSpPr>
            <a:spLocks noGrp="1" noChangeArrowheads="1"/>
          </p:cNvSpPr>
          <p:nvPr>
            <p:ph type="body" idx="1"/>
          </p:nvPr>
        </p:nvSpPr>
        <p:spPr>
          <a:xfrm>
            <a:off x="860425" y="1795463"/>
            <a:ext cx="7385050" cy="3001464"/>
          </a:xfrm>
        </p:spPr>
        <p:txBody>
          <a:bodyPr/>
          <a:lstStyle/>
          <a:p>
            <a:r>
              <a:rPr lang="en-US" dirty="0"/>
              <a:t>If exp1 is not null it returns exp2</a:t>
            </a:r>
          </a:p>
          <a:p>
            <a:r>
              <a:rPr lang="en-US" dirty="0"/>
              <a:t>If exp1 is null it returns exp3</a:t>
            </a:r>
          </a:p>
          <a:p>
            <a:r>
              <a:rPr lang="en-US" dirty="0" err="1"/>
              <a:t>Example:Select</a:t>
            </a:r>
            <a:r>
              <a:rPr lang="en-US" dirty="0"/>
              <a:t> sal,comm,nvl2(</a:t>
            </a:r>
            <a:r>
              <a:rPr lang="en-US" dirty="0" err="1"/>
              <a:t>comm,comm+sal,sal</a:t>
            </a:r>
            <a:r>
              <a:rPr lang="en-US" dirty="0"/>
              <a:t>) from </a:t>
            </a:r>
            <a:r>
              <a:rPr lang="en-US" dirty="0" err="1"/>
              <a:t>emp</a:t>
            </a:r>
            <a:endParaRPr lang="en-US" dirty="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NULLIF(expr1,expr2)</a:t>
            </a:r>
          </a:p>
        </p:txBody>
      </p:sp>
      <p:sp>
        <p:nvSpPr>
          <p:cNvPr id="105475" name="Rectangle 3"/>
          <p:cNvSpPr>
            <a:spLocks noGrp="1" noChangeArrowheads="1"/>
          </p:cNvSpPr>
          <p:nvPr>
            <p:ph type="body" idx="1"/>
          </p:nvPr>
        </p:nvSpPr>
        <p:spPr>
          <a:xfrm>
            <a:off x="860425" y="1795463"/>
            <a:ext cx="7385050" cy="1881157"/>
          </a:xfrm>
        </p:spPr>
        <p:txBody>
          <a:bodyPr/>
          <a:lstStyle/>
          <a:p>
            <a:r>
              <a:rPr lang="en-US" dirty="0"/>
              <a:t>Compares 2 expressions and returns null if they are equal or the first expression if they are not equal.</a:t>
            </a:r>
          </a:p>
          <a:p>
            <a:r>
              <a:rPr lang="en-US" dirty="0"/>
              <a:t>Example</a:t>
            </a:r>
            <a:r>
              <a:rPr lang="en-US" dirty="0" smtClean="0"/>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Coalesce(expr1,expr2…..exprn)</a:t>
            </a:r>
          </a:p>
        </p:txBody>
      </p:sp>
      <p:sp>
        <p:nvSpPr>
          <p:cNvPr id="106499" name="Rectangle 3"/>
          <p:cNvSpPr>
            <a:spLocks noGrp="1" noChangeArrowheads="1"/>
          </p:cNvSpPr>
          <p:nvPr>
            <p:ph type="body" idx="1"/>
          </p:nvPr>
        </p:nvSpPr>
        <p:spPr/>
        <p:txBody>
          <a:bodyPr/>
          <a:lstStyle/>
          <a:p>
            <a:r>
              <a:rPr lang="en-US"/>
              <a:t>Shows the first not null expressions	</a:t>
            </a:r>
          </a:p>
          <a:p>
            <a:endParaRPr lang="en-US"/>
          </a:p>
          <a:p>
            <a:r>
              <a:rPr lang="en-US"/>
              <a:t>Example:</a:t>
            </a:r>
          </a:p>
          <a:p>
            <a:r>
              <a:rPr lang="en-US"/>
              <a:t>Select coalesce(comm,sal,job) from emp;</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CASE Expressions</a:t>
            </a:r>
          </a:p>
        </p:txBody>
      </p:sp>
      <p:sp>
        <p:nvSpPr>
          <p:cNvPr id="107523" name="Rectangle 3"/>
          <p:cNvSpPr>
            <a:spLocks noGrp="1" noChangeArrowheads="1"/>
          </p:cNvSpPr>
          <p:nvPr>
            <p:ph type="body" idx="1"/>
          </p:nvPr>
        </p:nvSpPr>
        <p:spPr>
          <a:xfrm>
            <a:off x="860425" y="1795463"/>
            <a:ext cx="7385050" cy="4387850"/>
          </a:xfrm>
        </p:spPr>
        <p:txBody>
          <a:bodyPr/>
          <a:lstStyle/>
          <a:p>
            <a:r>
              <a:rPr lang="en-US" dirty="0"/>
              <a:t>Example:</a:t>
            </a:r>
          </a:p>
          <a:p>
            <a:r>
              <a:rPr lang="en-US" dirty="0" smtClean="0"/>
              <a:t>Select </a:t>
            </a:r>
            <a:r>
              <a:rPr lang="en-US" dirty="0" err="1" smtClean="0"/>
              <a:t>ename,job,sal</a:t>
            </a:r>
            <a:r>
              <a:rPr lang="en-US" dirty="0" smtClean="0"/>
              <a:t>,</a:t>
            </a:r>
          </a:p>
          <a:p>
            <a:r>
              <a:rPr lang="en-US" dirty="0" smtClean="0"/>
              <a:t>Case job when 'ANALYST' then sal+1500</a:t>
            </a:r>
          </a:p>
          <a:p>
            <a:r>
              <a:rPr lang="en-US" dirty="0" smtClean="0"/>
              <a:t>			     when 'CLERK' then sal+2000</a:t>
            </a:r>
          </a:p>
          <a:p>
            <a:r>
              <a:rPr lang="en-US" dirty="0" smtClean="0"/>
              <a:t>                when 'MANAGER' then sal+2500</a:t>
            </a:r>
          </a:p>
          <a:p>
            <a:r>
              <a:rPr lang="en-US" dirty="0" smtClean="0"/>
              <a:t>Else</a:t>
            </a:r>
          </a:p>
          <a:p>
            <a:r>
              <a:rPr lang="en-US" dirty="0" smtClean="0"/>
              <a:t>	Sal</a:t>
            </a:r>
          </a:p>
          <a:p>
            <a:r>
              <a:rPr lang="en-US" dirty="0" smtClean="0"/>
              <a:t>End "Revised Salary" from </a:t>
            </a:r>
            <a:r>
              <a:rPr lang="en-US" dirty="0" err="1" smtClean="0"/>
              <a:t>emp</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Case Expression</a:t>
            </a:r>
          </a:p>
        </p:txBody>
      </p:sp>
      <p:sp>
        <p:nvSpPr>
          <p:cNvPr id="108547" name="Rectangle 3"/>
          <p:cNvSpPr>
            <a:spLocks noGrp="1" noChangeArrowheads="1"/>
          </p:cNvSpPr>
          <p:nvPr>
            <p:ph type="body" idx="1"/>
          </p:nvPr>
        </p:nvSpPr>
        <p:spPr>
          <a:xfrm>
            <a:off x="860425" y="1795463"/>
            <a:ext cx="7385050" cy="2720975"/>
          </a:xfrm>
        </p:spPr>
        <p:txBody>
          <a:bodyPr/>
          <a:lstStyle/>
          <a:p>
            <a:r>
              <a:rPr lang="en-US" dirty="0" smtClean="0"/>
              <a:t>Select </a:t>
            </a:r>
            <a:r>
              <a:rPr lang="en-US" dirty="0" err="1" smtClean="0"/>
              <a:t>ename,job,sal</a:t>
            </a:r>
            <a:r>
              <a:rPr lang="en-US" dirty="0" smtClean="0"/>
              <a:t>,</a:t>
            </a:r>
          </a:p>
          <a:p>
            <a:r>
              <a:rPr lang="en-US" dirty="0" smtClean="0"/>
              <a:t>Case </a:t>
            </a:r>
            <a:r>
              <a:rPr lang="en-US" dirty="0" err="1" smtClean="0"/>
              <a:t>sal</a:t>
            </a:r>
            <a:r>
              <a:rPr lang="en-US" dirty="0" smtClean="0"/>
              <a:t> when 1600 then sal+1500</a:t>
            </a:r>
          </a:p>
          <a:p>
            <a:r>
              <a:rPr lang="en-US" dirty="0" smtClean="0"/>
              <a:t>        when 2850 then sal+2000</a:t>
            </a:r>
          </a:p>
          <a:p>
            <a:r>
              <a:rPr lang="en-US" dirty="0" smtClean="0"/>
              <a:t>                when 5000 then sal+2500</a:t>
            </a:r>
          </a:p>
          <a:p>
            <a:r>
              <a:rPr lang="en-US" dirty="0" smtClean="0"/>
              <a:t>End "Revised Salary" from </a:t>
            </a:r>
            <a:r>
              <a:rPr lang="en-US" dirty="0" err="1" smtClean="0"/>
              <a:t>emp</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p:spPr>
        <p:txBody>
          <a:bodyPr/>
          <a:lstStyle/>
          <a:p>
            <a:r>
              <a:rPr lang="en-US"/>
              <a:t>DECODE Function</a:t>
            </a:r>
          </a:p>
        </p:txBody>
      </p:sp>
      <p:sp>
        <p:nvSpPr>
          <p:cNvPr id="76803" name="Rectangle 3"/>
          <p:cNvSpPr>
            <a:spLocks noGrp="1" noChangeArrowheads="1"/>
          </p:cNvSpPr>
          <p:nvPr>
            <p:ph type="body" idx="1"/>
          </p:nvPr>
        </p:nvSpPr>
        <p:spPr>
          <a:xfrm>
            <a:off x="860425" y="1795463"/>
            <a:ext cx="7385050" cy="1311275"/>
          </a:xfrm>
          <a:noFill/>
          <a:ln/>
        </p:spPr>
        <p:txBody>
          <a:bodyPr/>
          <a:lstStyle/>
          <a:p>
            <a:r>
              <a:rPr lang="en-US"/>
              <a:t>Facilitates conditional inquiries by doing the work of a </a:t>
            </a:r>
            <a:r>
              <a:rPr lang="en-US">
                <a:solidFill>
                  <a:srgbClr val="FF3300"/>
                </a:solidFill>
              </a:rPr>
              <a:t>CASE</a:t>
            </a:r>
            <a:r>
              <a:rPr lang="en-US"/>
              <a:t> or </a:t>
            </a:r>
            <a:r>
              <a:rPr lang="en-US">
                <a:solidFill>
                  <a:srgbClr val="FF3300"/>
                </a:solidFill>
              </a:rPr>
              <a:t>IF-THEN-ELSE</a:t>
            </a:r>
            <a:r>
              <a:rPr lang="en-US"/>
              <a:t> statement</a:t>
            </a:r>
          </a:p>
        </p:txBody>
      </p:sp>
      <p:sp>
        <p:nvSpPr>
          <p:cNvPr id="76804" name="Rectangle 4"/>
          <p:cNvSpPr>
            <a:spLocks noChangeArrowheads="1"/>
          </p:cNvSpPr>
          <p:nvPr/>
        </p:nvSpPr>
        <p:spPr bwMode="blackWhite">
          <a:xfrm>
            <a:off x="949325" y="3289300"/>
            <a:ext cx="7267575" cy="1060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5000"/>
              </a:lnSpc>
              <a:spcBef>
                <a:spcPct val="0"/>
              </a:spcBef>
              <a:tabLst>
                <a:tab pos="1200150" algn="l"/>
              </a:tabLst>
            </a:pPr>
            <a:r>
              <a:rPr lang="en-US" sz="1800">
                <a:solidFill>
                  <a:srgbClr val="000000"/>
                </a:solidFill>
                <a:latin typeface="Courier New" pitchFamily="49" charset="0"/>
              </a:rPr>
              <a:t>DECODE(</a:t>
            </a:r>
            <a:r>
              <a:rPr lang="en-US" sz="1800" i="1">
                <a:solidFill>
                  <a:srgbClr val="000000"/>
                </a:solidFill>
                <a:latin typeface="Courier New" pitchFamily="49" charset="0"/>
              </a:rPr>
              <a:t>col/expression, search1, result1 </a:t>
            </a:r>
          </a:p>
          <a:p>
            <a:pPr algn="l">
              <a:lnSpc>
                <a:spcPct val="105000"/>
              </a:lnSpc>
              <a:spcBef>
                <a:spcPct val="0"/>
              </a:spcBef>
              <a:tabLst>
                <a:tab pos="1200150" algn="l"/>
              </a:tabLst>
            </a:pPr>
            <a:r>
              <a:rPr lang="en-US" sz="1800" i="1">
                <a:solidFill>
                  <a:srgbClr val="000000"/>
                </a:solidFill>
                <a:latin typeface="Courier New" pitchFamily="49" charset="0"/>
              </a:rPr>
              <a:t>      			   </a:t>
            </a:r>
            <a:r>
              <a:rPr lang="en-US" sz="1800">
                <a:solidFill>
                  <a:srgbClr val="000000"/>
                </a:solidFill>
                <a:latin typeface="Courier New" pitchFamily="49" charset="0"/>
              </a:rPr>
              <a:t>[</a:t>
            </a:r>
            <a:r>
              <a:rPr lang="en-US" sz="1800" i="1">
                <a:solidFill>
                  <a:srgbClr val="000000"/>
                </a:solidFill>
                <a:latin typeface="Courier New" pitchFamily="49" charset="0"/>
              </a:rPr>
              <a:t>, search2, result2,...,</a:t>
            </a:r>
            <a:r>
              <a:rPr lang="en-US" sz="1800">
                <a:solidFill>
                  <a:srgbClr val="000000"/>
                </a:solidFill>
                <a:latin typeface="Courier New" pitchFamily="49" charset="0"/>
              </a:rPr>
              <a:t>]</a:t>
            </a:r>
          </a:p>
          <a:p>
            <a:pPr algn="l">
              <a:lnSpc>
                <a:spcPct val="105000"/>
              </a:lnSpc>
              <a:spcBef>
                <a:spcPct val="0"/>
              </a:spcBef>
              <a:tabLst>
                <a:tab pos="1200150" algn="l"/>
              </a:tabLst>
            </a:pPr>
            <a:r>
              <a:rPr lang="en-US" sz="1800" i="1">
                <a:solidFill>
                  <a:srgbClr val="000000"/>
                </a:solidFill>
                <a:latin typeface="Courier New" pitchFamily="49" charset="0"/>
              </a:rPr>
              <a:t>      			   </a:t>
            </a:r>
            <a:r>
              <a:rPr lang="en-US" sz="1800">
                <a:solidFill>
                  <a:srgbClr val="000000"/>
                </a:solidFill>
                <a:latin typeface="Courier New" pitchFamily="49" charset="0"/>
              </a:rPr>
              <a:t>[</a:t>
            </a:r>
            <a:r>
              <a:rPr lang="en-US" sz="1800" i="1">
                <a:solidFill>
                  <a:srgbClr val="000000"/>
                </a:solidFill>
                <a:latin typeface="Courier New" pitchFamily="49" charset="0"/>
              </a:rPr>
              <a:t>, default</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Single-Row Functions</a:t>
            </a:r>
          </a:p>
        </p:txBody>
      </p:sp>
      <p:sp>
        <p:nvSpPr>
          <p:cNvPr id="13315" name="Rectangle 3"/>
          <p:cNvSpPr>
            <a:spLocks noGrp="1" noChangeArrowheads="1"/>
          </p:cNvSpPr>
          <p:nvPr>
            <p:ph type="body" idx="1"/>
          </p:nvPr>
        </p:nvSpPr>
        <p:spPr>
          <a:xfrm>
            <a:off x="860425" y="1422400"/>
            <a:ext cx="7385050" cy="3276600"/>
          </a:xfrm>
          <a:noFill/>
          <a:ln/>
        </p:spPr>
        <p:txBody>
          <a:bodyPr/>
          <a:lstStyle/>
          <a:p>
            <a:pPr lvl="1"/>
            <a:r>
              <a:rPr lang="en-US"/>
              <a:t>Manipulate data items</a:t>
            </a:r>
          </a:p>
          <a:p>
            <a:pPr lvl="1"/>
            <a:r>
              <a:rPr lang="en-US"/>
              <a:t>Accept arguments and return one value</a:t>
            </a:r>
          </a:p>
          <a:p>
            <a:pPr lvl="1"/>
            <a:r>
              <a:rPr lang="en-US"/>
              <a:t>Act on each row returned</a:t>
            </a:r>
          </a:p>
          <a:p>
            <a:pPr lvl="1"/>
            <a:r>
              <a:rPr lang="en-US"/>
              <a:t>Return one result per row</a:t>
            </a:r>
          </a:p>
          <a:p>
            <a:pPr lvl="1"/>
            <a:r>
              <a:rPr lang="en-US"/>
              <a:t>May modify the datatype</a:t>
            </a:r>
          </a:p>
          <a:p>
            <a:pPr lvl="1"/>
            <a:r>
              <a:rPr lang="en-US"/>
              <a:t>Can be nested</a:t>
            </a:r>
          </a:p>
        </p:txBody>
      </p:sp>
      <p:sp>
        <p:nvSpPr>
          <p:cNvPr id="13316" name="Rectangle 4"/>
          <p:cNvSpPr>
            <a:spLocks noChangeArrowheads="1"/>
          </p:cNvSpPr>
          <p:nvPr/>
        </p:nvSpPr>
        <p:spPr bwMode="blackWhite">
          <a:xfrm>
            <a:off x="882650" y="4978400"/>
            <a:ext cx="7237413" cy="36671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i="1">
                <a:solidFill>
                  <a:srgbClr val="000000"/>
                </a:solidFill>
                <a:latin typeface="Courier New" pitchFamily="49" charset="0"/>
              </a:rPr>
              <a:t>function_name </a:t>
            </a:r>
            <a:r>
              <a:rPr lang="en-US" sz="1800">
                <a:solidFill>
                  <a:srgbClr val="000000"/>
                </a:solidFill>
                <a:latin typeface="Courier New" pitchFamily="49" charset="0"/>
              </a:rPr>
              <a:t>(</a:t>
            </a:r>
            <a:r>
              <a:rPr lang="en-US" sz="1800" i="1">
                <a:solidFill>
                  <a:srgbClr val="000000"/>
                </a:solidFill>
                <a:latin typeface="Courier New" pitchFamily="49" charset="0"/>
              </a:rPr>
              <a:t>column</a:t>
            </a:r>
            <a:r>
              <a:rPr lang="en-US" sz="1800">
                <a:solidFill>
                  <a:srgbClr val="000000"/>
                </a:solidFill>
                <a:latin typeface="Courier New" pitchFamily="49" charset="0"/>
              </a:rPr>
              <a:t>|</a:t>
            </a:r>
            <a:r>
              <a:rPr lang="en-US" sz="1800" i="1">
                <a:solidFill>
                  <a:srgbClr val="000000"/>
                </a:solidFill>
                <a:latin typeface="Courier New" pitchFamily="49" charset="0"/>
              </a:rPr>
              <a:t>expression</a:t>
            </a:r>
            <a:r>
              <a:rPr lang="en-US" sz="1800">
                <a:solidFill>
                  <a:srgbClr val="000000"/>
                </a:solidFill>
                <a:latin typeface="Courier New" pitchFamily="49" charset="0"/>
              </a:rPr>
              <a:t>, [</a:t>
            </a:r>
            <a:r>
              <a:rPr lang="en-US" sz="1800" i="1">
                <a:solidFill>
                  <a:srgbClr val="000000"/>
                </a:solidFill>
                <a:latin typeface="Courier New" pitchFamily="49" charset="0"/>
              </a:rPr>
              <a:t>arg1, arg2,...</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blackWhite">
          <a:xfrm>
            <a:off x="949325" y="1778000"/>
            <a:ext cx="7292975" cy="211931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78851" name="Rectangle 3"/>
          <p:cNvSpPr>
            <a:spLocks noChangeArrowheads="1"/>
          </p:cNvSpPr>
          <p:nvPr/>
        </p:nvSpPr>
        <p:spPr bwMode="blackWhite">
          <a:xfrm>
            <a:off x="954088" y="4076700"/>
            <a:ext cx="7291387" cy="18510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78852" name="Rectangle 4"/>
          <p:cNvSpPr>
            <a:spLocks noGrp="1" noChangeArrowheads="1"/>
          </p:cNvSpPr>
          <p:nvPr>
            <p:ph type="title"/>
          </p:nvPr>
        </p:nvSpPr>
        <p:spPr>
          <a:noFill/>
          <a:ln/>
        </p:spPr>
        <p:txBody>
          <a:bodyPr/>
          <a:lstStyle/>
          <a:p>
            <a:r>
              <a:rPr lang="en-US"/>
              <a:t>Using the DECODE Function</a:t>
            </a:r>
          </a:p>
        </p:txBody>
      </p:sp>
      <p:grpSp>
        <p:nvGrpSpPr>
          <p:cNvPr id="78855" name="Group 7"/>
          <p:cNvGrpSpPr>
            <a:grpSpLocks/>
          </p:cNvGrpSpPr>
          <p:nvPr/>
        </p:nvGrpSpPr>
        <p:grpSpPr bwMode="auto">
          <a:xfrm>
            <a:off x="2608263" y="2111375"/>
            <a:ext cx="4638675" cy="3365500"/>
            <a:chOff x="1643" y="1330"/>
            <a:chExt cx="2922" cy="2120"/>
          </a:xfrm>
        </p:grpSpPr>
        <p:sp>
          <p:nvSpPr>
            <p:cNvPr id="78853" name="Rectangle 5"/>
            <p:cNvSpPr>
              <a:spLocks noChangeArrowheads="1"/>
            </p:cNvSpPr>
            <p:nvPr/>
          </p:nvSpPr>
          <p:spPr bwMode="ltGray">
            <a:xfrm>
              <a:off x="1643" y="1330"/>
              <a:ext cx="2922" cy="86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4" name="Rectangle 6"/>
            <p:cNvSpPr>
              <a:spLocks noChangeArrowheads="1"/>
            </p:cNvSpPr>
            <p:nvPr/>
          </p:nvSpPr>
          <p:spPr bwMode="ltGray">
            <a:xfrm>
              <a:off x="2370" y="2581"/>
              <a:ext cx="1327" cy="86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856" name="Rectangle 8"/>
          <p:cNvSpPr>
            <a:spLocks noChangeArrowheads="1"/>
          </p:cNvSpPr>
          <p:nvPr/>
        </p:nvSpPr>
        <p:spPr bwMode="blackWhite">
          <a:xfrm>
            <a:off x="931863" y="1736725"/>
            <a:ext cx="7318375" cy="214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a:t>
            </a:r>
            <a:r>
              <a:rPr lang="en-US" sz="1800" dirty="0" smtClean="0">
                <a:solidFill>
                  <a:srgbClr val="000000"/>
                </a:solidFill>
                <a:latin typeface="Courier New" pitchFamily="49" charset="0"/>
              </a:rPr>
              <a:t>SELECT job, </a:t>
            </a:r>
            <a:r>
              <a:rPr lang="en-US" sz="1800" dirty="0" err="1" smtClean="0">
                <a:solidFill>
                  <a:srgbClr val="000000"/>
                </a:solidFill>
                <a:latin typeface="Courier New" pitchFamily="49" charset="0"/>
              </a:rPr>
              <a:t>sal</a:t>
            </a:r>
            <a:r>
              <a:rPr lang="en-US" sz="1800" dirty="0" smtClean="0">
                <a:solidFill>
                  <a:srgbClr val="000000"/>
                </a:solidFill>
                <a:latin typeface="Courier New" pitchFamily="49" charset="0"/>
              </a:rPr>
              <a:t>,</a:t>
            </a:r>
          </a:p>
          <a:p>
            <a:pPr algn="l">
              <a:lnSpc>
                <a:spcPct val="100000"/>
              </a:lnSpc>
              <a:spcBef>
                <a:spcPct val="0"/>
              </a:spcBef>
              <a:tabLst>
                <a:tab pos="1200150" algn="l"/>
              </a:tabLst>
            </a:pPr>
            <a:r>
              <a:rPr lang="en-US" sz="1800" dirty="0" smtClean="0">
                <a:solidFill>
                  <a:srgbClr val="000000"/>
                </a:solidFill>
                <a:latin typeface="Courier New" pitchFamily="49" charset="0"/>
              </a:rPr>
              <a:t>             DECODE(job, 'ANALYST',  SAL+100,</a:t>
            </a:r>
          </a:p>
          <a:p>
            <a:pPr algn="l">
              <a:lnSpc>
                <a:spcPct val="100000"/>
              </a:lnSpc>
              <a:spcBef>
                <a:spcPct val="0"/>
              </a:spcBef>
              <a:tabLst>
                <a:tab pos="1200150" algn="l"/>
              </a:tabLst>
            </a:pPr>
            <a:r>
              <a:rPr lang="en-US" sz="1800" dirty="0" smtClean="0">
                <a:solidFill>
                  <a:srgbClr val="000000"/>
                </a:solidFill>
                <a:latin typeface="Courier New" pitchFamily="49" charset="0"/>
              </a:rPr>
              <a:t>                       'CLERK',   SAL+200,</a:t>
            </a:r>
          </a:p>
          <a:p>
            <a:pPr algn="l">
              <a:lnSpc>
                <a:spcPct val="100000"/>
              </a:lnSpc>
              <a:spcBef>
                <a:spcPct val="0"/>
              </a:spcBef>
              <a:tabLst>
                <a:tab pos="1200150" algn="l"/>
              </a:tabLst>
            </a:pPr>
            <a:r>
              <a:rPr lang="en-US" sz="1800" dirty="0" smtClean="0">
                <a:solidFill>
                  <a:srgbClr val="000000"/>
                </a:solidFill>
                <a:latin typeface="Courier New" pitchFamily="49" charset="0"/>
              </a:rPr>
              <a:t>                       'MANAGER', SAL+300,</a:t>
            </a:r>
          </a:p>
          <a:p>
            <a:pPr algn="l">
              <a:lnSpc>
                <a:spcPct val="100000"/>
              </a:lnSpc>
              <a:spcBef>
                <a:spcPct val="0"/>
              </a:spcBef>
              <a:tabLst>
                <a:tab pos="1200150" algn="l"/>
              </a:tabLst>
            </a:pPr>
            <a:r>
              <a:rPr lang="en-US" sz="1800" dirty="0" smtClean="0">
                <a:solidFill>
                  <a:srgbClr val="000000"/>
                </a:solidFill>
                <a:latin typeface="Courier New" pitchFamily="49" charset="0"/>
              </a:rPr>
              <a:t>                                  SAL)</a:t>
            </a:r>
          </a:p>
          <a:p>
            <a:pPr algn="l">
              <a:lnSpc>
                <a:spcPct val="100000"/>
              </a:lnSpc>
              <a:spcBef>
                <a:spcPct val="0"/>
              </a:spcBef>
              <a:tabLst>
                <a:tab pos="1200150" algn="l"/>
              </a:tabLst>
            </a:pPr>
            <a:r>
              <a:rPr lang="en-US" sz="1800" dirty="0" smtClean="0">
                <a:solidFill>
                  <a:srgbClr val="000000"/>
                </a:solidFill>
                <a:latin typeface="Courier New" pitchFamily="49" charset="0"/>
              </a:rPr>
              <a:t>                  REVISED_SALARY</a:t>
            </a:r>
          </a:p>
          <a:p>
            <a:pPr algn="l">
              <a:lnSpc>
                <a:spcPct val="100000"/>
              </a:lnSpc>
              <a:spcBef>
                <a:spcPct val="0"/>
              </a:spcBef>
              <a:tabLst>
                <a:tab pos="1200150" algn="l"/>
              </a:tabLst>
            </a:pPr>
            <a:r>
              <a:rPr lang="en-US" sz="1800" dirty="0" smtClean="0">
                <a:solidFill>
                  <a:srgbClr val="000000"/>
                </a:solidFill>
                <a:latin typeface="Courier New" pitchFamily="49" charset="0"/>
              </a:rPr>
              <a:t>    FROM   </a:t>
            </a:r>
            <a:r>
              <a:rPr lang="en-US" sz="1800" dirty="0" err="1" smtClean="0">
                <a:solidFill>
                  <a:srgbClr val="000000"/>
                </a:solidFill>
                <a:latin typeface="Courier New" pitchFamily="49" charset="0"/>
              </a:rPr>
              <a:t>emp</a:t>
            </a:r>
            <a:endParaRPr lang="en-US" sz="1800" dirty="0">
              <a:solidFill>
                <a:srgbClr val="000000"/>
              </a:solidFill>
              <a:latin typeface="Courier New" pitchFamily="49" charset="0"/>
            </a:endParaRPr>
          </a:p>
        </p:txBody>
      </p:sp>
      <p:sp>
        <p:nvSpPr>
          <p:cNvPr id="78857" name="Rectangle 9"/>
          <p:cNvSpPr>
            <a:spLocks noChangeArrowheads="1"/>
          </p:cNvSpPr>
          <p:nvPr/>
        </p:nvSpPr>
        <p:spPr bwMode="blackWhite">
          <a:xfrm>
            <a:off x="958850" y="4060825"/>
            <a:ext cx="7265988"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JOB             SAL REVISED_SALARY</a:t>
            </a:r>
          </a:p>
          <a:p>
            <a:pPr algn="l">
              <a:lnSpc>
                <a:spcPct val="90000"/>
              </a:lnSpc>
              <a:spcBef>
                <a:spcPct val="0"/>
              </a:spcBef>
              <a:tabLst>
                <a:tab pos="1200150" algn="l"/>
              </a:tabLst>
            </a:pPr>
            <a:r>
              <a:rPr lang="en-US" sz="1800">
                <a:solidFill>
                  <a:srgbClr val="000000"/>
                </a:solidFill>
                <a:latin typeface="Courier New" pitchFamily="49" charset="0"/>
              </a:rPr>
              <a:t>--------- --------- --------------</a:t>
            </a:r>
          </a:p>
          <a:p>
            <a:pPr algn="l">
              <a:lnSpc>
                <a:spcPct val="90000"/>
              </a:lnSpc>
              <a:spcBef>
                <a:spcPct val="0"/>
              </a:spcBef>
              <a:tabLst>
                <a:tab pos="1200150" algn="l"/>
              </a:tabLst>
            </a:pPr>
            <a:r>
              <a:rPr lang="en-US" sz="1800">
                <a:solidFill>
                  <a:srgbClr val="000000"/>
                </a:solidFill>
                <a:latin typeface="Courier New" pitchFamily="49" charset="0"/>
              </a:rPr>
              <a:t>PRESIDENT      5000           5000</a:t>
            </a:r>
          </a:p>
          <a:p>
            <a:pPr algn="l">
              <a:lnSpc>
                <a:spcPct val="90000"/>
              </a:lnSpc>
              <a:spcBef>
                <a:spcPct val="0"/>
              </a:spcBef>
              <a:tabLst>
                <a:tab pos="1200150" algn="l"/>
              </a:tabLst>
            </a:pPr>
            <a:r>
              <a:rPr lang="en-US" sz="1800">
                <a:solidFill>
                  <a:srgbClr val="000000"/>
                </a:solidFill>
                <a:latin typeface="Courier New" pitchFamily="49" charset="0"/>
              </a:rPr>
              <a:t>MANAGER        2850           3420</a:t>
            </a:r>
          </a:p>
          <a:p>
            <a:pPr algn="l">
              <a:lnSpc>
                <a:spcPct val="90000"/>
              </a:lnSpc>
              <a:spcBef>
                <a:spcPct val="0"/>
              </a:spcBef>
              <a:tabLst>
                <a:tab pos="1200150" algn="l"/>
              </a:tabLst>
            </a:pPr>
            <a:r>
              <a:rPr lang="en-US" sz="1800">
                <a:solidFill>
                  <a:srgbClr val="000000"/>
                </a:solidFill>
                <a:latin typeface="Courier New" pitchFamily="49" charset="0"/>
              </a:rPr>
              <a:t>MANAGER        2450           2940</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wipe(up)">
                                      <p:cBhvr>
                                        <p:cTn id="7"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p:spPr>
        <p:txBody>
          <a:bodyPr/>
          <a:lstStyle/>
          <a:p>
            <a:r>
              <a:rPr lang="en-US"/>
              <a:t>Using the DECODE Function</a:t>
            </a:r>
          </a:p>
        </p:txBody>
      </p:sp>
      <p:sp>
        <p:nvSpPr>
          <p:cNvPr id="80899" name="Rectangle 3"/>
          <p:cNvSpPr>
            <a:spLocks noChangeArrowheads="1"/>
          </p:cNvSpPr>
          <p:nvPr/>
        </p:nvSpPr>
        <p:spPr bwMode="blackWhite">
          <a:xfrm>
            <a:off x="949325" y="2289175"/>
            <a:ext cx="7292975" cy="37846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80900" name="Rectangle 4"/>
          <p:cNvSpPr>
            <a:spLocks noChangeArrowheads="1"/>
          </p:cNvSpPr>
          <p:nvPr/>
        </p:nvSpPr>
        <p:spPr bwMode="blackWhite">
          <a:xfrm>
            <a:off x="931863" y="2328863"/>
            <a:ext cx="7318375" cy="379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smtClean="0">
                <a:solidFill>
                  <a:srgbClr val="000000"/>
                </a:solidFill>
                <a:latin typeface="Courier New" pitchFamily="49" charset="0"/>
              </a:rPr>
              <a:t>SELECT </a:t>
            </a:r>
            <a:r>
              <a:rPr lang="en-US" sz="1800" dirty="0" err="1" smtClean="0">
                <a:solidFill>
                  <a:srgbClr val="000000"/>
                </a:solidFill>
                <a:latin typeface="Courier New" pitchFamily="49" charset="0"/>
              </a:rPr>
              <a:t>ename</a:t>
            </a: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sal,TRUNC</a:t>
            </a:r>
            <a:r>
              <a:rPr lang="en-US" sz="1800" dirty="0" smtClean="0">
                <a:solidFill>
                  <a:srgbClr val="000000"/>
                </a:solidFill>
                <a:latin typeface="Courier New" pitchFamily="49" charset="0"/>
              </a:rPr>
              <a:t>(</a:t>
            </a:r>
            <a:r>
              <a:rPr lang="en-US" sz="1800" dirty="0" err="1" smtClean="0">
                <a:solidFill>
                  <a:srgbClr val="000000"/>
                </a:solidFill>
                <a:latin typeface="Courier New" pitchFamily="49" charset="0"/>
              </a:rPr>
              <a:t>sal</a:t>
            </a:r>
            <a:r>
              <a:rPr lang="en-US" sz="1800" dirty="0" smtClean="0">
                <a:solidFill>
                  <a:srgbClr val="000000"/>
                </a:solidFill>
                <a:latin typeface="Courier New" pitchFamily="49" charset="0"/>
              </a:rPr>
              <a:t>/1000),</a:t>
            </a:r>
          </a:p>
          <a:p>
            <a:pPr algn="l">
              <a:lnSpc>
                <a:spcPct val="100000"/>
              </a:lnSpc>
              <a:spcBef>
                <a:spcPct val="0"/>
              </a:spcBef>
              <a:tabLst>
                <a:tab pos="1200150" algn="l"/>
              </a:tabLst>
            </a:pPr>
            <a:r>
              <a:rPr lang="en-US" sz="1800" dirty="0" smtClean="0">
                <a:solidFill>
                  <a:srgbClr val="000000"/>
                </a:solidFill>
                <a:latin typeface="Courier New" pitchFamily="49" charset="0"/>
              </a:rPr>
              <a:t>         DECODE(TRUNC(</a:t>
            </a:r>
            <a:r>
              <a:rPr lang="en-US" sz="1800" dirty="0" err="1" smtClean="0">
                <a:solidFill>
                  <a:srgbClr val="000000"/>
                </a:solidFill>
                <a:latin typeface="Courier New" pitchFamily="49" charset="0"/>
              </a:rPr>
              <a:t>sal</a:t>
            </a:r>
            <a:r>
              <a:rPr lang="en-US" sz="1800" dirty="0" smtClean="0">
                <a:solidFill>
                  <a:srgbClr val="000000"/>
                </a:solidFill>
                <a:latin typeface="Courier New" pitchFamily="49" charset="0"/>
              </a:rPr>
              <a:t>/1000,0),</a:t>
            </a:r>
          </a:p>
          <a:p>
            <a:pPr algn="l">
              <a:lnSpc>
                <a:spcPct val="100000"/>
              </a:lnSpc>
              <a:spcBef>
                <a:spcPct val="0"/>
              </a:spcBef>
              <a:tabLst>
                <a:tab pos="1200150" algn="l"/>
              </a:tabLst>
            </a:pPr>
            <a:r>
              <a:rPr lang="en-US" sz="1800" dirty="0" smtClean="0">
                <a:solidFill>
                  <a:srgbClr val="000000"/>
                </a:solidFill>
                <a:latin typeface="Courier New" pitchFamily="49" charset="0"/>
              </a:rPr>
              <a:t>                            0, 0,</a:t>
            </a:r>
          </a:p>
          <a:p>
            <a:pPr algn="l">
              <a:lnSpc>
                <a:spcPct val="100000"/>
              </a:lnSpc>
              <a:spcBef>
                <a:spcPct val="0"/>
              </a:spcBef>
              <a:tabLst>
                <a:tab pos="1200150" algn="l"/>
              </a:tabLst>
            </a:pPr>
            <a:r>
              <a:rPr lang="en-US" sz="1800" dirty="0" smtClean="0">
                <a:solidFill>
                  <a:srgbClr val="000000"/>
                </a:solidFill>
                <a:latin typeface="Courier New" pitchFamily="49" charset="0"/>
              </a:rPr>
              <a:t>  			         1, 100,</a:t>
            </a:r>
          </a:p>
          <a:p>
            <a:pPr algn="l">
              <a:lnSpc>
                <a:spcPct val="100000"/>
              </a:lnSpc>
              <a:spcBef>
                <a:spcPct val="0"/>
              </a:spcBef>
              <a:tabLst>
                <a:tab pos="1200150" algn="l"/>
              </a:tabLst>
            </a:pPr>
            <a:r>
              <a:rPr lang="en-US" sz="1800" dirty="0" smtClean="0">
                <a:solidFill>
                  <a:srgbClr val="000000"/>
                </a:solidFill>
                <a:latin typeface="Courier New" pitchFamily="49" charset="0"/>
              </a:rPr>
              <a:t>                            2, 200,</a:t>
            </a:r>
          </a:p>
          <a:p>
            <a:pPr algn="l">
              <a:lnSpc>
                <a:spcPct val="100000"/>
              </a:lnSpc>
              <a:spcBef>
                <a:spcPct val="0"/>
              </a:spcBef>
              <a:tabLst>
                <a:tab pos="1200150" algn="l"/>
              </a:tabLst>
            </a:pPr>
            <a:r>
              <a:rPr lang="en-US" sz="1800" dirty="0" smtClean="0">
                <a:solidFill>
                  <a:srgbClr val="000000"/>
                </a:solidFill>
                <a:latin typeface="Courier New" pitchFamily="49" charset="0"/>
              </a:rPr>
              <a:t>                            3, 300,</a:t>
            </a:r>
          </a:p>
          <a:p>
            <a:pPr algn="l">
              <a:lnSpc>
                <a:spcPct val="100000"/>
              </a:lnSpc>
              <a:spcBef>
                <a:spcPct val="0"/>
              </a:spcBef>
              <a:tabLst>
                <a:tab pos="1200150" algn="l"/>
              </a:tabLst>
            </a:pPr>
            <a:r>
              <a:rPr lang="en-US" sz="1800" dirty="0" smtClean="0">
                <a:solidFill>
                  <a:srgbClr val="000000"/>
                </a:solidFill>
                <a:latin typeface="Courier New" pitchFamily="49" charset="0"/>
              </a:rPr>
              <a:t>                            4, 400,</a:t>
            </a:r>
          </a:p>
          <a:p>
            <a:pPr algn="l">
              <a:lnSpc>
                <a:spcPct val="100000"/>
              </a:lnSpc>
              <a:spcBef>
                <a:spcPct val="0"/>
              </a:spcBef>
              <a:tabLst>
                <a:tab pos="1200150" algn="l"/>
              </a:tabLst>
            </a:pPr>
            <a:r>
              <a:rPr lang="en-US" sz="1800" dirty="0" smtClean="0">
                <a:solidFill>
                  <a:srgbClr val="000000"/>
                </a:solidFill>
                <a:latin typeface="Courier New" pitchFamily="49" charset="0"/>
              </a:rPr>
              <a:t>                            5, 500,</a:t>
            </a:r>
          </a:p>
          <a:p>
            <a:pPr algn="l">
              <a:lnSpc>
                <a:spcPct val="100000"/>
              </a:lnSpc>
              <a:spcBef>
                <a:spcPct val="0"/>
              </a:spcBef>
              <a:tabLst>
                <a:tab pos="1200150" algn="l"/>
              </a:tabLst>
            </a:pPr>
            <a:r>
              <a:rPr lang="en-US" sz="1800" dirty="0" smtClean="0">
                <a:solidFill>
                  <a:srgbClr val="000000"/>
                </a:solidFill>
                <a:latin typeface="Courier New" pitchFamily="49" charset="0"/>
              </a:rPr>
              <a:t>                           6, 600,</a:t>
            </a:r>
          </a:p>
          <a:p>
            <a:pPr algn="l">
              <a:lnSpc>
                <a:spcPct val="100000"/>
              </a:lnSpc>
              <a:spcBef>
                <a:spcPct val="0"/>
              </a:spcBef>
              <a:tabLst>
                <a:tab pos="1200150" algn="l"/>
              </a:tabLst>
            </a:pPr>
            <a:r>
              <a:rPr lang="en-US" sz="1800" dirty="0" smtClean="0">
                <a:solidFill>
                  <a:srgbClr val="000000"/>
                </a:solidFill>
                <a:latin typeface="Courier New" pitchFamily="49" charset="0"/>
              </a:rPr>
              <a:t>                             0.45) TAX_RATE</a:t>
            </a:r>
          </a:p>
          <a:p>
            <a:pPr algn="l">
              <a:lnSpc>
                <a:spcPct val="100000"/>
              </a:lnSpc>
              <a:spcBef>
                <a:spcPct val="0"/>
              </a:spcBef>
              <a:tabLst>
                <a:tab pos="1200150" algn="l"/>
              </a:tabLst>
            </a:pPr>
            <a:r>
              <a:rPr lang="en-US" sz="1800" dirty="0" smtClean="0">
                <a:solidFill>
                  <a:srgbClr val="000000"/>
                </a:solidFill>
                <a:latin typeface="Courier New" pitchFamily="49" charset="0"/>
              </a:rPr>
              <a:t>  FROM    </a:t>
            </a:r>
            <a:r>
              <a:rPr lang="en-US" sz="1800" dirty="0" err="1" smtClean="0">
                <a:solidFill>
                  <a:srgbClr val="000000"/>
                </a:solidFill>
                <a:latin typeface="Courier New" pitchFamily="49" charset="0"/>
              </a:rPr>
              <a:t>emp</a:t>
            </a:r>
            <a:endParaRPr lang="en-US" sz="1800" dirty="0" smtClean="0">
              <a:solidFill>
                <a:srgbClr val="000000"/>
              </a:solidFill>
              <a:latin typeface="Courier New" pitchFamily="49" charset="0"/>
            </a:endParaRPr>
          </a:p>
          <a:p>
            <a:pPr algn="l">
              <a:lnSpc>
                <a:spcPct val="100000"/>
              </a:lnSpc>
              <a:spcBef>
                <a:spcPct val="0"/>
              </a:spcBef>
              <a:tabLst>
                <a:tab pos="1200150" algn="l"/>
              </a:tabLst>
            </a:pPr>
            <a:r>
              <a:rPr lang="en-US" sz="1800" dirty="0" smtClean="0">
                <a:solidFill>
                  <a:srgbClr val="000000"/>
                </a:solidFill>
                <a:latin typeface="Courier New" pitchFamily="49" charset="0"/>
              </a:rPr>
              <a:t>  WHERE   </a:t>
            </a:r>
            <a:r>
              <a:rPr lang="en-US" sz="1800" dirty="0" err="1" smtClean="0">
                <a:solidFill>
                  <a:srgbClr val="000000"/>
                </a:solidFill>
                <a:latin typeface="Courier New" pitchFamily="49" charset="0"/>
              </a:rPr>
              <a:t>deptno</a:t>
            </a:r>
            <a:r>
              <a:rPr lang="en-US" sz="1800" dirty="0" smtClean="0">
                <a:solidFill>
                  <a:srgbClr val="000000"/>
                </a:solidFill>
                <a:latin typeface="Courier New" pitchFamily="49" charset="0"/>
              </a:rPr>
              <a:t> = 30;</a:t>
            </a:r>
          </a:p>
          <a:p>
            <a:pPr algn="l">
              <a:lnSpc>
                <a:spcPct val="100000"/>
              </a:lnSpc>
              <a:spcBef>
                <a:spcPct val="0"/>
              </a:spcBef>
              <a:tabLst>
                <a:tab pos="1200150" algn="l"/>
              </a:tabLst>
            </a:pPr>
            <a:endParaRPr lang="en-US" sz="1800" dirty="0">
              <a:solidFill>
                <a:srgbClr val="000000"/>
              </a:solidFill>
              <a:latin typeface="Courier New" pitchFamily="49" charset="0"/>
            </a:endParaRPr>
          </a:p>
        </p:txBody>
      </p:sp>
      <p:sp>
        <p:nvSpPr>
          <p:cNvPr id="80901" name="Rectangle 5"/>
          <p:cNvSpPr>
            <a:spLocks noGrp="1" noChangeArrowheads="1"/>
          </p:cNvSpPr>
          <p:nvPr>
            <p:ph type="body" idx="1"/>
          </p:nvPr>
        </p:nvSpPr>
        <p:spPr>
          <a:xfrm>
            <a:off x="773113" y="1276350"/>
            <a:ext cx="7385050" cy="904875"/>
          </a:xfrm>
          <a:noFill/>
          <a:ln/>
        </p:spPr>
        <p:txBody>
          <a:bodyPr/>
          <a:lstStyle/>
          <a:p>
            <a:r>
              <a:rPr lang="en-US"/>
              <a:t>Display the applicable tax rate for each employee in department 30.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Finding range using decode	</a:t>
            </a:r>
          </a:p>
        </p:txBody>
      </p:sp>
      <p:sp>
        <p:nvSpPr>
          <p:cNvPr id="109571" name="Rectangle 3"/>
          <p:cNvSpPr>
            <a:spLocks noGrp="1" noChangeArrowheads="1"/>
          </p:cNvSpPr>
          <p:nvPr>
            <p:ph type="body" idx="1"/>
          </p:nvPr>
        </p:nvSpPr>
        <p:spPr>
          <a:xfrm>
            <a:off x="304800" y="1795463"/>
            <a:ext cx="7940675" cy="5759142"/>
          </a:xfrm>
        </p:spPr>
        <p:txBody>
          <a:bodyPr/>
          <a:lstStyle/>
          <a:p>
            <a:r>
              <a:rPr lang="en-US" dirty="0" smtClean="0"/>
              <a:t>Select </a:t>
            </a:r>
            <a:r>
              <a:rPr lang="en-US" dirty="0" err="1" smtClean="0"/>
              <a:t>sal,decode</a:t>
            </a:r>
            <a:r>
              <a:rPr lang="en-US" dirty="0" smtClean="0"/>
              <a:t>(</a:t>
            </a:r>
            <a:r>
              <a:rPr lang="en-US" dirty="0" err="1" smtClean="0"/>
              <a:t>sal</a:t>
            </a:r>
            <a:r>
              <a:rPr lang="en-US" dirty="0" smtClean="0"/>
              <a:t>, least(sal,1200),sal+100,least(sal,1600),sal+200,least(sal,2000),sal+300,Least(sal,5000),sal+400,sal)  "New salary“      from </a:t>
            </a:r>
            <a:r>
              <a:rPr lang="en-US" dirty="0" err="1" smtClean="0"/>
              <a:t>emp</a:t>
            </a:r>
            <a:endParaRPr lang="en-US" dirty="0" smtClean="0"/>
          </a:p>
          <a:p>
            <a:r>
              <a:rPr lang="en-US" dirty="0" smtClean="0"/>
              <a:t>Select </a:t>
            </a:r>
            <a:r>
              <a:rPr lang="en-US" dirty="0" err="1" smtClean="0"/>
              <a:t>sal,decode</a:t>
            </a:r>
            <a:r>
              <a:rPr lang="en-US" dirty="0" smtClean="0"/>
              <a:t>(greatest(sal,1000),least(sal,1300),sal+200,sal) c1,</a:t>
            </a:r>
          </a:p>
          <a:p>
            <a:r>
              <a:rPr lang="en-US" dirty="0" smtClean="0"/>
              <a:t>decode(greatest(sal,1500),least(sal,2000), sal+300,sal) c2</a:t>
            </a:r>
          </a:p>
          <a:p>
            <a:r>
              <a:rPr lang="en-US" dirty="0" smtClean="0"/>
              <a:t> from </a:t>
            </a:r>
            <a:r>
              <a:rPr lang="en-US" dirty="0" err="1" smtClean="0"/>
              <a:t>emp</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2"/>
          <p:cNvSpPr>
            <a:spLocks/>
          </p:cNvSpPr>
          <p:nvPr/>
        </p:nvSpPr>
        <p:spPr bwMode="auto">
          <a:xfrm>
            <a:off x="1512888" y="4381500"/>
            <a:ext cx="5634037" cy="1543050"/>
          </a:xfrm>
          <a:custGeom>
            <a:avLst/>
            <a:gdLst>
              <a:gd name="T0" fmla="*/ 0 w 3549"/>
              <a:gd name="T1" fmla="*/ 0 h 972"/>
              <a:gd name="T2" fmla="*/ 0 w 3549"/>
              <a:gd name="T3" fmla="*/ 971 h 972"/>
              <a:gd name="T4" fmla="*/ 3548 w 3549"/>
              <a:gd name="T5" fmla="*/ 971 h 972"/>
              <a:gd name="T6" fmla="*/ 3548 w 3549"/>
              <a:gd name="T7" fmla="*/ 0 h 972"/>
            </a:gdLst>
            <a:ahLst/>
            <a:cxnLst>
              <a:cxn ang="0">
                <a:pos x="T0" y="T1"/>
              </a:cxn>
              <a:cxn ang="0">
                <a:pos x="T2" y="T3"/>
              </a:cxn>
              <a:cxn ang="0">
                <a:pos x="T4" y="T5"/>
              </a:cxn>
              <a:cxn ang="0">
                <a:pos x="T6" y="T7"/>
              </a:cxn>
            </a:cxnLst>
            <a:rect l="0" t="0" r="r" b="b"/>
            <a:pathLst>
              <a:path w="3549" h="972">
                <a:moveTo>
                  <a:pt x="0" y="0"/>
                </a:moveTo>
                <a:lnTo>
                  <a:pt x="0" y="971"/>
                </a:lnTo>
                <a:lnTo>
                  <a:pt x="3548" y="971"/>
                </a:lnTo>
                <a:lnTo>
                  <a:pt x="3548" y="0"/>
                </a:lnTo>
              </a:path>
            </a:pathLst>
          </a:custGeom>
          <a:noFill/>
          <a:ln w="50800" cap="rnd" cmpd="sng">
            <a:solidFill>
              <a:srgbClr val="FFCC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47" name="Rectangle 3"/>
          <p:cNvSpPr>
            <a:spLocks noGrp="1" noChangeArrowheads="1"/>
          </p:cNvSpPr>
          <p:nvPr>
            <p:ph type="title"/>
          </p:nvPr>
        </p:nvSpPr>
        <p:spPr>
          <a:noFill/>
          <a:ln/>
        </p:spPr>
        <p:txBody>
          <a:bodyPr/>
          <a:lstStyle/>
          <a:p>
            <a:r>
              <a:rPr lang="en-US"/>
              <a:t>Nesting Functions</a:t>
            </a:r>
          </a:p>
        </p:txBody>
      </p:sp>
      <p:sp>
        <p:nvSpPr>
          <p:cNvPr id="82948" name="Rectangle 4"/>
          <p:cNvSpPr>
            <a:spLocks noGrp="1" noChangeArrowheads="1"/>
          </p:cNvSpPr>
          <p:nvPr>
            <p:ph type="body" idx="1"/>
          </p:nvPr>
        </p:nvSpPr>
        <p:spPr>
          <a:xfrm>
            <a:off x="860425" y="1795463"/>
            <a:ext cx="7385050" cy="1866900"/>
          </a:xfrm>
          <a:noFill/>
          <a:ln/>
        </p:spPr>
        <p:txBody>
          <a:bodyPr/>
          <a:lstStyle/>
          <a:p>
            <a:pPr lvl="1"/>
            <a:r>
              <a:rPr lang="en-US"/>
              <a:t>Single-row functions can be nested to any level.</a:t>
            </a:r>
          </a:p>
          <a:p>
            <a:pPr lvl="1"/>
            <a:r>
              <a:rPr lang="en-US"/>
              <a:t>Nested functions are evaluated from deepest level to the least-deep level.</a:t>
            </a:r>
          </a:p>
        </p:txBody>
      </p:sp>
      <p:sp>
        <p:nvSpPr>
          <p:cNvPr id="82949" name="Rectangle 5"/>
          <p:cNvSpPr>
            <a:spLocks noChangeArrowheads="1"/>
          </p:cNvSpPr>
          <p:nvPr/>
        </p:nvSpPr>
        <p:spPr bwMode="blackWhite">
          <a:xfrm>
            <a:off x="942975" y="3681413"/>
            <a:ext cx="7300913" cy="681037"/>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0" name="Rectangle 6"/>
          <p:cNvSpPr>
            <a:spLocks noChangeArrowheads="1"/>
          </p:cNvSpPr>
          <p:nvPr/>
        </p:nvSpPr>
        <p:spPr bwMode="auto">
          <a:xfrm>
            <a:off x="1239838" y="3849688"/>
            <a:ext cx="65849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ts val="2200"/>
              </a:lnSpc>
              <a:spcBef>
                <a:spcPct val="50000"/>
              </a:spcBef>
              <a:tabLst>
                <a:tab pos="1200150" algn="l"/>
              </a:tabLst>
            </a:pPr>
            <a:r>
              <a:rPr lang="en-US">
                <a:solidFill>
                  <a:srgbClr val="FFCC00"/>
                </a:solidFill>
                <a:latin typeface="Courier New" pitchFamily="49" charset="0"/>
              </a:rPr>
              <a:t>F3</a:t>
            </a:r>
            <a:r>
              <a:rPr lang="en-US">
                <a:solidFill>
                  <a:srgbClr val="8CF4EA"/>
                </a:solidFill>
                <a:latin typeface="Courier New" pitchFamily="49" charset="0"/>
              </a:rPr>
              <a:t>(F2</a:t>
            </a:r>
            <a:r>
              <a:rPr lang="en-US">
                <a:solidFill>
                  <a:srgbClr val="FFFFFF"/>
                </a:solidFill>
                <a:latin typeface="Courier New" pitchFamily="49" charset="0"/>
              </a:rPr>
              <a:t>(F1(col,arg1)</a:t>
            </a:r>
            <a:r>
              <a:rPr lang="en-US">
                <a:solidFill>
                  <a:srgbClr val="8CF4EA"/>
                </a:solidFill>
                <a:latin typeface="Courier New" pitchFamily="49" charset="0"/>
              </a:rPr>
              <a:t>,arg2)</a:t>
            </a:r>
            <a:r>
              <a:rPr lang="en-US">
                <a:solidFill>
                  <a:srgbClr val="FAFD00"/>
                </a:solidFill>
                <a:latin typeface="Courier New" pitchFamily="49" charset="0"/>
              </a:rPr>
              <a:t>,</a:t>
            </a:r>
            <a:r>
              <a:rPr lang="en-US">
                <a:solidFill>
                  <a:srgbClr val="FFCC00"/>
                </a:solidFill>
                <a:latin typeface="Courier New" pitchFamily="49" charset="0"/>
              </a:rPr>
              <a:t>arg3)</a:t>
            </a:r>
          </a:p>
        </p:txBody>
      </p:sp>
      <p:sp>
        <p:nvSpPr>
          <p:cNvPr id="82951" name="Rectangle 7"/>
          <p:cNvSpPr>
            <a:spLocks noChangeArrowheads="1"/>
          </p:cNvSpPr>
          <p:nvPr/>
        </p:nvSpPr>
        <p:spPr bwMode="auto">
          <a:xfrm>
            <a:off x="2724150" y="4524375"/>
            <a:ext cx="2214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a:solidFill>
                  <a:schemeClr val="tx1"/>
                </a:solidFill>
                <a:latin typeface="Helvetica" pitchFamily="34" charset="0"/>
              </a:rPr>
              <a:t>Step 1 = Result 1</a:t>
            </a:r>
          </a:p>
        </p:txBody>
      </p:sp>
      <p:sp>
        <p:nvSpPr>
          <p:cNvPr id="82952" name="Rectangle 8"/>
          <p:cNvSpPr>
            <a:spLocks noChangeArrowheads="1"/>
          </p:cNvSpPr>
          <p:nvPr/>
        </p:nvSpPr>
        <p:spPr bwMode="auto">
          <a:xfrm>
            <a:off x="2724150" y="5000625"/>
            <a:ext cx="2214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a:solidFill>
                  <a:schemeClr val="tx2"/>
                </a:solidFill>
                <a:latin typeface="Helvetica" pitchFamily="34" charset="0"/>
              </a:rPr>
              <a:t>Step 2 = Result 2</a:t>
            </a:r>
          </a:p>
        </p:txBody>
      </p:sp>
      <p:sp>
        <p:nvSpPr>
          <p:cNvPr id="82953" name="Rectangle 9"/>
          <p:cNvSpPr>
            <a:spLocks noChangeArrowheads="1"/>
          </p:cNvSpPr>
          <p:nvPr/>
        </p:nvSpPr>
        <p:spPr bwMode="auto">
          <a:xfrm>
            <a:off x="2724150" y="5492750"/>
            <a:ext cx="2214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a:solidFill>
                  <a:srgbClr val="FFCC00"/>
                </a:solidFill>
                <a:latin typeface="Helvetica" pitchFamily="34" charset="0"/>
              </a:rPr>
              <a:t>Step 3 = Result 3</a:t>
            </a:r>
          </a:p>
        </p:txBody>
      </p:sp>
      <p:sp>
        <p:nvSpPr>
          <p:cNvPr id="82954" name="Freeform 10"/>
          <p:cNvSpPr>
            <a:spLocks/>
          </p:cNvSpPr>
          <p:nvPr/>
        </p:nvSpPr>
        <p:spPr bwMode="auto">
          <a:xfrm>
            <a:off x="2120900" y="4360863"/>
            <a:ext cx="3810000" cy="1055687"/>
          </a:xfrm>
          <a:custGeom>
            <a:avLst/>
            <a:gdLst>
              <a:gd name="T0" fmla="*/ 0 w 2400"/>
              <a:gd name="T1" fmla="*/ 0 h 665"/>
              <a:gd name="T2" fmla="*/ 0 w 2400"/>
              <a:gd name="T3" fmla="*/ 664 h 665"/>
              <a:gd name="T4" fmla="*/ 2399 w 2400"/>
              <a:gd name="T5" fmla="*/ 664 h 665"/>
              <a:gd name="T6" fmla="*/ 2399 w 2400"/>
              <a:gd name="T7" fmla="*/ 0 h 665"/>
            </a:gdLst>
            <a:ahLst/>
            <a:cxnLst>
              <a:cxn ang="0">
                <a:pos x="T0" y="T1"/>
              </a:cxn>
              <a:cxn ang="0">
                <a:pos x="T2" y="T3"/>
              </a:cxn>
              <a:cxn ang="0">
                <a:pos x="T4" y="T5"/>
              </a:cxn>
              <a:cxn ang="0">
                <a:pos x="T6" y="T7"/>
              </a:cxn>
            </a:cxnLst>
            <a:rect l="0" t="0" r="r" b="b"/>
            <a:pathLst>
              <a:path w="2400" h="665">
                <a:moveTo>
                  <a:pt x="0" y="0"/>
                </a:moveTo>
                <a:lnTo>
                  <a:pt x="0" y="664"/>
                </a:lnTo>
                <a:lnTo>
                  <a:pt x="2399" y="664"/>
                </a:lnTo>
                <a:lnTo>
                  <a:pt x="2399" y="0"/>
                </a:lnTo>
              </a:path>
            </a:pathLst>
          </a:custGeom>
          <a:noFill/>
          <a:ln w="50800" cap="rnd" cmpd="sng">
            <a:solidFill>
              <a:schemeClr val="hlink"/>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Freeform 11"/>
          <p:cNvSpPr>
            <a:spLocks/>
          </p:cNvSpPr>
          <p:nvPr/>
        </p:nvSpPr>
        <p:spPr bwMode="auto">
          <a:xfrm>
            <a:off x="2586038" y="4379913"/>
            <a:ext cx="2473325" cy="569912"/>
          </a:xfrm>
          <a:custGeom>
            <a:avLst/>
            <a:gdLst>
              <a:gd name="T0" fmla="*/ 0 w 1558"/>
              <a:gd name="T1" fmla="*/ 0 h 359"/>
              <a:gd name="T2" fmla="*/ 0 w 1558"/>
              <a:gd name="T3" fmla="*/ 358 h 359"/>
              <a:gd name="T4" fmla="*/ 1557 w 1558"/>
              <a:gd name="T5" fmla="*/ 358 h 359"/>
              <a:gd name="T6" fmla="*/ 1557 w 1558"/>
              <a:gd name="T7" fmla="*/ 0 h 359"/>
            </a:gdLst>
            <a:ahLst/>
            <a:cxnLst>
              <a:cxn ang="0">
                <a:pos x="T0" y="T1"/>
              </a:cxn>
              <a:cxn ang="0">
                <a:pos x="T2" y="T3"/>
              </a:cxn>
              <a:cxn ang="0">
                <a:pos x="T4" y="T5"/>
              </a:cxn>
              <a:cxn ang="0">
                <a:pos x="T6" y="T7"/>
              </a:cxn>
            </a:cxnLst>
            <a:rect l="0" t="0" r="r" b="b"/>
            <a:pathLst>
              <a:path w="1558" h="359">
                <a:moveTo>
                  <a:pt x="0" y="0"/>
                </a:moveTo>
                <a:lnTo>
                  <a:pt x="0" y="358"/>
                </a:lnTo>
                <a:lnTo>
                  <a:pt x="1557" y="358"/>
                </a:lnTo>
                <a:lnTo>
                  <a:pt x="1557" y="0"/>
                </a:lnTo>
              </a:path>
            </a:pathLst>
          </a:custGeom>
          <a:noFill/>
          <a:ln w="50800" cap="rnd" cmpd="sng">
            <a:solidFill>
              <a:schemeClr val="accent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blackWhite">
          <a:xfrm>
            <a:off x="949325" y="2090738"/>
            <a:ext cx="7288213" cy="1211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15000"/>
              </a:lnSpc>
              <a:spcBef>
                <a:spcPct val="0"/>
              </a:spcBef>
              <a:tabLst>
                <a:tab pos="1200150" algn="l"/>
              </a:tabLst>
            </a:pPr>
            <a:endParaRPr lang="en-US" sz="1800">
              <a:solidFill>
                <a:srgbClr val="000000"/>
              </a:solidFill>
              <a:latin typeface="Courier New" pitchFamily="49" charset="0"/>
            </a:endParaRPr>
          </a:p>
          <a:p>
            <a:pPr algn="l">
              <a:lnSpc>
                <a:spcPct val="115000"/>
              </a:lnSpc>
              <a:spcBef>
                <a:spcPct val="0"/>
              </a:spcBef>
              <a:tabLst>
                <a:tab pos="1200150" algn="l"/>
              </a:tabLst>
            </a:pPr>
            <a:endParaRPr lang="en-US" sz="1800">
              <a:solidFill>
                <a:srgbClr val="000000"/>
              </a:solidFill>
              <a:latin typeface="Courier New" pitchFamily="49" charset="0"/>
            </a:endParaRPr>
          </a:p>
        </p:txBody>
      </p:sp>
      <p:sp>
        <p:nvSpPr>
          <p:cNvPr id="84995" name="Rectangle 3"/>
          <p:cNvSpPr>
            <a:spLocks noChangeArrowheads="1"/>
          </p:cNvSpPr>
          <p:nvPr/>
        </p:nvSpPr>
        <p:spPr bwMode="blackWhite">
          <a:xfrm>
            <a:off x="949325" y="3859213"/>
            <a:ext cx="7288213"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a:p>
            <a:pPr algn="l">
              <a:lnSpc>
                <a:spcPct val="90000"/>
              </a:lnSpc>
              <a:spcBef>
                <a:spcPct val="0"/>
              </a:spcBef>
              <a:tabLst>
                <a:tab pos="1200150" algn="l"/>
              </a:tabLst>
            </a:pPr>
            <a:endParaRPr lang="en-US" sz="1800">
              <a:solidFill>
                <a:srgbClr val="000000"/>
              </a:solidFill>
              <a:latin typeface="Courier New" pitchFamily="49" charset="0"/>
            </a:endParaRPr>
          </a:p>
        </p:txBody>
      </p:sp>
      <p:sp>
        <p:nvSpPr>
          <p:cNvPr id="84996" name="Rectangle 4"/>
          <p:cNvSpPr>
            <a:spLocks noGrp="1" noChangeArrowheads="1"/>
          </p:cNvSpPr>
          <p:nvPr>
            <p:ph type="title"/>
          </p:nvPr>
        </p:nvSpPr>
        <p:spPr>
          <a:noFill/>
          <a:ln/>
        </p:spPr>
        <p:txBody>
          <a:bodyPr/>
          <a:lstStyle/>
          <a:p>
            <a:r>
              <a:rPr lang="en-US"/>
              <a:t>Nesting Functions</a:t>
            </a:r>
          </a:p>
        </p:txBody>
      </p:sp>
      <p:grpSp>
        <p:nvGrpSpPr>
          <p:cNvPr id="84999" name="Group 7"/>
          <p:cNvGrpSpPr>
            <a:grpSpLocks/>
          </p:cNvGrpSpPr>
          <p:nvPr/>
        </p:nvGrpSpPr>
        <p:grpSpPr bwMode="auto">
          <a:xfrm>
            <a:off x="2516188" y="2360613"/>
            <a:ext cx="4545012" cy="1868487"/>
            <a:chOff x="1585" y="1487"/>
            <a:chExt cx="2863" cy="1177"/>
          </a:xfrm>
        </p:grpSpPr>
        <p:sp>
          <p:nvSpPr>
            <p:cNvPr id="84997" name="Rectangle 5"/>
            <p:cNvSpPr>
              <a:spLocks noChangeArrowheads="1"/>
            </p:cNvSpPr>
            <p:nvPr/>
          </p:nvSpPr>
          <p:spPr bwMode="ltGray">
            <a:xfrm>
              <a:off x="1801" y="1487"/>
              <a:ext cx="2647" cy="23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Rectangle 6"/>
            <p:cNvSpPr>
              <a:spLocks noChangeArrowheads="1"/>
            </p:cNvSpPr>
            <p:nvPr/>
          </p:nvSpPr>
          <p:spPr bwMode="ltGray">
            <a:xfrm>
              <a:off x="1585" y="2463"/>
              <a:ext cx="2583" cy="20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5000" name="Rectangle 8"/>
          <p:cNvSpPr>
            <a:spLocks noChangeArrowheads="1"/>
          </p:cNvSpPr>
          <p:nvPr/>
        </p:nvSpPr>
        <p:spPr bwMode="blackWhite">
          <a:xfrm>
            <a:off x="936625" y="1963738"/>
            <a:ext cx="7313613"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a:t>
            </a:r>
            <a:r>
              <a:rPr lang="en-US" sz="1800" dirty="0" smtClean="0">
                <a:solidFill>
                  <a:srgbClr val="000000"/>
                </a:solidFill>
                <a:latin typeface="Courier New" pitchFamily="49" charset="0"/>
              </a:rPr>
              <a:t>SELECT	</a:t>
            </a:r>
            <a:r>
              <a:rPr lang="en-US" sz="1800" dirty="0" err="1" smtClean="0">
                <a:solidFill>
                  <a:srgbClr val="000000"/>
                </a:solidFill>
                <a:latin typeface="Courier New" pitchFamily="49" charset="0"/>
              </a:rPr>
              <a:t>ename,comm</a:t>
            </a:r>
            <a:r>
              <a:rPr lang="en-US" sz="1800" dirty="0" smtClean="0">
                <a:solidFill>
                  <a:srgbClr val="000000"/>
                </a:solidFill>
                <a:latin typeface="Courier New" pitchFamily="49" charset="0"/>
              </a:rPr>
              <a:t>,</a:t>
            </a:r>
          </a:p>
          <a:p>
            <a:pPr algn="l">
              <a:lnSpc>
                <a:spcPct val="100000"/>
              </a:lnSpc>
              <a:spcBef>
                <a:spcPct val="0"/>
              </a:spcBef>
              <a:tabLst>
                <a:tab pos="1200150" algn="l"/>
              </a:tabLst>
            </a:pPr>
            <a:r>
              <a:rPr lang="en-US" sz="1800" dirty="0" smtClean="0">
                <a:solidFill>
                  <a:srgbClr val="000000"/>
                </a:solidFill>
                <a:latin typeface="Courier New" pitchFamily="49" charset="0"/>
              </a:rPr>
              <a:t>  	     NVL(TO_CHAR(</a:t>
            </a:r>
            <a:r>
              <a:rPr lang="en-US" sz="1800" dirty="0" err="1" smtClean="0">
                <a:solidFill>
                  <a:srgbClr val="000000"/>
                </a:solidFill>
                <a:latin typeface="Courier New" pitchFamily="49" charset="0"/>
              </a:rPr>
              <a:t>comm</a:t>
            </a:r>
            <a:r>
              <a:rPr lang="en-US" sz="1800" dirty="0" smtClean="0">
                <a:solidFill>
                  <a:srgbClr val="000000"/>
                </a:solidFill>
                <a:latin typeface="Courier New" pitchFamily="49" charset="0"/>
              </a:rPr>
              <a:t>),'No </a:t>
            </a:r>
            <a:r>
              <a:rPr lang="en-US" sz="1800" dirty="0" err="1" smtClean="0">
                <a:solidFill>
                  <a:srgbClr val="000000"/>
                </a:solidFill>
                <a:latin typeface="Courier New" pitchFamily="49" charset="0"/>
              </a:rPr>
              <a:t>comm</a:t>
            </a:r>
            <a:r>
              <a:rPr lang="en-US" sz="1800" dirty="0" smtClean="0">
                <a:solidFill>
                  <a:srgbClr val="000000"/>
                </a:solidFill>
                <a:latin typeface="Courier New" pitchFamily="49" charset="0"/>
              </a:rPr>
              <a:t>')</a:t>
            </a:r>
          </a:p>
          <a:p>
            <a:pPr algn="l">
              <a:lnSpc>
                <a:spcPct val="100000"/>
              </a:lnSpc>
              <a:spcBef>
                <a:spcPct val="0"/>
              </a:spcBef>
              <a:tabLst>
                <a:tab pos="1200150" algn="l"/>
              </a:tabLst>
            </a:pPr>
            <a:r>
              <a:rPr lang="en-US" sz="1800" dirty="0" smtClean="0">
                <a:solidFill>
                  <a:srgbClr val="000000"/>
                </a:solidFill>
                <a:latin typeface="Courier New" pitchFamily="49" charset="0"/>
              </a:rPr>
              <a:t>    FROM	</a:t>
            </a:r>
            <a:r>
              <a:rPr lang="en-US" sz="1800" dirty="0" err="1" smtClean="0">
                <a:solidFill>
                  <a:srgbClr val="000000"/>
                </a:solidFill>
                <a:latin typeface="Courier New" pitchFamily="49" charset="0"/>
              </a:rPr>
              <a:t>emp</a:t>
            </a:r>
            <a:endParaRPr lang="en-US" sz="1800" dirty="0" smtClean="0">
              <a:solidFill>
                <a:srgbClr val="000000"/>
              </a:solidFill>
              <a:latin typeface="Courier New" pitchFamily="49" charset="0"/>
            </a:endParaRPr>
          </a:p>
          <a:p>
            <a:pPr algn="l">
              <a:lnSpc>
                <a:spcPct val="100000"/>
              </a:lnSpc>
              <a:spcBef>
                <a:spcPct val="0"/>
              </a:spcBef>
              <a:tabLst>
                <a:tab pos="1200150" algn="l"/>
              </a:tabLst>
            </a:pPr>
            <a:r>
              <a:rPr lang="en-US" sz="1800" dirty="0" smtClean="0">
                <a:solidFill>
                  <a:srgbClr val="000000"/>
                </a:solidFill>
                <a:latin typeface="Courier New" pitchFamily="49" charset="0"/>
              </a:rPr>
              <a:t>    WHERE	</a:t>
            </a:r>
            <a:r>
              <a:rPr lang="en-US" sz="1800" dirty="0" err="1" smtClean="0">
                <a:solidFill>
                  <a:srgbClr val="000000"/>
                </a:solidFill>
                <a:latin typeface="Courier New" pitchFamily="49" charset="0"/>
              </a:rPr>
              <a:t>comm</a:t>
            </a:r>
            <a:r>
              <a:rPr lang="en-US" sz="1800" dirty="0" smtClean="0">
                <a:solidFill>
                  <a:srgbClr val="000000"/>
                </a:solidFill>
                <a:latin typeface="Courier New" pitchFamily="49" charset="0"/>
              </a:rPr>
              <a:t> IS NULL;</a:t>
            </a:r>
            <a:endParaRPr lang="en-US" sz="1800" dirty="0">
              <a:solidFill>
                <a:srgbClr val="000000"/>
              </a:solidFill>
              <a:latin typeface="Courier New" pitchFamily="49" charset="0"/>
            </a:endParaRPr>
          </a:p>
        </p:txBody>
      </p:sp>
      <p:sp>
        <p:nvSpPr>
          <p:cNvPr id="85001" name="Rectangle 9"/>
          <p:cNvSpPr>
            <a:spLocks noChangeArrowheads="1"/>
          </p:cNvSpPr>
          <p:nvPr/>
        </p:nvSpPr>
        <p:spPr bwMode="blackWhite">
          <a:xfrm>
            <a:off x="962025" y="3871913"/>
            <a:ext cx="72628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0"/>
              </a:spcBef>
              <a:tabLst>
                <a:tab pos="1200150" algn="l"/>
              </a:tabLst>
            </a:pPr>
            <a:r>
              <a:rPr lang="en-US" sz="1800" dirty="0">
                <a:solidFill>
                  <a:srgbClr val="000000"/>
                </a:solidFill>
                <a:latin typeface="Courier New" pitchFamily="49" charset="0"/>
              </a:rPr>
              <a:t>ENAME      </a:t>
            </a:r>
            <a:r>
              <a:rPr lang="en-US" sz="1800" dirty="0" smtClean="0">
                <a:solidFill>
                  <a:srgbClr val="000000"/>
                </a:solidFill>
                <a:latin typeface="Courier New" pitchFamily="49" charset="0"/>
              </a:rPr>
              <a:t>NVL(TO_CHAR(</a:t>
            </a:r>
            <a:r>
              <a:rPr lang="en-US" sz="1800" dirty="0" err="1" smtClean="0">
                <a:solidFill>
                  <a:srgbClr val="000000"/>
                </a:solidFill>
                <a:latin typeface="Courier New" pitchFamily="49" charset="0"/>
              </a:rPr>
              <a:t>Comm</a:t>
            </a:r>
            <a:r>
              <a:rPr lang="en-US" sz="1800" dirty="0" smtClean="0">
                <a:solidFill>
                  <a:srgbClr val="000000"/>
                </a:solidFill>
                <a:latin typeface="Courier New" pitchFamily="49" charset="0"/>
              </a:rPr>
              <a:t>),'NO COMM')</a:t>
            </a:r>
            <a:endParaRPr lang="en-US" sz="1800" dirty="0">
              <a:solidFill>
                <a:srgbClr val="000000"/>
              </a:solidFill>
              <a:latin typeface="Courier New" pitchFamily="49" charset="0"/>
            </a:endParaRPr>
          </a:p>
          <a:p>
            <a:pPr algn="l">
              <a:lnSpc>
                <a:spcPct val="90000"/>
              </a:lnSpc>
              <a:spcBef>
                <a:spcPct val="0"/>
              </a:spcBef>
              <a:tabLst>
                <a:tab pos="1200150" algn="l"/>
              </a:tabLst>
            </a:pPr>
            <a:r>
              <a:rPr lang="en-US" sz="1800" dirty="0">
                <a:solidFill>
                  <a:srgbClr val="000000"/>
                </a:solidFill>
                <a:latin typeface="Courier New" pitchFamily="49" charset="0"/>
              </a:rPr>
              <a:t>---------- -----------------------------</a:t>
            </a:r>
          </a:p>
          <a:p>
            <a:pPr algn="l">
              <a:lnSpc>
                <a:spcPct val="90000"/>
              </a:lnSpc>
              <a:spcBef>
                <a:spcPct val="0"/>
              </a:spcBef>
              <a:tabLst>
                <a:tab pos="1200150" algn="l"/>
              </a:tabLst>
            </a:pPr>
            <a:r>
              <a:rPr lang="en-US" sz="1800" dirty="0">
                <a:solidFill>
                  <a:srgbClr val="000000"/>
                </a:solidFill>
                <a:latin typeface="Courier New" pitchFamily="49" charset="0"/>
              </a:rPr>
              <a:t>KING       No </a:t>
            </a:r>
            <a:r>
              <a:rPr lang="en-US" sz="1800" dirty="0" smtClean="0">
                <a:solidFill>
                  <a:srgbClr val="000000"/>
                </a:solidFill>
                <a:latin typeface="Courier New" pitchFamily="49" charset="0"/>
              </a:rPr>
              <a:t>COMM</a:t>
            </a:r>
            <a:endParaRPr lang="en-US" sz="1800" dirty="0">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wipe(up)">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a:ln/>
        </p:spPr>
        <p:txBody>
          <a:bodyPr/>
          <a:lstStyle/>
          <a:p>
            <a:r>
              <a:rPr lang="en-US"/>
              <a:t>Summary</a:t>
            </a:r>
          </a:p>
        </p:txBody>
      </p:sp>
      <p:sp>
        <p:nvSpPr>
          <p:cNvPr id="87043" name="Rectangle 3"/>
          <p:cNvSpPr>
            <a:spLocks noGrp="1" noChangeArrowheads="1"/>
          </p:cNvSpPr>
          <p:nvPr>
            <p:ph type="body" idx="1"/>
          </p:nvPr>
        </p:nvSpPr>
        <p:spPr>
          <a:xfrm>
            <a:off x="860425" y="1795463"/>
            <a:ext cx="7385050" cy="3276600"/>
          </a:xfrm>
          <a:ln/>
        </p:spPr>
        <p:txBody>
          <a:bodyPr/>
          <a:lstStyle/>
          <a:p>
            <a:r>
              <a:rPr lang="en-US"/>
              <a:t>Use functions to do the following:</a:t>
            </a:r>
          </a:p>
          <a:p>
            <a:pPr lvl="1"/>
            <a:r>
              <a:rPr lang="en-US"/>
              <a:t>Perform calculations on data</a:t>
            </a:r>
          </a:p>
          <a:p>
            <a:pPr lvl="1"/>
            <a:r>
              <a:rPr lang="en-US"/>
              <a:t>Modify individual data items</a:t>
            </a:r>
          </a:p>
          <a:p>
            <a:pPr lvl="1"/>
            <a:r>
              <a:rPr lang="en-US"/>
              <a:t>Manipulate output for groups of rows</a:t>
            </a:r>
          </a:p>
          <a:p>
            <a:pPr lvl="1"/>
            <a:r>
              <a:rPr lang="en-US"/>
              <a:t>Alter date formats for display</a:t>
            </a:r>
          </a:p>
          <a:p>
            <a:pPr lvl="1"/>
            <a:r>
              <a:rPr lang="en-US"/>
              <a:t>Convert column datatypes</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p:spPr>
        <p:txBody>
          <a:bodyPr/>
          <a:lstStyle/>
          <a:p>
            <a:r>
              <a:rPr lang="en-US"/>
              <a:t>Practice Overview</a:t>
            </a:r>
          </a:p>
        </p:txBody>
      </p:sp>
      <p:sp>
        <p:nvSpPr>
          <p:cNvPr id="89091" name="Rectangle 3"/>
          <p:cNvSpPr>
            <a:spLocks noGrp="1" noChangeArrowheads="1"/>
          </p:cNvSpPr>
          <p:nvPr>
            <p:ph type="body" idx="1"/>
          </p:nvPr>
        </p:nvSpPr>
        <p:spPr>
          <a:xfrm>
            <a:off x="858838" y="1795463"/>
            <a:ext cx="7385050" cy="498475"/>
          </a:xfrm>
          <a:noFill/>
          <a:ln/>
        </p:spPr>
        <p:txBody>
          <a:bodyPr/>
          <a:lstStyle/>
          <a:p>
            <a:pPr lvl="1"/>
            <a:r>
              <a:rPr lang="en-US"/>
              <a:t>Creating queries that require the use of numeric, character, and date functions</a:t>
            </a:r>
          </a:p>
          <a:p>
            <a:pPr lvl="1"/>
            <a:r>
              <a:rPr lang="en-US"/>
              <a:t>Using concatenation with functions</a:t>
            </a:r>
          </a:p>
          <a:p>
            <a:pPr lvl="1"/>
            <a:r>
              <a:rPr lang="en-US"/>
              <a:t>Writing case-insensitive queries to test the usefulness of character functions</a:t>
            </a:r>
          </a:p>
          <a:p>
            <a:pPr lvl="1"/>
            <a:r>
              <a:rPr lang="en-US"/>
              <a:t>Performing calculations of years and months of service for an employee</a:t>
            </a:r>
          </a:p>
          <a:p>
            <a:pPr lvl="1"/>
            <a:r>
              <a:rPr lang="en-US"/>
              <a:t>Determining the review date for an employee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ln/>
        </p:spPr>
        <p:txBody>
          <a:bodyPr/>
          <a:lstStyle/>
          <a:p>
            <a:endParaRPr lang="en-US"/>
          </a:p>
        </p:txBody>
      </p:sp>
      <p:sp>
        <p:nvSpPr>
          <p:cNvPr id="91139" name="Rectangle 3"/>
          <p:cNvSpPr>
            <a:spLocks noGrp="1" noChangeArrowheads="1"/>
          </p:cNvSpPr>
          <p:nvPr>
            <p:ph type="body" idx="1"/>
          </p:nvPr>
        </p:nvSpPr>
        <p:spPr>
          <a:xfrm>
            <a:off x="860425" y="1795463"/>
            <a:ext cx="7385050" cy="498475"/>
          </a:xfrm>
          <a:ln/>
        </p:spPr>
        <p:txBody>
          <a:bodyPr/>
          <a:lstStyle/>
          <a:p>
            <a:endParaRPr lang="en-US"/>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ln/>
        </p:spPr>
        <p:txBody>
          <a:bodyPr/>
          <a:lstStyle/>
          <a:p>
            <a:endParaRPr lang="en-US"/>
          </a:p>
        </p:txBody>
      </p:sp>
      <p:sp>
        <p:nvSpPr>
          <p:cNvPr id="93187" name="Rectangle 3"/>
          <p:cNvSpPr>
            <a:spLocks noGrp="1" noChangeArrowheads="1"/>
          </p:cNvSpPr>
          <p:nvPr>
            <p:ph type="body" idx="1"/>
          </p:nvPr>
        </p:nvSpPr>
        <p:spPr>
          <a:xfrm>
            <a:off x="860425" y="1795463"/>
            <a:ext cx="7385050" cy="498475"/>
          </a:xfrm>
          <a:ln/>
        </p:spPr>
        <p:txBody>
          <a:bodyPr/>
          <a:lstStyle/>
          <a:p>
            <a:endParaRPr 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ln/>
        </p:spPr>
        <p:txBody>
          <a:bodyPr/>
          <a:lstStyle/>
          <a:p>
            <a:endParaRPr lang="en-US"/>
          </a:p>
        </p:txBody>
      </p:sp>
      <p:sp>
        <p:nvSpPr>
          <p:cNvPr id="95235" name="Rectangle 3"/>
          <p:cNvSpPr>
            <a:spLocks noGrp="1" noChangeArrowheads="1"/>
          </p:cNvSpPr>
          <p:nvPr>
            <p:ph type="body" idx="1"/>
          </p:nvPr>
        </p:nvSpPr>
        <p:spPr>
          <a:xfrm>
            <a:off x="860425" y="1795463"/>
            <a:ext cx="7385050" cy="498475"/>
          </a:xfrm>
          <a:ln/>
        </p:spPr>
        <p:txBody>
          <a:bodyPr/>
          <a:lstStyle/>
          <a:p>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89463" y="2171700"/>
            <a:ext cx="0" cy="1419225"/>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3" name="Line 3"/>
          <p:cNvSpPr>
            <a:spLocks noChangeShapeType="1"/>
          </p:cNvSpPr>
          <p:nvPr/>
        </p:nvSpPr>
        <p:spPr bwMode="auto">
          <a:xfrm flipH="1" flipV="1">
            <a:off x="2647950" y="3087688"/>
            <a:ext cx="1960563" cy="503237"/>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4" name="Line 4"/>
          <p:cNvSpPr>
            <a:spLocks noChangeShapeType="1"/>
          </p:cNvSpPr>
          <p:nvPr/>
        </p:nvSpPr>
        <p:spPr bwMode="auto">
          <a:xfrm flipV="1">
            <a:off x="4608513" y="3070225"/>
            <a:ext cx="2012950" cy="520700"/>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5" name="Line 5"/>
          <p:cNvSpPr>
            <a:spLocks noChangeShapeType="1"/>
          </p:cNvSpPr>
          <p:nvPr/>
        </p:nvSpPr>
        <p:spPr bwMode="auto">
          <a:xfrm flipH="1">
            <a:off x="2863850" y="3590925"/>
            <a:ext cx="1744663" cy="1598613"/>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6" name="Line 6"/>
          <p:cNvSpPr>
            <a:spLocks noChangeShapeType="1"/>
          </p:cNvSpPr>
          <p:nvPr/>
        </p:nvSpPr>
        <p:spPr bwMode="auto">
          <a:xfrm>
            <a:off x="4608513" y="3590925"/>
            <a:ext cx="1671637" cy="1652588"/>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7" name="Rectangle 7"/>
          <p:cNvSpPr>
            <a:spLocks noGrp="1" noChangeArrowheads="1"/>
          </p:cNvSpPr>
          <p:nvPr>
            <p:ph type="title"/>
          </p:nvPr>
        </p:nvSpPr>
        <p:spPr>
          <a:noFill/>
          <a:ln/>
        </p:spPr>
        <p:txBody>
          <a:bodyPr/>
          <a:lstStyle/>
          <a:p>
            <a:r>
              <a:rPr lang="en-US"/>
              <a:t>Single-Row Functions</a:t>
            </a:r>
          </a:p>
        </p:txBody>
      </p:sp>
      <p:sp>
        <p:nvSpPr>
          <p:cNvPr id="15368" name="Rectangle 8"/>
          <p:cNvSpPr>
            <a:spLocks noChangeArrowheads="1"/>
          </p:cNvSpPr>
          <p:nvPr/>
        </p:nvSpPr>
        <p:spPr bwMode="blackWhite">
          <a:xfrm>
            <a:off x="2012950" y="4749800"/>
            <a:ext cx="1785938"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Conversion</a:t>
            </a:r>
          </a:p>
        </p:txBody>
      </p:sp>
      <p:sp>
        <p:nvSpPr>
          <p:cNvPr id="15369" name="Rectangle 9"/>
          <p:cNvSpPr>
            <a:spLocks noChangeArrowheads="1"/>
          </p:cNvSpPr>
          <p:nvPr/>
        </p:nvSpPr>
        <p:spPr bwMode="blackWhite">
          <a:xfrm>
            <a:off x="3740150" y="1468438"/>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Character</a:t>
            </a:r>
          </a:p>
        </p:txBody>
      </p:sp>
      <p:sp>
        <p:nvSpPr>
          <p:cNvPr id="15370" name="Rectangle 10"/>
          <p:cNvSpPr>
            <a:spLocks noChangeArrowheads="1"/>
          </p:cNvSpPr>
          <p:nvPr/>
        </p:nvSpPr>
        <p:spPr bwMode="blackWhite">
          <a:xfrm>
            <a:off x="6216650" y="2655888"/>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p>
            <a:pPr defTabSz="1620838">
              <a:lnSpc>
                <a:spcPct val="100000"/>
              </a:lnSpc>
              <a:spcBef>
                <a:spcPct val="0"/>
              </a:spcBef>
            </a:pPr>
            <a:r>
              <a:rPr lang="en-US" sz="2400">
                <a:solidFill>
                  <a:srgbClr val="FFFFCC"/>
                </a:solidFill>
                <a:effectLst>
                  <a:outerShdw blurRad="38100" dist="38100" dir="2700000" algn="tl">
                    <a:srgbClr val="000000"/>
                  </a:outerShdw>
                </a:effectLst>
                <a:latin typeface="Arial" charset="0"/>
              </a:rPr>
              <a:t>Number</a:t>
            </a:r>
          </a:p>
        </p:txBody>
      </p:sp>
      <p:sp>
        <p:nvSpPr>
          <p:cNvPr id="15371" name="Rectangle 11"/>
          <p:cNvSpPr>
            <a:spLocks noChangeArrowheads="1"/>
          </p:cNvSpPr>
          <p:nvPr/>
        </p:nvSpPr>
        <p:spPr bwMode="blackWhite">
          <a:xfrm>
            <a:off x="5360988" y="4770438"/>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Date</a:t>
            </a:r>
          </a:p>
        </p:txBody>
      </p:sp>
      <p:sp>
        <p:nvSpPr>
          <p:cNvPr id="15372" name="Rectangle 12"/>
          <p:cNvSpPr>
            <a:spLocks noChangeArrowheads="1"/>
          </p:cNvSpPr>
          <p:nvPr/>
        </p:nvSpPr>
        <p:spPr bwMode="blackWhite">
          <a:xfrm>
            <a:off x="1227138" y="2655888"/>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General</a:t>
            </a:r>
          </a:p>
        </p:txBody>
      </p:sp>
      <p:sp>
        <p:nvSpPr>
          <p:cNvPr id="15373" name="Rectangle 13"/>
          <p:cNvSpPr>
            <a:spLocks noChangeArrowheads="1"/>
          </p:cNvSpPr>
          <p:nvPr/>
        </p:nvSpPr>
        <p:spPr bwMode="blackWhite">
          <a:xfrm>
            <a:off x="3533775" y="3108325"/>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Single-row </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functions</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ln/>
        </p:spPr>
        <p:txBody>
          <a:bodyPr/>
          <a:lstStyle/>
          <a:p>
            <a:endParaRPr lang="en-US"/>
          </a:p>
        </p:txBody>
      </p:sp>
      <p:sp>
        <p:nvSpPr>
          <p:cNvPr id="97283" name="Rectangle 3"/>
          <p:cNvSpPr>
            <a:spLocks noGrp="1" noChangeArrowheads="1"/>
          </p:cNvSpPr>
          <p:nvPr>
            <p:ph type="body" idx="1"/>
          </p:nvPr>
        </p:nvSpPr>
        <p:spPr>
          <a:xfrm>
            <a:off x="860425" y="1795463"/>
            <a:ext cx="7385050" cy="498475"/>
          </a:xfrm>
          <a:ln/>
        </p:spPr>
        <p:txBody>
          <a:bodyPr/>
          <a:lstStyle/>
          <a:p>
            <a:endParaRPr lang="en-US"/>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ln/>
        </p:spPr>
        <p:txBody>
          <a:bodyPr/>
          <a:lstStyle/>
          <a:p>
            <a:endParaRPr lang="en-US"/>
          </a:p>
        </p:txBody>
      </p:sp>
      <p:sp>
        <p:nvSpPr>
          <p:cNvPr id="99331" name="Rectangle 3"/>
          <p:cNvSpPr>
            <a:spLocks noGrp="1" noChangeArrowheads="1"/>
          </p:cNvSpPr>
          <p:nvPr>
            <p:ph type="body" idx="1"/>
          </p:nvPr>
        </p:nvSpPr>
        <p:spPr>
          <a:xfrm>
            <a:off x="860425" y="1795463"/>
            <a:ext cx="7385050" cy="498475"/>
          </a:xfrm>
          <a:ln/>
        </p:spPr>
        <p:txBody>
          <a:bodyPr/>
          <a:lstStyle/>
          <a:p>
            <a:endParaRPr lang="en-US"/>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ln/>
        </p:spPr>
        <p:txBody>
          <a:bodyPr/>
          <a:lstStyle/>
          <a:p>
            <a:endParaRPr lang="en-US"/>
          </a:p>
        </p:txBody>
      </p:sp>
      <p:sp>
        <p:nvSpPr>
          <p:cNvPr id="101379" name="Rectangle 3"/>
          <p:cNvSpPr>
            <a:spLocks noGrp="1" noChangeArrowheads="1"/>
          </p:cNvSpPr>
          <p:nvPr>
            <p:ph type="body" idx="1"/>
          </p:nvPr>
        </p:nvSpPr>
        <p:spPr>
          <a:xfrm>
            <a:off x="860425" y="1795463"/>
            <a:ext cx="7385050" cy="498475"/>
          </a:xfr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t>Character Functions</a:t>
            </a:r>
          </a:p>
        </p:txBody>
      </p:sp>
      <p:sp>
        <p:nvSpPr>
          <p:cNvPr id="17411" name="Rectangle 3"/>
          <p:cNvSpPr>
            <a:spLocks noChangeArrowheads="1"/>
          </p:cNvSpPr>
          <p:nvPr/>
        </p:nvSpPr>
        <p:spPr bwMode="blackWhite">
          <a:xfrm>
            <a:off x="3416300" y="12906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Character</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functions</a:t>
            </a:r>
          </a:p>
        </p:txBody>
      </p:sp>
      <p:sp>
        <p:nvSpPr>
          <p:cNvPr id="17412" name="Rectangle 4"/>
          <p:cNvSpPr>
            <a:spLocks noChangeArrowheads="1"/>
          </p:cNvSpPr>
          <p:nvPr/>
        </p:nvSpPr>
        <p:spPr bwMode="auto">
          <a:xfrm>
            <a:off x="1565275" y="3919538"/>
            <a:ext cx="1403350"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90000"/>
              </a:lnSpc>
              <a:spcBef>
                <a:spcPct val="35000"/>
              </a:spcBef>
            </a:pPr>
            <a:r>
              <a:rPr lang="en-US" sz="2400">
                <a:solidFill>
                  <a:schemeClr val="tx1"/>
                </a:solidFill>
                <a:effectLst>
                  <a:outerShdw blurRad="38100" dist="38100" dir="2700000" algn="tl">
                    <a:srgbClr val="000000"/>
                  </a:outerShdw>
                </a:effectLst>
                <a:latin typeface="Arial" charset="0"/>
              </a:rPr>
              <a:t>LOWER</a:t>
            </a:r>
          </a:p>
          <a:p>
            <a:pPr algn="l" defTabSz="822325">
              <a:lnSpc>
                <a:spcPct val="90000"/>
              </a:lnSpc>
              <a:spcBef>
                <a:spcPct val="35000"/>
              </a:spcBef>
            </a:pPr>
            <a:r>
              <a:rPr lang="en-US" sz="2400">
                <a:solidFill>
                  <a:schemeClr val="tx1"/>
                </a:solidFill>
                <a:effectLst>
                  <a:outerShdw blurRad="38100" dist="38100" dir="2700000" algn="tl">
                    <a:srgbClr val="000000"/>
                  </a:outerShdw>
                </a:effectLst>
                <a:latin typeface="Arial" charset="0"/>
              </a:rPr>
              <a:t>UPPER</a:t>
            </a:r>
          </a:p>
          <a:p>
            <a:pPr algn="l" defTabSz="822325">
              <a:lnSpc>
                <a:spcPct val="90000"/>
              </a:lnSpc>
              <a:spcBef>
                <a:spcPct val="35000"/>
              </a:spcBef>
            </a:pPr>
            <a:r>
              <a:rPr lang="en-US" sz="2400">
                <a:solidFill>
                  <a:schemeClr val="tx1"/>
                </a:solidFill>
                <a:effectLst>
                  <a:outerShdw blurRad="38100" dist="38100" dir="2700000" algn="tl">
                    <a:srgbClr val="000000"/>
                  </a:outerShdw>
                </a:effectLst>
                <a:latin typeface="Arial" charset="0"/>
              </a:rPr>
              <a:t>INITCAP</a:t>
            </a:r>
          </a:p>
        </p:txBody>
      </p:sp>
      <p:sp>
        <p:nvSpPr>
          <p:cNvPr id="17413" name="Rectangle 5"/>
          <p:cNvSpPr>
            <a:spLocks noChangeArrowheads="1"/>
          </p:cNvSpPr>
          <p:nvPr/>
        </p:nvSpPr>
        <p:spPr bwMode="auto">
          <a:xfrm>
            <a:off x="4800600" y="3886200"/>
            <a:ext cx="1422400"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CONCAT</a:t>
            </a:r>
          </a:p>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SUBSTR</a:t>
            </a:r>
          </a:p>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LENGTH</a:t>
            </a:r>
          </a:p>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INSTR</a:t>
            </a:r>
          </a:p>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LPAD, RPAD</a:t>
            </a:r>
          </a:p>
        </p:txBody>
      </p:sp>
      <p:sp>
        <p:nvSpPr>
          <p:cNvPr id="17414" name="Line 6"/>
          <p:cNvSpPr>
            <a:spLocks noChangeShapeType="1"/>
          </p:cNvSpPr>
          <p:nvPr/>
        </p:nvSpPr>
        <p:spPr bwMode="auto">
          <a:xfrm flipV="1">
            <a:off x="4572000" y="2233613"/>
            <a:ext cx="0" cy="320675"/>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15" name="Freeform 7"/>
          <p:cNvSpPr>
            <a:spLocks/>
          </p:cNvSpPr>
          <p:nvPr/>
        </p:nvSpPr>
        <p:spPr bwMode="auto">
          <a:xfrm>
            <a:off x="2613025" y="2573338"/>
            <a:ext cx="3848100" cy="53498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7416" name="Rectangle 8"/>
          <p:cNvSpPr>
            <a:spLocks noChangeArrowheads="1"/>
          </p:cNvSpPr>
          <p:nvPr/>
        </p:nvSpPr>
        <p:spPr bwMode="blackWhite">
          <a:xfrm>
            <a:off x="704850" y="2854325"/>
            <a:ext cx="3754438" cy="920750"/>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Case conversion </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functions</a:t>
            </a:r>
          </a:p>
        </p:txBody>
      </p:sp>
      <p:sp>
        <p:nvSpPr>
          <p:cNvPr id="17417" name="Rectangle 9"/>
          <p:cNvSpPr>
            <a:spLocks noChangeArrowheads="1"/>
          </p:cNvSpPr>
          <p:nvPr/>
        </p:nvSpPr>
        <p:spPr bwMode="blackWhite">
          <a:xfrm>
            <a:off x="4654550" y="2840038"/>
            <a:ext cx="3719513" cy="950912"/>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Character manipulation</a:t>
            </a:r>
          </a:p>
          <a:p>
            <a:pPr>
              <a:lnSpc>
                <a:spcPct val="100000"/>
              </a:lnSpc>
              <a:spcBef>
                <a:spcPct val="0"/>
              </a:spcBef>
            </a:pPr>
            <a:r>
              <a:rPr lang="en-US" sz="2400">
                <a:solidFill>
                  <a:srgbClr val="FFFFCC"/>
                </a:solidFill>
                <a:effectLst>
                  <a:outerShdw blurRad="38100" dist="38100" dir="2700000" algn="tl">
                    <a:srgbClr val="000000"/>
                  </a:outerShdw>
                </a:effectLst>
                <a:latin typeface="Arial" charset="0"/>
              </a:rPr>
              <a:t>functions</a:t>
            </a:r>
          </a:p>
        </p:txBody>
      </p:sp>
      <p:sp>
        <p:nvSpPr>
          <p:cNvPr id="17418" name="Rectangle 10"/>
          <p:cNvSpPr>
            <a:spLocks noChangeArrowheads="1"/>
          </p:cNvSpPr>
          <p:nvPr/>
        </p:nvSpPr>
        <p:spPr bwMode="auto">
          <a:xfrm>
            <a:off x="6400800" y="3962400"/>
            <a:ext cx="133985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Trim</a:t>
            </a:r>
          </a:p>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Ltrim, Rtrim</a:t>
            </a:r>
          </a:p>
          <a:p>
            <a:pPr algn="l" defTabSz="822325">
              <a:lnSpc>
                <a:spcPct val="90000"/>
              </a:lnSpc>
              <a:spcBef>
                <a:spcPct val="35000"/>
              </a:spcBef>
            </a:pPr>
            <a:r>
              <a:rPr lang="en-US" sz="1600">
                <a:solidFill>
                  <a:schemeClr val="tx1"/>
                </a:solidFill>
                <a:effectLst>
                  <a:outerShdw blurRad="38100" dist="38100" dir="2700000" algn="tl">
                    <a:srgbClr val="000000"/>
                  </a:outerShdw>
                </a:effectLst>
                <a:latin typeface="Arial" charset="0"/>
              </a:rPr>
              <a:t>Replace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ppt_x"/>
                                          </p:val>
                                        </p:tav>
                                        <p:tav tm="100000">
                                          <p:val>
                                            <p:strVal val="#ppt_x"/>
                                          </p:val>
                                        </p:tav>
                                      </p:tavLst>
                                    </p:anim>
                                    <p:anim calcmode="lin" valueType="num">
                                      <p:cBhvr additive="base">
                                        <p:cTn id="14"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8"/>
                                        </p:tgtEl>
                                        <p:attrNameLst>
                                          <p:attrName>style.visibility</p:attrName>
                                        </p:attrNameLst>
                                      </p:cBhvr>
                                      <p:to>
                                        <p:strVal val="visible"/>
                                      </p:to>
                                    </p:set>
                                    <p:anim calcmode="lin" valueType="num">
                                      <p:cBhvr additive="base">
                                        <p:cTn id="19" dur="500" fill="hold"/>
                                        <p:tgtEl>
                                          <p:spTgt spid="17418"/>
                                        </p:tgtEl>
                                        <p:attrNameLst>
                                          <p:attrName>ppt_x</p:attrName>
                                        </p:attrNameLst>
                                      </p:cBhvr>
                                      <p:tavLst>
                                        <p:tav tm="0">
                                          <p:val>
                                            <p:strVal val="#ppt_x"/>
                                          </p:val>
                                        </p:tav>
                                        <p:tav tm="100000">
                                          <p:val>
                                            <p:strVal val="#ppt_x"/>
                                          </p:val>
                                        </p:tav>
                                      </p:tavLst>
                                    </p:anim>
                                    <p:anim calcmode="lin" valueType="num">
                                      <p:cBhvr additive="base">
                                        <p:cTn id="20" dur="500" fill="hold"/>
                                        <p:tgtEl>
                                          <p:spTgt spid="17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P spid="1741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60438" y="2430463"/>
            <a:ext cx="3711575"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sz="2400">
                <a:solidFill>
                  <a:srgbClr val="000000"/>
                </a:solidFill>
                <a:latin typeface="Arial" charset="0"/>
              </a:rPr>
              <a:t>Function</a:t>
            </a:r>
          </a:p>
        </p:txBody>
      </p:sp>
      <p:sp>
        <p:nvSpPr>
          <p:cNvPr id="19459" name="Rectangle 3"/>
          <p:cNvSpPr>
            <a:spLocks noChangeArrowheads="1"/>
          </p:cNvSpPr>
          <p:nvPr/>
        </p:nvSpPr>
        <p:spPr bwMode="blackWhite">
          <a:xfrm>
            <a:off x="4697413" y="2430463"/>
            <a:ext cx="3540125"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sz="2400">
                <a:solidFill>
                  <a:srgbClr val="000000"/>
                </a:solidFill>
                <a:latin typeface="Arial" charset="0"/>
              </a:rPr>
              <a:t>Result</a:t>
            </a:r>
          </a:p>
        </p:txBody>
      </p:sp>
      <p:sp>
        <p:nvSpPr>
          <p:cNvPr id="19460" name="Arc 4"/>
          <p:cNvSpPr>
            <a:spLocks/>
          </p:cNvSpPr>
          <p:nvPr/>
        </p:nvSpPr>
        <p:spPr bwMode="ltGray">
          <a:xfrm>
            <a:off x="5459413" y="2408238"/>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Rectangle 5"/>
          <p:cNvSpPr>
            <a:spLocks noGrp="1" noChangeArrowheads="1"/>
          </p:cNvSpPr>
          <p:nvPr>
            <p:ph type="title"/>
          </p:nvPr>
        </p:nvSpPr>
        <p:spPr>
          <a:noFill/>
          <a:ln/>
        </p:spPr>
        <p:txBody>
          <a:bodyPr/>
          <a:lstStyle/>
          <a:p>
            <a:r>
              <a:rPr lang="en-US"/>
              <a:t>Case Conversion Functions</a:t>
            </a:r>
          </a:p>
        </p:txBody>
      </p:sp>
      <p:sp>
        <p:nvSpPr>
          <p:cNvPr id="19462" name="Rectangle 6"/>
          <p:cNvSpPr>
            <a:spLocks noGrp="1" noChangeArrowheads="1"/>
          </p:cNvSpPr>
          <p:nvPr>
            <p:ph type="body" idx="1"/>
          </p:nvPr>
        </p:nvSpPr>
        <p:spPr>
          <a:xfrm>
            <a:off x="860425" y="1795463"/>
            <a:ext cx="7385050" cy="498475"/>
          </a:xfrm>
          <a:noFill/>
          <a:ln/>
        </p:spPr>
        <p:txBody>
          <a:bodyPr/>
          <a:lstStyle/>
          <a:p>
            <a:r>
              <a:rPr lang="en-US"/>
              <a:t>Convert case for character strings</a:t>
            </a:r>
          </a:p>
        </p:txBody>
      </p:sp>
      <p:sp>
        <p:nvSpPr>
          <p:cNvPr id="19463" name="Rectangle 7"/>
          <p:cNvSpPr>
            <a:spLocks noChangeArrowheads="1"/>
          </p:cNvSpPr>
          <p:nvPr/>
        </p:nvSpPr>
        <p:spPr bwMode="blackWhite">
          <a:xfrm>
            <a:off x="965200" y="2927350"/>
            <a:ext cx="3784600" cy="1417638"/>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5000"/>
              </a:lnSpc>
              <a:spcBef>
                <a:spcPct val="35000"/>
              </a:spcBef>
            </a:pPr>
            <a:r>
              <a:rPr lang="en-US" sz="2400">
                <a:solidFill>
                  <a:srgbClr val="000000"/>
                </a:solidFill>
                <a:latin typeface="Arial" charset="0"/>
              </a:rPr>
              <a:t>LOWER(</a:t>
            </a:r>
            <a:r>
              <a:rPr lang="en-US" sz="2400">
                <a:latin typeface="Courier New" pitchFamily="49" charset="0"/>
              </a:rPr>
              <a:t>'</a:t>
            </a:r>
            <a:r>
              <a:rPr lang="en-US" sz="2400">
                <a:solidFill>
                  <a:srgbClr val="000000"/>
                </a:solidFill>
                <a:latin typeface="Arial" charset="0"/>
              </a:rPr>
              <a:t>SQL Course</a:t>
            </a:r>
            <a:r>
              <a:rPr lang="en-US" sz="2400">
                <a:latin typeface="Courier New" pitchFamily="49" charset="0"/>
              </a:rPr>
              <a:t>'</a:t>
            </a:r>
            <a:r>
              <a:rPr lang="en-US" sz="2400">
                <a:solidFill>
                  <a:srgbClr val="000000"/>
                </a:solidFill>
                <a:latin typeface="Arial" charset="0"/>
              </a:rPr>
              <a:t>)</a:t>
            </a:r>
          </a:p>
          <a:p>
            <a:pPr algn="l">
              <a:lnSpc>
                <a:spcPct val="95000"/>
              </a:lnSpc>
              <a:spcBef>
                <a:spcPct val="35000"/>
              </a:spcBef>
            </a:pPr>
            <a:r>
              <a:rPr lang="en-US" sz="2400">
                <a:solidFill>
                  <a:srgbClr val="000000"/>
                </a:solidFill>
                <a:latin typeface="Arial" charset="0"/>
              </a:rPr>
              <a:t>UPPER(</a:t>
            </a:r>
            <a:r>
              <a:rPr lang="en-US" sz="2400">
                <a:latin typeface="Courier New" pitchFamily="49" charset="0"/>
              </a:rPr>
              <a:t>'</a:t>
            </a:r>
            <a:r>
              <a:rPr lang="en-US" sz="2400">
                <a:solidFill>
                  <a:srgbClr val="000000"/>
                </a:solidFill>
                <a:latin typeface="Arial" charset="0"/>
              </a:rPr>
              <a:t>SQL Course</a:t>
            </a:r>
            <a:r>
              <a:rPr lang="en-US" sz="2400">
                <a:latin typeface="Courier New" pitchFamily="49" charset="0"/>
              </a:rPr>
              <a:t>'</a:t>
            </a:r>
            <a:r>
              <a:rPr lang="en-US" sz="2400">
                <a:solidFill>
                  <a:srgbClr val="000000"/>
                </a:solidFill>
                <a:latin typeface="Arial" charset="0"/>
              </a:rPr>
              <a:t>)</a:t>
            </a:r>
          </a:p>
          <a:p>
            <a:pPr algn="l">
              <a:lnSpc>
                <a:spcPct val="95000"/>
              </a:lnSpc>
              <a:spcBef>
                <a:spcPct val="35000"/>
              </a:spcBef>
            </a:pPr>
            <a:r>
              <a:rPr lang="en-US" sz="2400">
                <a:solidFill>
                  <a:srgbClr val="000000"/>
                </a:solidFill>
                <a:latin typeface="Arial" charset="0"/>
              </a:rPr>
              <a:t>INITCAP(</a:t>
            </a:r>
            <a:r>
              <a:rPr lang="en-US" sz="2400">
                <a:latin typeface="Courier New" pitchFamily="49" charset="0"/>
              </a:rPr>
              <a:t>'</a:t>
            </a:r>
            <a:r>
              <a:rPr lang="en-US" sz="2400">
                <a:solidFill>
                  <a:srgbClr val="000000"/>
                </a:solidFill>
                <a:latin typeface="Arial" charset="0"/>
              </a:rPr>
              <a:t>SQL Course</a:t>
            </a:r>
            <a:r>
              <a:rPr lang="en-US" sz="2400">
                <a:latin typeface="Courier New" pitchFamily="49" charset="0"/>
              </a:rPr>
              <a:t>'</a:t>
            </a:r>
            <a:r>
              <a:rPr lang="en-US" sz="2400">
                <a:solidFill>
                  <a:srgbClr val="000000"/>
                </a:solidFill>
                <a:latin typeface="Arial" charset="0"/>
              </a:rPr>
              <a:t>)</a:t>
            </a:r>
          </a:p>
        </p:txBody>
      </p:sp>
      <p:sp>
        <p:nvSpPr>
          <p:cNvPr id="19464" name="Rectangle 8"/>
          <p:cNvSpPr>
            <a:spLocks noChangeArrowheads="1"/>
          </p:cNvSpPr>
          <p:nvPr/>
        </p:nvSpPr>
        <p:spPr bwMode="blackWhite">
          <a:xfrm>
            <a:off x="4697413" y="2919413"/>
            <a:ext cx="3540125" cy="14176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5000"/>
              </a:lnSpc>
              <a:spcBef>
                <a:spcPct val="35000"/>
              </a:spcBef>
            </a:pPr>
            <a:r>
              <a:rPr lang="en-US" sz="2400">
                <a:solidFill>
                  <a:srgbClr val="000000"/>
                </a:solidFill>
                <a:latin typeface="Arial" charset="0"/>
              </a:rPr>
              <a:t>sql course</a:t>
            </a:r>
          </a:p>
          <a:p>
            <a:pPr algn="l">
              <a:lnSpc>
                <a:spcPct val="95000"/>
              </a:lnSpc>
              <a:spcBef>
                <a:spcPct val="35000"/>
              </a:spcBef>
            </a:pPr>
            <a:r>
              <a:rPr lang="en-US" sz="2400">
                <a:solidFill>
                  <a:srgbClr val="000000"/>
                </a:solidFill>
                <a:latin typeface="Arial" charset="0"/>
              </a:rPr>
              <a:t>SQL COURSE</a:t>
            </a:r>
          </a:p>
          <a:p>
            <a:pPr algn="l">
              <a:lnSpc>
                <a:spcPct val="95000"/>
              </a:lnSpc>
              <a:spcBef>
                <a:spcPct val="35000"/>
              </a:spcBef>
            </a:pPr>
            <a:r>
              <a:rPr lang="en-US" sz="2400">
                <a:solidFill>
                  <a:srgbClr val="000000"/>
                </a:solidFill>
                <a:latin typeface="Arial" charset="0"/>
              </a:rPr>
              <a:t>Sql Course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39800" y="368300"/>
            <a:ext cx="7712075" cy="881063"/>
          </a:xfrm>
          <a:noFill/>
          <a:ln/>
        </p:spPr>
        <p:txBody>
          <a:bodyPr/>
          <a:lstStyle/>
          <a:p>
            <a:r>
              <a:rPr lang="en-US" dirty="0"/>
              <a:t>Using Case Conversion Functions</a:t>
            </a:r>
          </a:p>
        </p:txBody>
      </p:sp>
      <p:sp>
        <p:nvSpPr>
          <p:cNvPr id="21507" name="Rectangle 3"/>
          <p:cNvSpPr>
            <a:spLocks noGrp="1" noChangeArrowheads="1"/>
          </p:cNvSpPr>
          <p:nvPr>
            <p:ph type="body" idx="1"/>
          </p:nvPr>
        </p:nvSpPr>
        <p:spPr>
          <a:xfrm>
            <a:off x="968375" y="1250950"/>
            <a:ext cx="7385050" cy="904875"/>
          </a:xfrm>
          <a:noFill/>
          <a:ln/>
        </p:spPr>
        <p:txBody>
          <a:bodyPr/>
          <a:lstStyle/>
          <a:p>
            <a:r>
              <a:rPr lang="en-US"/>
              <a:t>Display the employee number, name, and department number for employee Blake.</a:t>
            </a:r>
          </a:p>
        </p:txBody>
      </p:sp>
      <p:sp>
        <p:nvSpPr>
          <p:cNvPr id="2150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empno, ename, deptno         </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ename = 'blake';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no rows selected</a:t>
            </a:r>
          </a:p>
        </p:txBody>
      </p:sp>
      <p:grpSp>
        <p:nvGrpSpPr>
          <p:cNvPr id="21513" name="Group 9"/>
          <p:cNvGrpSpPr>
            <a:grpSpLocks/>
          </p:cNvGrpSpPr>
          <p:nvPr/>
        </p:nvGrpSpPr>
        <p:grpSpPr bwMode="auto">
          <a:xfrm>
            <a:off x="914400" y="3800475"/>
            <a:ext cx="7396163" cy="2236788"/>
            <a:chOff x="576" y="2394"/>
            <a:chExt cx="4659" cy="1409"/>
          </a:xfrm>
        </p:grpSpPr>
        <p:sp>
          <p:nvSpPr>
            <p:cNvPr id="21509" name="Rectangle 5"/>
            <p:cNvSpPr>
              <a:spLocks noChangeArrowheads="1"/>
            </p:cNvSpPr>
            <p:nvPr/>
          </p:nvSpPr>
          <p:spPr bwMode="blackWhite">
            <a:xfrm>
              <a:off x="576" y="2402"/>
              <a:ext cx="4634" cy="69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1510" name="Rectangle 6"/>
            <p:cNvSpPr>
              <a:spLocks noChangeArrowheads="1"/>
            </p:cNvSpPr>
            <p:nvPr/>
          </p:nvSpPr>
          <p:spPr bwMode="blackWhite">
            <a:xfrm>
              <a:off x="583" y="3261"/>
              <a:ext cx="4608" cy="54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    EMPNO ENAME         DEPTNO</a:t>
              </a:r>
            </a:p>
            <a:p>
              <a:pPr algn="l">
                <a:lnSpc>
                  <a:spcPct val="90000"/>
                </a:lnSpc>
                <a:spcBef>
                  <a:spcPct val="0"/>
                </a:spcBef>
                <a:tabLst>
                  <a:tab pos="1200150" algn="l"/>
                </a:tabLst>
              </a:pPr>
              <a:r>
                <a:rPr lang="en-US" sz="1800">
                  <a:solidFill>
                    <a:srgbClr val="000000"/>
                  </a:solidFill>
                  <a:latin typeface="Courier New" pitchFamily="49" charset="0"/>
                </a:rPr>
                <a:t>--------- ---------- ---------</a:t>
              </a:r>
            </a:p>
            <a:p>
              <a:pPr algn="l">
                <a:lnSpc>
                  <a:spcPct val="90000"/>
                </a:lnSpc>
                <a:spcBef>
                  <a:spcPct val="0"/>
                </a:spcBef>
                <a:tabLst>
                  <a:tab pos="1200150" algn="l"/>
                </a:tabLst>
              </a:pPr>
              <a:r>
                <a:rPr lang="en-US" sz="1800">
                  <a:solidFill>
                    <a:srgbClr val="000000"/>
                  </a:solidFill>
                  <a:latin typeface="Courier New" pitchFamily="49" charset="0"/>
                </a:rPr>
                <a:t>     7698 BLAKE             30</a:t>
              </a:r>
            </a:p>
          </p:txBody>
        </p:sp>
        <p:sp>
          <p:nvSpPr>
            <p:cNvPr id="21511" name="Rectangle 7"/>
            <p:cNvSpPr>
              <a:spLocks noChangeArrowheads="1"/>
            </p:cNvSpPr>
            <p:nvPr/>
          </p:nvSpPr>
          <p:spPr bwMode="ltGray">
            <a:xfrm>
              <a:off x="1757" y="2828"/>
              <a:ext cx="1134"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Rectangle 8"/>
            <p:cNvSpPr>
              <a:spLocks noChangeArrowheads="1"/>
            </p:cNvSpPr>
            <p:nvPr/>
          </p:nvSpPr>
          <p:spPr bwMode="blackWhite">
            <a:xfrm>
              <a:off x="585" y="2394"/>
              <a:ext cx="4650"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deptno</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WHERE 	LOWER(</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 '</a:t>
              </a:r>
              <a:r>
                <a:rPr lang="en-US" sz="1800" dirty="0" err="1">
                  <a:solidFill>
                    <a:srgbClr val="000000"/>
                  </a:solidFill>
                  <a:latin typeface="Courier New" pitchFamily="49" charset="0"/>
                </a:rPr>
                <a:t>blake</a:t>
              </a:r>
              <a:r>
                <a:rPr lang="en-US" sz="1800" dirty="0">
                  <a:solidFill>
                    <a:srgbClr val="000000"/>
                  </a:solidFill>
                  <a:latin typeface="Courier New" pitchFamily="49" charset="0"/>
                </a:rPr>
                <a:t>';</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wipe(up)">
                                      <p:cBhvr>
                                        <p:cTn id="7"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S01">
  <a:themeElements>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fontScheme name="LES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cs typeface="Arial"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cs typeface="Arial" charset="0"/>
          </a:defRPr>
        </a:defPPr>
      </a:lstStyle>
    </a:lnDef>
  </a:objectDefaults>
  <a:extraClrSchemeLst>
    <a:extraClrScheme>
      <a:clrScheme name="LES01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LES01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S01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S01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S01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S01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S01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S01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emplate>C:\RONNA\SQL1\LES01.PPT</Template>
  <TotalTime>7426</TotalTime>
  <Words>5853</Words>
  <Application>Microsoft Office PowerPoint</Application>
  <PresentationFormat>On-screen Show (4:3)</PresentationFormat>
  <Paragraphs>1100</Paragraphs>
  <Slides>62</Slides>
  <Notes>57</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LES01</vt:lpstr>
      <vt:lpstr>Document</vt:lpstr>
      <vt:lpstr>Single-Row Functions</vt:lpstr>
      <vt:lpstr>Objectives</vt:lpstr>
      <vt:lpstr>SQL Functions</vt:lpstr>
      <vt:lpstr>Two Types of SQL Functions</vt:lpstr>
      <vt:lpstr>Single-Row Functions</vt:lpstr>
      <vt:lpstr>Single-Row Functions</vt:lpstr>
      <vt:lpstr>Character Functions</vt:lpstr>
      <vt:lpstr>Case Conversion Functions</vt:lpstr>
      <vt:lpstr>Using Case Conversion Functions</vt:lpstr>
      <vt:lpstr>Using Case Conversion Functions  </vt:lpstr>
      <vt:lpstr>Character Manipulation Functions</vt:lpstr>
      <vt:lpstr>Character Manipulation Functions</vt:lpstr>
      <vt:lpstr>Using the Character Manipulation Functions</vt:lpstr>
      <vt:lpstr>Character Manipulation Functions</vt:lpstr>
      <vt:lpstr>Number Functions</vt:lpstr>
      <vt:lpstr>Using the ROUND Function</vt:lpstr>
      <vt:lpstr>Using the TRUNC Function</vt:lpstr>
      <vt:lpstr>Using the MOD Function</vt:lpstr>
      <vt:lpstr>Using the MOD Function</vt:lpstr>
      <vt:lpstr>Working with Dates</vt:lpstr>
      <vt:lpstr>Arithmetic with Dates</vt:lpstr>
      <vt:lpstr>Using Arithmetic Operators with Dates</vt:lpstr>
      <vt:lpstr>Using Arithmetic Operators with Dates</vt:lpstr>
      <vt:lpstr>Date Functions</vt:lpstr>
      <vt:lpstr>Using Date Functions</vt:lpstr>
      <vt:lpstr>Using Date Functions</vt:lpstr>
      <vt:lpstr>Using Date Functions</vt:lpstr>
      <vt:lpstr>Using Date Functions</vt:lpstr>
      <vt:lpstr>Conversion Functions</vt:lpstr>
      <vt:lpstr>Implicit Datatype Conversion</vt:lpstr>
      <vt:lpstr>Implicit Datatype Conversion</vt:lpstr>
      <vt:lpstr>Explicit Datatype Conversion</vt:lpstr>
      <vt:lpstr>TO_CHAR Function with Dates</vt:lpstr>
      <vt:lpstr>Elements of Date Format Model</vt:lpstr>
      <vt:lpstr>Elements of Date Format Model</vt:lpstr>
      <vt:lpstr>Using TO_CHAR Function         with Dates</vt:lpstr>
      <vt:lpstr>Using TO_CHAR Function         with Dates</vt:lpstr>
      <vt:lpstr>TO_CHAR Function with Numbers</vt:lpstr>
      <vt:lpstr>Using TO_CHAR Function         with Numbers</vt:lpstr>
      <vt:lpstr>TO_NUMBER and TO_DATE Functions </vt:lpstr>
      <vt:lpstr>RR Date Format</vt:lpstr>
      <vt:lpstr>NVL Function</vt:lpstr>
      <vt:lpstr>Using the NVL Function</vt:lpstr>
      <vt:lpstr>NVL2(expr1,expr2,expr3)</vt:lpstr>
      <vt:lpstr>NULLIF(expr1,expr2)</vt:lpstr>
      <vt:lpstr>Coalesce(expr1,expr2…..exprn)</vt:lpstr>
      <vt:lpstr>CASE Expressions</vt:lpstr>
      <vt:lpstr>Case Expression</vt:lpstr>
      <vt:lpstr>DECODE Function</vt:lpstr>
      <vt:lpstr>Using the DECODE Function</vt:lpstr>
      <vt:lpstr>Using the DECODE Function</vt:lpstr>
      <vt:lpstr>Finding range using decode </vt:lpstr>
      <vt:lpstr>Nesting Functions</vt:lpstr>
      <vt:lpstr>Nesting Functions</vt:lpstr>
      <vt:lpstr>Summary</vt:lpstr>
      <vt:lpstr>Practice Overview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340</cp:revision>
  <cp:lastPrinted>1998-08-26T21:38:14Z</cp:lastPrinted>
  <dcterms:created xsi:type="dcterms:W3CDTF">1995-06-17T23:31:02Z</dcterms:created>
  <dcterms:modified xsi:type="dcterms:W3CDTF">2019-10-12T16:36:05Z</dcterms:modified>
</cp:coreProperties>
</file>