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305" r:id="rId4"/>
    <p:sldId id="260" r:id="rId5"/>
    <p:sldId id="385" r:id="rId6"/>
    <p:sldId id="306" r:id="rId7"/>
    <p:sldId id="261" r:id="rId8"/>
    <p:sldId id="292" r:id="rId9"/>
    <p:sldId id="294" r:id="rId10"/>
    <p:sldId id="386" r:id="rId11"/>
    <p:sldId id="300" r:id="rId12"/>
    <p:sldId id="275" r:id="rId13"/>
    <p:sldId id="279" r:id="rId14"/>
    <p:sldId id="307" r:id="rId15"/>
    <p:sldId id="308" r:id="rId16"/>
    <p:sldId id="302" r:id="rId17"/>
    <p:sldId id="280" r:id="rId18"/>
    <p:sldId id="384" r:id="rId19"/>
    <p:sldId id="281" r:id="rId20"/>
    <p:sldId id="264" r:id="rId21"/>
    <p:sldId id="259" r:id="rId22"/>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5pPr>
    <a:lvl6pPr marL="2286000" algn="l" defTabSz="914400" rtl="0" eaLnBrk="1" latinLnBrk="0" hangingPunct="1">
      <a:defRPr sz="2800" b="1" kern="1200">
        <a:solidFill>
          <a:schemeClr val="bg2"/>
        </a:solidFill>
        <a:latin typeface="Arial Narrow" pitchFamily="34" charset="0"/>
        <a:ea typeface="+mn-ea"/>
        <a:cs typeface="Arial" pitchFamily="34" charset="0"/>
      </a:defRPr>
    </a:lvl6pPr>
    <a:lvl7pPr marL="2743200" algn="l" defTabSz="914400" rtl="0" eaLnBrk="1" latinLnBrk="0" hangingPunct="1">
      <a:defRPr sz="2800" b="1" kern="1200">
        <a:solidFill>
          <a:schemeClr val="bg2"/>
        </a:solidFill>
        <a:latin typeface="Arial Narrow" pitchFamily="34" charset="0"/>
        <a:ea typeface="+mn-ea"/>
        <a:cs typeface="Arial" pitchFamily="34" charset="0"/>
      </a:defRPr>
    </a:lvl7pPr>
    <a:lvl8pPr marL="3200400" algn="l" defTabSz="914400" rtl="0" eaLnBrk="1" latinLnBrk="0" hangingPunct="1">
      <a:defRPr sz="2800" b="1" kern="1200">
        <a:solidFill>
          <a:schemeClr val="bg2"/>
        </a:solidFill>
        <a:latin typeface="Arial Narrow" pitchFamily="34" charset="0"/>
        <a:ea typeface="+mn-ea"/>
        <a:cs typeface="Arial" pitchFamily="34" charset="0"/>
      </a:defRPr>
    </a:lvl8pPr>
    <a:lvl9pPr marL="3657600" algn="l" defTabSz="914400" rtl="0" eaLnBrk="1" latinLnBrk="0" hangingPunct="1">
      <a:defRPr sz="2800" b="1" kern="1200">
        <a:solidFill>
          <a:schemeClr val="bg2"/>
        </a:solidFill>
        <a:latin typeface="Arial Narrow"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DDDDDD"/>
    <a:srgbClr val="FF5050"/>
    <a:srgbClr val="FF9966"/>
    <a:srgbClr val="000000"/>
    <a:srgbClr val="FFCC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217" autoAdjust="0"/>
  </p:normalViewPr>
  <p:slideViewPr>
    <p:cSldViewPr>
      <p:cViewPr varScale="1">
        <p:scale>
          <a:sx n="58" d="100"/>
          <a:sy n="58" d="100"/>
        </p:scale>
        <p:origin x="-1716" y="-90"/>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828E30C0-38EE-4EE7-824D-C0BF205283A4}"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4186221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Introduction to Oracle: SQL and PL/SQL  6</a:t>
            </a:r>
            <a:r>
              <a:rPr lang="en-US" sz="1000">
                <a:solidFill>
                  <a:schemeClr val="tx1"/>
                </a:solidFill>
                <a:latin typeface="Times New Roman" pitchFamily="18" charset="0"/>
              </a:rPr>
              <a:t>-</a:t>
            </a:r>
            <a:fld id="{F0849E28-1E11-43A3-A43E-43C628527BFF}"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1943991493"/>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Arial" pitchFamily="34"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pitchFamily="34"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r>
              <a:rPr lang="en-US" sz="1200">
                <a:solidFill>
                  <a:schemeClr val="accent2"/>
                </a:solidFill>
              </a:rPr>
              <a:t>Schedule:	Timing	Topic</a:t>
            </a:r>
          </a:p>
          <a:p>
            <a:pPr lvl="1">
              <a:tabLst>
                <a:tab pos="1095375" algn="l"/>
                <a:tab pos="2192338" algn="l"/>
              </a:tabLst>
            </a:pPr>
            <a:r>
              <a:rPr lang="en-US">
                <a:solidFill>
                  <a:schemeClr val="accent2"/>
                </a:solidFill>
              </a:rPr>
              <a:t>	25 minutes	Lecture</a:t>
            </a:r>
          </a:p>
          <a:p>
            <a:pPr lvl="1">
              <a:tabLst>
                <a:tab pos="1095375" algn="l"/>
                <a:tab pos="2192338" algn="l"/>
              </a:tabLst>
            </a:pPr>
            <a:r>
              <a:rPr lang="en-US">
                <a:solidFill>
                  <a:schemeClr val="accent2"/>
                </a:solidFill>
              </a:rPr>
              <a:t>	30 minutes	Practice</a:t>
            </a:r>
          </a:p>
          <a:p>
            <a:pPr lvl="1">
              <a:tabLst>
                <a:tab pos="1095375" algn="l"/>
                <a:tab pos="2192338" algn="l"/>
              </a:tabLst>
            </a:pPr>
            <a:r>
              <a:rPr lang="en-US">
                <a:solidFill>
                  <a:schemeClr val="accent2"/>
                </a:solidFill>
              </a:rPr>
              <a:t>	55 minutes	Total</a:t>
            </a:r>
          </a:p>
        </p:txBody>
      </p:sp>
      <p:sp>
        <p:nvSpPr>
          <p:cNvPr id="6147"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dirty="0"/>
              <a:t>Single-Row </a:t>
            </a:r>
            <a:r>
              <a:rPr lang="en-US" dirty="0" err="1"/>
              <a:t>Subqueries</a:t>
            </a:r>
            <a:endParaRPr lang="en-US" dirty="0"/>
          </a:p>
          <a:p>
            <a:pPr lvl="1" defTabSz="377825">
              <a:tabLst>
                <a:tab pos="442913" algn="l"/>
              </a:tabLst>
            </a:pPr>
            <a:r>
              <a:rPr lang="en-US" dirty="0"/>
              <a:t>A </a:t>
            </a:r>
            <a:r>
              <a:rPr lang="en-US" i="1" dirty="0">
                <a:solidFill>
                  <a:srgbClr val="FC0128"/>
                </a:solidFill>
              </a:rPr>
              <a:t>single-row </a:t>
            </a:r>
            <a:r>
              <a:rPr lang="en-US" i="1" dirty="0" err="1">
                <a:solidFill>
                  <a:srgbClr val="FC0128"/>
                </a:solidFill>
              </a:rPr>
              <a:t>subquery</a:t>
            </a:r>
            <a:r>
              <a:rPr lang="en-US" dirty="0">
                <a:solidFill>
                  <a:srgbClr val="FC0128"/>
                </a:solidFill>
              </a:rPr>
              <a:t> </a:t>
            </a:r>
            <a:r>
              <a:rPr lang="en-US" dirty="0"/>
              <a:t>is one that returns one row from the inner SELECT statement. This type of </a:t>
            </a:r>
            <a:r>
              <a:rPr lang="en-US" dirty="0" err="1"/>
              <a:t>subquery</a:t>
            </a:r>
            <a:r>
              <a:rPr lang="en-US" dirty="0"/>
              <a:t> uses a single-row operator. The slide gives a list of single-row operators. </a:t>
            </a:r>
          </a:p>
          <a:p>
            <a:pPr defTabSz="377825">
              <a:tabLst>
                <a:tab pos="442913" algn="l"/>
              </a:tabLst>
            </a:pPr>
            <a:r>
              <a:rPr lang="en-US" dirty="0"/>
              <a:t>Example</a:t>
            </a:r>
          </a:p>
          <a:p>
            <a:pPr lvl="1" defTabSz="377825">
              <a:tabLst>
                <a:tab pos="442913" algn="l"/>
              </a:tabLst>
            </a:pPr>
            <a:r>
              <a:rPr lang="en-US" dirty="0"/>
              <a:t>Display the employees whose job title is the same as that of employee 7369.  </a:t>
            </a:r>
          </a:p>
          <a:p>
            <a:pPr defTabSz="377825">
              <a:spcBef>
                <a:spcPct val="0"/>
              </a:spcBef>
              <a:tabLst>
                <a:tab pos="442913" algn="l"/>
              </a:tabLst>
            </a:pPr>
            <a:endParaRPr lang="en-US" dirty="0">
              <a:solidFill>
                <a:srgbClr val="000000"/>
              </a:solidFill>
              <a:latin typeface="Courier New" pitchFamily="49" charset="0"/>
            </a:endParaRPr>
          </a:p>
          <a:p>
            <a:pPr defTabSz="377825">
              <a:spcBef>
                <a:spcPct val="0"/>
              </a:spcBef>
              <a:tabLst>
                <a:tab pos="442913" algn="l"/>
              </a:tabLst>
            </a:pPr>
            <a:r>
              <a:rPr lang="en-US" dirty="0">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dirty="0"/>
              <a:t>Using Group Functions in a </a:t>
            </a:r>
            <a:r>
              <a:rPr lang="en-US" dirty="0" err="1"/>
              <a:t>Subquery</a:t>
            </a:r>
            <a:endParaRPr lang="en-US" dirty="0"/>
          </a:p>
          <a:p>
            <a:pPr lvl="1">
              <a:tabLst/>
            </a:pPr>
            <a:r>
              <a:rPr lang="en-US" dirty="0"/>
              <a:t>You can display data from a main query by using a group function in a </a:t>
            </a:r>
            <a:r>
              <a:rPr lang="en-US" dirty="0" err="1"/>
              <a:t>subquery</a:t>
            </a:r>
            <a:r>
              <a:rPr lang="en-US" dirty="0"/>
              <a:t> to return a single row. The </a:t>
            </a:r>
            <a:r>
              <a:rPr lang="en-US" dirty="0" err="1"/>
              <a:t>subquery</a:t>
            </a:r>
            <a:r>
              <a:rPr lang="en-US" dirty="0"/>
              <a:t> is in parentheses and is placed after the comparison operator.</a:t>
            </a:r>
          </a:p>
          <a:p>
            <a:pPr lvl="1">
              <a:tabLst/>
            </a:pPr>
            <a:r>
              <a:rPr lang="en-US" dirty="0"/>
              <a:t>The example on the slide displays the employee name, job title, and salary of all employees whose salary is equal to the minimum salary. The MIN group function returns a single value (800) to the outer query.</a:t>
            </a:r>
          </a:p>
          <a:p>
            <a:pPr lvl="1">
              <a:tabLst/>
            </a:pPr>
            <a:endParaRPr lang="en-US" dirty="0"/>
          </a:p>
          <a:p>
            <a:pPr>
              <a:tabLst/>
            </a:pPr>
            <a:endParaRPr lang="en-US" b="0" dirty="0">
              <a:latin typeface="Times New Roman" pitchFamily="18" charset="0"/>
            </a:endParaRPr>
          </a:p>
        </p:txBody>
      </p:sp>
      <p:sp>
        <p:nvSpPr>
          <p:cNvPr id="24579"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4663" y="161925"/>
            <a:ext cx="5864225" cy="4397375"/>
          </a:xfrm>
          <a:ln cap="flat"/>
        </p:spPr>
      </p:sp>
      <p:sp>
        <p:nvSpPr>
          <p:cNvPr id="26627" name="Rectangle 3"/>
          <p:cNvSpPr>
            <a:spLocks noGrp="1" noChangeArrowheads="1"/>
          </p:cNvSpPr>
          <p:nvPr>
            <p:ph type="body" idx="1"/>
          </p:nvPr>
        </p:nvSpPr>
        <p:spPr>
          <a:noFill/>
          <a:ln/>
        </p:spPr>
        <p:txBody>
          <a:bodyPr/>
          <a:lstStyle/>
          <a:p>
            <a:r>
              <a:rPr lang="en-US" dirty="0"/>
              <a:t>HAVING Clause with </a:t>
            </a:r>
            <a:r>
              <a:rPr lang="en-US" dirty="0" err="1"/>
              <a:t>Subqueries</a:t>
            </a:r>
            <a:endParaRPr lang="en-US" dirty="0"/>
          </a:p>
          <a:p>
            <a:pPr lvl="1"/>
            <a:r>
              <a:rPr lang="en-US" dirty="0"/>
              <a:t>You can use </a:t>
            </a:r>
            <a:r>
              <a:rPr lang="en-US" dirty="0" err="1"/>
              <a:t>subqueries</a:t>
            </a:r>
            <a:r>
              <a:rPr lang="en-US" dirty="0"/>
              <a:t> not only in the WHERE clause, but also in the HAVING clause. The Oracle Server executes the </a:t>
            </a:r>
            <a:r>
              <a:rPr lang="en-US" dirty="0" err="1"/>
              <a:t>subquery</a:t>
            </a:r>
            <a:r>
              <a:rPr lang="en-US" dirty="0"/>
              <a:t>, and the results are returned into the HAVING clause of the main query.</a:t>
            </a:r>
          </a:p>
          <a:p>
            <a:pPr lvl="1"/>
            <a:r>
              <a:rPr lang="en-US" dirty="0"/>
              <a:t>The SQL statement on the slide displays all the departments that have a minimum salary greater than that of department 20.</a:t>
            </a:r>
          </a:p>
          <a:p>
            <a:pPr lvl="1"/>
            <a:endParaRPr lang="en-US" dirty="0"/>
          </a:p>
          <a:p>
            <a:pPr lvl="1"/>
            <a:endParaRPr lang="en-US" dirty="0"/>
          </a:p>
          <a:p>
            <a:endParaRPr lang="en-US" dirty="0"/>
          </a:p>
          <a:p>
            <a:endParaRPr lang="en-US" dirty="0"/>
          </a:p>
          <a:p>
            <a:r>
              <a:rPr lang="en-US" dirty="0"/>
              <a:t>Example</a:t>
            </a:r>
          </a:p>
          <a:p>
            <a:pPr lvl="1"/>
            <a:r>
              <a:rPr lang="en-US" dirty="0"/>
              <a:t>Find the job with the lowest average salary.</a:t>
            </a:r>
          </a:p>
          <a:p>
            <a:endParaRPr lang="en-US" b="0" dirty="0">
              <a:latin typeface="Times New Roman" pitchFamily="18" charset="0"/>
            </a:endParaRPr>
          </a:p>
        </p:txBody>
      </p:sp>
      <p:sp>
        <p:nvSpPr>
          <p:cNvPr id="26628" name="Rectangle 4"/>
          <p:cNvSpPr>
            <a:spLocks noChangeArrowheads="1"/>
          </p:cNvSpPr>
          <p:nvPr/>
        </p:nvSpPr>
        <p:spPr bwMode="auto">
          <a:xfrm>
            <a:off x="625475" y="5805488"/>
            <a:ext cx="5635625" cy="8239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nchor="ctr"/>
          <a:lstStyle/>
          <a:p>
            <a:pPr algn="l" defTabSz="828675">
              <a:lnSpc>
                <a:spcPct val="70000"/>
              </a:lnSpc>
              <a:spcBef>
                <a:spcPct val="0"/>
              </a:spcBef>
              <a:tabLst>
                <a:tab pos="1141413" algn="l"/>
              </a:tabLst>
            </a:pPr>
            <a:r>
              <a:rPr lang="en-US" sz="2500" b="0">
                <a:solidFill>
                  <a:schemeClr val="tx1"/>
                </a:solidFill>
                <a:latin typeface="Times New Roman" pitchFamily="18" charset="0"/>
              </a:rPr>
              <a:t>   </a:t>
            </a:r>
            <a:r>
              <a:rPr lang="en-US" sz="1100" b="0">
                <a:solidFill>
                  <a:schemeClr val="tx1"/>
                </a:solidFill>
                <a:latin typeface="Courier New" pitchFamily="49" charset="0"/>
              </a:rPr>
              <a:t>DEPTNO   MIN(SAL)</a:t>
            </a:r>
          </a:p>
          <a:p>
            <a:pPr algn="l" defTabSz="828675">
              <a:lnSpc>
                <a:spcPct val="100000"/>
              </a:lnSpc>
              <a:spcBef>
                <a:spcPct val="0"/>
              </a:spcBef>
              <a:tabLst>
                <a:tab pos="1141413" algn="l"/>
              </a:tabLst>
            </a:pPr>
            <a:r>
              <a:rPr lang="en-US" sz="1100" b="0">
                <a:solidFill>
                  <a:schemeClr val="tx1"/>
                </a:solidFill>
                <a:latin typeface="Courier New" pitchFamily="49" charset="0"/>
              </a:rPr>
              <a:t>--------- ---------</a:t>
            </a:r>
          </a:p>
          <a:p>
            <a:pPr algn="l" defTabSz="828675">
              <a:lnSpc>
                <a:spcPct val="100000"/>
              </a:lnSpc>
              <a:spcBef>
                <a:spcPct val="0"/>
              </a:spcBef>
              <a:tabLst>
                <a:tab pos="1141413" algn="l"/>
              </a:tabLst>
            </a:pPr>
            <a:r>
              <a:rPr lang="en-US" sz="1100" b="0">
                <a:solidFill>
                  <a:schemeClr val="tx1"/>
                </a:solidFill>
                <a:latin typeface="Courier New" pitchFamily="49" charset="0"/>
              </a:rPr>
              <a:t>       10      1300</a:t>
            </a:r>
          </a:p>
          <a:p>
            <a:pPr algn="l" defTabSz="828675">
              <a:lnSpc>
                <a:spcPct val="100000"/>
              </a:lnSpc>
              <a:spcBef>
                <a:spcPct val="0"/>
              </a:spcBef>
              <a:tabLst>
                <a:tab pos="1141413" algn="l"/>
              </a:tabLst>
            </a:pPr>
            <a:r>
              <a:rPr lang="en-US" sz="1100" b="0">
                <a:solidFill>
                  <a:schemeClr val="tx1"/>
                </a:solidFill>
                <a:latin typeface="Courier New" pitchFamily="49" charset="0"/>
              </a:rPr>
              <a:t>       30       950</a:t>
            </a:r>
          </a:p>
        </p:txBody>
      </p:sp>
      <p:sp>
        <p:nvSpPr>
          <p:cNvPr id="26629" name="Rectangle 5"/>
          <p:cNvSpPr>
            <a:spLocks noChangeArrowheads="1"/>
          </p:cNvSpPr>
          <p:nvPr/>
        </p:nvSpPr>
        <p:spPr bwMode="auto">
          <a:xfrm>
            <a:off x="612775" y="7154863"/>
            <a:ext cx="5653088" cy="1109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p:cNvSpPr>
            <a:spLocks noChangeArrowheads="1"/>
          </p:cNvSpPr>
          <p:nvPr/>
        </p:nvSpPr>
        <p:spPr bwMode="auto">
          <a:xfrm>
            <a:off x="650875" y="7154863"/>
            <a:ext cx="56896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SQL&gt; SELECT	job, 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2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3  GROUP BY	job</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4  HAVING	AVG(sal) = (SELECT	 MIN(AVG(sal))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5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6		GROUP BY  job);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4663" y="161925"/>
            <a:ext cx="5864225" cy="4397375"/>
          </a:xfrm>
          <a:ln cap="flat"/>
        </p:spPr>
      </p:sp>
      <p:sp>
        <p:nvSpPr>
          <p:cNvPr id="22531" name="Rectangle 3"/>
          <p:cNvSpPr>
            <a:spLocks noGrp="1" noChangeArrowheads="1"/>
          </p:cNvSpPr>
          <p:nvPr>
            <p:ph type="body" idx="1"/>
          </p:nvPr>
        </p:nvSpPr>
        <p:spPr>
          <a:noFill/>
          <a:ln/>
        </p:spPr>
        <p:txBody>
          <a:bodyPr/>
          <a:lstStyle/>
          <a:p>
            <a:r>
              <a:rPr lang="en-US" dirty="0"/>
              <a:t>Executing Single-Row </a:t>
            </a:r>
            <a:r>
              <a:rPr lang="en-US" dirty="0" err="1"/>
              <a:t>Subqueries</a:t>
            </a:r>
            <a:endParaRPr lang="en-US" dirty="0"/>
          </a:p>
          <a:p>
            <a:pPr lvl="1"/>
            <a:r>
              <a:rPr lang="en-US" dirty="0"/>
              <a:t>A SELECT statement can be considered as a query block. The example on the slide displays employees whose job title is the same as that of employee 7369 and whose salary is greater than that of employee 7876. </a:t>
            </a:r>
          </a:p>
          <a:p>
            <a:pPr lvl="1"/>
            <a:r>
              <a:rPr lang="en-US" dirty="0"/>
              <a:t>The example consists of three query blocks: the outer query and two inner queries. The inner query blocks are executed first, producing the query results: CLERK and 1100, respectively. The outer query block is then processed and uses the values returned by the inner queries to complete its search conditions.  </a:t>
            </a:r>
          </a:p>
          <a:p>
            <a:pPr lvl="1"/>
            <a:r>
              <a:rPr lang="en-US" dirty="0"/>
              <a:t>Both inner queries return single values (CLERK and 1100, respectively), so this SQL statement is called a single-row </a:t>
            </a:r>
            <a:r>
              <a:rPr lang="en-US" dirty="0" err="1"/>
              <a:t>subquery</a:t>
            </a:r>
            <a:r>
              <a:rPr lang="en-US" dirty="0"/>
              <a:t>.</a:t>
            </a:r>
          </a:p>
          <a:p>
            <a:pPr lvl="1"/>
            <a:r>
              <a:rPr lang="en-US" b="1" dirty="0"/>
              <a:t>Note:</a:t>
            </a:r>
            <a:r>
              <a:rPr lang="en-US" dirty="0"/>
              <a:t> The outer and inner queries can get data from different tables.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1325" y="168275"/>
            <a:ext cx="5927725" cy="4445000"/>
          </a:xfrm>
          <a:ln cap="flat"/>
        </p:spPr>
      </p:sp>
      <p:sp>
        <p:nvSpPr>
          <p:cNvPr id="28675" name="Rectangle 3"/>
          <p:cNvSpPr>
            <a:spLocks noGrp="1" noChangeArrowheads="1"/>
          </p:cNvSpPr>
          <p:nvPr>
            <p:ph type="body" idx="1"/>
          </p:nvPr>
        </p:nvSpPr>
        <p:spPr>
          <a:xfrm>
            <a:off x="452438" y="4762500"/>
            <a:ext cx="5862637" cy="3795713"/>
          </a:xfrm>
          <a:noFill/>
          <a:ln/>
        </p:spPr>
        <p:txBody>
          <a:bodyPr/>
          <a:lstStyle/>
          <a:p>
            <a:pPr defTabSz="377825">
              <a:tabLst>
                <a:tab pos="442913" algn="l"/>
              </a:tabLst>
            </a:pPr>
            <a:r>
              <a:rPr lang="en-US" dirty="0"/>
              <a:t>Errors with </a:t>
            </a:r>
            <a:r>
              <a:rPr lang="en-US" dirty="0" err="1"/>
              <a:t>Subqueries</a:t>
            </a:r>
            <a:endParaRPr lang="en-US" dirty="0"/>
          </a:p>
          <a:p>
            <a:pPr lvl="1" defTabSz="377825">
              <a:tabLst>
                <a:tab pos="442913" algn="l"/>
              </a:tabLst>
            </a:pPr>
            <a:r>
              <a:rPr lang="en-US" dirty="0"/>
              <a:t>One common error with </a:t>
            </a:r>
            <a:r>
              <a:rPr lang="en-US" dirty="0" err="1"/>
              <a:t>subqueries</a:t>
            </a:r>
            <a:r>
              <a:rPr lang="en-US" dirty="0"/>
              <a:t> is more than one row returned for a single-row </a:t>
            </a:r>
            <a:r>
              <a:rPr lang="en-US" dirty="0" err="1"/>
              <a:t>subquery</a:t>
            </a:r>
            <a:r>
              <a:rPr lang="en-US" dirty="0"/>
              <a:t>.</a:t>
            </a:r>
          </a:p>
          <a:p>
            <a:pPr lvl="1" defTabSz="377825">
              <a:tabLst>
                <a:tab pos="442913" algn="l"/>
              </a:tabLst>
            </a:pPr>
            <a:r>
              <a:rPr lang="en-US" dirty="0"/>
              <a:t>In the SQL statement on the slide, the </a:t>
            </a:r>
            <a:r>
              <a:rPr lang="en-US" dirty="0" err="1"/>
              <a:t>subquery</a:t>
            </a:r>
            <a:r>
              <a:rPr lang="en-US" dirty="0"/>
              <a:t> contains a GROUP BY (</a:t>
            </a:r>
            <a:r>
              <a:rPr lang="en-US" dirty="0" err="1"/>
              <a:t>deptno</a:t>
            </a:r>
            <a:r>
              <a:rPr lang="en-US" dirty="0"/>
              <a:t>) clause, which implies that the </a:t>
            </a:r>
            <a:r>
              <a:rPr lang="en-US" dirty="0" err="1"/>
              <a:t>subquery</a:t>
            </a:r>
            <a:r>
              <a:rPr lang="en-US" dirty="0"/>
              <a:t> will return multiple rows, one for each group it finds. In this case, the result of the </a:t>
            </a:r>
            <a:r>
              <a:rPr lang="en-US" dirty="0" err="1"/>
              <a:t>subquery</a:t>
            </a:r>
            <a:r>
              <a:rPr lang="en-US" dirty="0"/>
              <a:t> will be 800, 1300, and 950. </a:t>
            </a:r>
          </a:p>
          <a:p>
            <a:pPr lvl="1" defTabSz="377825">
              <a:tabLst>
                <a:tab pos="442913" algn="l"/>
              </a:tabLst>
            </a:pPr>
            <a:r>
              <a:rPr lang="en-US" dirty="0"/>
              <a:t>The outer query takes the results of the </a:t>
            </a:r>
            <a:r>
              <a:rPr lang="en-US" dirty="0" err="1"/>
              <a:t>subquery</a:t>
            </a:r>
            <a:r>
              <a:rPr lang="en-US" dirty="0"/>
              <a:t> (800, 950, 1300) and uses these results in its WHERE clause. The WHERE clause contains an equal (=) operator, a single-row comparison operator expecting only one value. The = operator cannot accept more than one value from the </a:t>
            </a:r>
            <a:r>
              <a:rPr lang="en-US" dirty="0" err="1"/>
              <a:t>subquery</a:t>
            </a:r>
            <a:r>
              <a:rPr lang="en-US" dirty="0"/>
              <a:t> and hence generates the error.</a:t>
            </a:r>
          </a:p>
          <a:p>
            <a:pPr lvl="1" defTabSz="377825">
              <a:tabLst>
                <a:tab pos="442913" algn="l"/>
              </a:tabLst>
            </a:pPr>
            <a:r>
              <a:rPr lang="en-US" dirty="0"/>
              <a:t>To correct this error, change the = operator to IN.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1325" y="168275"/>
            <a:ext cx="5927725" cy="4445000"/>
          </a:xfrm>
          <a:ln cap="flat"/>
        </p:spPr>
      </p:sp>
      <p:sp>
        <p:nvSpPr>
          <p:cNvPr id="30723" name="Rectangle 3"/>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Problems with Subqueries </a:t>
            </a:r>
          </a:p>
          <a:p>
            <a:pPr lvl="1" defTabSz="377825">
              <a:tabLst>
                <a:tab pos="442913" algn="l"/>
              </a:tabLst>
            </a:pPr>
            <a:r>
              <a:rPr lang="en-US"/>
              <a:t>A common problem with subqueries is no rows being returned by the inner query. </a:t>
            </a:r>
          </a:p>
          <a:p>
            <a:pPr lvl="1" defTabSz="377825">
              <a:tabLst>
                <a:tab pos="442913" algn="l"/>
              </a:tabLst>
            </a:pPr>
            <a:r>
              <a:rPr lang="en-US"/>
              <a:t>In the SQL statement on the slide, the subquery contains a WHERE (ename=</a:t>
            </a:r>
            <a:r>
              <a:rPr lang="en-US">
                <a:latin typeface="Courier New" pitchFamily="49" charset="0"/>
              </a:rPr>
              <a:t>'</a:t>
            </a:r>
            <a:r>
              <a:rPr lang="en-US"/>
              <a:t>SMYTHE</a:t>
            </a:r>
            <a:r>
              <a:rPr lang="en-US">
                <a:latin typeface="Courier New" pitchFamily="49" charset="0"/>
              </a:rPr>
              <a:t>'</a:t>
            </a:r>
            <a:r>
              <a:rPr lang="en-US"/>
              <a:t>) clause. Presumably, the intention is to find the employee whose name is Smythe. The statement seems to be correct but selects no rows when executed. </a:t>
            </a:r>
          </a:p>
          <a:p>
            <a:pPr lvl="1" defTabSz="377825">
              <a:tabLst>
                <a:tab pos="442913" algn="l"/>
              </a:tabLst>
            </a:pPr>
            <a:r>
              <a:rPr lang="en-US"/>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b="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4663" y="161925"/>
            <a:ext cx="5864225" cy="4397375"/>
          </a:xfrm>
          <a:ln cap="flat"/>
        </p:spPr>
      </p:sp>
      <p:sp>
        <p:nvSpPr>
          <p:cNvPr id="32771" name="Rectangle 3"/>
          <p:cNvSpPr>
            <a:spLocks noGrp="1" noChangeArrowheads="1"/>
          </p:cNvSpPr>
          <p:nvPr>
            <p:ph type="body" idx="1"/>
          </p:nvPr>
        </p:nvSpPr>
        <p:spPr>
          <a:noFill/>
          <a:ln/>
        </p:spPr>
        <p:txBody>
          <a:bodyPr/>
          <a:lstStyle/>
          <a:p>
            <a:pPr>
              <a:tabLst>
                <a:tab pos="285750" algn="l"/>
                <a:tab pos="1289050" algn="l"/>
              </a:tabLst>
            </a:pPr>
            <a:r>
              <a:rPr lang="en-US" dirty="0"/>
              <a:t>Multiple-Row </a:t>
            </a:r>
            <a:r>
              <a:rPr lang="en-US" dirty="0" err="1"/>
              <a:t>Subqueries</a:t>
            </a:r>
            <a:endParaRPr lang="en-US" dirty="0"/>
          </a:p>
          <a:p>
            <a:pPr lvl="1">
              <a:tabLst>
                <a:tab pos="285750" algn="l"/>
                <a:tab pos="1289050" algn="l"/>
              </a:tabLst>
            </a:pPr>
            <a:r>
              <a:rPr lang="en-US" dirty="0" err="1"/>
              <a:t>Subqueries</a:t>
            </a:r>
            <a:r>
              <a:rPr lang="en-US" dirty="0"/>
              <a:t> that return more than one row are called </a:t>
            </a:r>
            <a:r>
              <a:rPr lang="en-US" i="1" dirty="0">
                <a:solidFill>
                  <a:srgbClr val="FC0128"/>
                </a:solidFill>
              </a:rPr>
              <a:t>multiple-row </a:t>
            </a:r>
            <a:r>
              <a:rPr lang="en-US" i="1" dirty="0" err="1">
                <a:solidFill>
                  <a:srgbClr val="FC0128"/>
                </a:solidFill>
              </a:rPr>
              <a:t>subqueries</a:t>
            </a:r>
            <a:r>
              <a:rPr lang="en-US" dirty="0">
                <a:solidFill>
                  <a:srgbClr val="FC0128"/>
                </a:solidFill>
              </a:rPr>
              <a:t>.</a:t>
            </a:r>
            <a:r>
              <a:rPr lang="en-US" dirty="0"/>
              <a:t> You use a multiple-row operator, instead of a single-row operator, with a multiple-row </a:t>
            </a:r>
            <a:r>
              <a:rPr lang="en-US" dirty="0" err="1"/>
              <a:t>subquery</a:t>
            </a:r>
            <a:r>
              <a:rPr lang="en-US" dirty="0"/>
              <a:t>. The multiple-row operator expects one or more values. </a:t>
            </a:r>
          </a:p>
          <a:p>
            <a:pPr lvl="1">
              <a:tabLst>
                <a:tab pos="285750" algn="l"/>
                <a:tab pos="1289050" algn="l"/>
              </a:tabLst>
            </a:pPr>
            <a:endParaRPr lang="en-US" dirty="0"/>
          </a:p>
          <a:p>
            <a:pPr lvl="1">
              <a:tabLst>
                <a:tab pos="285750" algn="l"/>
                <a:tab pos="1289050" algn="l"/>
              </a:tabLst>
            </a:pPr>
            <a:endParaRPr lang="en-US" dirty="0"/>
          </a:p>
          <a:p>
            <a:pPr lvl="1">
              <a:tabLst>
                <a:tab pos="285750" algn="l"/>
                <a:tab pos="1289050" algn="l"/>
              </a:tabLst>
            </a:pPr>
            <a:endParaRPr lang="en-US" dirty="0"/>
          </a:p>
          <a:p>
            <a:pPr lvl="1">
              <a:tabLst>
                <a:tab pos="285750" algn="l"/>
                <a:tab pos="1289050" algn="l"/>
              </a:tabLst>
            </a:pPr>
            <a:endParaRPr lang="en-US" dirty="0"/>
          </a:p>
          <a:p>
            <a:pPr>
              <a:tabLst>
                <a:tab pos="285750" algn="l"/>
                <a:tab pos="1289050" algn="l"/>
              </a:tabLst>
            </a:pPr>
            <a:endParaRPr lang="en-US" dirty="0"/>
          </a:p>
          <a:p>
            <a:pPr>
              <a:tabLst>
                <a:tab pos="285750" algn="l"/>
                <a:tab pos="1289050" algn="l"/>
              </a:tabLst>
            </a:pPr>
            <a:r>
              <a:rPr lang="en-US" dirty="0"/>
              <a:t>Example</a:t>
            </a:r>
          </a:p>
          <a:p>
            <a:pPr lvl="1">
              <a:tabLst>
                <a:tab pos="285750" algn="l"/>
                <a:tab pos="1289050" algn="l"/>
              </a:tabLst>
            </a:pPr>
            <a:r>
              <a:rPr lang="en-US" dirty="0"/>
              <a:t>Find the employees who earn the same salary as the minimum salary for departments.</a:t>
            </a:r>
          </a:p>
          <a:p>
            <a:pPr lvl="1">
              <a:tabLst>
                <a:tab pos="285750" algn="l"/>
                <a:tab pos="1289050" algn="l"/>
              </a:tabLst>
            </a:pPr>
            <a:r>
              <a:rPr lang="en-US" dirty="0"/>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5750" algn="l"/>
                <a:tab pos="1289050" algn="l"/>
              </a:tabLst>
            </a:pPr>
            <a:endParaRPr lang="en-US" b="0" dirty="0">
              <a:latin typeface="Times New Roman" pitchFamily="18" charset="0"/>
            </a:endParaRPr>
          </a:p>
        </p:txBody>
      </p:sp>
      <p:grpSp>
        <p:nvGrpSpPr>
          <p:cNvPr id="32774" name="Group 6"/>
          <p:cNvGrpSpPr>
            <a:grpSpLocks/>
          </p:cNvGrpSpPr>
          <p:nvPr/>
        </p:nvGrpSpPr>
        <p:grpSpPr bwMode="auto">
          <a:xfrm>
            <a:off x="617538" y="5613400"/>
            <a:ext cx="5643562" cy="1001713"/>
            <a:chOff x="389" y="3536"/>
            <a:chExt cx="3555" cy="631"/>
          </a:xfrm>
        </p:grpSpPr>
        <p:sp>
          <p:nvSpPr>
            <p:cNvPr id="32772" name="Rectangle 4"/>
            <p:cNvSpPr>
              <a:spLocks noChangeArrowheads="1"/>
            </p:cNvSpPr>
            <p:nvPr/>
          </p:nvSpPr>
          <p:spPr bwMode="auto">
            <a:xfrm>
              <a:off x="389" y="3536"/>
              <a:ext cx="3555" cy="6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Rectangle 5"/>
            <p:cNvSpPr>
              <a:spLocks noChangeArrowheads="1"/>
            </p:cNvSpPr>
            <p:nvPr/>
          </p:nvSpPr>
          <p:spPr bwMode="auto">
            <a:xfrm>
              <a:off x="399" y="3563"/>
              <a:ext cx="2287" cy="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(SELECT    MIN(sal)</a:t>
              </a:r>
              <a:br>
                <a:rPr lang="en-US" sz="1100">
                  <a:solidFill>
                    <a:schemeClr val="tx1"/>
                  </a:solidFill>
                  <a:latin typeface="Courier New" pitchFamily="49" charset="0"/>
                </a:rPr>
              </a:br>
              <a:r>
                <a:rPr lang="en-US" sz="1100">
                  <a:solidFill>
                    <a:schemeClr val="tx1"/>
                  </a:solidFill>
                  <a:latin typeface="Courier New" pitchFamily="49" charset="0"/>
                </a:rPr>
                <a:t>  4				  FROM     emp</a:t>
              </a:r>
              <a:br>
                <a:rPr lang="en-US" sz="1100">
                  <a:solidFill>
                    <a:schemeClr val="tx1"/>
                  </a:solidFill>
                  <a:latin typeface="Courier New" pitchFamily="49" charset="0"/>
                </a:rPr>
              </a:br>
              <a:r>
                <a:rPr lang="en-US" sz="1100">
                  <a:solidFill>
                    <a:schemeClr val="tx1"/>
                  </a:solidFill>
                  <a:latin typeface="Courier New" pitchFamily="49" charset="0"/>
                </a:rPr>
                <a:t>  5				  GROUP BY deptno);</a:t>
              </a:r>
            </a:p>
          </p:txBody>
        </p:sp>
      </p:grpSp>
      <p:grpSp>
        <p:nvGrpSpPr>
          <p:cNvPr id="32777" name="Group 9"/>
          <p:cNvGrpSpPr>
            <a:grpSpLocks/>
          </p:cNvGrpSpPr>
          <p:nvPr/>
        </p:nvGrpSpPr>
        <p:grpSpPr bwMode="auto">
          <a:xfrm>
            <a:off x="612775" y="7670800"/>
            <a:ext cx="5645150" cy="647700"/>
            <a:chOff x="386" y="4832"/>
            <a:chExt cx="3556" cy="408"/>
          </a:xfrm>
        </p:grpSpPr>
        <p:sp>
          <p:nvSpPr>
            <p:cNvPr id="32775" name="Rectangle 7"/>
            <p:cNvSpPr>
              <a:spLocks noChangeArrowheads="1"/>
            </p:cNvSpPr>
            <p:nvPr/>
          </p:nvSpPr>
          <p:spPr bwMode="auto">
            <a:xfrm>
              <a:off x="386" y="4832"/>
              <a:ext cx="3556" cy="4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8"/>
            <p:cNvSpPr>
              <a:spLocks noChangeArrowheads="1"/>
            </p:cNvSpPr>
            <p:nvPr/>
          </p:nvSpPr>
          <p:spPr bwMode="auto">
            <a:xfrm>
              <a:off x="403" y="4852"/>
              <a:ext cx="2123"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(800, 950, 1300);</a:t>
              </a:r>
            </a:p>
          </p:txBody>
        </p:sp>
      </p:gr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dirty="0"/>
              <a:t>Multiple-Row </a:t>
            </a:r>
            <a:r>
              <a:rPr lang="en-US" dirty="0" err="1"/>
              <a:t>Subqueries</a:t>
            </a:r>
            <a:r>
              <a:rPr lang="en-US" dirty="0"/>
              <a:t> (continued)</a:t>
            </a:r>
          </a:p>
          <a:p>
            <a:pPr lvl="1"/>
            <a:r>
              <a:rPr lang="en-US" dirty="0"/>
              <a:t>The </a:t>
            </a:r>
            <a:r>
              <a:rPr lang="en-US" dirty="0">
                <a:solidFill>
                  <a:srgbClr val="FC0128"/>
                </a:solidFill>
              </a:rPr>
              <a:t>ANY </a:t>
            </a:r>
            <a:r>
              <a:rPr lang="en-US" dirty="0"/>
              <a:t>operator (and its synonym SOME operator) compares a value to </a:t>
            </a:r>
            <a:r>
              <a:rPr lang="en-US" i="1" dirty="0"/>
              <a:t>each</a:t>
            </a:r>
            <a:r>
              <a:rPr lang="en-US" b="1" i="1" dirty="0"/>
              <a:t> </a:t>
            </a:r>
            <a:r>
              <a:rPr lang="en-US" dirty="0"/>
              <a:t>value returned by a </a:t>
            </a:r>
            <a:r>
              <a:rPr lang="en-US" dirty="0" err="1"/>
              <a:t>subquery</a:t>
            </a:r>
            <a:r>
              <a:rPr lang="en-US" dirty="0"/>
              <a:t>. The slide example displays employees whose salary is less than any clerk and who are not clerks. The maximum salary that a clerk earns is $1300. The SQL statement displays all the employees who are not clerks but earn less than $1300. </a:t>
            </a:r>
          </a:p>
          <a:p>
            <a:pPr lvl="1"/>
            <a:r>
              <a:rPr lang="en-US" dirty="0"/>
              <a:t>&lt;ANY means less than the maximum. &gt;ANY means more than the minimum. =ANY is equivalent to IN.</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solidFill>
                  <a:schemeClr val="accent2"/>
                </a:solidFill>
              </a:rPr>
              <a:t>Class Management Note</a:t>
            </a:r>
          </a:p>
          <a:p>
            <a:pPr lvl="1"/>
            <a:r>
              <a:rPr lang="en-US" dirty="0">
                <a:solidFill>
                  <a:schemeClr val="accent2"/>
                </a:solidFill>
              </a:rPr>
              <a:t>When using SOME or ANY, you often use the DISTINCT keyword to prevent rows from being selected several times.</a:t>
            </a:r>
            <a:r>
              <a:rPr lang="en-US" dirty="0"/>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4663" y="161925"/>
            <a:ext cx="5864225" cy="4397375"/>
          </a:xfrm>
          <a:ln cap="flat"/>
        </p:spPr>
      </p:sp>
      <p:sp>
        <p:nvSpPr>
          <p:cNvPr id="36867" name="Rectangle 3"/>
          <p:cNvSpPr>
            <a:spLocks noGrp="1" noChangeArrowheads="1"/>
          </p:cNvSpPr>
          <p:nvPr>
            <p:ph type="body" idx="1"/>
          </p:nvPr>
        </p:nvSpPr>
        <p:spPr>
          <a:noFill/>
          <a:ln/>
        </p:spPr>
        <p:txBody>
          <a:bodyPr/>
          <a:lstStyle/>
          <a:p>
            <a:r>
              <a:rPr lang="en-US"/>
              <a:t>Multiple-Row Subqueries (continued)</a:t>
            </a:r>
          </a:p>
          <a:p>
            <a:pPr lvl="1"/>
            <a:r>
              <a:rPr lang="en-US"/>
              <a:t>The </a:t>
            </a:r>
            <a:r>
              <a:rPr lang="en-US">
                <a:solidFill>
                  <a:srgbClr val="FC0128"/>
                </a:solidFill>
              </a:rPr>
              <a:t>ALL </a:t>
            </a:r>
            <a:r>
              <a:rPr lang="en-US"/>
              <a:t>operator compares a value to </a:t>
            </a:r>
            <a:r>
              <a:rPr lang="en-US" i="1"/>
              <a:t>every</a:t>
            </a:r>
            <a:r>
              <a:rPr lang="en-US"/>
              <a:t> value returned by a subquery. The slide example displays employees whose salary is greater than the average salaries of all the departments. The highest average salary of a department is $2916.66, so the query returns those employees whose salary is greater than $2916.66. </a:t>
            </a:r>
          </a:p>
          <a:p>
            <a:pPr lvl="1"/>
            <a:r>
              <a:rPr lang="en-US"/>
              <a:t>&gt;ALL means more than the maximum and &lt;ALL means less than the minimum.</a:t>
            </a:r>
          </a:p>
          <a:p>
            <a:pPr lvl="1"/>
            <a:r>
              <a:rPr lang="en-US"/>
              <a:t>The NOT operator can be used with IN, ANY, and ALL operators.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solidFill>
                  <a:srgbClr val="000000"/>
                </a:solidFill>
              </a:rPr>
              <a:t>In this lesson, you will learn about more advanced features of the SELECT statement. You can write subqueries in the WHERE clause of another SQL statement to obtain values based on an unknown conditional value. This lesson covers single-row subqueries and multiple-row subqueries.</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Summary</a:t>
            </a:r>
          </a:p>
          <a:p>
            <a:pPr lvl="1">
              <a:tabLst/>
            </a:pPr>
            <a:r>
              <a:rPr lang="en-US"/>
              <a:t>A subquery is a SELECT statement that is embedded in a clause of another SQL statement. Subqueries are useful when a query is based on unknown criteria.</a:t>
            </a:r>
          </a:p>
          <a:p>
            <a:pPr lvl="1">
              <a:tabLst/>
            </a:pPr>
            <a:r>
              <a:rPr lang="en-US"/>
              <a:t>Subqueries have the following characteristics:</a:t>
            </a:r>
          </a:p>
          <a:p>
            <a:pPr lvl="2">
              <a:tabLst/>
            </a:pPr>
            <a:r>
              <a:rPr lang="en-US"/>
              <a:t>Can pass one row of data to a main statement that contains a single-row operator, such as =, &lt;&gt;, &gt;, &gt;=, &lt;, or &lt;=</a:t>
            </a:r>
          </a:p>
          <a:p>
            <a:pPr lvl="2">
              <a:tabLst/>
            </a:pPr>
            <a:r>
              <a:rPr lang="en-US"/>
              <a:t>Can pass multiple rows of data to a main statement that contains a multiple-row operator, such as IN</a:t>
            </a:r>
          </a:p>
          <a:p>
            <a:pPr lvl="2">
              <a:tabLst/>
            </a:pPr>
            <a:r>
              <a:rPr lang="en-US"/>
              <a:t>Are processed first by the Oracle Server, and the WHERE or HAVING clause uses the results</a:t>
            </a:r>
          </a:p>
          <a:p>
            <a:pPr lvl="2">
              <a:tabLst/>
            </a:pPr>
            <a:r>
              <a:rPr lang="en-US"/>
              <a:t>Can contain group functions</a:t>
            </a:r>
          </a:p>
          <a:p>
            <a:pPr>
              <a:tabLst/>
            </a:pPr>
            <a:endParaRPr lang="en-US" b="0">
              <a:latin typeface="Times New Roman" pitchFamily="18" charset="0"/>
            </a:endParaRPr>
          </a:p>
        </p:txBody>
      </p:sp>
      <p:sp>
        <p:nvSpPr>
          <p:cNvPr id="3891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3075" y="195263"/>
            <a:ext cx="5892800" cy="4419600"/>
          </a:xfrm>
          <a:ln cap="flat"/>
        </p:spPr>
      </p:sp>
      <p:sp>
        <p:nvSpPr>
          <p:cNvPr id="40963" name="Rectangle 3"/>
          <p:cNvSpPr>
            <a:spLocks noGrp="1" noChangeArrowheads="1"/>
          </p:cNvSpPr>
          <p:nvPr>
            <p:ph type="body" idx="1"/>
          </p:nvPr>
        </p:nvSpPr>
        <p:spPr>
          <a:xfrm>
            <a:off x="444500" y="4811713"/>
            <a:ext cx="5932488" cy="3367087"/>
          </a:xfrm>
          <a:noFill/>
          <a:ln/>
        </p:spPr>
        <p:txBody>
          <a:bodyPr/>
          <a:lstStyle/>
          <a:p>
            <a:pPr defTabSz="387350">
              <a:tabLst>
                <a:tab pos="449263" algn="l"/>
              </a:tabLst>
            </a:pPr>
            <a:r>
              <a:rPr lang="en-US"/>
              <a:t>Practice Overview</a:t>
            </a:r>
          </a:p>
          <a:p>
            <a:pPr lvl="1" defTabSz="387350">
              <a:tabLst>
                <a:tab pos="449263" algn="l"/>
              </a:tabLst>
            </a:pPr>
            <a:r>
              <a:rPr lang="en-US"/>
              <a:t>In this practice, you will write complex queries using nested SELECT statements.</a:t>
            </a:r>
          </a:p>
          <a:p>
            <a:pPr defTabSz="387350">
              <a:tabLst>
                <a:tab pos="449263" algn="l"/>
              </a:tabLst>
            </a:pPr>
            <a:r>
              <a:rPr lang="en-US"/>
              <a:t>Paper-Based Questions</a:t>
            </a:r>
          </a:p>
          <a:p>
            <a:pPr lvl="1" defTabSz="387350">
              <a:tabLst>
                <a:tab pos="449263" algn="l"/>
              </a:tabLst>
            </a:pPr>
            <a:r>
              <a:rPr lang="en-US"/>
              <a:t>You may want to consider creating the inner query first for these questions. Make sure that it runs and produces the data that you anticipate before coding the outer query.</a:t>
            </a:r>
          </a:p>
        </p:txBody>
      </p:sp>
      <p:grpSp>
        <p:nvGrpSpPr>
          <p:cNvPr id="40975" name="Group 15"/>
          <p:cNvGrpSpPr>
            <a:grpSpLocks/>
          </p:cNvGrpSpPr>
          <p:nvPr/>
        </p:nvGrpSpPr>
        <p:grpSpPr bwMode="auto">
          <a:xfrm>
            <a:off x="109538" y="5330825"/>
            <a:ext cx="285750" cy="301625"/>
            <a:chOff x="69" y="3358"/>
            <a:chExt cx="180" cy="190"/>
          </a:xfrm>
        </p:grpSpPr>
        <p:sp>
          <p:nvSpPr>
            <p:cNvPr id="40964" name="Freeform 4"/>
            <p:cNvSpPr>
              <a:spLocks/>
            </p:cNvSpPr>
            <p:nvPr/>
          </p:nvSpPr>
          <p:spPr bwMode="auto">
            <a:xfrm>
              <a:off x="69" y="3358"/>
              <a:ext cx="180" cy="183"/>
            </a:xfrm>
            <a:custGeom>
              <a:avLst/>
              <a:gdLst>
                <a:gd name="T0" fmla="*/ 179 w 180"/>
                <a:gd name="T1" fmla="*/ 182 h 183"/>
                <a:gd name="T2" fmla="*/ 179 w 180"/>
                <a:gd name="T3" fmla="*/ 0 h 183"/>
                <a:gd name="T4" fmla="*/ 0 w 180"/>
                <a:gd name="T5" fmla="*/ 0 h 183"/>
                <a:gd name="T6" fmla="*/ 0 w 180"/>
                <a:gd name="T7" fmla="*/ 182 h 183"/>
                <a:gd name="T8" fmla="*/ 179 w 180"/>
                <a:gd name="T9" fmla="*/ 182 h 183"/>
              </a:gdLst>
              <a:ahLst/>
              <a:cxnLst>
                <a:cxn ang="0">
                  <a:pos x="T0" y="T1"/>
                </a:cxn>
                <a:cxn ang="0">
                  <a:pos x="T2" y="T3"/>
                </a:cxn>
                <a:cxn ang="0">
                  <a:pos x="T4" y="T5"/>
                </a:cxn>
                <a:cxn ang="0">
                  <a:pos x="T6" y="T7"/>
                </a:cxn>
                <a:cxn ang="0">
                  <a:pos x="T8" y="T9"/>
                </a:cxn>
              </a:cxnLst>
              <a:rect l="0" t="0" r="r" b="b"/>
              <a:pathLst>
                <a:path w="180" h="183">
                  <a:moveTo>
                    <a:pt x="179" y="182"/>
                  </a:moveTo>
                  <a:lnTo>
                    <a:pt x="179" y="0"/>
                  </a:lnTo>
                  <a:lnTo>
                    <a:pt x="0" y="0"/>
                  </a:lnTo>
                  <a:lnTo>
                    <a:pt x="0" y="182"/>
                  </a:lnTo>
                  <a:lnTo>
                    <a:pt x="179"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5" name="Freeform 5"/>
            <p:cNvSpPr>
              <a:spLocks/>
            </p:cNvSpPr>
            <p:nvPr/>
          </p:nvSpPr>
          <p:spPr bwMode="auto">
            <a:xfrm>
              <a:off x="150" y="3531"/>
              <a:ext cx="27" cy="17"/>
            </a:xfrm>
            <a:custGeom>
              <a:avLst/>
              <a:gdLst>
                <a:gd name="T0" fmla="*/ 26 w 27"/>
                <a:gd name="T1" fmla="*/ 16 h 17"/>
                <a:gd name="T2" fmla="*/ 26 w 27"/>
                <a:gd name="T3" fmla="*/ 0 h 17"/>
                <a:gd name="T4" fmla="*/ 0 w 27"/>
                <a:gd name="T5" fmla="*/ 0 h 17"/>
                <a:gd name="T6" fmla="*/ 0 w 27"/>
                <a:gd name="T7" fmla="*/ 16 h 17"/>
                <a:gd name="T8" fmla="*/ 26 w 27"/>
                <a:gd name="T9" fmla="*/ 16 h 17"/>
              </a:gdLst>
              <a:ahLst/>
              <a:cxnLst>
                <a:cxn ang="0">
                  <a:pos x="T0" y="T1"/>
                </a:cxn>
                <a:cxn ang="0">
                  <a:pos x="T2" y="T3"/>
                </a:cxn>
                <a:cxn ang="0">
                  <a:pos x="T4" y="T5"/>
                </a:cxn>
                <a:cxn ang="0">
                  <a:pos x="T6" y="T7"/>
                </a:cxn>
                <a:cxn ang="0">
                  <a:pos x="T8" y="T9"/>
                </a:cxn>
              </a:cxnLst>
              <a:rect l="0" t="0" r="r" b="b"/>
              <a:pathLst>
                <a:path w="27" h="17">
                  <a:moveTo>
                    <a:pt x="26" y="16"/>
                  </a:moveTo>
                  <a:lnTo>
                    <a:pt x="26" y="0"/>
                  </a:lnTo>
                  <a:lnTo>
                    <a:pt x="0" y="0"/>
                  </a:lnTo>
                  <a:lnTo>
                    <a:pt x="0" y="16"/>
                  </a:lnTo>
                  <a:lnTo>
                    <a:pt x="26"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6" name="Freeform 6"/>
            <p:cNvSpPr>
              <a:spLocks/>
            </p:cNvSpPr>
            <p:nvPr/>
          </p:nvSpPr>
          <p:spPr bwMode="auto">
            <a:xfrm>
              <a:off x="91" y="3411"/>
              <a:ext cx="33" cy="20"/>
            </a:xfrm>
            <a:custGeom>
              <a:avLst/>
              <a:gdLst>
                <a:gd name="T0" fmla="*/ 0 w 33"/>
                <a:gd name="T1" fmla="*/ 0 h 20"/>
                <a:gd name="T2" fmla="*/ 26 w 33"/>
                <a:gd name="T3" fmla="*/ 19 h 20"/>
                <a:gd name="T4" fmla="*/ 32 w 33"/>
                <a:gd name="T5" fmla="*/ 8 h 20"/>
                <a:gd name="T6" fmla="*/ 0 w 33"/>
                <a:gd name="T7" fmla="*/ 0 h 20"/>
              </a:gdLst>
              <a:ahLst/>
              <a:cxnLst>
                <a:cxn ang="0">
                  <a:pos x="T0" y="T1"/>
                </a:cxn>
                <a:cxn ang="0">
                  <a:pos x="T2" y="T3"/>
                </a:cxn>
                <a:cxn ang="0">
                  <a:pos x="T4" y="T5"/>
                </a:cxn>
                <a:cxn ang="0">
                  <a:pos x="T6" y="T7"/>
                </a:cxn>
              </a:cxnLst>
              <a:rect l="0" t="0" r="r" b="b"/>
              <a:pathLst>
                <a:path w="33" h="20">
                  <a:moveTo>
                    <a:pt x="0" y="0"/>
                  </a:moveTo>
                  <a:lnTo>
                    <a:pt x="26" y="19"/>
                  </a:lnTo>
                  <a:lnTo>
                    <a:pt x="32"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Freeform 7"/>
            <p:cNvSpPr>
              <a:spLocks/>
            </p:cNvSpPr>
            <p:nvPr/>
          </p:nvSpPr>
          <p:spPr bwMode="auto">
            <a:xfrm>
              <a:off x="203" y="3411"/>
              <a:ext cx="33" cy="20"/>
            </a:xfrm>
            <a:custGeom>
              <a:avLst/>
              <a:gdLst>
                <a:gd name="T0" fmla="*/ 32 w 33"/>
                <a:gd name="T1" fmla="*/ 0 h 20"/>
                <a:gd name="T2" fmla="*/ 5 w 33"/>
                <a:gd name="T3" fmla="*/ 19 h 20"/>
                <a:gd name="T4" fmla="*/ 0 w 33"/>
                <a:gd name="T5" fmla="*/ 9 h 20"/>
                <a:gd name="T6" fmla="*/ 32 w 33"/>
                <a:gd name="T7" fmla="*/ 0 h 20"/>
              </a:gdLst>
              <a:ahLst/>
              <a:cxnLst>
                <a:cxn ang="0">
                  <a:pos x="T0" y="T1"/>
                </a:cxn>
                <a:cxn ang="0">
                  <a:pos x="T2" y="T3"/>
                </a:cxn>
                <a:cxn ang="0">
                  <a:pos x="T4" y="T5"/>
                </a:cxn>
                <a:cxn ang="0">
                  <a:pos x="T6" y="T7"/>
                </a:cxn>
              </a:cxnLst>
              <a:rect l="0" t="0" r="r" b="b"/>
              <a:pathLst>
                <a:path w="33" h="20">
                  <a:moveTo>
                    <a:pt x="32" y="0"/>
                  </a:moveTo>
                  <a:lnTo>
                    <a:pt x="5" y="19"/>
                  </a:lnTo>
                  <a:lnTo>
                    <a:pt x="0" y="9"/>
                  </a:lnTo>
                  <a:lnTo>
                    <a:pt x="3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Freeform 8"/>
            <p:cNvSpPr>
              <a:spLocks/>
            </p:cNvSpPr>
            <p:nvPr/>
          </p:nvSpPr>
          <p:spPr bwMode="auto">
            <a:xfrm>
              <a:off x="87" y="3448"/>
              <a:ext cx="36" cy="20"/>
            </a:xfrm>
            <a:custGeom>
              <a:avLst/>
              <a:gdLst>
                <a:gd name="T0" fmla="*/ 0 w 36"/>
                <a:gd name="T1" fmla="*/ 19 h 20"/>
                <a:gd name="T2" fmla="*/ 35 w 36"/>
                <a:gd name="T3" fmla="*/ 15 h 20"/>
                <a:gd name="T4" fmla="*/ 32 w 36"/>
                <a:gd name="T5" fmla="*/ 0 h 20"/>
                <a:gd name="T6" fmla="*/ 0 w 36"/>
                <a:gd name="T7" fmla="*/ 19 h 20"/>
              </a:gdLst>
              <a:ahLst/>
              <a:cxnLst>
                <a:cxn ang="0">
                  <a:pos x="T0" y="T1"/>
                </a:cxn>
                <a:cxn ang="0">
                  <a:pos x="T2" y="T3"/>
                </a:cxn>
                <a:cxn ang="0">
                  <a:pos x="T4" y="T5"/>
                </a:cxn>
                <a:cxn ang="0">
                  <a:pos x="T6" y="T7"/>
                </a:cxn>
              </a:cxnLst>
              <a:rect l="0" t="0" r="r" b="b"/>
              <a:pathLst>
                <a:path w="36" h="20">
                  <a:moveTo>
                    <a:pt x="0" y="19"/>
                  </a:moveTo>
                  <a:lnTo>
                    <a:pt x="35" y="15"/>
                  </a:lnTo>
                  <a:lnTo>
                    <a:pt x="32" y="0"/>
                  </a:lnTo>
                  <a:lnTo>
                    <a:pt x="0"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9" name="Freeform 9"/>
            <p:cNvSpPr>
              <a:spLocks/>
            </p:cNvSpPr>
            <p:nvPr/>
          </p:nvSpPr>
          <p:spPr bwMode="auto">
            <a:xfrm>
              <a:off x="204" y="3449"/>
              <a:ext cx="35" cy="20"/>
            </a:xfrm>
            <a:custGeom>
              <a:avLst/>
              <a:gdLst>
                <a:gd name="T0" fmla="*/ 34 w 35"/>
                <a:gd name="T1" fmla="*/ 19 h 20"/>
                <a:gd name="T2" fmla="*/ 0 w 35"/>
                <a:gd name="T3" fmla="*/ 16 h 20"/>
                <a:gd name="T4" fmla="*/ 2 w 35"/>
                <a:gd name="T5" fmla="*/ 0 h 20"/>
                <a:gd name="T6" fmla="*/ 34 w 35"/>
                <a:gd name="T7" fmla="*/ 19 h 20"/>
              </a:gdLst>
              <a:ahLst/>
              <a:cxnLst>
                <a:cxn ang="0">
                  <a:pos x="T0" y="T1"/>
                </a:cxn>
                <a:cxn ang="0">
                  <a:pos x="T2" y="T3"/>
                </a:cxn>
                <a:cxn ang="0">
                  <a:pos x="T4" y="T5"/>
                </a:cxn>
                <a:cxn ang="0">
                  <a:pos x="T6" y="T7"/>
                </a:cxn>
              </a:cxnLst>
              <a:rect l="0" t="0" r="r" b="b"/>
              <a:pathLst>
                <a:path w="35" h="20">
                  <a:moveTo>
                    <a:pt x="34" y="19"/>
                  </a:moveTo>
                  <a:lnTo>
                    <a:pt x="0" y="16"/>
                  </a:lnTo>
                  <a:lnTo>
                    <a:pt x="2" y="0"/>
                  </a:lnTo>
                  <a:lnTo>
                    <a:pt x="34"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Freeform 10"/>
            <p:cNvSpPr>
              <a:spLocks/>
            </p:cNvSpPr>
            <p:nvPr/>
          </p:nvSpPr>
          <p:spPr bwMode="auto">
            <a:xfrm>
              <a:off x="114" y="3373"/>
              <a:ext cx="27" cy="29"/>
            </a:xfrm>
            <a:custGeom>
              <a:avLst/>
              <a:gdLst>
                <a:gd name="T0" fmla="*/ 0 w 27"/>
                <a:gd name="T1" fmla="*/ 0 h 29"/>
                <a:gd name="T2" fmla="*/ 15 w 27"/>
                <a:gd name="T3" fmla="*/ 28 h 29"/>
                <a:gd name="T4" fmla="*/ 26 w 27"/>
                <a:gd name="T5" fmla="*/ 21 h 29"/>
                <a:gd name="T6" fmla="*/ 0 w 27"/>
                <a:gd name="T7" fmla="*/ 0 h 29"/>
              </a:gdLst>
              <a:ahLst/>
              <a:cxnLst>
                <a:cxn ang="0">
                  <a:pos x="T0" y="T1"/>
                </a:cxn>
                <a:cxn ang="0">
                  <a:pos x="T2" y="T3"/>
                </a:cxn>
                <a:cxn ang="0">
                  <a:pos x="T4" y="T5"/>
                </a:cxn>
                <a:cxn ang="0">
                  <a:pos x="T6" y="T7"/>
                </a:cxn>
              </a:cxnLst>
              <a:rect l="0" t="0" r="r" b="b"/>
              <a:pathLst>
                <a:path w="27" h="29">
                  <a:moveTo>
                    <a:pt x="0" y="0"/>
                  </a:moveTo>
                  <a:lnTo>
                    <a:pt x="15" y="28"/>
                  </a:lnTo>
                  <a:lnTo>
                    <a:pt x="26"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1" name="Freeform 11"/>
            <p:cNvSpPr>
              <a:spLocks/>
            </p:cNvSpPr>
            <p:nvPr/>
          </p:nvSpPr>
          <p:spPr bwMode="auto">
            <a:xfrm>
              <a:off x="180" y="3375"/>
              <a:ext cx="27" cy="31"/>
            </a:xfrm>
            <a:custGeom>
              <a:avLst/>
              <a:gdLst>
                <a:gd name="T0" fmla="*/ 26 w 27"/>
                <a:gd name="T1" fmla="*/ 0 h 31"/>
                <a:gd name="T2" fmla="*/ 11 w 27"/>
                <a:gd name="T3" fmla="*/ 30 h 31"/>
                <a:gd name="T4" fmla="*/ 0 w 27"/>
                <a:gd name="T5" fmla="*/ 22 h 31"/>
                <a:gd name="T6" fmla="*/ 26 w 27"/>
                <a:gd name="T7" fmla="*/ 0 h 31"/>
              </a:gdLst>
              <a:ahLst/>
              <a:cxnLst>
                <a:cxn ang="0">
                  <a:pos x="T0" y="T1"/>
                </a:cxn>
                <a:cxn ang="0">
                  <a:pos x="T2" y="T3"/>
                </a:cxn>
                <a:cxn ang="0">
                  <a:pos x="T4" y="T5"/>
                </a:cxn>
                <a:cxn ang="0">
                  <a:pos x="T6" y="T7"/>
                </a:cxn>
              </a:cxnLst>
              <a:rect l="0" t="0" r="r" b="b"/>
              <a:pathLst>
                <a:path w="27" h="31">
                  <a:moveTo>
                    <a:pt x="26" y="0"/>
                  </a:moveTo>
                  <a:lnTo>
                    <a:pt x="11" y="30"/>
                  </a:lnTo>
                  <a:lnTo>
                    <a:pt x="0" y="22"/>
                  </a:lnTo>
                  <a:lnTo>
                    <a:pt x="2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2" name="Freeform 12"/>
            <p:cNvSpPr>
              <a:spLocks/>
            </p:cNvSpPr>
            <p:nvPr/>
          </p:nvSpPr>
          <p:spPr bwMode="auto">
            <a:xfrm>
              <a:off x="154" y="3365"/>
              <a:ext cx="18" cy="28"/>
            </a:xfrm>
            <a:custGeom>
              <a:avLst/>
              <a:gdLst>
                <a:gd name="T0" fmla="*/ 7 w 18"/>
                <a:gd name="T1" fmla="*/ 0 h 28"/>
                <a:gd name="T2" fmla="*/ 0 w 18"/>
                <a:gd name="T3" fmla="*/ 27 h 28"/>
                <a:gd name="T4" fmla="*/ 17 w 18"/>
                <a:gd name="T5" fmla="*/ 26 h 28"/>
                <a:gd name="T6" fmla="*/ 7 w 18"/>
                <a:gd name="T7" fmla="*/ 0 h 28"/>
              </a:gdLst>
              <a:ahLst/>
              <a:cxnLst>
                <a:cxn ang="0">
                  <a:pos x="T0" y="T1"/>
                </a:cxn>
                <a:cxn ang="0">
                  <a:pos x="T2" y="T3"/>
                </a:cxn>
                <a:cxn ang="0">
                  <a:pos x="T4" y="T5"/>
                </a:cxn>
                <a:cxn ang="0">
                  <a:pos x="T6" y="T7"/>
                </a:cxn>
              </a:cxnLst>
              <a:rect l="0" t="0" r="r" b="b"/>
              <a:pathLst>
                <a:path w="18" h="28">
                  <a:moveTo>
                    <a:pt x="7" y="0"/>
                  </a:moveTo>
                  <a:lnTo>
                    <a:pt x="0" y="27"/>
                  </a:lnTo>
                  <a:lnTo>
                    <a:pt x="17" y="26"/>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3" name="Freeform 13"/>
            <p:cNvSpPr>
              <a:spLocks/>
            </p:cNvSpPr>
            <p:nvPr/>
          </p:nvSpPr>
          <p:spPr bwMode="auto">
            <a:xfrm>
              <a:off x="129" y="3410"/>
              <a:ext cx="68" cy="114"/>
            </a:xfrm>
            <a:custGeom>
              <a:avLst/>
              <a:gdLst>
                <a:gd name="T0" fmla="*/ 22 w 68"/>
                <a:gd name="T1" fmla="*/ 113 h 114"/>
                <a:gd name="T2" fmla="*/ 23 w 68"/>
                <a:gd name="T3" fmla="*/ 93 h 114"/>
                <a:gd name="T4" fmla="*/ 21 w 68"/>
                <a:gd name="T5" fmla="*/ 90 h 114"/>
                <a:gd name="T6" fmla="*/ 15 w 68"/>
                <a:gd name="T7" fmla="*/ 82 h 114"/>
                <a:gd name="T8" fmla="*/ 9 w 68"/>
                <a:gd name="T9" fmla="*/ 71 h 114"/>
                <a:gd name="T10" fmla="*/ 4 w 68"/>
                <a:gd name="T11" fmla="*/ 57 h 114"/>
                <a:gd name="T12" fmla="*/ 0 w 68"/>
                <a:gd name="T13" fmla="*/ 41 h 114"/>
                <a:gd name="T14" fmla="*/ 1 w 68"/>
                <a:gd name="T15" fmla="*/ 26 h 114"/>
                <a:gd name="T16" fmla="*/ 8 w 68"/>
                <a:gd name="T17" fmla="*/ 11 h 114"/>
                <a:gd name="T18" fmla="*/ 23 w 68"/>
                <a:gd name="T19" fmla="*/ 0 h 114"/>
                <a:gd name="T20" fmla="*/ 43 w 68"/>
                <a:gd name="T21" fmla="*/ 0 h 114"/>
                <a:gd name="T22" fmla="*/ 46 w 68"/>
                <a:gd name="T23" fmla="*/ 0 h 114"/>
                <a:gd name="T24" fmla="*/ 51 w 68"/>
                <a:gd name="T25" fmla="*/ 4 h 114"/>
                <a:gd name="T26" fmla="*/ 57 w 68"/>
                <a:gd name="T27" fmla="*/ 10 h 114"/>
                <a:gd name="T28" fmla="*/ 63 w 68"/>
                <a:gd name="T29" fmla="*/ 19 h 114"/>
                <a:gd name="T30" fmla="*/ 67 w 68"/>
                <a:gd name="T31" fmla="*/ 31 h 114"/>
                <a:gd name="T32" fmla="*/ 66 w 68"/>
                <a:gd name="T33" fmla="*/ 47 h 114"/>
                <a:gd name="T34" fmla="*/ 59 w 68"/>
                <a:gd name="T35" fmla="*/ 67 h 114"/>
                <a:gd name="T36" fmla="*/ 43 w 68"/>
                <a:gd name="T37" fmla="*/ 90 h 114"/>
                <a:gd name="T38" fmla="*/ 43 w 68"/>
                <a:gd name="T39" fmla="*/ 113 h 114"/>
                <a:gd name="T40" fmla="*/ 22 w 68"/>
                <a:gd name="T4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7" y="31"/>
                  </a:lnTo>
                  <a:lnTo>
                    <a:pt x="66" y="47"/>
                  </a:lnTo>
                  <a:lnTo>
                    <a:pt x="59" y="67"/>
                  </a:lnTo>
                  <a:lnTo>
                    <a:pt x="43" y="90"/>
                  </a:lnTo>
                  <a:lnTo>
                    <a:pt x="43" y="113"/>
                  </a:lnTo>
                  <a:lnTo>
                    <a:pt x="22"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4" name="Freeform 14"/>
            <p:cNvSpPr>
              <a:spLocks/>
            </p:cNvSpPr>
            <p:nvPr/>
          </p:nvSpPr>
          <p:spPr bwMode="auto">
            <a:xfrm>
              <a:off x="156" y="3431"/>
              <a:ext cx="17" cy="85"/>
            </a:xfrm>
            <a:custGeom>
              <a:avLst/>
              <a:gdLst>
                <a:gd name="T0" fmla="*/ 4 w 17"/>
                <a:gd name="T1" fmla="*/ 0 h 85"/>
                <a:gd name="T2" fmla="*/ 6 w 17"/>
                <a:gd name="T3" fmla="*/ 5 h 85"/>
                <a:gd name="T4" fmla="*/ 2 w 17"/>
                <a:gd name="T5" fmla="*/ 6 h 85"/>
                <a:gd name="T6" fmla="*/ 2 w 17"/>
                <a:gd name="T7" fmla="*/ 76 h 85"/>
                <a:gd name="T8" fmla="*/ 0 w 17"/>
                <a:gd name="T9" fmla="*/ 77 h 85"/>
                <a:gd name="T10" fmla="*/ 0 w 17"/>
                <a:gd name="T11" fmla="*/ 84 h 85"/>
                <a:gd name="T12" fmla="*/ 2 w 17"/>
                <a:gd name="T13" fmla="*/ 84 h 85"/>
                <a:gd name="T14" fmla="*/ 4 w 17"/>
                <a:gd name="T15" fmla="*/ 84 h 85"/>
                <a:gd name="T16" fmla="*/ 6 w 17"/>
                <a:gd name="T17" fmla="*/ 84 h 85"/>
                <a:gd name="T18" fmla="*/ 9 w 17"/>
                <a:gd name="T19" fmla="*/ 83 h 85"/>
                <a:gd name="T20" fmla="*/ 13 w 17"/>
                <a:gd name="T21" fmla="*/ 83 h 85"/>
                <a:gd name="T22" fmla="*/ 16 w 17"/>
                <a:gd name="T23" fmla="*/ 82 h 85"/>
                <a:gd name="T24" fmla="*/ 16 w 17"/>
                <a:gd name="T25" fmla="*/ 80 h 85"/>
                <a:gd name="T26" fmla="*/ 16 w 17"/>
                <a:gd name="T27" fmla="*/ 77 h 85"/>
                <a:gd name="T28" fmla="*/ 16 w 17"/>
                <a:gd name="T29" fmla="*/ 46 h 85"/>
                <a:gd name="T30" fmla="*/ 13 w 17"/>
                <a:gd name="T31" fmla="*/ 45 h 85"/>
                <a:gd name="T32" fmla="*/ 13 w 17"/>
                <a:gd name="T33" fmla="*/ 38 h 85"/>
                <a:gd name="T34" fmla="*/ 13 w 17"/>
                <a:gd name="T35" fmla="*/ 4 h 85"/>
                <a:gd name="T36" fmla="*/ 4 w 17"/>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5">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body" idx="1"/>
          </p:nvPr>
        </p:nvSpPr>
        <p:spPr>
          <a:xfrm>
            <a:off x="452438" y="4762500"/>
            <a:ext cx="5842000" cy="3795713"/>
          </a:xfrm>
          <a:noFill/>
          <a:ln/>
        </p:spPr>
        <p:txBody>
          <a:bodyPr/>
          <a:lstStyle/>
          <a:p>
            <a:pPr defTabSz="377825">
              <a:tabLst>
                <a:tab pos="442913" algn="l"/>
              </a:tabLst>
            </a:pPr>
            <a:r>
              <a:rPr lang="en-US"/>
              <a:t>Using a Subquery to Solve a Problem</a:t>
            </a:r>
          </a:p>
          <a:p>
            <a:pPr lvl="1" defTabSz="377825">
              <a:tabLst>
                <a:tab pos="442913" algn="l"/>
              </a:tabLst>
            </a:pPr>
            <a:r>
              <a:rPr lang="en-US"/>
              <a:t>Suppose you want to write a query to find out who earns a salary greater than Jones’ salary. </a:t>
            </a:r>
          </a:p>
          <a:p>
            <a:pPr lvl="1" defTabSz="377825">
              <a:tabLst>
                <a:tab pos="442913" algn="l"/>
              </a:tabLst>
            </a:pPr>
            <a:r>
              <a:rPr lang="en-US"/>
              <a:t>To solve this problem, you need </a:t>
            </a:r>
            <a:r>
              <a:rPr lang="en-US" i="1"/>
              <a:t>two</a:t>
            </a:r>
            <a:r>
              <a:rPr lang="en-US"/>
              <a:t> queries: one query to find what Jones earns and a second query to find who earns more than that amount. </a:t>
            </a:r>
          </a:p>
          <a:p>
            <a:pPr lvl="1" defTabSz="377825">
              <a:tabLst>
                <a:tab pos="442913" algn="l"/>
              </a:tabLst>
            </a:pPr>
            <a:r>
              <a:rPr lang="en-US"/>
              <a:t>You can solve this problem by combining the two queries, placing one query </a:t>
            </a:r>
            <a:r>
              <a:rPr lang="en-US" i="1"/>
              <a:t>inside</a:t>
            </a:r>
            <a:r>
              <a:rPr lang="en-US"/>
              <a:t> the other query. </a:t>
            </a:r>
          </a:p>
          <a:p>
            <a:pPr lvl="1" defTabSz="377825">
              <a:tabLst>
                <a:tab pos="442913" algn="l"/>
              </a:tabLst>
            </a:pPr>
            <a:r>
              <a:rPr lang="en-US"/>
              <a:t>The inner query or the </a:t>
            </a:r>
            <a:r>
              <a:rPr lang="en-US" i="1"/>
              <a:t>subquery</a:t>
            </a:r>
            <a:r>
              <a:rPr lang="en-US"/>
              <a:t> returns a value that is used by the outer query or the main query. Using a subquery is equivalent to performing two sequential queries and using the result of the first query as the search value in the second query.</a:t>
            </a:r>
          </a:p>
          <a:p>
            <a:pPr marL="436563" lvl="2" indent="-207963" defTabSz="377825">
              <a:buFontTx/>
              <a:buNone/>
              <a:tabLst>
                <a:tab pos="442913" algn="l"/>
              </a:tabLst>
            </a:pPr>
            <a:endParaRPr lang="en-US"/>
          </a:p>
          <a:p>
            <a:pPr defTabSz="377825">
              <a:tabLst>
                <a:tab pos="442913" algn="l"/>
              </a:tabLst>
            </a:pPr>
            <a:endParaRPr lang="en-US">
              <a:latin typeface="Times New Roman" pitchFamily="18" charset="0"/>
            </a:endParaRPr>
          </a:p>
          <a:p>
            <a:pPr defTabSz="377825">
              <a:tabLst>
                <a:tab pos="442913" algn="l"/>
              </a:tabLst>
            </a:pPr>
            <a:endParaRPr lang="en-US">
              <a:latin typeface="Times New Roman" pitchFamily="18" charset="0"/>
            </a:endParaRPr>
          </a:p>
          <a:p>
            <a:pPr defTabSz="377825">
              <a:tabLst>
                <a:tab pos="442913" algn="l"/>
              </a:tabLst>
            </a:pPr>
            <a:endParaRPr lang="en-US">
              <a:solidFill>
                <a:schemeClr val="accent1"/>
              </a:solidFill>
            </a:endParaRPr>
          </a:p>
          <a:p>
            <a:pPr lvl="1" defTabSz="377825">
              <a:tabLst>
                <a:tab pos="442913" algn="l"/>
              </a:tabLst>
            </a:pPr>
            <a:endParaRPr lang="en-US"/>
          </a:p>
          <a:p>
            <a:pPr defTabSz="377825">
              <a:tabLst>
                <a:tab pos="442913" algn="l"/>
              </a:tabLst>
            </a:pPr>
            <a:endParaRPr lang="en-US" b="0">
              <a:latin typeface="Times New Roman" pitchFamily="18" charset="0"/>
            </a:endParaRPr>
          </a:p>
        </p:txBody>
      </p:sp>
      <p:sp>
        <p:nvSpPr>
          <p:cNvPr id="10245" name="Rectangle 5"/>
          <p:cNvSpPr>
            <a:spLocks noGrp="1" noRot="1" noChangeAspect="1" noChangeArrowheads="1" noTextEdit="1"/>
          </p:cNvSpPr>
          <p:nvPr>
            <p:ph type="sldImg"/>
          </p:nvPr>
        </p:nvSpPr>
        <p:spPr>
          <a:xfrm>
            <a:off x="441325" y="168275"/>
            <a:ext cx="5927725" cy="44450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r>
              <a:rPr lang="en-US" dirty="0" err="1"/>
              <a:t>Subqueries</a:t>
            </a:r>
            <a:endParaRPr lang="en-US" dirty="0"/>
          </a:p>
          <a:p>
            <a:pPr lvl="1"/>
            <a:r>
              <a:rPr lang="en-US" dirty="0"/>
              <a:t>A </a:t>
            </a:r>
            <a:r>
              <a:rPr lang="en-US" dirty="0" err="1">
                <a:solidFill>
                  <a:srgbClr val="FC0128"/>
                </a:solidFill>
              </a:rPr>
              <a:t>subquery</a:t>
            </a:r>
            <a:r>
              <a:rPr lang="en-US" dirty="0">
                <a:solidFill>
                  <a:srgbClr val="FC0128"/>
                </a:solidFill>
              </a:rPr>
              <a:t> </a:t>
            </a:r>
            <a:r>
              <a:rPr lang="en-US" dirty="0"/>
              <a:t>is a SELECT statement that is embedded in a clause of another SELECT statement. </a:t>
            </a:r>
            <a:r>
              <a:rPr lang="en-US" dirty="0">
                <a:latin typeface="Times" charset="0"/>
              </a:rPr>
              <a:t>You can build powerful statements out of simple ones by using </a:t>
            </a:r>
            <a:r>
              <a:rPr lang="en-US" dirty="0" err="1">
                <a:latin typeface="Times" charset="0"/>
              </a:rPr>
              <a:t>subqueries</a:t>
            </a:r>
            <a:r>
              <a:rPr lang="en-US" dirty="0">
                <a:latin typeface="Times" charset="0"/>
              </a:rPr>
              <a:t>. They can be very useful when you need to select rows from a table with a condition that depends on the data in the table itself.</a:t>
            </a:r>
          </a:p>
          <a:p>
            <a:pPr lvl="1"/>
            <a:r>
              <a:rPr lang="en-US" dirty="0"/>
              <a:t>You can place the </a:t>
            </a:r>
            <a:r>
              <a:rPr lang="en-US" dirty="0" err="1"/>
              <a:t>subquery</a:t>
            </a:r>
            <a:r>
              <a:rPr lang="en-US" dirty="0"/>
              <a:t> in a number of SQL clauses: </a:t>
            </a:r>
          </a:p>
          <a:p>
            <a:pPr lvl="2"/>
            <a:r>
              <a:rPr lang="en-US" dirty="0"/>
              <a:t>WHERE clause</a:t>
            </a:r>
          </a:p>
          <a:p>
            <a:pPr lvl="2"/>
            <a:r>
              <a:rPr lang="en-US" dirty="0"/>
              <a:t>HAVING clause</a:t>
            </a:r>
          </a:p>
          <a:p>
            <a:pPr lvl="2"/>
            <a:r>
              <a:rPr lang="en-US" dirty="0"/>
              <a:t>FROM clause</a:t>
            </a:r>
          </a:p>
          <a:p>
            <a:pPr lvl="1"/>
            <a:r>
              <a:rPr lang="en-US" dirty="0"/>
              <a:t>In the syntax:</a:t>
            </a:r>
          </a:p>
          <a:p>
            <a:pPr algn="just">
              <a:lnSpc>
                <a:spcPct val="112000"/>
              </a:lnSpc>
              <a:spcBef>
                <a:spcPct val="0"/>
              </a:spcBef>
            </a:pPr>
            <a:r>
              <a:rPr lang="en-US" b="0" i="1" dirty="0">
                <a:latin typeface="Times" charset="0"/>
              </a:rPr>
              <a:t>	operator</a:t>
            </a:r>
            <a:r>
              <a:rPr lang="en-US" b="0" dirty="0">
                <a:latin typeface="Times" charset="0"/>
              </a:rPr>
              <a:t> 	includes a comparison operator such as &gt;, =, or IN</a:t>
            </a:r>
          </a:p>
          <a:p>
            <a:pPr lvl="1"/>
            <a:r>
              <a:rPr lang="en-US" b="1" dirty="0"/>
              <a:t>Note:</a:t>
            </a:r>
            <a:r>
              <a:rPr lang="en-US" dirty="0"/>
              <a:t> Comparison operators fall into two classes: single-row operators (&gt;, =, &gt;=, &lt;, &lt;&gt;, &lt;=) and multiple-row operators (IN, ANY, ALL).</a:t>
            </a:r>
          </a:p>
          <a:p>
            <a:pPr lvl="1"/>
            <a:r>
              <a:rPr lang="en-US" dirty="0"/>
              <a:t>The </a:t>
            </a:r>
            <a:r>
              <a:rPr lang="en-US" dirty="0" err="1"/>
              <a:t>subquery</a:t>
            </a:r>
            <a:r>
              <a:rPr lang="en-US" dirty="0"/>
              <a:t> is often referred to as a nested SELECT, sub-SELECT, or inner SELECT statement. The </a:t>
            </a:r>
            <a:r>
              <a:rPr lang="en-US" dirty="0" err="1"/>
              <a:t>subquery</a:t>
            </a:r>
            <a:r>
              <a:rPr lang="en-US" dirty="0"/>
              <a:t> generally executes first, and its output is used to complete the query condition for the main or outer query.</a:t>
            </a:r>
          </a:p>
          <a:p>
            <a:r>
              <a:rPr lang="en-US" dirty="0">
                <a:solidFill>
                  <a:schemeClr val="accent2"/>
                </a:solidFill>
              </a:rPr>
              <a:t>Class Management Note</a:t>
            </a:r>
          </a:p>
          <a:p>
            <a:pPr lvl="1"/>
            <a:r>
              <a:rPr lang="en-US" dirty="0">
                <a:solidFill>
                  <a:schemeClr val="accent2"/>
                </a:solidFill>
              </a:rPr>
              <a:t>Additionally, </a:t>
            </a:r>
            <a:r>
              <a:rPr lang="en-US" dirty="0" err="1">
                <a:solidFill>
                  <a:schemeClr val="accent2"/>
                </a:solidFill>
              </a:rPr>
              <a:t>subqueries</a:t>
            </a:r>
            <a:r>
              <a:rPr lang="en-US" dirty="0">
                <a:solidFill>
                  <a:schemeClr val="accent2"/>
                </a:solidFill>
              </a:rPr>
              <a:t> can be placed in the CREATE VIEW statement, CREATE TABLE statement, UPDATE clause, INTO clause of an INSERT statement, and SET clause of an UPDATE statement.</a:t>
            </a:r>
            <a:r>
              <a:rPr lang="en-US" dirty="0"/>
              <a:t> </a:t>
            </a:r>
          </a:p>
        </p:txBody>
      </p:sp>
      <p:sp>
        <p:nvSpPr>
          <p:cNvPr id="12291"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41325" y="168275"/>
            <a:ext cx="5927725" cy="4445000"/>
          </a:xfrm>
          <a:ln cap="flat"/>
        </p:spPr>
      </p:sp>
      <p:sp>
        <p:nvSpPr>
          <p:cNvPr id="14339" name="Rectangle 3"/>
          <p:cNvSpPr>
            <a:spLocks noGrp="1" noChangeArrowheads="1"/>
          </p:cNvSpPr>
          <p:nvPr>
            <p:ph type="body" idx="1"/>
          </p:nvPr>
        </p:nvSpPr>
        <p:spPr>
          <a:xfrm>
            <a:off x="452438" y="4762500"/>
            <a:ext cx="5778500" cy="3795713"/>
          </a:xfrm>
          <a:noFill/>
          <a:ln/>
        </p:spPr>
        <p:txBody>
          <a:bodyPr/>
          <a:lstStyle/>
          <a:p>
            <a:pPr defTabSz="377825">
              <a:tabLst>
                <a:tab pos="442913" algn="l"/>
              </a:tabLst>
            </a:pPr>
            <a:r>
              <a:rPr lang="en-US"/>
              <a:t>Using a Subquery</a:t>
            </a:r>
          </a:p>
          <a:p>
            <a:pPr lvl="1" defTabSz="377825">
              <a:tabLst>
                <a:tab pos="442913" algn="l"/>
              </a:tabLst>
            </a:pPr>
            <a:r>
              <a:rPr lang="en-US"/>
              <a:t>In the slide, the inner query determines the salary of employee 7566. The outer query takes the result of the inner query and uses this result to display all the employees who earn more than this amount.</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r>
              <a:rPr lang="en-US">
                <a:solidFill>
                  <a:schemeClr val="accent2"/>
                </a:solidFill>
              </a:rPr>
              <a:t>Class Management Note</a:t>
            </a:r>
          </a:p>
          <a:p>
            <a:pPr lvl="1" defTabSz="377825">
              <a:tabLst>
                <a:tab pos="442913" algn="l"/>
              </a:tabLst>
            </a:pPr>
            <a:r>
              <a:rPr lang="en-US">
                <a:solidFill>
                  <a:schemeClr val="accent2"/>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en-US">
                <a:solidFill>
                  <a:schemeClr val="accent1"/>
                </a:solidFill>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41325" y="168275"/>
            <a:ext cx="5927725" cy="4445000"/>
          </a:xfrm>
          <a:ln cap="flat"/>
        </p:spPr>
      </p:sp>
      <p:sp>
        <p:nvSpPr>
          <p:cNvPr id="14339" name="Rectangle 3"/>
          <p:cNvSpPr>
            <a:spLocks noGrp="1" noChangeArrowheads="1"/>
          </p:cNvSpPr>
          <p:nvPr>
            <p:ph type="body" idx="1"/>
          </p:nvPr>
        </p:nvSpPr>
        <p:spPr>
          <a:xfrm>
            <a:off x="452438" y="4762500"/>
            <a:ext cx="5778500" cy="3795713"/>
          </a:xfrm>
          <a:noFill/>
          <a:ln/>
        </p:spPr>
        <p:txBody>
          <a:bodyPr/>
          <a:lstStyle/>
          <a:p>
            <a:pPr defTabSz="377825">
              <a:tabLst>
                <a:tab pos="442913" algn="l"/>
              </a:tabLst>
            </a:pPr>
            <a:r>
              <a:rPr lang="en-US"/>
              <a:t>Using a Subquery</a:t>
            </a:r>
          </a:p>
          <a:p>
            <a:pPr lvl="1" defTabSz="377825">
              <a:tabLst>
                <a:tab pos="442913" algn="l"/>
              </a:tabLst>
            </a:pPr>
            <a:r>
              <a:rPr lang="en-US"/>
              <a:t>In the slide, the inner query determines the salary of employee 7566. The outer query takes the result of the inner query and uses this result to display all the employees who earn more than this amount.</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r>
              <a:rPr lang="en-US">
                <a:solidFill>
                  <a:schemeClr val="accent2"/>
                </a:solidFill>
              </a:rPr>
              <a:t>Class Management Note</a:t>
            </a:r>
          </a:p>
          <a:p>
            <a:pPr lvl="1" defTabSz="377825">
              <a:tabLst>
                <a:tab pos="442913" algn="l"/>
              </a:tabLst>
            </a:pPr>
            <a:r>
              <a:rPr lang="en-US">
                <a:solidFill>
                  <a:schemeClr val="accent2"/>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en-US">
                <a:solidFill>
                  <a:schemeClr val="accent1"/>
                </a:solidFill>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p:cNvSpPr>
            <a:spLocks noGrp="1" noChangeArrowheads="1"/>
          </p:cNvSpPr>
          <p:nvPr>
            <p:ph type="body" idx="1"/>
          </p:nvPr>
        </p:nvSpPr>
        <p:spPr>
          <a:noFill/>
          <a:ln/>
        </p:spPr>
        <p:txBody>
          <a:bodyPr/>
          <a:lstStyle/>
          <a:p>
            <a:r>
              <a:rPr lang="en-US" dirty="0"/>
              <a:t>Guidelines for Using </a:t>
            </a:r>
            <a:r>
              <a:rPr lang="en-US" dirty="0" err="1"/>
              <a:t>Subqueries</a:t>
            </a:r>
            <a:endParaRPr lang="en-US" dirty="0"/>
          </a:p>
          <a:p>
            <a:pPr lvl="2"/>
            <a:r>
              <a:rPr lang="en-US" dirty="0"/>
              <a:t>A </a:t>
            </a:r>
            <a:r>
              <a:rPr lang="en-US" dirty="0" err="1"/>
              <a:t>subquery</a:t>
            </a:r>
            <a:r>
              <a:rPr lang="en-US" dirty="0"/>
              <a:t> must be</a:t>
            </a:r>
            <a:r>
              <a:rPr lang="en-US" dirty="0">
                <a:latin typeface="Times" charset="0"/>
              </a:rPr>
              <a:t> enclosed in parentheses.</a:t>
            </a:r>
          </a:p>
          <a:p>
            <a:pPr lvl="2"/>
            <a:r>
              <a:rPr lang="en-US" dirty="0"/>
              <a:t>A </a:t>
            </a:r>
            <a:r>
              <a:rPr lang="en-US" dirty="0" err="1"/>
              <a:t>subquery</a:t>
            </a:r>
            <a:r>
              <a:rPr lang="en-US" dirty="0"/>
              <a:t> must appear on the right side of the comparison operator.</a:t>
            </a:r>
          </a:p>
          <a:p>
            <a:pPr lvl="2"/>
            <a:r>
              <a:rPr lang="en-US" dirty="0" err="1"/>
              <a:t>Subqueries</a:t>
            </a:r>
            <a:r>
              <a:rPr lang="en-US" dirty="0"/>
              <a:t> cannot contain an ORDER BY clause. You can have only one ORDER BY clause for a SELECT statement, and if specified it must be the last clause in the main SELECT statement.</a:t>
            </a:r>
          </a:p>
          <a:p>
            <a:pPr lvl="2"/>
            <a:r>
              <a:rPr lang="en-US" dirty="0"/>
              <a:t>Two classes of comparison operators are used in </a:t>
            </a:r>
            <a:r>
              <a:rPr lang="en-US" dirty="0" err="1"/>
              <a:t>subqueries</a:t>
            </a:r>
            <a:r>
              <a:rPr lang="en-US" dirty="0"/>
              <a:t>: single-row operators and </a:t>
            </a:r>
            <a:br>
              <a:rPr lang="en-US" dirty="0"/>
            </a:br>
            <a:r>
              <a:rPr lang="en-US" dirty="0"/>
              <a:t>multiple-row operators.</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solidFill>
                  <a:schemeClr val="accent2"/>
                </a:solidFill>
              </a:rPr>
              <a:t>Class Management Note</a:t>
            </a:r>
          </a:p>
          <a:p>
            <a:pPr lvl="1"/>
            <a:r>
              <a:rPr lang="en-US" dirty="0">
                <a:solidFill>
                  <a:schemeClr val="accent2"/>
                </a:solidFill>
              </a:rPr>
              <a:t>A </a:t>
            </a:r>
            <a:r>
              <a:rPr lang="en-US" dirty="0" err="1">
                <a:solidFill>
                  <a:schemeClr val="accent2"/>
                </a:solidFill>
              </a:rPr>
              <a:t>subquery</a:t>
            </a:r>
            <a:r>
              <a:rPr lang="en-US" dirty="0">
                <a:solidFill>
                  <a:schemeClr val="accent2"/>
                </a:solidFill>
              </a:rPr>
              <a:t> can execute multiple times in correlated </a:t>
            </a:r>
            <a:r>
              <a:rPr lang="en-US" dirty="0" err="1">
                <a:solidFill>
                  <a:schemeClr val="accent2"/>
                </a:solidFill>
              </a:rPr>
              <a:t>subqueries</a:t>
            </a:r>
            <a:r>
              <a:rPr lang="en-US" dirty="0">
                <a:solidFill>
                  <a:schemeClr val="accent2"/>
                </a:solidFill>
              </a:rPr>
              <a:t>, which are not included in this course. Students may ask how many </a:t>
            </a:r>
            <a:r>
              <a:rPr lang="en-US" dirty="0" err="1">
                <a:solidFill>
                  <a:schemeClr val="accent2"/>
                </a:solidFill>
              </a:rPr>
              <a:t>subqueries</a:t>
            </a:r>
            <a:r>
              <a:rPr lang="en-US" dirty="0">
                <a:solidFill>
                  <a:schemeClr val="accent2"/>
                </a:solidFill>
              </a:rPr>
              <a:t> can be written. The Oracle Server imposes no limit on the number of </a:t>
            </a:r>
            <a:r>
              <a:rPr lang="en-US" dirty="0" err="1">
                <a:solidFill>
                  <a:schemeClr val="accent2"/>
                </a:solidFill>
              </a:rPr>
              <a:t>subqueries</a:t>
            </a:r>
            <a:r>
              <a:rPr lang="en-US" dirty="0">
                <a:solidFill>
                  <a:schemeClr val="accent2"/>
                </a:solidFill>
              </a:rPr>
              <a:t>. The limit is related to the buffer size that the query uses.</a:t>
            </a:r>
          </a:p>
        </p:txBody>
      </p:sp>
      <p:sp>
        <p:nvSpPr>
          <p:cNvPr id="16389"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Rectangle 3"/>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p:cNvSpPr>
            <a:spLocks noGrp="1" noChangeArrowheads="1"/>
          </p:cNvSpPr>
          <p:nvPr>
            <p:ph type="body" idx="1"/>
          </p:nvPr>
        </p:nvSpPr>
        <p:spPr>
          <a:xfrm>
            <a:off x="452438" y="4762500"/>
            <a:ext cx="5789612" cy="3795713"/>
          </a:xfrm>
          <a:noFill/>
          <a:ln/>
        </p:spPr>
        <p:txBody>
          <a:bodyPr/>
          <a:lstStyle/>
          <a:p>
            <a:pPr defTabSz="377825">
              <a:tabLst>
                <a:tab pos="442913" algn="l"/>
              </a:tabLst>
            </a:pPr>
            <a:r>
              <a:rPr lang="en-US"/>
              <a:t>Types of Subqueries</a:t>
            </a:r>
          </a:p>
          <a:p>
            <a:pPr marL="436563" lvl="2" indent="-207963" defTabSz="377825">
              <a:tabLst>
                <a:tab pos="442913" algn="l"/>
              </a:tabLst>
            </a:pPr>
            <a:r>
              <a:rPr lang="en-US">
                <a:solidFill>
                  <a:srgbClr val="FC0128"/>
                </a:solidFill>
              </a:rPr>
              <a:t>Single-row subqueries:</a:t>
            </a:r>
            <a:r>
              <a:rPr lang="en-US"/>
              <a:t> Queries that return only one row from the inner SELECT statement</a:t>
            </a:r>
          </a:p>
          <a:p>
            <a:pPr marL="436563" lvl="2" indent="-207963" defTabSz="377825">
              <a:tabLst>
                <a:tab pos="442913" algn="l"/>
              </a:tabLst>
            </a:pPr>
            <a:r>
              <a:rPr lang="en-US">
                <a:solidFill>
                  <a:srgbClr val="FC0128"/>
                </a:solidFill>
              </a:rPr>
              <a:t>Multiple-row subqueries:</a:t>
            </a:r>
            <a:r>
              <a:rPr lang="en-US"/>
              <a:t> Queries that return more than one row from the inner SELECT statement</a:t>
            </a:r>
          </a:p>
          <a:p>
            <a:pPr marL="436563" lvl="2" indent="-207963" defTabSz="377825">
              <a:tabLst>
                <a:tab pos="442913" algn="l"/>
              </a:tabLst>
            </a:pPr>
            <a:r>
              <a:rPr lang="en-US">
                <a:solidFill>
                  <a:srgbClr val="FC0128"/>
                </a:solidFill>
              </a:rPr>
              <a:t>Multiple-column subqueries:</a:t>
            </a:r>
            <a:r>
              <a:rPr lang="en-US"/>
              <a:t> Queries that return more than one column from the inner SELECT statement</a:t>
            </a: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p:txBody>
      </p:sp>
      <p:sp>
        <p:nvSpPr>
          <p:cNvPr id="18437" name="Rectangle 5"/>
          <p:cNvSpPr>
            <a:spLocks noGrp="1" noRot="1" noChangeAspect="1" noChangeArrowheads="1" noTextEdit="1"/>
          </p:cNvSpPr>
          <p:nvPr>
            <p:ph type="sldImg"/>
          </p:nvPr>
        </p:nvSpPr>
        <p:spPr>
          <a:xfrm>
            <a:off x="441325" y="168275"/>
            <a:ext cx="5927725" cy="44450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dirty="0"/>
              <a:t>Single-Row </a:t>
            </a:r>
            <a:r>
              <a:rPr lang="en-US" dirty="0" err="1"/>
              <a:t>Subqueries</a:t>
            </a:r>
            <a:endParaRPr lang="en-US" dirty="0"/>
          </a:p>
          <a:p>
            <a:pPr lvl="1" defTabSz="377825">
              <a:tabLst>
                <a:tab pos="442913" algn="l"/>
              </a:tabLst>
            </a:pPr>
            <a:r>
              <a:rPr lang="en-US" dirty="0"/>
              <a:t>A </a:t>
            </a:r>
            <a:r>
              <a:rPr lang="en-US" i="1" dirty="0">
                <a:solidFill>
                  <a:srgbClr val="FC0128"/>
                </a:solidFill>
              </a:rPr>
              <a:t>single-row </a:t>
            </a:r>
            <a:r>
              <a:rPr lang="en-US" i="1" dirty="0" err="1">
                <a:solidFill>
                  <a:srgbClr val="FC0128"/>
                </a:solidFill>
              </a:rPr>
              <a:t>subquery</a:t>
            </a:r>
            <a:r>
              <a:rPr lang="en-US" dirty="0">
                <a:solidFill>
                  <a:srgbClr val="FC0128"/>
                </a:solidFill>
              </a:rPr>
              <a:t> </a:t>
            </a:r>
            <a:r>
              <a:rPr lang="en-US" dirty="0"/>
              <a:t>is one that returns one row from the inner SELECT statement. This type of </a:t>
            </a:r>
            <a:r>
              <a:rPr lang="en-US" dirty="0" err="1"/>
              <a:t>subquery</a:t>
            </a:r>
            <a:r>
              <a:rPr lang="en-US" dirty="0"/>
              <a:t> uses a single-row operator. The slide gives a list of single-row operators. </a:t>
            </a:r>
          </a:p>
          <a:p>
            <a:pPr defTabSz="377825">
              <a:tabLst>
                <a:tab pos="442913" algn="l"/>
              </a:tabLst>
            </a:pPr>
            <a:r>
              <a:rPr lang="en-US" dirty="0"/>
              <a:t>Example</a:t>
            </a:r>
          </a:p>
          <a:p>
            <a:pPr lvl="1" defTabSz="377825">
              <a:tabLst>
                <a:tab pos="442913" algn="l"/>
              </a:tabLst>
            </a:pPr>
            <a:r>
              <a:rPr lang="en-US" dirty="0"/>
              <a:t>Display the employees whose job title is the same as that of employee 7369.  </a:t>
            </a:r>
          </a:p>
          <a:p>
            <a:pPr defTabSz="377825">
              <a:spcBef>
                <a:spcPct val="0"/>
              </a:spcBef>
              <a:tabLst>
                <a:tab pos="442913" algn="l"/>
              </a:tabLst>
            </a:pPr>
            <a:endParaRPr lang="en-US" dirty="0">
              <a:solidFill>
                <a:srgbClr val="000000"/>
              </a:solidFill>
              <a:latin typeface="Courier New" pitchFamily="49" charset="0"/>
            </a:endParaRPr>
          </a:p>
          <a:p>
            <a:pPr defTabSz="377825">
              <a:spcBef>
                <a:spcPct val="0"/>
              </a:spcBef>
              <a:tabLst>
                <a:tab pos="442913" algn="l"/>
              </a:tabLst>
            </a:pPr>
            <a:r>
              <a:rPr lang="en-US" dirty="0">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0" name="Rectangle 2"/>
          <p:cNvSpPr>
            <a:spLocks noChangeArrowheads="1"/>
          </p:cNvSpPr>
          <p:nvPr/>
        </p:nvSpPr>
        <p:spPr bwMode="hidden">
          <a:xfrm>
            <a:off x="0" y="0"/>
            <a:ext cx="8648700" cy="6038850"/>
          </a:xfrm>
          <a:prstGeom prst="rect">
            <a:avLst/>
          </a:prstGeom>
          <a:gradFill rotWithShape="0">
            <a:gsLst>
              <a:gs pos="0">
                <a:srgbClr val="000066"/>
              </a:gs>
              <a:gs pos="100000">
                <a:srgbClr val="660033"/>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51"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4163" y="6335713"/>
            <a:ext cx="1604962"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2" name="Rectangle 4"/>
          <p:cNvSpPr>
            <a:spLocks noChangeArrowheads="1"/>
          </p:cNvSpPr>
          <p:nvPr/>
        </p:nvSpPr>
        <p:spPr bwMode="auto">
          <a:xfrm>
            <a:off x="2420938" y="6311900"/>
            <a:ext cx="4102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200" b="0">
                <a:solidFill>
                  <a:srgbClr val="0066FF"/>
                </a:solidFill>
                <a:latin typeface="Arial" pitchFamily="34" charset="0"/>
              </a:rPr>
              <a:t>Copyright </a:t>
            </a:r>
            <a:r>
              <a:rPr lang="en-US" sz="1200" b="0">
                <a:solidFill>
                  <a:srgbClr val="0066FF"/>
                </a:solidFill>
                <a:latin typeface="Symbol" pitchFamily="18" charset="2"/>
              </a:rPr>
              <a:t>Ó</a:t>
            </a:r>
            <a:r>
              <a:rPr lang="en-US" sz="1200" b="0">
                <a:solidFill>
                  <a:srgbClr val="0066FF"/>
                </a:solidFill>
                <a:latin typeface="Arial" pitchFamily="34" charset="0"/>
              </a:rPr>
              <a:t> Oracle Corporation, 1998. All rights reserved.</a:t>
            </a:r>
          </a:p>
        </p:txBody>
      </p:sp>
      <p:sp>
        <p:nvSpPr>
          <p:cNvPr id="2053" name="Rectangle 5"/>
          <p:cNvSpPr>
            <a:spLocks noGrp="1" noChangeArrowheads="1"/>
          </p:cNvSpPr>
          <p:nvPr>
            <p:ph type="ctrTitle" sz="quarter"/>
          </p:nvPr>
        </p:nvSpPr>
        <p:spPr>
          <a:xfrm>
            <a:off x="927100" y="2667000"/>
            <a:ext cx="7302500" cy="1181100"/>
          </a:xfrm>
        </p:spPr>
        <p:txBody>
          <a:bodyPr/>
          <a:lstStyle>
            <a:lvl1pPr>
              <a:defRPr/>
            </a:lvl1pPr>
          </a:lstStyle>
          <a:p>
            <a:pPr lvl="0"/>
            <a:r>
              <a:rPr lang="en-US" noProof="0" smtClean="0"/>
              <a:t>Click to edit Master title style</a:t>
            </a:r>
          </a:p>
        </p:txBody>
      </p:sp>
      <p:sp>
        <p:nvSpPr>
          <p:cNvPr id="2054" name="Rectangle 6"/>
          <p:cNvSpPr>
            <a:spLocks noGrp="1" noChangeArrowheads="1"/>
          </p:cNvSpPr>
          <p:nvPr>
            <p:ph type="subTitle" sz="quarter" idx="1"/>
          </p:nvPr>
        </p:nvSpPr>
        <p:spPr>
          <a:xfrm>
            <a:off x="914400" y="3886200"/>
            <a:ext cx="7327900" cy="641350"/>
          </a:xfrm>
        </p:spPr>
        <p:txBody>
          <a:bodyPr/>
          <a:lstStyle>
            <a:lvl1pPr algn="ctr" defTabSz="914400">
              <a:tabLst/>
              <a:defRPr/>
            </a:lvl1pPr>
          </a:lstStyle>
          <a:p>
            <a:pPr lvl="0"/>
            <a:r>
              <a:rPr lang="en-US" noProof="0" smtClean="0"/>
              <a:t>Click to edit Master subtitle style</a:t>
            </a:r>
          </a:p>
        </p:txBody>
      </p:sp>
      <p:sp>
        <p:nvSpPr>
          <p:cNvPr id="2055" name="Rectangle 7"/>
          <p:cNvSpPr>
            <a:spLocks noChangeArrowheads="1"/>
          </p:cNvSpPr>
          <p:nvPr/>
        </p:nvSpPr>
        <p:spPr bwMode="hidden">
          <a:xfrm>
            <a:off x="4064000" y="1104900"/>
            <a:ext cx="1028700" cy="1028700"/>
          </a:xfrm>
          <a:prstGeom prst="rect">
            <a:avLst/>
          </a:prstGeom>
          <a:gradFill rotWithShape="0">
            <a:gsLst>
              <a:gs pos="0">
                <a:srgbClr val="660033">
                  <a:gamma/>
                  <a:shade val="69804"/>
                  <a:invGamma/>
                </a:srgbClr>
              </a:gs>
              <a:gs pos="100000">
                <a:srgbClr val="660033"/>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056" name="Rectangle 8"/>
          <p:cNvSpPr>
            <a:spLocks noChangeArrowheads="1"/>
          </p:cNvSpPr>
          <p:nvPr/>
        </p:nvSpPr>
        <p:spPr bwMode="gray">
          <a:xfrm>
            <a:off x="4268788" y="1154113"/>
            <a:ext cx="6080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sz="6000">
                <a:solidFill>
                  <a:srgbClr val="FFCC66"/>
                </a:solidFill>
                <a:effectLst>
                  <a:outerShdw blurRad="38100" dist="38100" dir="2700000" algn="tl">
                    <a:srgbClr val="000000"/>
                  </a:outerShdw>
                </a:effectLst>
                <a:latin typeface="Arial" pitchFamily="34" charset="0"/>
              </a:rPr>
              <a:t>6</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7D97410-07F6-4FFE-8D4A-A029DCD83498}" type="slidenum">
              <a:rPr lang="en-US"/>
              <a:pPr/>
              <a:t>‹#›</a:t>
            </a:fld>
            <a:endParaRPr lang="en-US"/>
          </a:p>
        </p:txBody>
      </p:sp>
    </p:spTree>
    <p:extLst>
      <p:ext uri="{BB962C8B-B14F-4D97-AF65-F5344CB8AC3E}">
        <p14:creationId xmlns:p14="http://schemas.microsoft.com/office/powerpoint/2010/main" val="25168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99213" y="511175"/>
            <a:ext cx="1846262" cy="34496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60425" y="511175"/>
            <a:ext cx="5386388" cy="3449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84598BB-E40F-4F63-BEDA-CDCBEBF5386B}" type="slidenum">
              <a:rPr lang="en-US"/>
              <a:pPr/>
              <a:t>‹#›</a:t>
            </a:fld>
            <a:endParaRPr lang="en-US"/>
          </a:p>
        </p:txBody>
      </p:sp>
    </p:spTree>
    <p:extLst>
      <p:ext uri="{BB962C8B-B14F-4D97-AF65-F5344CB8AC3E}">
        <p14:creationId xmlns:p14="http://schemas.microsoft.com/office/powerpoint/2010/main" val="3569029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B4C5963-F161-47A6-AE6A-9062029CBBF8}" type="slidenum">
              <a:rPr lang="en-US"/>
              <a:pPr/>
              <a:t>‹#›</a:t>
            </a:fld>
            <a:endParaRPr lang="en-US"/>
          </a:p>
        </p:txBody>
      </p:sp>
    </p:spTree>
    <p:extLst>
      <p:ext uri="{BB962C8B-B14F-4D97-AF65-F5344CB8AC3E}">
        <p14:creationId xmlns:p14="http://schemas.microsoft.com/office/powerpoint/2010/main" val="314322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2B07FC7-A776-4558-BEFB-3A60E9F8477F}" type="slidenum">
              <a:rPr lang="en-US"/>
              <a:pPr/>
              <a:t>‹#›</a:t>
            </a:fld>
            <a:endParaRPr lang="en-US"/>
          </a:p>
        </p:txBody>
      </p:sp>
    </p:spTree>
    <p:extLst>
      <p:ext uri="{BB962C8B-B14F-4D97-AF65-F5344CB8AC3E}">
        <p14:creationId xmlns:p14="http://schemas.microsoft.com/office/powerpoint/2010/main" val="106531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60425" y="1795463"/>
            <a:ext cx="3616325" cy="216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795463"/>
            <a:ext cx="3616325" cy="216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EEEA25B7-85B5-4E4E-83E3-474C7431718C}" type="slidenum">
              <a:rPr lang="en-US"/>
              <a:pPr/>
              <a:t>‹#›</a:t>
            </a:fld>
            <a:endParaRPr lang="en-US"/>
          </a:p>
        </p:txBody>
      </p:sp>
    </p:spTree>
    <p:extLst>
      <p:ext uri="{BB962C8B-B14F-4D97-AF65-F5344CB8AC3E}">
        <p14:creationId xmlns:p14="http://schemas.microsoft.com/office/powerpoint/2010/main" val="309760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6C9F2D70-0F58-4E2F-A729-0791C660DB5F}" type="slidenum">
              <a:rPr lang="en-US"/>
              <a:pPr/>
              <a:t>‹#›</a:t>
            </a:fld>
            <a:endParaRPr lang="en-US"/>
          </a:p>
        </p:txBody>
      </p:sp>
    </p:spTree>
    <p:extLst>
      <p:ext uri="{BB962C8B-B14F-4D97-AF65-F5344CB8AC3E}">
        <p14:creationId xmlns:p14="http://schemas.microsoft.com/office/powerpoint/2010/main" val="327276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8BBABCCD-053D-4D3F-BD37-18D3BB54AA44}" type="slidenum">
              <a:rPr lang="en-US"/>
              <a:pPr/>
              <a:t>‹#›</a:t>
            </a:fld>
            <a:endParaRPr lang="en-US"/>
          </a:p>
        </p:txBody>
      </p:sp>
    </p:spTree>
    <p:extLst>
      <p:ext uri="{BB962C8B-B14F-4D97-AF65-F5344CB8AC3E}">
        <p14:creationId xmlns:p14="http://schemas.microsoft.com/office/powerpoint/2010/main" val="19509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AAFB774D-6169-48DD-BA9F-86569C4E775E}" type="slidenum">
              <a:rPr lang="en-US"/>
              <a:pPr/>
              <a:t>‹#›</a:t>
            </a:fld>
            <a:endParaRPr lang="en-US"/>
          </a:p>
        </p:txBody>
      </p:sp>
    </p:spTree>
    <p:extLst>
      <p:ext uri="{BB962C8B-B14F-4D97-AF65-F5344CB8AC3E}">
        <p14:creationId xmlns:p14="http://schemas.microsoft.com/office/powerpoint/2010/main" val="203267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4D55185-85DD-4FCE-ADCD-645A4F0CC2EB}" type="slidenum">
              <a:rPr lang="en-US"/>
              <a:pPr/>
              <a:t>‹#›</a:t>
            </a:fld>
            <a:endParaRPr lang="en-US"/>
          </a:p>
        </p:txBody>
      </p:sp>
    </p:spTree>
    <p:extLst>
      <p:ext uri="{BB962C8B-B14F-4D97-AF65-F5344CB8AC3E}">
        <p14:creationId xmlns:p14="http://schemas.microsoft.com/office/powerpoint/2010/main" val="3569859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7A2688D-6665-4F01-B72D-C51E120B8806}" type="slidenum">
              <a:rPr lang="en-US"/>
              <a:pPr/>
              <a:t>‹#›</a:t>
            </a:fld>
            <a:endParaRPr lang="en-US"/>
          </a:p>
        </p:txBody>
      </p:sp>
    </p:spTree>
    <p:extLst>
      <p:ext uri="{BB962C8B-B14F-4D97-AF65-F5344CB8AC3E}">
        <p14:creationId xmlns:p14="http://schemas.microsoft.com/office/powerpoint/2010/main" val="2115439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80"/>
            </a:gs>
            <a:gs pos="100000">
              <a:srgbClr val="000080">
                <a:gamma/>
                <a:shade val="49804"/>
                <a:invGamma/>
              </a:srgbClr>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l">
              <a:lnSpc>
                <a:spcPct val="100000"/>
              </a:lnSpc>
              <a:spcBef>
                <a:spcPct val="0"/>
              </a:spcBef>
              <a:defRPr sz="1400" b="0">
                <a:solidFill>
                  <a:schemeClr val="tx1"/>
                </a:solidFill>
                <a:latin typeface="Times New Roman" pitchFamily="18" charset="0"/>
              </a:defRPr>
            </a:lvl1pPr>
          </a:lstStyle>
          <a:p>
            <a:endParaRPr lang="en-US"/>
          </a:p>
        </p:txBody>
      </p:sp>
      <p:sp>
        <p:nvSpPr>
          <p:cNvPr id="1027" name="Rectangle 3"/>
          <p:cNvSpPr>
            <a:spLocks noChangeArrowheads="1"/>
          </p:cNvSpPr>
          <p:nvPr/>
        </p:nvSpPr>
        <p:spPr bwMode="hidden">
          <a:xfrm>
            <a:off x="0" y="0"/>
            <a:ext cx="8648700" cy="6038850"/>
          </a:xfrm>
          <a:prstGeom prst="rect">
            <a:avLst/>
          </a:prstGeom>
          <a:gradFill rotWithShape="0">
            <a:gsLst>
              <a:gs pos="0">
                <a:srgbClr val="000066"/>
              </a:gs>
              <a:gs pos="100000">
                <a:srgbClr val="660033"/>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 name="Rectangle 4"/>
          <p:cNvSpPr>
            <a:spLocks noGrp="1" noChangeArrowheads="1"/>
          </p:cNvSpPr>
          <p:nvPr>
            <p:ph type="title"/>
          </p:nvPr>
        </p:nvSpPr>
        <p:spPr bwMode="auto">
          <a:xfrm>
            <a:off x="922338" y="511175"/>
            <a:ext cx="7299325" cy="881063"/>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title style</a:t>
            </a:r>
          </a:p>
        </p:txBody>
      </p:sp>
      <p:sp>
        <p:nvSpPr>
          <p:cNvPr id="1029" name="Rectangle 5"/>
          <p:cNvSpPr>
            <a:spLocks noGrp="1" noChangeArrowheads="1"/>
          </p:cNvSpPr>
          <p:nvPr>
            <p:ph type="body" idx="1"/>
          </p:nvPr>
        </p:nvSpPr>
        <p:spPr bwMode="auto">
          <a:xfrm>
            <a:off x="860425" y="1795463"/>
            <a:ext cx="7385050" cy="2165350"/>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t" anchorCtr="0" compatLnSpc="1">
            <a:prstTxWarp prst="textNoShape">
              <a:avLst/>
            </a:prstTxWarp>
            <a:spAutoFit/>
          </a:bodyPr>
          <a:lstStyle/>
          <a:p>
            <a:pPr lvl="0"/>
            <a:endParaRPr lang="en-US" smtClean="0"/>
          </a:p>
          <a:p>
            <a:pPr lvl="1"/>
            <a:r>
              <a:rPr lang="en-US" smtClean="0"/>
              <a:t>First Level</a:t>
            </a:r>
          </a:p>
          <a:p>
            <a:pPr lvl="2"/>
            <a:r>
              <a:rPr lang="en-US" smtClean="0"/>
              <a:t>Second Level</a:t>
            </a:r>
          </a:p>
          <a:p>
            <a:pPr lvl="0"/>
            <a:r>
              <a:rPr lang="en-US" smtClean="0"/>
              <a:t>	</a:t>
            </a:r>
          </a:p>
        </p:txBody>
      </p:sp>
      <p:sp>
        <p:nvSpPr>
          <p:cNvPr id="1030" name="Rectangle 6"/>
          <p:cNvSpPr>
            <a:spLocks noChangeArrowheads="1"/>
          </p:cNvSpPr>
          <p:nvPr/>
        </p:nvSpPr>
        <p:spPr bwMode="auto">
          <a:xfrm>
            <a:off x="815975" y="6294438"/>
            <a:ext cx="5048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200" b="0">
                <a:solidFill>
                  <a:srgbClr val="0066FF"/>
                </a:solidFill>
                <a:latin typeface="Arial" pitchFamily="34" charset="0"/>
              </a:rPr>
              <a:t>6-</a:t>
            </a:r>
            <a:fld id="{FFD33AA6-DA10-4C00-AD98-7A5E68BF900C}" type="slidenum">
              <a:rPr lang="en-US" sz="1200" b="0">
                <a:solidFill>
                  <a:srgbClr val="0066FF"/>
                </a:solidFill>
                <a:latin typeface="Arial" pitchFamily="34" charset="0"/>
              </a:rPr>
              <a:pPr algn="l">
                <a:lnSpc>
                  <a:spcPct val="100000"/>
                </a:lnSpc>
                <a:spcBef>
                  <a:spcPct val="0"/>
                </a:spcBef>
              </a:pPr>
              <a:t>‹#›</a:t>
            </a:fld>
            <a:endParaRPr lang="en-US" sz="1200" b="0">
              <a:solidFill>
                <a:srgbClr val="0066FF"/>
              </a:solidFill>
              <a:latin typeface="Arial" pitchFamily="34" charset="0"/>
            </a:endParaRPr>
          </a:p>
        </p:txBody>
      </p:sp>
      <p:pic>
        <p:nvPicPr>
          <p:cNvPr id="1031" name="Picture 7"/>
          <p:cNvPicPr>
            <a:picLocks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34163" y="6335713"/>
            <a:ext cx="1604962" cy="17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2" name="Rectangle 8"/>
          <p:cNvSpPr>
            <a:spLocks noChangeArrowheads="1"/>
          </p:cNvSpPr>
          <p:nvPr/>
        </p:nvSpPr>
        <p:spPr bwMode="auto">
          <a:xfrm>
            <a:off x="2420938" y="6311900"/>
            <a:ext cx="4102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200" b="0">
                <a:solidFill>
                  <a:srgbClr val="0066FF"/>
                </a:solidFill>
                <a:latin typeface="Arial" pitchFamily="34" charset="0"/>
              </a:rPr>
              <a:t>Copyright </a:t>
            </a:r>
            <a:r>
              <a:rPr lang="en-US" sz="1200" b="0">
                <a:solidFill>
                  <a:srgbClr val="0066FF"/>
                </a:solidFill>
                <a:latin typeface="Symbol" pitchFamily="18" charset="2"/>
              </a:rPr>
              <a:t>Ó</a:t>
            </a:r>
            <a:r>
              <a:rPr lang="en-US" sz="1200" b="0">
                <a:solidFill>
                  <a:srgbClr val="0066FF"/>
                </a:solidFill>
                <a:latin typeface="Arial" pitchFamily="34" charset="0"/>
              </a:rPr>
              <a:t> Oracle Corporation, 1998. All rights reserved.</a:t>
            </a:r>
          </a:p>
        </p:txBody>
      </p:sp>
      <p:sp>
        <p:nvSpPr>
          <p:cNvPr id="1033" name="Rectangle 9"/>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lnSpc>
                <a:spcPct val="100000"/>
              </a:lnSpc>
              <a:spcBef>
                <a:spcPct val="0"/>
              </a:spcBef>
              <a:defRPr sz="1400" b="0">
                <a:solidFill>
                  <a:schemeClr val="tx1"/>
                </a:solidFill>
                <a:latin typeface="Times New Roman" pitchFamily="18" charset="0"/>
              </a:defRPr>
            </a:lvl1pPr>
          </a:lstStyle>
          <a:p>
            <a:fld id="{0663A9B7-6F1E-4276-BA12-77C5C06CD39A}"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rgbClr val="FFCC66"/>
          </a:solidFill>
          <a:latin typeface="+mj-lt"/>
          <a:ea typeface="+mj-ea"/>
          <a:cs typeface="+mj-cs"/>
        </a:defRPr>
      </a:lvl1pPr>
      <a:lvl2pPr algn="ctr" rtl="0" eaLnBrk="0" fontAlgn="base" hangingPunct="0">
        <a:spcBef>
          <a:spcPct val="0"/>
        </a:spcBef>
        <a:spcAft>
          <a:spcPct val="0"/>
        </a:spcAft>
        <a:defRPr sz="3600" b="1">
          <a:solidFill>
            <a:srgbClr val="FFCC66"/>
          </a:solidFill>
          <a:latin typeface="Arial" pitchFamily="34" charset="0"/>
          <a:cs typeface="Arial" pitchFamily="34" charset="0"/>
        </a:defRPr>
      </a:lvl2pPr>
      <a:lvl3pPr algn="ctr" rtl="0" eaLnBrk="0" fontAlgn="base" hangingPunct="0">
        <a:spcBef>
          <a:spcPct val="0"/>
        </a:spcBef>
        <a:spcAft>
          <a:spcPct val="0"/>
        </a:spcAft>
        <a:defRPr sz="3600" b="1">
          <a:solidFill>
            <a:srgbClr val="FFCC66"/>
          </a:solidFill>
          <a:latin typeface="Arial" pitchFamily="34" charset="0"/>
          <a:cs typeface="Arial" pitchFamily="34" charset="0"/>
        </a:defRPr>
      </a:lvl3pPr>
      <a:lvl4pPr algn="ctr" rtl="0" eaLnBrk="0" fontAlgn="base" hangingPunct="0">
        <a:spcBef>
          <a:spcPct val="0"/>
        </a:spcBef>
        <a:spcAft>
          <a:spcPct val="0"/>
        </a:spcAft>
        <a:defRPr sz="3600" b="1">
          <a:solidFill>
            <a:srgbClr val="FFCC66"/>
          </a:solidFill>
          <a:latin typeface="Arial" pitchFamily="34" charset="0"/>
          <a:cs typeface="Arial" pitchFamily="34" charset="0"/>
        </a:defRPr>
      </a:lvl4pPr>
      <a:lvl5pPr algn="ctr" rtl="0" eaLnBrk="0" fontAlgn="base" hangingPunct="0">
        <a:spcBef>
          <a:spcPct val="0"/>
        </a:spcBef>
        <a:spcAft>
          <a:spcPct val="0"/>
        </a:spcAft>
        <a:defRPr sz="3600" b="1">
          <a:solidFill>
            <a:srgbClr val="FFCC66"/>
          </a:solidFill>
          <a:latin typeface="Arial" pitchFamily="34" charset="0"/>
          <a:cs typeface="Arial" pitchFamily="34" charset="0"/>
        </a:defRPr>
      </a:lvl5pPr>
      <a:lvl6pPr marL="457200" algn="ctr" rtl="0" eaLnBrk="0" fontAlgn="base" hangingPunct="0">
        <a:spcBef>
          <a:spcPct val="0"/>
        </a:spcBef>
        <a:spcAft>
          <a:spcPct val="0"/>
        </a:spcAft>
        <a:defRPr sz="3600" b="1">
          <a:solidFill>
            <a:srgbClr val="FFCC66"/>
          </a:solidFill>
          <a:latin typeface="Arial" pitchFamily="34" charset="0"/>
          <a:cs typeface="Arial" pitchFamily="34" charset="0"/>
        </a:defRPr>
      </a:lvl6pPr>
      <a:lvl7pPr marL="914400" algn="ctr" rtl="0" eaLnBrk="0" fontAlgn="base" hangingPunct="0">
        <a:spcBef>
          <a:spcPct val="0"/>
        </a:spcBef>
        <a:spcAft>
          <a:spcPct val="0"/>
        </a:spcAft>
        <a:defRPr sz="3600" b="1">
          <a:solidFill>
            <a:srgbClr val="FFCC66"/>
          </a:solidFill>
          <a:latin typeface="Arial" pitchFamily="34" charset="0"/>
          <a:cs typeface="Arial" pitchFamily="34" charset="0"/>
        </a:defRPr>
      </a:lvl7pPr>
      <a:lvl8pPr marL="1371600" algn="ctr" rtl="0" eaLnBrk="0" fontAlgn="base" hangingPunct="0">
        <a:spcBef>
          <a:spcPct val="0"/>
        </a:spcBef>
        <a:spcAft>
          <a:spcPct val="0"/>
        </a:spcAft>
        <a:defRPr sz="3600" b="1">
          <a:solidFill>
            <a:srgbClr val="FFCC66"/>
          </a:solidFill>
          <a:latin typeface="Arial" pitchFamily="34" charset="0"/>
          <a:cs typeface="Arial" pitchFamily="34" charset="0"/>
        </a:defRPr>
      </a:lvl8pPr>
      <a:lvl9pPr marL="1828800" algn="ctr" rtl="0" eaLnBrk="0" fontAlgn="base" hangingPunct="0">
        <a:spcBef>
          <a:spcPct val="0"/>
        </a:spcBef>
        <a:spcAft>
          <a:spcPct val="0"/>
        </a:spcAft>
        <a:defRPr sz="3600" b="1">
          <a:solidFill>
            <a:srgbClr val="FFCC66"/>
          </a:solidFill>
          <a:latin typeface="Arial" pitchFamily="34" charset="0"/>
          <a:cs typeface="Arial" pitchFamily="34" charset="0"/>
        </a:defRPr>
      </a:lvl9pPr>
    </p:titleStyle>
    <p:bodyStyle>
      <a:lvl1pPr algn="l" defTabSz="346075" rtl="0" eaLnBrk="0" fontAlgn="base" hangingPunct="0">
        <a:lnSpc>
          <a:spcPct val="95000"/>
        </a:lnSpc>
        <a:spcBef>
          <a:spcPct val="35000"/>
        </a:spcBef>
        <a:spcAft>
          <a:spcPct val="0"/>
        </a:spcAft>
        <a:tabLst>
          <a:tab pos="571500" algn="l"/>
        </a:tabLst>
        <a:defRPr sz="2800" b="1">
          <a:solidFill>
            <a:srgbClr val="FFFFCC"/>
          </a:solidFill>
          <a:effectLst>
            <a:outerShdw blurRad="38100" dist="38100" dir="2700000" algn="tl">
              <a:srgbClr val="000000"/>
            </a:outerShdw>
          </a:effectLst>
          <a:latin typeface="+mn-lt"/>
          <a:ea typeface="+mn-ea"/>
          <a:cs typeface="+mn-cs"/>
        </a:defRPr>
      </a:lvl1pPr>
      <a:lvl2pPr marL="341313" indent="-227013" algn="l" defTabSz="346075" rtl="0" eaLnBrk="0" fontAlgn="base" hangingPunct="0">
        <a:lnSpc>
          <a:spcPct val="95000"/>
        </a:lnSpc>
        <a:spcBef>
          <a:spcPct val="35000"/>
        </a:spcBef>
        <a:spcAft>
          <a:spcPct val="0"/>
        </a:spcAft>
        <a:buClr>
          <a:srgbClr val="FFCC66"/>
        </a:buClr>
        <a:buSzPct val="100000"/>
        <a:buChar char="•"/>
        <a:tabLst>
          <a:tab pos="571500" algn="l"/>
        </a:tabLst>
        <a:defRPr sz="2800" b="1">
          <a:solidFill>
            <a:srgbClr val="F8F8D3"/>
          </a:solidFill>
          <a:latin typeface="+mn-lt"/>
          <a:cs typeface="+mn-cs"/>
        </a:defRPr>
      </a:lvl2pPr>
      <a:lvl3pPr marL="741363" indent="-285750" algn="l" defTabSz="346075" rtl="0" eaLnBrk="0" fontAlgn="base" hangingPunct="0">
        <a:lnSpc>
          <a:spcPct val="95000"/>
        </a:lnSpc>
        <a:spcBef>
          <a:spcPct val="35000"/>
        </a:spcBef>
        <a:spcAft>
          <a:spcPct val="0"/>
        </a:spcAft>
        <a:buClr>
          <a:srgbClr val="FFCC66"/>
        </a:buClr>
        <a:buSzPct val="90000"/>
        <a:buChar char="–"/>
        <a:tabLst>
          <a:tab pos="571500" algn="l"/>
        </a:tabLst>
        <a:defRPr sz="2800" b="1">
          <a:solidFill>
            <a:srgbClr val="F8F8D3"/>
          </a:solidFill>
          <a:latin typeface="+mn-lt"/>
          <a:cs typeface="+mn-cs"/>
        </a:defRPr>
      </a:lvl3pPr>
      <a:lvl4pPr marL="16002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cs typeface="+mn-cs"/>
        </a:defRPr>
      </a:lvl4pPr>
      <a:lvl5pPr marL="20574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cs typeface="+mn-cs"/>
        </a:defRPr>
      </a:lvl5pPr>
      <a:lvl6pPr marL="25146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cs typeface="+mn-cs"/>
        </a:defRPr>
      </a:lvl6pPr>
      <a:lvl7pPr marL="29718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cs typeface="+mn-cs"/>
        </a:defRPr>
      </a:lvl7pPr>
      <a:lvl8pPr marL="34290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cs typeface="+mn-cs"/>
        </a:defRPr>
      </a:lvl8pPr>
      <a:lvl9pPr marL="3886200" indent="-228600" algn="l" defTabSz="346075" rtl="0" eaLnBrk="0" fontAlgn="base" hangingPunct="0">
        <a:spcBef>
          <a:spcPct val="20000"/>
        </a:spcBef>
        <a:spcAft>
          <a:spcPct val="0"/>
        </a:spcAft>
        <a:buChar char="•"/>
        <a:tabLst>
          <a:tab pos="571500" algn="l"/>
        </a:tabLst>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noFill/>
          <a:ln/>
        </p:spPr>
        <p:txBody>
          <a:bodyPr/>
          <a:lstStyle/>
          <a:p>
            <a:r>
              <a:rPr lang="en-US" sz="4000"/>
              <a:t>Subqueries</a:t>
            </a:r>
          </a:p>
        </p:txBody>
      </p:sp>
      <p:sp>
        <p:nvSpPr>
          <p:cNvPr id="5123" name="Rectangle 3"/>
          <p:cNvSpPr>
            <a:spLocks noGrp="1" noChangeArrowheads="1"/>
          </p:cNvSpPr>
          <p:nvPr>
            <p:ph type="subTitle" idx="1"/>
          </p:nvPr>
        </p:nvSpPr>
        <p:spPr>
          <a:noFill/>
          <a:ln/>
        </p:spPr>
        <p:txBody>
          <a:bodyPr/>
          <a:lstStyle/>
          <a:p>
            <a:pPr>
              <a:lnSpc>
                <a:spcPct val="100000"/>
              </a:lnSpc>
              <a:spcBef>
                <a:spcPct val="0"/>
              </a:spcBef>
            </a:pPr>
            <a:r>
              <a:rPr lang="en-US" sz="3600">
                <a:solidFill>
                  <a:srgbClr val="FFCC66"/>
                </a:solidFill>
                <a:effectLst/>
              </a:rPr>
              <a:t> </a:t>
            </a:r>
          </a:p>
        </p:txBody>
      </p:sp>
    </p:spTree>
  </p:cSld>
  <p:clrMapOvr>
    <a:overrideClrMapping bg1="dk2" tx1="lt1" bg2="dk1" tx2="lt2" accent1="accent1" accent2="accent2" accent3="accent3" accent4="accent4" accent5="accent5" accent6="accent6" hlink="hlink" folHlink="folHlink"/>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Single-Row Subqueries</a:t>
            </a:r>
          </a:p>
        </p:txBody>
      </p:sp>
      <p:sp>
        <p:nvSpPr>
          <p:cNvPr id="19459" name="Rectangle 3"/>
          <p:cNvSpPr>
            <a:spLocks noGrp="1" noChangeArrowheads="1"/>
          </p:cNvSpPr>
          <p:nvPr>
            <p:ph type="body" idx="1"/>
          </p:nvPr>
        </p:nvSpPr>
        <p:spPr>
          <a:xfrm>
            <a:off x="825500" y="1293813"/>
            <a:ext cx="7385050" cy="5048178"/>
          </a:xfrm>
          <a:noFill/>
          <a:ln/>
        </p:spPr>
        <p:txBody>
          <a:bodyPr/>
          <a:lstStyle/>
          <a:p>
            <a:pPr lvl="1"/>
            <a:r>
              <a:rPr lang="en-US" dirty="0" smtClean="0"/>
              <a:t>displays the employee name, job, and salary of all employees whose salary is equal to the minimum salary.</a:t>
            </a:r>
            <a:endParaRPr lang="en-US" dirty="0"/>
          </a:p>
          <a:p>
            <a:pPr lvl="1"/>
            <a:r>
              <a:rPr lang="en-US" dirty="0" smtClean="0"/>
              <a:t>displays all the </a:t>
            </a:r>
            <a:r>
              <a:rPr lang="en-US" dirty="0" err="1" smtClean="0"/>
              <a:t>deptno</a:t>
            </a:r>
            <a:r>
              <a:rPr lang="en-US" dirty="0" smtClean="0"/>
              <a:t> that have a minimum salary greater than that of department 20’s minimum salary</a:t>
            </a:r>
          </a:p>
          <a:p>
            <a:pPr lvl="1"/>
            <a:r>
              <a:rPr lang="en-US" dirty="0"/>
              <a:t>displays employees whose job title is the same as that of employee 7369 and whose salary is greater than that of employee 7876. </a:t>
            </a:r>
          </a:p>
          <a:p>
            <a:pPr lvl="1"/>
            <a:endParaRPr lang="en-US" dirty="0"/>
          </a:p>
        </p:txBody>
      </p:sp>
    </p:spTree>
    <p:extLst>
      <p:ext uri="{BB962C8B-B14F-4D97-AF65-F5344CB8AC3E}">
        <p14:creationId xmlns:p14="http://schemas.microsoft.com/office/powerpoint/2010/main" val="179426972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49325" y="1978025"/>
            <a:ext cx="7470775" cy="1590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3555" name="Rectangle 3"/>
          <p:cNvSpPr>
            <a:spLocks noGrp="1" noChangeArrowheads="1"/>
          </p:cNvSpPr>
          <p:nvPr>
            <p:ph type="title"/>
          </p:nvPr>
        </p:nvSpPr>
        <p:spPr>
          <a:noFill/>
          <a:ln/>
        </p:spPr>
        <p:txBody>
          <a:bodyPr/>
          <a:lstStyle/>
          <a:p>
            <a:r>
              <a:rPr lang="en-US"/>
              <a:t>Using Group Functions </a:t>
            </a:r>
            <a:br>
              <a:rPr lang="en-US"/>
            </a:br>
            <a:r>
              <a:rPr lang="en-US"/>
              <a:t>in a Subquery</a:t>
            </a:r>
          </a:p>
        </p:txBody>
      </p:sp>
      <p:grpSp>
        <p:nvGrpSpPr>
          <p:cNvPr id="23560" name="Group 8"/>
          <p:cNvGrpSpPr>
            <a:grpSpLocks/>
          </p:cNvGrpSpPr>
          <p:nvPr/>
        </p:nvGrpSpPr>
        <p:grpSpPr bwMode="auto">
          <a:xfrm>
            <a:off x="3678238" y="2184400"/>
            <a:ext cx="4508500" cy="1339850"/>
            <a:chOff x="2317" y="1376"/>
            <a:chExt cx="2840" cy="844"/>
          </a:xfrm>
        </p:grpSpPr>
        <p:sp>
          <p:nvSpPr>
            <p:cNvPr id="23556" name="Rectangle 4"/>
            <p:cNvSpPr>
              <a:spLocks noChangeArrowheads="1"/>
            </p:cNvSpPr>
            <p:nvPr/>
          </p:nvSpPr>
          <p:spPr bwMode="ltGray">
            <a:xfrm>
              <a:off x="2317" y="1812"/>
              <a:ext cx="2840" cy="40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Rectangle 5"/>
            <p:cNvSpPr>
              <a:spLocks noChangeArrowheads="1"/>
            </p:cNvSpPr>
            <p:nvPr/>
          </p:nvSpPr>
          <p:spPr bwMode="ltGray">
            <a:xfrm>
              <a:off x="3457" y="1824"/>
              <a:ext cx="792" cy="19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Arc 6"/>
            <p:cNvSpPr>
              <a:spLocks/>
            </p:cNvSpPr>
            <p:nvPr/>
          </p:nvSpPr>
          <p:spPr bwMode="auto">
            <a:xfrm rot="10380000">
              <a:off x="2534" y="1578"/>
              <a:ext cx="1969" cy="342"/>
            </a:xfrm>
            <a:custGeom>
              <a:avLst/>
              <a:gdLst>
                <a:gd name="G0" fmla="+- 21600 0 0"/>
                <a:gd name="G1" fmla="+- 0 0 0"/>
                <a:gd name="G2" fmla="+- 21600 0 0"/>
                <a:gd name="T0" fmla="*/ 27023 w 27023"/>
                <a:gd name="T1" fmla="*/ 20908 h 21600"/>
                <a:gd name="T2" fmla="*/ 0 w 27023"/>
                <a:gd name="T3" fmla="*/ 0 h 21600"/>
                <a:gd name="T4" fmla="*/ 21600 w 27023"/>
                <a:gd name="T5" fmla="*/ 0 h 21600"/>
              </a:gdLst>
              <a:ahLst/>
              <a:cxnLst>
                <a:cxn ang="0">
                  <a:pos x="T0" y="T1"/>
                </a:cxn>
                <a:cxn ang="0">
                  <a:pos x="T2" y="T3"/>
                </a:cxn>
                <a:cxn ang="0">
                  <a:pos x="T4" y="T5"/>
                </a:cxn>
              </a:cxnLst>
              <a:rect l="0" t="0" r="r" b="b"/>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3559" name="Rectangle 7"/>
            <p:cNvSpPr>
              <a:spLocks noChangeArrowheads="1"/>
            </p:cNvSpPr>
            <p:nvPr/>
          </p:nvSpPr>
          <p:spPr bwMode="auto">
            <a:xfrm>
              <a:off x="3629" y="1376"/>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800</a:t>
              </a:r>
            </a:p>
          </p:txBody>
        </p:sp>
      </p:grpSp>
      <p:sp>
        <p:nvSpPr>
          <p:cNvPr id="23561" name="Rectangle 9"/>
          <p:cNvSpPr>
            <a:spLocks noChangeArrowheads="1"/>
          </p:cNvSpPr>
          <p:nvPr/>
        </p:nvSpPr>
        <p:spPr bwMode="blackWhite">
          <a:xfrm>
            <a:off x="939800" y="4016375"/>
            <a:ext cx="7480300" cy="9159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             SAL</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SMITH      CLERK           800</a:t>
            </a:r>
          </a:p>
        </p:txBody>
      </p:sp>
      <p:sp>
        <p:nvSpPr>
          <p:cNvPr id="23562" name="Rectangle 10"/>
          <p:cNvSpPr>
            <a:spLocks noChangeArrowheads="1"/>
          </p:cNvSpPr>
          <p:nvPr/>
        </p:nvSpPr>
        <p:spPr bwMode="blackWhite">
          <a:xfrm>
            <a:off x="936625" y="1965325"/>
            <a:ext cx="73088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job, 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sal = </a:t>
            </a:r>
          </a:p>
          <a:p>
            <a:pPr algn="l">
              <a:lnSpc>
                <a:spcPct val="100000"/>
              </a:lnSpc>
              <a:spcBef>
                <a:spcPct val="0"/>
              </a:spcBef>
              <a:tabLst>
                <a:tab pos="1200150" algn="l"/>
              </a:tabLst>
            </a:pPr>
            <a:r>
              <a:rPr lang="en-US" sz="1800">
                <a:solidFill>
                  <a:srgbClr val="000000"/>
                </a:solidFill>
                <a:latin typeface="Courier New" pitchFamily="49" charset="0"/>
              </a:rPr>
              <a:t>  4			(SELECT	MIN(sal)</a:t>
            </a:r>
          </a:p>
          <a:p>
            <a:pPr algn="l">
              <a:lnSpc>
                <a:spcPct val="100000"/>
              </a:lnSpc>
              <a:spcBef>
                <a:spcPct val="0"/>
              </a:spcBef>
              <a:tabLst>
                <a:tab pos="1200150" algn="l"/>
              </a:tabLst>
            </a:pPr>
            <a:r>
              <a:rPr lang="en-US" sz="1800">
                <a:solidFill>
                  <a:srgbClr val="000000"/>
                </a:solidFill>
                <a:latin typeface="Courier New" pitchFamily="49" charset="0"/>
              </a:rPr>
              <a:t>  5			FROM		emp);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wipe(up)">
                                      <p:cBhvr>
                                        <p:cTn id="7" dur="500"/>
                                        <p:tgtEl>
                                          <p:spTgt spid="23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61"/>
                                        </p:tgtEl>
                                        <p:attrNameLst>
                                          <p:attrName>style.visibility</p:attrName>
                                        </p:attrNameLst>
                                      </p:cBhvr>
                                      <p:to>
                                        <p:strVal val="visible"/>
                                      </p:to>
                                    </p:set>
                                    <p:animEffect transition="in" filter="wipe(up)">
                                      <p:cBhvr>
                                        <p:cTn id="12" dur="5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39800" y="3571875"/>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p:txBody>
      </p:sp>
      <p:sp>
        <p:nvSpPr>
          <p:cNvPr id="25603" name="Rectangle 3"/>
          <p:cNvSpPr>
            <a:spLocks noGrp="1" noChangeArrowheads="1"/>
          </p:cNvSpPr>
          <p:nvPr>
            <p:ph type="title"/>
          </p:nvPr>
        </p:nvSpPr>
        <p:spPr>
          <a:noFill/>
          <a:ln/>
        </p:spPr>
        <p:txBody>
          <a:bodyPr/>
          <a:lstStyle/>
          <a:p>
            <a:r>
              <a:rPr lang="en-US"/>
              <a:t>HAVING Clause with Subqueries</a:t>
            </a:r>
          </a:p>
        </p:txBody>
      </p:sp>
      <p:sp>
        <p:nvSpPr>
          <p:cNvPr id="25604" name="Rectangle 4"/>
          <p:cNvSpPr>
            <a:spLocks noGrp="1" noChangeArrowheads="1"/>
          </p:cNvSpPr>
          <p:nvPr>
            <p:ph type="body" idx="1"/>
          </p:nvPr>
        </p:nvSpPr>
        <p:spPr>
          <a:xfrm>
            <a:off x="879475" y="1509713"/>
            <a:ext cx="7385050" cy="1866900"/>
          </a:xfrm>
          <a:noFill/>
          <a:ln/>
        </p:spPr>
        <p:txBody>
          <a:bodyPr/>
          <a:lstStyle/>
          <a:p>
            <a:pPr lvl="1"/>
            <a:r>
              <a:rPr lang="en-US"/>
              <a:t>The Oracle Server executes subqueries first.</a:t>
            </a:r>
          </a:p>
          <a:p>
            <a:pPr lvl="1"/>
            <a:r>
              <a:rPr lang="en-US"/>
              <a:t>The Oracle Server returns results into the HAVING clause of the main query.</a:t>
            </a:r>
          </a:p>
        </p:txBody>
      </p:sp>
      <p:grpSp>
        <p:nvGrpSpPr>
          <p:cNvPr id="25609" name="Group 9"/>
          <p:cNvGrpSpPr>
            <a:grpSpLocks/>
          </p:cNvGrpSpPr>
          <p:nvPr/>
        </p:nvGrpSpPr>
        <p:grpSpPr bwMode="auto">
          <a:xfrm>
            <a:off x="1673225" y="4322763"/>
            <a:ext cx="6356350" cy="1354137"/>
            <a:chOff x="1054" y="2723"/>
            <a:chExt cx="4004" cy="853"/>
          </a:xfrm>
        </p:grpSpPr>
        <p:sp>
          <p:nvSpPr>
            <p:cNvPr id="25605" name="Rectangle 5"/>
            <p:cNvSpPr>
              <a:spLocks noChangeArrowheads="1"/>
            </p:cNvSpPr>
            <p:nvPr/>
          </p:nvSpPr>
          <p:spPr bwMode="ltGray">
            <a:xfrm>
              <a:off x="1054" y="2841"/>
              <a:ext cx="1872"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ChangeArrowheads="1"/>
            </p:cNvSpPr>
            <p:nvPr/>
          </p:nvSpPr>
          <p:spPr bwMode="ltGray">
            <a:xfrm>
              <a:off x="2926" y="3020"/>
              <a:ext cx="2132" cy="556"/>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Arc 7"/>
            <p:cNvSpPr>
              <a:spLocks/>
            </p:cNvSpPr>
            <p:nvPr/>
          </p:nvSpPr>
          <p:spPr bwMode="auto">
            <a:xfrm rot="10860000">
              <a:off x="3263" y="2912"/>
              <a:ext cx="1788" cy="342"/>
            </a:xfrm>
            <a:custGeom>
              <a:avLst/>
              <a:gdLst>
                <a:gd name="G0" fmla="+- 21600 0 0"/>
                <a:gd name="G1" fmla="+- 0 0 0"/>
                <a:gd name="G2" fmla="+- 21600 0 0"/>
                <a:gd name="T0" fmla="*/ 27027 w 27027"/>
                <a:gd name="T1" fmla="*/ 20907 h 21600"/>
                <a:gd name="T2" fmla="*/ 0 w 27027"/>
                <a:gd name="T3" fmla="*/ 0 h 21600"/>
                <a:gd name="T4" fmla="*/ 21600 w 27027"/>
                <a:gd name="T5" fmla="*/ 0 h 21600"/>
              </a:gdLst>
              <a:ahLst/>
              <a:cxnLst>
                <a:cxn ang="0">
                  <a:pos x="T0" y="T1"/>
                </a:cxn>
                <a:cxn ang="0">
                  <a:pos x="T2" y="T3"/>
                </a:cxn>
                <a:cxn ang="0">
                  <a:pos x="T4" y="T5"/>
                </a:cxn>
              </a:cxnLst>
              <a:rect l="0" t="0" r="r" b="b"/>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5608" name="Rectangle 8"/>
            <p:cNvSpPr>
              <a:spLocks noChangeArrowheads="1"/>
            </p:cNvSpPr>
            <p:nvPr/>
          </p:nvSpPr>
          <p:spPr bwMode="auto">
            <a:xfrm>
              <a:off x="3904" y="2723"/>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800</a:t>
              </a:r>
            </a:p>
          </p:txBody>
        </p:sp>
      </p:grpSp>
      <p:sp>
        <p:nvSpPr>
          <p:cNvPr id="25610" name="Rectangle 10"/>
          <p:cNvSpPr>
            <a:spLocks noChangeArrowheads="1"/>
          </p:cNvSpPr>
          <p:nvPr/>
        </p:nvSpPr>
        <p:spPr bwMode="blackWhite">
          <a:xfrm>
            <a:off x="1038225" y="3597275"/>
            <a:ext cx="716915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2400300" algn="l"/>
                <a:tab pos="3600450" algn="l"/>
                <a:tab pos="502920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MIN(</a:t>
            </a:r>
            <a:r>
              <a:rPr lang="en-US" sz="1800" dirty="0" err="1">
                <a:solidFill>
                  <a:srgbClr val="000000"/>
                </a:solidFill>
                <a:latin typeface="Courier New" pitchFamily="49" charset="0"/>
              </a:rPr>
              <a:t>sal</a:t>
            </a:r>
            <a:r>
              <a:rPr lang="en-US" sz="1800" dirty="0">
                <a:solidFill>
                  <a:srgbClr val="000000"/>
                </a:solidFill>
                <a:latin typeface="Courier New" pitchFamily="49" charset="0"/>
              </a:rPr>
              <a:t>)</a:t>
            </a:r>
          </a:p>
          <a:p>
            <a:pPr algn="l">
              <a:lnSpc>
                <a:spcPct val="100000"/>
              </a:lnSpc>
              <a:spcBef>
                <a:spcPct val="0"/>
              </a:spcBef>
              <a:tabLst>
                <a:tab pos="2400300" algn="l"/>
                <a:tab pos="3600450" algn="l"/>
                <a:tab pos="5029200"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2400300" algn="l"/>
                <a:tab pos="3600450" algn="l"/>
                <a:tab pos="5029200" algn="l"/>
              </a:tabLst>
            </a:pPr>
            <a:r>
              <a:rPr lang="en-US" sz="1800" dirty="0">
                <a:solidFill>
                  <a:srgbClr val="000000"/>
                </a:solidFill>
                <a:latin typeface="Courier New" pitchFamily="49" charset="0"/>
              </a:rPr>
              <a:t>  3  GROUP BY	</a:t>
            </a:r>
            <a:r>
              <a:rPr lang="en-US" sz="1800" dirty="0" err="1">
                <a:solidFill>
                  <a:srgbClr val="000000"/>
                </a:solidFill>
                <a:latin typeface="Courier New" pitchFamily="49" charset="0"/>
              </a:rPr>
              <a:t>deptno</a:t>
            </a:r>
            <a:endParaRPr lang="en-US" sz="1800" dirty="0">
              <a:solidFill>
                <a:srgbClr val="000000"/>
              </a:solidFill>
              <a:latin typeface="Courier New" pitchFamily="49" charset="0"/>
            </a:endParaRPr>
          </a:p>
          <a:p>
            <a:pPr algn="l">
              <a:lnSpc>
                <a:spcPct val="100000"/>
              </a:lnSpc>
              <a:spcBef>
                <a:spcPct val="0"/>
              </a:spcBef>
              <a:tabLst>
                <a:tab pos="2400300" algn="l"/>
                <a:tab pos="3600450" algn="l"/>
                <a:tab pos="5029200" algn="l"/>
              </a:tabLst>
            </a:pPr>
            <a:r>
              <a:rPr lang="en-US" sz="1800" dirty="0">
                <a:solidFill>
                  <a:srgbClr val="000000"/>
                </a:solidFill>
                <a:latin typeface="Courier New" pitchFamily="49" charset="0"/>
              </a:rPr>
              <a:t>  4  HAVING	MIN(</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a:t>
            </a:r>
          </a:p>
          <a:p>
            <a:pPr algn="l">
              <a:lnSpc>
                <a:spcPct val="100000"/>
              </a:lnSpc>
              <a:spcBef>
                <a:spcPct val="0"/>
              </a:spcBef>
              <a:tabLst>
                <a:tab pos="2400300" algn="l"/>
                <a:tab pos="3600450" algn="l"/>
                <a:tab pos="5029200" algn="l"/>
              </a:tabLst>
            </a:pPr>
            <a:r>
              <a:rPr lang="en-US" sz="1800" dirty="0">
                <a:solidFill>
                  <a:srgbClr val="000000"/>
                </a:solidFill>
                <a:latin typeface="Courier New" pitchFamily="49" charset="0"/>
              </a:rPr>
              <a:t>  5		(SELECT	MIN(</a:t>
            </a:r>
            <a:r>
              <a:rPr lang="en-US" sz="1800" dirty="0" err="1">
                <a:solidFill>
                  <a:srgbClr val="000000"/>
                </a:solidFill>
                <a:latin typeface="Courier New" pitchFamily="49" charset="0"/>
              </a:rPr>
              <a:t>sal</a:t>
            </a:r>
            <a:r>
              <a:rPr lang="en-US" sz="1800" dirty="0">
                <a:solidFill>
                  <a:srgbClr val="000000"/>
                </a:solidFill>
                <a:latin typeface="Courier New" pitchFamily="49" charset="0"/>
              </a:rPr>
              <a:t>)</a:t>
            </a:r>
          </a:p>
          <a:p>
            <a:pPr algn="l">
              <a:lnSpc>
                <a:spcPct val="100000"/>
              </a:lnSpc>
              <a:spcBef>
                <a:spcPct val="0"/>
              </a:spcBef>
              <a:tabLst>
                <a:tab pos="2400300" algn="l"/>
                <a:tab pos="3600450" algn="l"/>
                <a:tab pos="5029200" algn="l"/>
              </a:tabLst>
            </a:pPr>
            <a:r>
              <a:rPr lang="en-US" sz="1800" dirty="0">
                <a:solidFill>
                  <a:srgbClr val="000000"/>
                </a:solidFill>
                <a:latin typeface="Courier New" pitchFamily="49" charset="0"/>
              </a:rPr>
              <a:t>  6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2400300" algn="l"/>
                <a:tab pos="3600450" algn="l"/>
                <a:tab pos="5029200" algn="l"/>
              </a:tabLst>
            </a:pPr>
            <a:r>
              <a:rPr lang="en-US" sz="1800" dirty="0">
                <a:solidFill>
                  <a:srgbClr val="000000"/>
                </a:solidFill>
                <a:latin typeface="Courier New" pitchFamily="49" charset="0"/>
              </a:rPr>
              <a:t>  7		WHERE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 20);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wipe(up)">
                                      <p:cBhvr>
                                        <p:cTn id="7"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39800" y="1473200"/>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857500" algn="l"/>
                <a:tab pos="4572000" algn="l"/>
              </a:tabLst>
            </a:pPr>
            <a:endParaRPr lang="en-US" sz="180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a:t>
            </a:r>
          </a:p>
        </p:txBody>
      </p:sp>
      <p:sp>
        <p:nvSpPr>
          <p:cNvPr id="21507" name="Rectangle 3"/>
          <p:cNvSpPr>
            <a:spLocks noGrp="1" noChangeArrowheads="1"/>
          </p:cNvSpPr>
          <p:nvPr>
            <p:ph type="title"/>
          </p:nvPr>
        </p:nvSpPr>
        <p:spPr>
          <a:xfrm>
            <a:off x="742950" y="530225"/>
            <a:ext cx="7677150" cy="881063"/>
          </a:xfrm>
          <a:noFill/>
          <a:ln/>
        </p:spPr>
        <p:txBody>
          <a:bodyPr/>
          <a:lstStyle/>
          <a:p>
            <a:r>
              <a:rPr lang="en-US"/>
              <a:t>Executing Single-Row Subqueries</a:t>
            </a:r>
          </a:p>
        </p:txBody>
      </p:sp>
      <p:grpSp>
        <p:nvGrpSpPr>
          <p:cNvPr id="21511" name="Group 7"/>
          <p:cNvGrpSpPr>
            <a:grpSpLocks/>
          </p:cNvGrpSpPr>
          <p:nvPr/>
        </p:nvGrpSpPr>
        <p:grpSpPr bwMode="auto">
          <a:xfrm>
            <a:off x="3754438" y="1993900"/>
            <a:ext cx="4335462" cy="1189038"/>
            <a:chOff x="2365" y="1256"/>
            <a:chExt cx="2731" cy="749"/>
          </a:xfrm>
        </p:grpSpPr>
        <p:sp>
          <p:nvSpPr>
            <p:cNvPr id="21508" name="Rectangle 4"/>
            <p:cNvSpPr>
              <a:spLocks noChangeArrowheads="1"/>
            </p:cNvSpPr>
            <p:nvPr/>
          </p:nvSpPr>
          <p:spPr bwMode="ltGray">
            <a:xfrm>
              <a:off x="2365" y="1473"/>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Arc 5"/>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0" name="Rectangle 6"/>
            <p:cNvSpPr>
              <a:spLocks noChangeArrowheads="1"/>
            </p:cNvSpPr>
            <p:nvPr/>
          </p:nvSpPr>
          <p:spPr bwMode="auto">
            <a:xfrm>
              <a:off x="3898" y="1256"/>
              <a:ext cx="557"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CLERK</a:t>
              </a:r>
            </a:p>
          </p:txBody>
        </p:sp>
      </p:grpSp>
      <p:grpSp>
        <p:nvGrpSpPr>
          <p:cNvPr id="21515" name="Group 11"/>
          <p:cNvGrpSpPr>
            <a:grpSpLocks/>
          </p:cNvGrpSpPr>
          <p:nvPr/>
        </p:nvGrpSpPr>
        <p:grpSpPr bwMode="auto">
          <a:xfrm>
            <a:off x="3754438" y="3098800"/>
            <a:ext cx="4335462" cy="1150938"/>
            <a:chOff x="2365" y="1952"/>
            <a:chExt cx="2731" cy="725"/>
          </a:xfrm>
        </p:grpSpPr>
        <p:sp>
          <p:nvSpPr>
            <p:cNvPr id="21512" name="Rectangle 8"/>
            <p:cNvSpPr>
              <a:spLocks noChangeArrowheads="1"/>
            </p:cNvSpPr>
            <p:nvPr/>
          </p:nvSpPr>
          <p:spPr bwMode="ltGray">
            <a:xfrm>
              <a:off x="2365" y="2145"/>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Arc 9"/>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4" name="Rectangle 10"/>
            <p:cNvSpPr>
              <a:spLocks noChangeArrowheads="1"/>
            </p:cNvSpPr>
            <p:nvPr/>
          </p:nvSpPr>
          <p:spPr bwMode="auto">
            <a:xfrm>
              <a:off x="3920" y="1952"/>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1100</a:t>
              </a:r>
            </a:p>
          </p:txBody>
        </p:sp>
      </p:grpSp>
      <p:sp>
        <p:nvSpPr>
          <p:cNvPr id="21516" name="Rectangle 12"/>
          <p:cNvSpPr>
            <a:spLocks noChangeArrowheads="1"/>
          </p:cNvSpPr>
          <p:nvPr/>
        </p:nvSpPr>
        <p:spPr bwMode="blackWhite">
          <a:xfrm>
            <a:off x="941388" y="4733925"/>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MILLER     CLERK</a:t>
            </a:r>
          </a:p>
        </p:txBody>
      </p:sp>
      <p:sp>
        <p:nvSpPr>
          <p:cNvPr id="21517" name="Rectangle 13"/>
          <p:cNvSpPr>
            <a:spLocks noChangeArrowheads="1"/>
          </p:cNvSpPr>
          <p:nvPr/>
        </p:nvSpPr>
        <p:spPr bwMode="blackWhite">
          <a:xfrm>
            <a:off x="928688" y="1460500"/>
            <a:ext cx="7229475"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SQL&gt; SELECT   ename, job</a:t>
            </a:r>
            <a:br>
              <a:rPr lang="en-US" sz="1800">
                <a:solidFill>
                  <a:srgbClr val="000000"/>
                </a:solidFill>
                <a:latin typeface="Courier New" pitchFamily="49" charset="0"/>
              </a:rPr>
            </a:br>
            <a:r>
              <a:rPr lang="en-US" sz="1800">
                <a:solidFill>
                  <a:srgbClr val="000000"/>
                </a:solidFill>
                <a:latin typeface="Courier New" pitchFamily="49" charset="0"/>
              </a:rPr>
              <a:t>  2  FROM     emp</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4		(SELECT  	job</a:t>
            </a:r>
            <a:br>
              <a:rPr lang="en-US" sz="1800">
                <a:solidFill>
                  <a:srgbClr val="000000"/>
                </a:solidFill>
                <a:latin typeface="Courier New" pitchFamily="49" charset="0"/>
              </a:rPr>
            </a:br>
            <a:r>
              <a:rPr lang="en-US" sz="1800">
                <a:solidFill>
                  <a:srgbClr val="000000"/>
                </a:solidFill>
                <a:latin typeface="Courier New" pitchFamily="49" charset="0"/>
              </a:rPr>
              <a:t>  5	     	FROM     	emp</a:t>
            </a:r>
            <a:br>
              <a:rPr lang="en-US" sz="1800">
                <a:solidFill>
                  <a:srgbClr val="000000"/>
                </a:solidFill>
                <a:latin typeface="Courier New" pitchFamily="49" charset="0"/>
              </a:rPr>
            </a:br>
            <a:r>
              <a:rPr lang="en-US" sz="1800">
                <a:solidFill>
                  <a:srgbClr val="000000"/>
                </a:solidFill>
                <a:latin typeface="Courier New" pitchFamily="49" charset="0"/>
              </a:rPr>
              <a:t>  6	    	WHERE    	empno = 7369)</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7  AND      sal &gt; </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8		(SELECT  	sal</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9		FROM	emp</a:t>
            </a: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10		WHERE	empno = 7876);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up)">
                                      <p:cBhvr>
                                        <p:cTn id="7" dur="500"/>
                                        <p:tgtEl>
                                          <p:spTgt spid="2151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515"/>
                                        </p:tgtEl>
                                        <p:attrNameLst>
                                          <p:attrName>style.visibility</p:attrName>
                                        </p:attrNameLst>
                                      </p:cBhvr>
                                      <p:to>
                                        <p:strVal val="visible"/>
                                      </p:to>
                                    </p:set>
                                    <p:animEffect transition="in" filter="wipe(up)">
                                      <p:cBhvr>
                                        <p:cTn id="11" dur="500"/>
                                        <p:tgtEl>
                                          <p:spTgt spid="215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516"/>
                                        </p:tgtEl>
                                        <p:attrNameLst>
                                          <p:attrName>style.visibility</p:attrName>
                                        </p:attrNameLst>
                                      </p:cBhvr>
                                      <p:to>
                                        <p:strVal val="visible"/>
                                      </p:to>
                                    </p:set>
                                    <p:animEffect transition="in" filter="wipe(up)">
                                      <p:cBhvr>
                                        <p:cTn id="1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endParaRPr lang="en-US" sz="1800">
              <a:solidFill>
                <a:srgbClr val="000000"/>
              </a:solidFill>
              <a:latin typeface="Courier New" pitchFamily="49" charset="0"/>
            </a:endParaRPr>
          </a:p>
          <a:p>
            <a:pPr algn="l">
              <a:lnSpc>
                <a:spcPct val="100000"/>
              </a:lnSpc>
              <a:spcBef>
                <a:spcPct val="0"/>
              </a:spcBef>
              <a:tabLst>
                <a:tab pos="1200150" algn="l"/>
                <a:tab pos="3087688"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lstStyle/>
          <a:p>
            <a:r>
              <a:rPr lang="en-US"/>
              <a:t>What Is Wrong </a:t>
            </a:r>
            <a:br>
              <a:rPr lang="en-US"/>
            </a:br>
            <a:r>
              <a:rPr lang="en-US"/>
              <a:t>with This Statement?</a:t>
            </a:r>
          </a:p>
        </p:txBody>
      </p:sp>
      <p:grpSp>
        <p:nvGrpSpPr>
          <p:cNvPr id="27656" name="Group 8"/>
          <p:cNvGrpSpPr>
            <a:grpSpLocks/>
          </p:cNvGrpSpPr>
          <p:nvPr/>
        </p:nvGrpSpPr>
        <p:grpSpPr bwMode="auto">
          <a:xfrm>
            <a:off x="3105150" y="2374900"/>
            <a:ext cx="5041900" cy="1174750"/>
            <a:chOff x="1956" y="1496"/>
            <a:chExt cx="3176" cy="740"/>
          </a:xfrm>
        </p:grpSpPr>
        <p:sp>
          <p:nvSpPr>
            <p:cNvPr id="27652" name="Rectangle 4"/>
            <p:cNvSpPr>
              <a:spLocks noChangeArrowheads="1"/>
            </p:cNvSpPr>
            <p:nvPr/>
          </p:nvSpPr>
          <p:spPr bwMode="ltGray">
            <a:xfrm>
              <a:off x="2532" y="1668"/>
              <a:ext cx="2600" cy="56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5" name="Group 7"/>
            <p:cNvGrpSpPr>
              <a:grpSpLocks/>
            </p:cNvGrpSpPr>
            <p:nvPr/>
          </p:nvGrpSpPr>
          <p:grpSpPr bwMode="auto">
            <a:xfrm>
              <a:off x="1956" y="1496"/>
              <a:ext cx="2228" cy="740"/>
              <a:chOff x="1956" y="1496"/>
              <a:chExt cx="2228" cy="740"/>
            </a:xfrm>
          </p:grpSpPr>
          <p:sp>
            <p:nvSpPr>
              <p:cNvPr id="27653" name="Rectangle 5"/>
              <p:cNvSpPr>
                <a:spLocks noChangeArrowheads="1"/>
              </p:cNvSpPr>
              <p:nvPr/>
            </p:nvSpPr>
            <p:spPr bwMode="ltGray">
              <a:xfrm>
                <a:off x="2568" y="2016"/>
                <a:ext cx="1616"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ltGray">
              <a:xfrm>
                <a:off x="1956" y="1496"/>
                <a:ext cx="288"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7"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ERROR:</a:t>
            </a:r>
          </a:p>
          <a:p>
            <a:pPr algn="l">
              <a:lnSpc>
                <a:spcPct val="100000"/>
              </a:lnSpc>
              <a:spcBef>
                <a:spcPct val="0"/>
              </a:spcBef>
              <a:tabLst>
                <a:tab pos="1200150" algn="l"/>
              </a:tabLst>
            </a:pPr>
            <a:r>
              <a:rPr lang="en-US" sz="1800">
                <a:solidFill>
                  <a:srgbClr val="000000"/>
                </a:solidFill>
                <a:latin typeface="Courier New" pitchFamily="49" charset="0"/>
              </a:rPr>
              <a:t>ORA-01427: single-row subquery returns more than</a:t>
            </a:r>
            <a:br>
              <a:rPr lang="en-US" sz="1800">
                <a:solidFill>
                  <a:srgbClr val="000000"/>
                </a:solidFill>
                <a:latin typeface="Courier New" pitchFamily="49" charset="0"/>
              </a:rPr>
            </a:br>
            <a:r>
              <a:rPr lang="en-US" sz="1800">
                <a:solidFill>
                  <a:srgbClr val="000000"/>
                </a:solidFill>
                <a:latin typeface="Courier New" pitchFamily="49" charset="0"/>
              </a:rPr>
              <a:t>one row</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no rows selected</a:t>
            </a:r>
          </a:p>
        </p:txBody>
      </p:sp>
      <p:sp>
        <p:nvSpPr>
          <p:cNvPr id="27658" name="Rectangle 10"/>
          <p:cNvSpPr>
            <a:spLocks noChangeArrowheads="1"/>
          </p:cNvSpPr>
          <p:nvPr/>
        </p:nvSpPr>
        <p:spPr bwMode="blackWhite">
          <a:xfrm>
            <a:off x="933450" y="1800225"/>
            <a:ext cx="7315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SQL&gt; SELECT empno, ename</a:t>
            </a:r>
          </a:p>
          <a:p>
            <a:pPr algn="l">
              <a:lnSpc>
                <a:spcPct val="100000"/>
              </a:lnSpc>
              <a:spcBef>
                <a:spcPct val="0"/>
              </a:spcBef>
              <a:tabLst>
                <a:tab pos="1200150" algn="l"/>
                <a:tab pos="3087688" algn="l"/>
              </a:tabLst>
            </a:pPr>
            <a:r>
              <a:rPr lang="en-US" sz="1800">
                <a:solidFill>
                  <a:srgbClr val="000000"/>
                </a:solidFill>
                <a:latin typeface="Courier New" pitchFamily="49" charset="0"/>
              </a:rPr>
              <a:t>  2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3  WHERE  sal = </a:t>
            </a:r>
          </a:p>
          <a:p>
            <a:pPr algn="l">
              <a:lnSpc>
                <a:spcPct val="100000"/>
              </a:lnSpc>
              <a:spcBef>
                <a:spcPct val="0"/>
              </a:spcBef>
              <a:tabLst>
                <a:tab pos="1200150" algn="l"/>
                <a:tab pos="3087688" algn="l"/>
              </a:tabLst>
            </a:pPr>
            <a:r>
              <a:rPr lang="en-US" sz="1800">
                <a:solidFill>
                  <a:srgbClr val="000000"/>
                </a:solidFill>
                <a:latin typeface="Courier New" pitchFamily="49" charset="0"/>
              </a:rPr>
              <a:t>  4		(SELECT   MIN(sal)</a:t>
            </a:r>
          </a:p>
          <a:p>
            <a:pPr algn="l">
              <a:lnSpc>
                <a:spcPct val="100000"/>
              </a:lnSpc>
              <a:spcBef>
                <a:spcPct val="0"/>
              </a:spcBef>
              <a:tabLst>
                <a:tab pos="1200150" algn="l"/>
                <a:tab pos="3087688" algn="l"/>
              </a:tabLst>
            </a:pPr>
            <a:r>
              <a:rPr lang="en-US" sz="1800">
                <a:solidFill>
                  <a:srgbClr val="000000"/>
                </a:solidFill>
                <a:latin typeface="Courier New" pitchFamily="49" charset="0"/>
              </a:rPr>
              <a:t>  5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6		GROUP BY  deptno);</a:t>
            </a:r>
          </a:p>
        </p:txBody>
      </p:sp>
      <p:sp>
        <p:nvSpPr>
          <p:cNvPr id="27659" name="Rectangle 11"/>
          <p:cNvSpPr>
            <a:spLocks noChangeArrowheads="1"/>
          </p:cNvSpPr>
          <p:nvPr/>
        </p:nvSpPr>
        <p:spPr bwMode="auto">
          <a:xfrm rot="20640000">
            <a:off x="527050" y="3019425"/>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Single-row operator with </a:t>
            </a:r>
          </a:p>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multiple-row subquery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up)">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r>
              <a:rPr lang="en-US"/>
              <a:t>Will This Statement Work?</a:t>
            </a:r>
          </a:p>
        </p:txBody>
      </p:sp>
      <p:grpSp>
        <p:nvGrpSpPr>
          <p:cNvPr id="29702" name="Group 6"/>
          <p:cNvGrpSpPr>
            <a:grpSpLocks/>
          </p:cNvGrpSpPr>
          <p:nvPr/>
        </p:nvGrpSpPr>
        <p:grpSpPr bwMode="auto">
          <a:xfrm>
            <a:off x="3506788" y="2800350"/>
            <a:ext cx="4640262" cy="935038"/>
            <a:chOff x="2209" y="1764"/>
            <a:chExt cx="2923" cy="589"/>
          </a:xfrm>
        </p:grpSpPr>
        <p:sp>
          <p:nvSpPr>
            <p:cNvPr id="29700" name="Rectangle 4"/>
            <p:cNvSpPr>
              <a:spLocks noChangeArrowheads="1"/>
            </p:cNvSpPr>
            <p:nvPr/>
          </p:nvSpPr>
          <p:spPr bwMode="ltGray">
            <a:xfrm>
              <a:off x="2209" y="1764"/>
              <a:ext cx="2923" cy="589"/>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ltGray">
            <a:xfrm>
              <a:off x="2220" y="2124"/>
              <a:ext cx="2040"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3"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no rows selected</a:t>
            </a:r>
          </a:p>
        </p:txBody>
      </p:sp>
      <p:sp>
        <p:nvSpPr>
          <p:cNvPr id="29704" name="Rectangle 8"/>
          <p:cNvSpPr>
            <a:spLocks noChangeArrowheads="1"/>
          </p:cNvSpPr>
          <p:nvPr/>
        </p:nvSpPr>
        <p:spPr bwMode="auto">
          <a:xfrm rot="20340000">
            <a:off x="3003550" y="417195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Subquery returns no values</a:t>
            </a:r>
          </a:p>
        </p:txBody>
      </p:sp>
      <p:sp>
        <p:nvSpPr>
          <p:cNvPr id="29705" name="Rectangle 9"/>
          <p:cNvSpPr>
            <a:spLocks noChangeArrowheads="1"/>
          </p:cNvSpPr>
          <p:nvPr/>
        </p:nvSpPr>
        <p:spPr bwMode="blackWhite">
          <a:xfrm>
            <a:off x="914400" y="1952625"/>
            <a:ext cx="7315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job</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WHERE	ename='SMYTHE');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t>Multiple-Row Subqueries</a:t>
            </a:r>
          </a:p>
        </p:txBody>
      </p:sp>
      <p:sp>
        <p:nvSpPr>
          <p:cNvPr id="31747" name="Rectangle 3"/>
          <p:cNvSpPr>
            <a:spLocks noGrp="1" noChangeArrowheads="1"/>
          </p:cNvSpPr>
          <p:nvPr>
            <p:ph type="body" idx="1"/>
          </p:nvPr>
        </p:nvSpPr>
        <p:spPr>
          <a:xfrm>
            <a:off x="860425" y="1262063"/>
            <a:ext cx="7673975" cy="1054100"/>
          </a:xfrm>
          <a:noFill/>
          <a:ln/>
        </p:spPr>
        <p:txBody>
          <a:bodyPr/>
          <a:lstStyle/>
          <a:p>
            <a:pPr lvl="1"/>
            <a:r>
              <a:rPr lang="en-US"/>
              <a:t>Return more than one row</a:t>
            </a:r>
          </a:p>
          <a:p>
            <a:pPr lvl="1"/>
            <a:r>
              <a:rPr lang="en-US"/>
              <a:t>Use multiple-row comparison operators</a:t>
            </a:r>
          </a:p>
        </p:txBody>
      </p:sp>
      <p:sp>
        <p:nvSpPr>
          <p:cNvPr id="31748" name="Rectangle 4"/>
          <p:cNvSpPr>
            <a:spLocks noChangeArrowheads="1"/>
          </p:cNvSpPr>
          <p:nvPr/>
        </p:nvSpPr>
        <p:spPr bwMode="auto">
          <a:xfrm>
            <a:off x="1331913" y="2560638"/>
            <a:ext cx="1939925"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Operator</a:t>
            </a:r>
          </a:p>
          <a:p>
            <a:pPr algn="l"/>
            <a:r>
              <a:rPr lang="en-US" sz="1800">
                <a:solidFill>
                  <a:srgbClr val="000000"/>
                </a:solidFill>
                <a:latin typeface="Arial" pitchFamily="34" charset="0"/>
              </a:rPr>
              <a:t>      IN</a:t>
            </a:r>
          </a:p>
          <a:p>
            <a:pPr algn="l"/>
            <a:r>
              <a:rPr lang="en-US" sz="1800">
                <a:solidFill>
                  <a:srgbClr val="000000"/>
                </a:solidFill>
                <a:latin typeface="Arial" pitchFamily="34" charset="0"/>
              </a:rPr>
              <a:t>     ANY</a:t>
            </a:r>
          </a:p>
          <a:p>
            <a:pPr algn="l"/>
            <a:r>
              <a:rPr lang="en-US" sz="1800">
                <a:solidFill>
                  <a:srgbClr val="000000"/>
                </a:solidFill>
                <a:latin typeface="Arial" pitchFamily="34" charset="0"/>
              </a:rPr>
              <a:t>  </a:t>
            </a:r>
          </a:p>
          <a:p>
            <a:pPr algn="l"/>
            <a:r>
              <a:rPr lang="en-US" sz="1800">
                <a:solidFill>
                  <a:srgbClr val="000000"/>
                </a:solidFill>
                <a:latin typeface="Arial" pitchFamily="34" charset="0"/>
              </a:rPr>
              <a:t>     ALL</a:t>
            </a:r>
          </a:p>
        </p:txBody>
      </p:sp>
      <p:sp>
        <p:nvSpPr>
          <p:cNvPr id="31749" name="Rectangle 5"/>
          <p:cNvSpPr>
            <a:spLocks noChangeArrowheads="1"/>
          </p:cNvSpPr>
          <p:nvPr/>
        </p:nvSpPr>
        <p:spPr bwMode="auto">
          <a:xfrm>
            <a:off x="3248025" y="2560638"/>
            <a:ext cx="4741863"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Meaning</a:t>
            </a:r>
          </a:p>
          <a:p>
            <a:pPr algn="l"/>
            <a:r>
              <a:rPr lang="en-US" sz="1800">
                <a:solidFill>
                  <a:srgbClr val="000000"/>
                </a:solidFill>
                <a:latin typeface="Arial" pitchFamily="34" charset="0"/>
              </a:rPr>
              <a:t>Equal to any member in the list</a:t>
            </a:r>
          </a:p>
          <a:p>
            <a:pPr algn="l"/>
            <a:r>
              <a:rPr lang="en-US" sz="1800">
                <a:solidFill>
                  <a:srgbClr val="000000"/>
                </a:solidFill>
                <a:latin typeface="Arial" pitchFamily="34" charset="0"/>
              </a:rPr>
              <a:t>Compare value to each value returned by the subquery </a:t>
            </a:r>
          </a:p>
          <a:p>
            <a:pPr algn="l"/>
            <a:r>
              <a:rPr lang="en-US" sz="1800">
                <a:solidFill>
                  <a:srgbClr val="000000"/>
                </a:solidFill>
                <a:latin typeface="Arial" pitchFamily="34" charset="0"/>
              </a:rPr>
              <a:t>Compare value to every value returned by the subquery </a:t>
            </a:r>
          </a:p>
        </p:txBody>
      </p:sp>
      <p:sp>
        <p:nvSpPr>
          <p:cNvPr id="31750" name="Line 6"/>
          <p:cNvSpPr>
            <a:spLocks noChangeShapeType="1"/>
          </p:cNvSpPr>
          <p:nvPr/>
        </p:nvSpPr>
        <p:spPr bwMode="auto">
          <a:xfrm flipV="1">
            <a:off x="1336675" y="2978150"/>
            <a:ext cx="6648450"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7"/>
          <p:cNvSpPr>
            <a:spLocks noChangeShapeType="1"/>
          </p:cNvSpPr>
          <p:nvPr/>
        </p:nvSpPr>
        <p:spPr bwMode="auto">
          <a:xfrm>
            <a:off x="1336675" y="3470275"/>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p:cNvSpPr>
            <a:spLocks noChangeShapeType="1"/>
          </p:cNvSpPr>
          <p:nvPr/>
        </p:nvSpPr>
        <p:spPr bwMode="auto">
          <a:xfrm>
            <a:off x="1336675" y="4384675"/>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39800" y="18573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p:txBody>
      </p:sp>
      <p:sp>
        <p:nvSpPr>
          <p:cNvPr id="33795" name="Rectangle 3"/>
          <p:cNvSpPr>
            <a:spLocks noGrp="1" noChangeArrowheads="1"/>
          </p:cNvSpPr>
          <p:nvPr>
            <p:ph type="title"/>
          </p:nvPr>
        </p:nvSpPr>
        <p:spPr>
          <a:noFill/>
          <a:ln/>
        </p:spPr>
        <p:txBody>
          <a:bodyPr/>
          <a:lstStyle/>
          <a:p>
            <a:r>
              <a:rPr lang="en-US"/>
              <a:t>Using ANY Operator </a:t>
            </a:r>
            <a:br>
              <a:rPr lang="en-US"/>
            </a:br>
            <a:r>
              <a:rPr lang="en-US"/>
              <a:t>in Multiple-Row Subqueries</a:t>
            </a:r>
          </a:p>
        </p:txBody>
      </p:sp>
      <p:grpSp>
        <p:nvGrpSpPr>
          <p:cNvPr id="33807" name="Group 15"/>
          <p:cNvGrpSpPr>
            <a:grpSpLocks/>
          </p:cNvGrpSpPr>
          <p:nvPr/>
        </p:nvGrpSpPr>
        <p:grpSpPr bwMode="auto">
          <a:xfrm>
            <a:off x="3557588" y="1973263"/>
            <a:ext cx="4722812" cy="1651000"/>
            <a:chOff x="2241" y="1243"/>
            <a:chExt cx="2975" cy="1040"/>
          </a:xfrm>
        </p:grpSpPr>
        <p:sp>
          <p:nvSpPr>
            <p:cNvPr id="33796" name="Rectangle 4"/>
            <p:cNvSpPr>
              <a:spLocks noChangeArrowheads="1"/>
            </p:cNvSpPr>
            <p:nvPr/>
          </p:nvSpPr>
          <p:spPr bwMode="ltGray">
            <a:xfrm>
              <a:off x="2605" y="1751"/>
              <a:ext cx="261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6" name="Group 14"/>
            <p:cNvGrpSpPr>
              <a:grpSpLocks/>
            </p:cNvGrpSpPr>
            <p:nvPr/>
          </p:nvGrpSpPr>
          <p:grpSpPr bwMode="auto">
            <a:xfrm>
              <a:off x="2241" y="1243"/>
              <a:ext cx="2040" cy="846"/>
              <a:chOff x="2241" y="1243"/>
              <a:chExt cx="2040" cy="846"/>
            </a:xfrm>
          </p:grpSpPr>
          <p:sp>
            <p:nvSpPr>
              <p:cNvPr id="33797" name="Rectangle 5"/>
              <p:cNvSpPr>
                <a:spLocks noChangeArrowheads="1"/>
              </p:cNvSpPr>
              <p:nvPr/>
            </p:nvSpPr>
            <p:spPr bwMode="ltGray">
              <a:xfrm>
                <a:off x="2241" y="1569"/>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rc 6"/>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8"/>
                    </a:cubicBezTo>
                    <a:cubicBezTo>
                      <a:pt x="9670" y="24188"/>
                      <a:pt x="0" y="14517"/>
                      <a:pt x="0" y="2588"/>
                    </a:cubicBezTo>
                    <a:cubicBezTo>
                      <a:pt x="-1" y="1722"/>
                      <a:pt x="51" y="858"/>
                      <a:pt x="155" y="-1"/>
                    </a:cubicBezTo>
                  </a:path>
                  <a:path w="27030" h="24188" stroke="0" extrusionOk="0">
                    <a:moveTo>
                      <a:pt x="27030" y="23494"/>
                    </a:moveTo>
                    <a:cubicBezTo>
                      <a:pt x="25256" y="23954"/>
                      <a:pt x="23432" y="24187"/>
                      <a:pt x="21600" y="24188"/>
                    </a:cubicBezTo>
                    <a:cubicBezTo>
                      <a:pt x="9670" y="24188"/>
                      <a:pt x="0" y="14517"/>
                      <a:pt x="0" y="2588"/>
                    </a:cubicBezTo>
                    <a:cubicBezTo>
                      <a:pt x="-1"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799" name="Rectangle 7"/>
              <p:cNvSpPr>
                <a:spLocks noChangeArrowheads="1"/>
              </p:cNvSpPr>
              <p:nvPr/>
            </p:nvSpPr>
            <p:spPr bwMode="auto">
              <a:xfrm>
                <a:off x="2847" y="1571"/>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950</a:t>
                </a:r>
              </a:p>
            </p:txBody>
          </p:sp>
          <p:sp>
            <p:nvSpPr>
              <p:cNvPr id="33800" name="Arc 8"/>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7"/>
                    </a:cubicBezTo>
                    <a:cubicBezTo>
                      <a:pt x="9670" y="24187"/>
                      <a:pt x="0" y="14516"/>
                      <a:pt x="0" y="2587"/>
                    </a:cubicBezTo>
                    <a:cubicBezTo>
                      <a:pt x="-1" y="1722"/>
                      <a:pt x="51" y="858"/>
                      <a:pt x="155" y="0"/>
                    </a:cubicBezTo>
                  </a:path>
                  <a:path w="27030" h="24187" stroke="0" extrusionOk="0">
                    <a:moveTo>
                      <a:pt x="27030" y="23493"/>
                    </a:moveTo>
                    <a:cubicBezTo>
                      <a:pt x="25256" y="23953"/>
                      <a:pt x="23432"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1" name="Arc 9"/>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7"/>
                    </a:cubicBezTo>
                    <a:cubicBezTo>
                      <a:pt x="9670" y="24187"/>
                      <a:pt x="0" y="14516"/>
                      <a:pt x="0" y="2587"/>
                    </a:cubicBezTo>
                    <a:cubicBezTo>
                      <a:pt x="-1" y="1722"/>
                      <a:pt x="51" y="858"/>
                      <a:pt x="155" y="-1"/>
                    </a:cubicBezTo>
                  </a:path>
                  <a:path w="27017" h="24187" stroke="0" extrusionOk="0">
                    <a:moveTo>
                      <a:pt x="27016" y="23496"/>
                    </a:moveTo>
                    <a:cubicBezTo>
                      <a:pt x="25247" y="23955"/>
                      <a:pt x="23427"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2" name="Arc 10"/>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7"/>
                    </a:cubicBezTo>
                    <a:cubicBezTo>
                      <a:pt x="9670" y="24187"/>
                      <a:pt x="0" y="14516"/>
                      <a:pt x="0" y="2587"/>
                    </a:cubicBezTo>
                    <a:cubicBezTo>
                      <a:pt x="-1" y="1722"/>
                      <a:pt x="51" y="858"/>
                      <a:pt x="155" y="0"/>
                    </a:cubicBezTo>
                  </a:path>
                  <a:path w="27008" h="24187" stroke="0" extrusionOk="0">
                    <a:moveTo>
                      <a:pt x="27008" y="23499"/>
                    </a:moveTo>
                    <a:cubicBezTo>
                      <a:pt x="25241" y="23955"/>
                      <a:pt x="23424"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3" name="Rectangle 11"/>
              <p:cNvSpPr>
                <a:spLocks noChangeArrowheads="1"/>
              </p:cNvSpPr>
              <p:nvPr/>
            </p:nvSpPr>
            <p:spPr bwMode="auto">
              <a:xfrm>
                <a:off x="2891" y="1459"/>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800</a:t>
                </a:r>
              </a:p>
            </p:txBody>
          </p:sp>
          <p:sp>
            <p:nvSpPr>
              <p:cNvPr id="33804" name="Rectangle 12"/>
              <p:cNvSpPr>
                <a:spLocks noChangeArrowheads="1"/>
              </p:cNvSpPr>
              <p:nvPr/>
            </p:nvSpPr>
            <p:spPr bwMode="auto">
              <a:xfrm>
                <a:off x="2908" y="1347"/>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1100</a:t>
                </a:r>
              </a:p>
            </p:txBody>
          </p:sp>
          <p:sp>
            <p:nvSpPr>
              <p:cNvPr id="33805" name="Rectangle 13"/>
              <p:cNvSpPr>
                <a:spLocks noChangeArrowheads="1"/>
              </p:cNvSpPr>
              <p:nvPr/>
            </p:nvSpPr>
            <p:spPr bwMode="auto">
              <a:xfrm>
                <a:off x="3228" y="1243"/>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1300</a:t>
                </a:r>
              </a:p>
            </p:txBody>
          </p:sp>
        </p:grpSp>
      </p:grpSp>
      <p:sp>
        <p:nvSpPr>
          <p:cNvPr id="33808" name="Rectangle 16"/>
          <p:cNvSpPr>
            <a:spLocks noChangeArrowheads="1"/>
          </p:cNvSpPr>
          <p:nvPr/>
        </p:nvSpPr>
        <p:spPr bwMode="blackWhite">
          <a:xfrm>
            <a:off x="933450" y="42386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7654 MARTIN     SALESMAN </a:t>
            </a:r>
          </a:p>
          <a:p>
            <a:pPr algn="l">
              <a:lnSpc>
                <a:spcPct val="100000"/>
              </a:lnSpc>
              <a:spcBef>
                <a:spcPct val="0"/>
              </a:spcBef>
              <a:tabLst>
                <a:tab pos="1200150" algn="l"/>
                <a:tab pos="2571750" algn="l"/>
              </a:tabLst>
            </a:pPr>
            <a:r>
              <a:rPr lang="en-US" sz="1800">
                <a:solidFill>
                  <a:srgbClr val="000000"/>
                </a:solidFill>
                <a:latin typeface="Courier New" pitchFamily="49" charset="0"/>
              </a:rPr>
              <a:t>     7521 WARD       SALESMAN </a:t>
            </a:r>
          </a:p>
        </p:txBody>
      </p:sp>
      <p:sp>
        <p:nvSpPr>
          <p:cNvPr id="33809" name="Rectangle 17"/>
          <p:cNvSpPr>
            <a:spLocks noChangeArrowheads="1"/>
          </p:cNvSpPr>
          <p:nvPr/>
        </p:nvSpPr>
        <p:spPr bwMode="blackWhite">
          <a:xfrm>
            <a:off x="920750" y="1844675"/>
            <a:ext cx="7432675"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&lt; ANY </a:t>
            </a: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4			(SELECT	</a:t>
            </a:r>
            <a:r>
              <a:rPr lang="en-US" sz="1800" dirty="0" err="1">
                <a:solidFill>
                  <a:srgbClr val="000000"/>
                </a:solidFill>
                <a:latin typeface="Courier New" pitchFamily="49" charset="0"/>
              </a:rPr>
              <a:t>sal</a:t>
            </a:r>
            <a:endParaRPr lang="en-US" sz="1800" dirty="0">
              <a:solidFill>
                <a:srgbClr val="000000"/>
              </a:solidFill>
              <a:latin typeface="Courier New" pitchFamily="49" charset="0"/>
            </a:endParaRP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6			WHERE	job = 'CLERK')</a:t>
            </a: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7  AND	    job &lt;&gt; 'CLERK';</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807"/>
                                        </p:tgtEl>
                                        <p:attrNameLst>
                                          <p:attrName>style.visibility</p:attrName>
                                        </p:attrNameLst>
                                      </p:cBhvr>
                                      <p:to>
                                        <p:strVal val="visible"/>
                                      </p:to>
                                    </p:set>
                                    <p:animEffect transition="in" filter="wipe(up)">
                                      <p:cBhvr>
                                        <p:cTn id="7" dur="500"/>
                                        <p:tgtEl>
                                          <p:spTgt spid="33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08"/>
                                        </p:tgtEl>
                                        <p:attrNameLst>
                                          <p:attrName>style.visibility</p:attrName>
                                        </p:attrNameLst>
                                      </p:cBhvr>
                                      <p:to>
                                        <p:strVal val="visible"/>
                                      </p:to>
                                    </p:set>
                                    <p:animEffect transition="in" filter="wipe(up)">
                                      <p:cBhvr>
                                        <p:cTn id="12"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90600" y="1600200"/>
            <a:ext cx="7299325" cy="4137025"/>
          </a:xfrm>
        </p:spPr>
        <p:txBody>
          <a:bodyPr/>
          <a:lstStyle/>
          <a:p>
            <a:r>
              <a:rPr lang="en-US" sz="4400" dirty="0"/>
              <a:t>Find the employee names who get </a:t>
            </a:r>
            <a:r>
              <a:rPr lang="en-US" sz="4400" dirty="0" smtClean="0"/>
              <a:t>the equal </a:t>
            </a:r>
            <a:r>
              <a:rPr lang="en-US" sz="4400" smtClean="0"/>
              <a:t>salary which is </a:t>
            </a:r>
            <a:r>
              <a:rPr lang="en-US" sz="4400" dirty="0"/>
              <a:t>department wise lowest salary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946150" y="1890713"/>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5843" name="Rectangle 3"/>
          <p:cNvSpPr>
            <a:spLocks noGrp="1" noChangeArrowheads="1"/>
          </p:cNvSpPr>
          <p:nvPr>
            <p:ph type="title"/>
          </p:nvPr>
        </p:nvSpPr>
        <p:spPr>
          <a:noFill/>
          <a:ln/>
        </p:spPr>
        <p:txBody>
          <a:bodyPr/>
          <a:lstStyle/>
          <a:p>
            <a:r>
              <a:rPr lang="en-US"/>
              <a:t>Using ALL Operator </a:t>
            </a:r>
            <a:br>
              <a:rPr lang="en-US"/>
            </a:br>
            <a:r>
              <a:rPr lang="en-US"/>
              <a:t>in Multiple-Row Subqueries</a:t>
            </a:r>
          </a:p>
        </p:txBody>
      </p:sp>
      <p:grpSp>
        <p:nvGrpSpPr>
          <p:cNvPr id="35853" name="Group 13"/>
          <p:cNvGrpSpPr>
            <a:grpSpLocks/>
          </p:cNvGrpSpPr>
          <p:nvPr/>
        </p:nvGrpSpPr>
        <p:grpSpPr bwMode="auto">
          <a:xfrm>
            <a:off x="3536950" y="2090738"/>
            <a:ext cx="4697413" cy="1584325"/>
            <a:chOff x="2228" y="1317"/>
            <a:chExt cx="2959" cy="998"/>
          </a:xfrm>
        </p:grpSpPr>
        <p:sp>
          <p:nvSpPr>
            <p:cNvPr id="35844" name="Rectangle 4"/>
            <p:cNvSpPr>
              <a:spLocks noChangeArrowheads="1"/>
            </p:cNvSpPr>
            <p:nvPr/>
          </p:nvSpPr>
          <p:spPr bwMode="ltGray">
            <a:xfrm>
              <a:off x="2336" y="1783"/>
              <a:ext cx="285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852" name="Group 12"/>
            <p:cNvGrpSpPr>
              <a:grpSpLocks/>
            </p:cNvGrpSpPr>
            <p:nvPr/>
          </p:nvGrpSpPr>
          <p:grpSpPr bwMode="auto">
            <a:xfrm>
              <a:off x="2228" y="1317"/>
              <a:ext cx="2365" cy="736"/>
              <a:chOff x="2228" y="1317"/>
              <a:chExt cx="2365" cy="736"/>
            </a:xfrm>
          </p:grpSpPr>
          <p:sp>
            <p:nvSpPr>
              <p:cNvPr id="35845" name="Rectangle 5"/>
              <p:cNvSpPr>
                <a:spLocks noChangeArrowheads="1"/>
              </p:cNvSpPr>
              <p:nvPr/>
            </p:nvSpPr>
            <p:spPr bwMode="ltGray">
              <a:xfrm>
                <a:off x="2228" y="1573"/>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Arc 6"/>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6"/>
                    </a:cubicBezTo>
                    <a:cubicBezTo>
                      <a:pt x="9670" y="24186"/>
                      <a:pt x="0" y="14515"/>
                      <a:pt x="0" y="2586"/>
                    </a:cubicBezTo>
                    <a:cubicBezTo>
                      <a:pt x="-1" y="1721"/>
                      <a:pt x="51" y="858"/>
                      <a:pt x="155" y="0"/>
                    </a:cubicBezTo>
                  </a:path>
                  <a:path w="27022" h="24186" stroke="0" extrusionOk="0">
                    <a:moveTo>
                      <a:pt x="27022" y="23494"/>
                    </a:moveTo>
                    <a:cubicBezTo>
                      <a:pt x="25251" y="23953"/>
                      <a:pt x="23429" y="24185"/>
                      <a:pt x="21600" y="24186"/>
                    </a:cubicBezTo>
                    <a:cubicBezTo>
                      <a:pt x="9670" y="24186"/>
                      <a:pt x="0" y="14515"/>
                      <a:pt x="0" y="2586"/>
                    </a:cubicBezTo>
                    <a:cubicBezTo>
                      <a:pt x="-1"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7" name="Rectangle 7"/>
              <p:cNvSpPr>
                <a:spLocks noChangeArrowheads="1"/>
              </p:cNvSpPr>
              <p:nvPr/>
            </p:nvSpPr>
            <p:spPr bwMode="auto">
              <a:xfrm>
                <a:off x="2752" y="154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2916.6667</a:t>
                </a:r>
              </a:p>
            </p:txBody>
          </p:sp>
          <p:sp>
            <p:nvSpPr>
              <p:cNvPr id="35848" name="Arc 8"/>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9"/>
                    </a:cubicBezTo>
                    <a:cubicBezTo>
                      <a:pt x="9670" y="24189"/>
                      <a:pt x="0" y="14518"/>
                      <a:pt x="0" y="2589"/>
                    </a:cubicBezTo>
                    <a:cubicBezTo>
                      <a:pt x="-1" y="1723"/>
                      <a:pt x="52" y="859"/>
                      <a:pt x="155" y="-1"/>
                    </a:cubicBezTo>
                  </a:path>
                  <a:path w="27020" h="24189" stroke="0" extrusionOk="0">
                    <a:moveTo>
                      <a:pt x="27019" y="23497"/>
                    </a:moveTo>
                    <a:cubicBezTo>
                      <a:pt x="25249" y="23956"/>
                      <a:pt x="23428" y="24188"/>
                      <a:pt x="21600" y="24189"/>
                    </a:cubicBezTo>
                    <a:cubicBezTo>
                      <a:pt x="9670" y="24189"/>
                      <a:pt x="0" y="14518"/>
                      <a:pt x="0" y="2589"/>
                    </a:cubicBezTo>
                    <a:cubicBezTo>
                      <a:pt x="-1"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9" name="Arc 9"/>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7"/>
                    </a:cubicBezTo>
                    <a:cubicBezTo>
                      <a:pt x="9670" y="24187"/>
                      <a:pt x="0" y="14516"/>
                      <a:pt x="0" y="2587"/>
                    </a:cubicBezTo>
                    <a:cubicBezTo>
                      <a:pt x="-1" y="1722"/>
                      <a:pt x="51" y="858"/>
                      <a:pt x="155" y="-1"/>
                    </a:cubicBezTo>
                  </a:path>
                  <a:path w="27021" h="24187" stroke="0" extrusionOk="0">
                    <a:moveTo>
                      <a:pt x="27020" y="23495"/>
                    </a:moveTo>
                    <a:cubicBezTo>
                      <a:pt x="25250" y="23954"/>
                      <a:pt x="23428"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50" name="Rectangle 10"/>
              <p:cNvSpPr>
                <a:spLocks noChangeArrowheads="1"/>
              </p:cNvSpPr>
              <p:nvPr/>
            </p:nvSpPr>
            <p:spPr bwMode="auto">
              <a:xfrm>
                <a:off x="2841" y="1429"/>
                <a:ext cx="2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2175</a:t>
                </a:r>
              </a:p>
            </p:txBody>
          </p:sp>
          <p:sp>
            <p:nvSpPr>
              <p:cNvPr id="35851" name="Rectangle 11"/>
              <p:cNvSpPr>
                <a:spLocks noChangeArrowheads="1"/>
              </p:cNvSpPr>
              <p:nvPr/>
            </p:nvSpPr>
            <p:spPr bwMode="auto">
              <a:xfrm>
                <a:off x="3212" y="131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1566.6667</a:t>
                </a:r>
              </a:p>
            </p:txBody>
          </p:sp>
        </p:grpSp>
      </p:grpSp>
      <p:sp>
        <p:nvSpPr>
          <p:cNvPr id="35854" name="Rectangle 14"/>
          <p:cNvSpPr>
            <a:spLocks noChangeArrowheads="1"/>
          </p:cNvSpPr>
          <p:nvPr/>
        </p:nvSpPr>
        <p:spPr bwMode="blackWhite">
          <a:xfrm>
            <a:off x="939800" y="4017963"/>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7839 KING       PRESIDENT</a:t>
            </a:r>
          </a:p>
          <a:p>
            <a:pPr algn="l">
              <a:lnSpc>
                <a:spcPct val="100000"/>
              </a:lnSpc>
              <a:spcBef>
                <a:spcPct val="0"/>
              </a:spcBef>
              <a:tabLst>
                <a:tab pos="1200150" algn="l"/>
                <a:tab pos="2571750" algn="l"/>
              </a:tabLst>
            </a:pPr>
            <a:r>
              <a:rPr lang="en-US" sz="1800">
                <a:solidFill>
                  <a:srgbClr val="000000"/>
                </a:solidFill>
                <a:latin typeface="Courier New" pitchFamily="49" charset="0"/>
              </a:rPr>
              <a:t>     7566 JONES      MANAGER</a:t>
            </a:r>
          </a:p>
          <a:p>
            <a:pPr algn="l">
              <a:lnSpc>
                <a:spcPct val="100000"/>
              </a:lnSpc>
              <a:spcBef>
                <a:spcPct val="0"/>
              </a:spcBef>
              <a:tabLst>
                <a:tab pos="1200150" algn="l"/>
                <a:tab pos="2571750" algn="l"/>
              </a:tabLst>
            </a:pPr>
            <a:r>
              <a:rPr lang="en-US" sz="1800">
                <a:solidFill>
                  <a:srgbClr val="000000"/>
                </a:solidFill>
                <a:latin typeface="Courier New" pitchFamily="49" charset="0"/>
              </a:rPr>
              <a:t>     7902 FORD       ANALYST</a:t>
            </a:r>
          </a:p>
          <a:p>
            <a:pPr algn="l">
              <a:lnSpc>
                <a:spcPct val="100000"/>
              </a:lnSpc>
              <a:spcBef>
                <a:spcPct val="0"/>
              </a:spcBef>
              <a:tabLst>
                <a:tab pos="1200150" algn="l"/>
                <a:tab pos="2571750" algn="l"/>
              </a:tabLst>
            </a:pPr>
            <a:r>
              <a:rPr lang="en-US" sz="1800">
                <a:solidFill>
                  <a:srgbClr val="000000"/>
                </a:solidFill>
                <a:latin typeface="Courier New" pitchFamily="49" charset="0"/>
              </a:rPr>
              <a:t>     7788 SCOTT      ANALYST</a:t>
            </a:r>
          </a:p>
        </p:txBody>
      </p:sp>
      <p:sp>
        <p:nvSpPr>
          <p:cNvPr id="35855" name="Rectangle 15"/>
          <p:cNvSpPr>
            <a:spLocks noChangeArrowheads="1"/>
          </p:cNvSpPr>
          <p:nvPr/>
        </p:nvSpPr>
        <p:spPr bwMode="blackWhite">
          <a:xfrm>
            <a:off x="927100" y="1878013"/>
            <a:ext cx="7432675"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p>
          <a:p>
            <a:pPr algn="l">
              <a:lnSpc>
                <a:spcPct val="100000"/>
              </a:lnSpc>
              <a:spcBef>
                <a:spcPct val="0"/>
              </a:spcBef>
              <a:tabLst>
                <a:tab pos="1200150" algn="l"/>
                <a:tab pos="2571750"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 ALL </a:t>
            </a:r>
          </a:p>
          <a:p>
            <a:pPr algn="l">
              <a:lnSpc>
                <a:spcPct val="100000"/>
              </a:lnSpc>
              <a:spcBef>
                <a:spcPct val="0"/>
              </a:spcBef>
              <a:tabLst>
                <a:tab pos="1200150" algn="l"/>
                <a:tab pos="2571750" algn="l"/>
              </a:tabLst>
            </a:pPr>
            <a:r>
              <a:rPr lang="en-US" sz="1800" dirty="0">
                <a:solidFill>
                  <a:srgbClr val="000000"/>
                </a:solidFill>
                <a:latin typeface="Courier New" pitchFamily="49" charset="0"/>
              </a:rPr>
              <a:t>  4		 (SELECT	</a:t>
            </a:r>
            <a:r>
              <a:rPr lang="en-US" sz="1800" dirty="0" err="1">
                <a:solidFill>
                  <a:srgbClr val="000000"/>
                </a:solidFill>
                <a:latin typeface="Courier New" pitchFamily="49" charset="0"/>
              </a:rPr>
              <a:t>avg</a:t>
            </a:r>
            <a:r>
              <a:rPr lang="en-US" sz="1800" dirty="0">
                <a:solidFill>
                  <a:srgbClr val="000000"/>
                </a:solidFill>
                <a:latin typeface="Courier New" pitchFamily="49" charset="0"/>
              </a:rPr>
              <a:t>(</a:t>
            </a:r>
            <a:r>
              <a:rPr lang="en-US" sz="1800" dirty="0" err="1">
                <a:solidFill>
                  <a:srgbClr val="000000"/>
                </a:solidFill>
                <a:latin typeface="Courier New" pitchFamily="49" charset="0"/>
              </a:rPr>
              <a:t>sal</a:t>
            </a:r>
            <a:r>
              <a:rPr lang="en-US" sz="1800" dirty="0">
                <a:solidFill>
                  <a:srgbClr val="000000"/>
                </a:solidFill>
                <a:latin typeface="Courier New" pitchFamily="49" charset="0"/>
              </a:rPr>
              <a:t>)</a:t>
            </a:r>
          </a:p>
          <a:p>
            <a:pPr algn="l">
              <a:lnSpc>
                <a:spcPct val="100000"/>
              </a:lnSpc>
              <a:spcBef>
                <a:spcPct val="0"/>
              </a:spcBef>
              <a:tabLst>
                <a:tab pos="1200150" algn="l"/>
                <a:tab pos="2571750" algn="l"/>
              </a:tabLst>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  6			GROUP BY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53"/>
                                        </p:tgtEl>
                                        <p:attrNameLst>
                                          <p:attrName>style.visibility</p:attrName>
                                        </p:attrNameLst>
                                      </p:cBhvr>
                                      <p:to>
                                        <p:strVal val="visible"/>
                                      </p:to>
                                    </p:set>
                                    <p:animEffect transition="in" filter="wipe(up)">
                                      <p:cBhvr>
                                        <p:cTn id="7" dur="500"/>
                                        <p:tgtEl>
                                          <p:spTgt spid="35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54"/>
                                        </p:tgtEl>
                                        <p:attrNameLst>
                                          <p:attrName>style.visibility</p:attrName>
                                        </p:attrNameLst>
                                      </p:cBhvr>
                                      <p:to>
                                        <p:strVal val="visible"/>
                                      </p:to>
                                    </p:set>
                                    <p:animEffect transition="in" filter="wipe(up)">
                                      <p:cBhvr>
                                        <p:cTn id="12"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t>Objectives</a:t>
            </a:r>
          </a:p>
        </p:txBody>
      </p:sp>
      <p:sp>
        <p:nvSpPr>
          <p:cNvPr id="7171" name="Rectangle 3"/>
          <p:cNvSpPr>
            <a:spLocks noGrp="1" noChangeArrowheads="1"/>
          </p:cNvSpPr>
          <p:nvPr>
            <p:ph type="body" idx="1"/>
          </p:nvPr>
        </p:nvSpPr>
        <p:spPr>
          <a:xfrm>
            <a:off x="860425" y="1795463"/>
            <a:ext cx="7385050" cy="3940175"/>
          </a:xfrm>
          <a:noFill/>
          <a:ln/>
        </p:spPr>
        <p:txBody>
          <a:bodyPr/>
          <a:lstStyle/>
          <a:p>
            <a:r>
              <a:rPr lang="en-US"/>
              <a:t>After completing this lesson, you should be able to do the following:</a:t>
            </a:r>
          </a:p>
          <a:p>
            <a:pPr lvl="1"/>
            <a:r>
              <a:rPr lang="en-US"/>
              <a:t>Describe the types of problems that subqueries can solve</a:t>
            </a:r>
          </a:p>
          <a:p>
            <a:pPr lvl="1"/>
            <a:r>
              <a:rPr lang="en-US"/>
              <a:t>Define subqueries</a:t>
            </a:r>
          </a:p>
          <a:p>
            <a:pPr lvl="1"/>
            <a:r>
              <a:rPr lang="en-US"/>
              <a:t>List the types of subqueries</a:t>
            </a:r>
          </a:p>
          <a:p>
            <a:pPr lvl="1"/>
            <a:r>
              <a:rPr lang="en-US"/>
              <a:t>Write single-row and multiple-row subqueries</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39800" y="2587625"/>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7891" name="Rectangle 3"/>
          <p:cNvSpPr>
            <a:spLocks noChangeArrowheads="1"/>
          </p:cNvSpPr>
          <p:nvPr/>
        </p:nvSpPr>
        <p:spPr bwMode="ltGray">
          <a:xfrm>
            <a:off x="3667125" y="3448050"/>
            <a:ext cx="4133850" cy="57943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r>
              <a:rPr lang="en-US"/>
              <a:t>Summary</a:t>
            </a:r>
          </a:p>
        </p:txBody>
      </p:sp>
      <p:sp>
        <p:nvSpPr>
          <p:cNvPr id="37893" name="Rectangle 5"/>
          <p:cNvSpPr>
            <a:spLocks noGrp="1" noChangeArrowheads="1"/>
          </p:cNvSpPr>
          <p:nvPr>
            <p:ph type="body" idx="1"/>
          </p:nvPr>
        </p:nvSpPr>
        <p:spPr>
          <a:xfrm>
            <a:off x="1031875" y="1414463"/>
            <a:ext cx="7385050" cy="904875"/>
          </a:xfrm>
          <a:noFill/>
          <a:ln/>
        </p:spPr>
        <p:txBody>
          <a:bodyPr/>
          <a:lstStyle/>
          <a:p>
            <a:r>
              <a:rPr lang="en-US"/>
              <a:t>Subqueries are useful when a query is based on unknown values.</a:t>
            </a:r>
          </a:p>
        </p:txBody>
      </p:sp>
      <p:sp>
        <p:nvSpPr>
          <p:cNvPr id="37894" name="Rectangle 6"/>
          <p:cNvSpPr>
            <a:spLocks noChangeArrowheads="1"/>
          </p:cNvSpPr>
          <p:nvPr/>
        </p:nvSpPr>
        <p:spPr bwMode="blackWhite">
          <a:xfrm>
            <a:off x="946150" y="2574925"/>
            <a:ext cx="692785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select_list</a:t>
            </a:r>
            <a:endParaRPr lang="en-US" sz="1800">
              <a:solidFill>
                <a:srgbClr val="000000"/>
              </a:solidFill>
              <a:latin typeface="Courier New" pitchFamily="49" charset="0"/>
            </a:endParaRPr>
          </a:p>
          <a:p>
            <a:pPr algn="l">
              <a:lnSpc>
                <a:spcPct val="100000"/>
              </a:lnSpc>
              <a:spcBef>
                <a:spcPct val="0"/>
              </a:spcBef>
              <a:tabLst>
                <a:tab pos="1200150" algn="l"/>
                <a:tab pos="2571750"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1200150" algn="l"/>
                <a:tab pos="2571750" algn="l"/>
              </a:tabLst>
            </a:pPr>
            <a:r>
              <a:rPr lang="en-US" sz="1800">
                <a:solidFill>
                  <a:srgbClr val="000000"/>
                </a:solidFill>
                <a:latin typeface="Courier New" pitchFamily="49" charset="0"/>
              </a:rPr>
              <a:t>WHERE	</a:t>
            </a:r>
            <a:r>
              <a:rPr lang="en-US" sz="1800" i="1">
                <a:solidFill>
                  <a:srgbClr val="000000"/>
                </a:solidFill>
                <a:latin typeface="Courier New" pitchFamily="49" charset="0"/>
              </a:rPr>
              <a:t>expr operator</a:t>
            </a:r>
          </a:p>
          <a:p>
            <a:pPr algn="l">
              <a:lnSpc>
                <a:spcPct val="100000"/>
              </a:lnSpc>
              <a:spcBef>
                <a:spcPct val="0"/>
              </a:spcBef>
              <a:tabLst>
                <a:tab pos="1200150" algn="l"/>
                <a:tab pos="2571750" algn="l"/>
              </a:tabLst>
            </a:pPr>
            <a:r>
              <a:rPr lang="en-US" sz="1800">
                <a:solidFill>
                  <a:srgbClr val="000000"/>
                </a:solidFill>
                <a:latin typeface="Courier New" pitchFamily="49" charset="0"/>
              </a:rPr>
              <a:t>		 (SELECT </a:t>
            </a:r>
            <a:r>
              <a:rPr lang="en-US" sz="1800" i="1">
                <a:solidFill>
                  <a:srgbClr val="000000"/>
                </a:solidFill>
                <a:latin typeface="Courier New" pitchFamily="49" charset="0"/>
              </a:rPr>
              <a:t>select_list</a:t>
            </a:r>
          </a:p>
          <a:p>
            <a:pPr algn="l">
              <a:lnSpc>
                <a:spcPct val="100000"/>
              </a:lnSpc>
              <a:spcBef>
                <a:spcPct val="0"/>
              </a:spcBef>
              <a:tabLst>
                <a:tab pos="1200150" algn="l"/>
                <a:tab pos="2571750" algn="l"/>
              </a:tabLst>
            </a:pPr>
            <a:r>
              <a:rPr lang="en-US" sz="1800">
                <a:solidFill>
                  <a:srgbClr val="000000"/>
                </a:solidFill>
                <a:latin typeface="Courier New" pitchFamily="49" charset="0"/>
              </a:rPr>
              <a:t>	 		FROM	 </a:t>
            </a:r>
            <a:r>
              <a:rPr lang="en-US" sz="1800" i="1">
                <a:solidFill>
                  <a:srgbClr val="000000"/>
                </a:solidFill>
                <a:latin typeface="Courier New" pitchFamily="49" charset="0"/>
              </a:rPr>
              <a:t>table</a:t>
            </a:r>
            <a:r>
              <a:rPr lang="en-US" sz="180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t>Practice Overview</a:t>
            </a:r>
          </a:p>
        </p:txBody>
      </p:sp>
      <p:sp>
        <p:nvSpPr>
          <p:cNvPr id="39939" name="Rectangle 3"/>
          <p:cNvSpPr>
            <a:spLocks noGrp="1" noChangeArrowheads="1"/>
          </p:cNvSpPr>
          <p:nvPr>
            <p:ph type="body" idx="1"/>
          </p:nvPr>
        </p:nvSpPr>
        <p:spPr>
          <a:xfrm>
            <a:off x="858838" y="1795463"/>
            <a:ext cx="7385050" cy="498475"/>
          </a:xfrm>
          <a:noFill/>
          <a:ln/>
        </p:spPr>
        <p:txBody>
          <a:bodyPr/>
          <a:lstStyle/>
          <a:p>
            <a:pPr lvl="1"/>
            <a:r>
              <a:rPr lang="en-US"/>
              <a:t>Creating subqueries to query values based on unknown criteria</a:t>
            </a:r>
          </a:p>
          <a:p>
            <a:pPr lvl="1"/>
            <a:r>
              <a:rPr lang="en-US"/>
              <a:t>Using subqueries to find out what values exist in one set of data and not in another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US"/>
              <a:t>Using a Subquery </a:t>
            </a:r>
            <a:br>
              <a:rPr lang="en-US"/>
            </a:br>
            <a:r>
              <a:rPr lang="en-US"/>
              <a:t>to Solve a Problem</a:t>
            </a:r>
          </a:p>
        </p:txBody>
      </p:sp>
      <p:sp>
        <p:nvSpPr>
          <p:cNvPr id="9219" name="Rectangle 3"/>
          <p:cNvSpPr>
            <a:spLocks noGrp="1" noChangeArrowheads="1"/>
          </p:cNvSpPr>
          <p:nvPr>
            <p:ph type="body" idx="1"/>
          </p:nvPr>
        </p:nvSpPr>
        <p:spPr>
          <a:xfrm>
            <a:off x="912813" y="1795463"/>
            <a:ext cx="7385050" cy="457200"/>
          </a:xfrm>
          <a:noFill/>
          <a:ln/>
        </p:spPr>
        <p:txBody>
          <a:bodyPr/>
          <a:lstStyle/>
          <a:p>
            <a:pPr algn="ctr" defTabSz="914400">
              <a:lnSpc>
                <a:spcPct val="100000"/>
              </a:lnSpc>
              <a:spcBef>
                <a:spcPct val="0"/>
              </a:spcBef>
              <a:tabLst/>
            </a:pPr>
            <a:r>
              <a:rPr lang="en-US" sz="2400" dirty="0"/>
              <a:t>“Who has a salary greater than Jones’?”</a:t>
            </a:r>
          </a:p>
        </p:txBody>
      </p:sp>
      <p:grpSp>
        <p:nvGrpSpPr>
          <p:cNvPr id="9222" name="Group 6"/>
          <p:cNvGrpSpPr>
            <a:grpSpLocks/>
          </p:cNvGrpSpPr>
          <p:nvPr/>
        </p:nvGrpSpPr>
        <p:grpSpPr bwMode="auto">
          <a:xfrm>
            <a:off x="1277938" y="4170363"/>
            <a:ext cx="847725" cy="736600"/>
            <a:chOff x="805" y="2627"/>
            <a:chExt cx="534" cy="464"/>
          </a:xfrm>
        </p:grpSpPr>
        <p:sp>
          <p:nvSpPr>
            <p:cNvPr id="9220" name="Freeform 4"/>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Freeform 5"/>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223" name="Rectangle 7"/>
          <p:cNvSpPr>
            <a:spLocks noChangeArrowheads="1"/>
          </p:cNvSpPr>
          <p:nvPr/>
        </p:nvSpPr>
        <p:spPr bwMode="blackWhite">
          <a:xfrm>
            <a:off x="949325" y="2395538"/>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9224" name="Rectangle 8"/>
          <p:cNvSpPr>
            <a:spLocks noChangeArrowheads="1"/>
          </p:cNvSpPr>
          <p:nvPr/>
        </p:nvSpPr>
        <p:spPr bwMode="auto">
          <a:xfrm>
            <a:off x="2224088" y="3074988"/>
            <a:ext cx="5881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“Which employees have a salary greater than Jones’ salary?”</a:t>
            </a:r>
          </a:p>
        </p:txBody>
      </p:sp>
      <p:sp>
        <p:nvSpPr>
          <p:cNvPr id="9225" name="Oval 9"/>
          <p:cNvSpPr>
            <a:spLocks noChangeArrowheads="1"/>
          </p:cNvSpPr>
          <p:nvPr/>
        </p:nvSpPr>
        <p:spPr bwMode="auto">
          <a:xfrm>
            <a:off x="1025525" y="2954338"/>
            <a:ext cx="1117600" cy="1079500"/>
          </a:xfrm>
          <a:prstGeom prst="ellipse">
            <a:avLst/>
          </a:prstGeom>
          <a:solidFill>
            <a:srgbClr val="FF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p:cNvSpPr>
            <a:spLocks noChangeArrowheads="1"/>
          </p:cNvSpPr>
          <p:nvPr/>
        </p:nvSpPr>
        <p:spPr bwMode="auto">
          <a:xfrm>
            <a:off x="1136650" y="2524125"/>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9227" name="Freeform 11"/>
          <p:cNvSpPr>
            <a:spLocks/>
          </p:cNvSpPr>
          <p:nvPr/>
        </p:nvSpPr>
        <p:spPr bwMode="auto">
          <a:xfrm>
            <a:off x="1446213" y="3049588"/>
            <a:ext cx="242887" cy="760412"/>
          </a:xfrm>
          <a:custGeom>
            <a:avLst/>
            <a:gdLst>
              <a:gd name="T0" fmla="*/ 123 w 153"/>
              <a:gd name="T1" fmla="*/ 269 h 479"/>
              <a:gd name="T2" fmla="*/ 138 w 153"/>
              <a:gd name="T3" fmla="*/ 198 h 479"/>
              <a:gd name="T4" fmla="*/ 151 w 153"/>
              <a:gd name="T5" fmla="*/ 162 h 479"/>
              <a:gd name="T6" fmla="*/ 147 w 153"/>
              <a:gd name="T7" fmla="*/ 148 h 479"/>
              <a:gd name="T8" fmla="*/ 141 w 153"/>
              <a:gd name="T9" fmla="*/ 128 h 479"/>
              <a:gd name="T10" fmla="*/ 135 w 153"/>
              <a:gd name="T11" fmla="*/ 108 h 479"/>
              <a:gd name="T12" fmla="*/ 125 w 153"/>
              <a:gd name="T13" fmla="*/ 96 h 479"/>
              <a:gd name="T14" fmla="*/ 111 w 153"/>
              <a:gd name="T15" fmla="*/ 85 h 479"/>
              <a:gd name="T16" fmla="*/ 97 w 153"/>
              <a:gd name="T17" fmla="*/ 76 h 479"/>
              <a:gd name="T18" fmla="*/ 87 w 153"/>
              <a:gd name="T19" fmla="*/ 70 h 479"/>
              <a:gd name="T20" fmla="*/ 91 w 153"/>
              <a:gd name="T21" fmla="*/ 64 h 479"/>
              <a:gd name="T22" fmla="*/ 92 w 153"/>
              <a:gd name="T23" fmla="*/ 45 h 479"/>
              <a:gd name="T24" fmla="*/ 94 w 153"/>
              <a:gd name="T25" fmla="*/ 38 h 479"/>
              <a:gd name="T26" fmla="*/ 95 w 153"/>
              <a:gd name="T27" fmla="*/ 29 h 479"/>
              <a:gd name="T28" fmla="*/ 94 w 153"/>
              <a:gd name="T29" fmla="*/ 19 h 479"/>
              <a:gd name="T30" fmla="*/ 89 w 153"/>
              <a:gd name="T31" fmla="*/ 12 h 479"/>
              <a:gd name="T32" fmla="*/ 87 w 153"/>
              <a:gd name="T33" fmla="*/ 8 h 479"/>
              <a:gd name="T34" fmla="*/ 86 w 153"/>
              <a:gd name="T35" fmla="*/ 7 h 479"/>
              <a:gd name="T36" fmla="*/ 82 w 153"/>
              <a:gd name="T37" fmla="*/ 4 h 479"/>
              <a:gd name="T38" fmla="*/ 70 w 153"/>
              <a:gd name="T39" fmla="*/ 0 h 479"/>
              <a:gd name="T40" fmla="*/ 59 w 153"/>
              <a:gd name="T41" fmla="*/ 0 h 479"/>
              <a:gd name="T42" fmla="*/ 53 w 153"/>
              <a:gd name="T43" fmla="*/ 2 h 479"/>
              <a:gd name="T44" fmla="*/ 47 w 153"/>
              <a:gd name="T45" fmla="*/ 8 h 479"/>
              <a:gd name="T46" fmla="*/ 40 w 153"/>
              <a:gd name="T47" fmla="*/ 15 h 479"/>
              <a:gd name="T48" fmla="*/ 39 w 153"/>
              <a:gd name="T49" fmla="*/ 27 h 479"/>
              <a:gd name="T50" fmla="*/ 40 w 153"/>
              <a:gd name="T51" fmla="*/ 42 h 479"/>
              <a:gd name="T52" fmla="*/ 42 w 153"/>
              <a:gd name="T53" fmla="*/ 52 h 479"/>
              <a:gd name="T54" fmla="*/ 51 w 153"/>
              <a:gd name="T55" fmla="*/ 61 h 479"/>
              <a:gd name="T56" fmla="*/ 51 w 153"/>
              <a:gd name="T57" fmla="*/ 70 h 479"/>
              <a:gd name="T58" fmla="*/ 39 w 153"/>
              <a:gd name="T59" fmla="*/ 76 h 479"/>
              <a:gd name="T60" fmla="*/ 24 w 153"/>
              <a:gd name="T61" fmla="*/ 87 h 479"/>
              <a:gd name="T62" fmla="*/ 13 w 153"/>
              <a:gd name="T63" fmla="*/ 95 h 479"/>
              <a:gd name="T64" fmla="*/ 10 w 153"/>
              <a:gd name="T65" fmla="*/ 103 h 479"/>
              <a:gd name="T66" fmla="*/ 8 w 153"/>
              <a:gd name="T67" fmla="*/ 124 h 479"/>
              <a:gd name="T68" fmla="*/ 5 w 153"/>
              <a:gd name="T69" fmla="*/ 153 h 479"/>
              <a:gd name="T70" fmla="*/ 2 w 153"/>
              <a:gd name="T71" fmla="*/ 176 h 479"/>
              <a:gd name="T72" fmla="*/ 1 w 153"/>
              <a:gd name="T73" fmla="*/ 187 h 479"/>
              <a:gd name="T74" fmla="*/ 0 w 153"/>
              <a:gd name="T75" fmla="*/ 207 h 479"/>
              <a:gd name="T76" fmla="*/ 0 w 153"/>
              <a:gd name="T77" fmla="*/ 232 h 479"/>
              <a:gd name="T78" fmla="*/ 0 w 153"/>
              <a:gd name="T79" fmla="*/ 256 h 479"/>
              <a:gd name="T80" fmla="*/ 4 w 153"/>
              <a:gd name="T81" fmla="*/ 266 h 479"/>
              <a:gd name="T82" fmla="*/ 9 w 153"/>
              <a:gd name="T83" fmla="*/ 269 h 479"/>
              <a:gd name="T84" fmla="*/ 14 w 153"/>
              <a:gd name="T85" fmla="*/ 270 h 479"/>
              <a:gd name="T86" fmla="*/ 17 w 153"/>
              <a:gd name="T87" fmla="*/ 270 h 479"/>
              <a:gd name="T88" fmla="*/ 16 w 153"/>
              <a:gd name="T89" fmla="*/ 263 h 479"/>
              <a:gd name="T90" fmla="*/ 23 w 153"/>
              <a:gd name="T91" fmla="*/ 264 h 479"/>
              <a:gd name="T92" fmla="*/ 21 w 153"/>
              <a:gd name="T93" fmla="*/ 349 h 479"/>
              <a:gd name="T94" fmla="*/ 18 w 153"/>
              <a:gd name="T95" fmla="*/ 440 h 479"/>
              <a:gd name="T96" fmla="*/ 39 w 153"/>
              <a:gd name="T97" fmla="*/ 452 h 479"/>
              <a:gd name="T98" fmla="*/ 70 w 153"/>
              <a:gd name="T99" fmla="*/ 453 h 479"/>
              <a:gd name="T100" fmla="*/ 74 w 153"/>
              <a:gd name="T101" fmla="*/ 460 h 479"/>
              <a:gd name="T102" fmla="*/ 81 w 153"/>
              <a:gd name="T103" fmla="*/ 468 h 479"/>
              <a:gd name="T104" fmla="*/ 87 w 153"/>
              <a:gd name="T105" fmla="*/ 475 h 479"/>
              <a:gd name="T106" fmla="*/ 93 w 153"/>
              <a:gd name="T107" fmla="*/ 478 h 479"/>
              <a:gd name="T108" fmla="*/ 100 w 153"/>
              <a:gd name="T109" fmla="*/ 477 h 479"/>
              <a:gd name="T110" fmla="*/ 106 w 153"/>
              <a:gd name="T111" fmla="*/ 475 h 479"/>
              <a:gd name="T112" fmla="*/ 109 w 153"/>
              <a:gd name="T113" fmla="*/ 474 h 479"/>
              <a:gd name="T114" fmla="*/ 104 w 153"/>
              <a:gd name="T115" fmla="*/ 457 h 479"/>
              <a:gd name="T116" fmla="*/ 114 w 153"/>
              <a:gd name="T117" fmla="*/ 354 h 479"/>
              <a:gd name="T118" fmla="*/ 12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12"/>
          <p:cNvSpPr>
            <a:spLocks/>
          </p:cNvSpPr>
          <p:nvPr/>
        </p:nvSpPr>
        <p:spPr bwMode="auto">
          <a:xfrm>
            <a:off x="1260475" y="3059113"/>
            <a:ext cx="233363" cy="714375"/>
          </a:xfrm>
          <a:custGeom>
            <a:avLst/>
            <a:gdLst>
              <a:gd name="T0" fmla="*/ 70 w 147"/>
              <a:gd name="T1" fmla="*/ 212 h 450"/>
              <a:gd name="T2" fmla="*/ 70 w 147"/>
              <a:gd name="T3" fmla="*/ 212 h 450"/>
              <a:gd name="T4" fmla="*/ 72 w 147"/>
              <a:gd name="T5" fmla="*/ 211 h 450"/>
              <a:gd name="T6" fmla="*/ 72 w 147"/>
              <a:gd name="T7" fmla="*/ 211 h 450"/>
              <a:gd name="T8" fmla="*/ 134 w 147"/>
              <a:gd name="T9" fmla="*/ 423 h 450"/>
              <a:gd name="T10" fmla="*/ 111 w 147"/>
              <a:gd name="T11" fmla="*/ 395 h 450"/>
              <a:gd name="T12" fmla="*/ 116 w 147"/>
              <a:gd name="T13" fmla="*/ 332 h 450"/>
              <a:gd name="T14" fmla="*/ 119 w 147"/>
              <a:gd name="T15" fmla="*/ 310 h 450"/>
              <a:gd name="T16" fmla="*/ 126 w 147"/>
              <a:gd name="T17" fmla="*/ 295 h 450"/>
              <a:gd name="T18" fmla="*/ 118 w 147"/>
              <a:gd name="T19" fmla="*/ 203 h 450"/>
              <a:gd name="T20" fmla="*/ 126 w 147"/>
              <a:gd name="T21" fmla="*/ 216 h 450"/>
              <a:gd name="T22" fmla="*/ 132 w 147"/>
              <a:gd name="T23" fmla="*/ 204 h 450"/>
              <a:gd name="T24" fmla="*/ 124 w 147"/>
              <a:gd name="T25" fmla="*/ 178 h 450"/>
              <a:gd name="T26" fmla="*/ 128 w 147"/>
              <a:gd name="T27" fmla="*/ 133 h 450"/>
              <a:gd name="T28" fmla="*/ 108 w 147"/>
              <a:gd name="T29" fmla="*/ 76 h 450"/>
              <a:gd name="T30" fmla="*/ 94 w 147"/>
              <a:gd name="T31" fmla="*/ 66 h 450"/>
              <a:gd name="T32" fmla="*/ 100 w 147"/>
              <a:gd name="T33" fmla="*/ 64 h 450"/>
              <a:gd name="T34" fmla="*/ 103 w 147"/>
              <a:gd name="T35" fmla="*/ 53 h 450"/>
              <a:gd name="T36" fmla="*/ 97 w 147"/>
              <a:gd name="T37" fmla="*/ 46 h 450"/>
              <a:gd name="T38" fmla="*/ 94 w 147"/>
              <a:gd name="T39" fmla="*/ 27 h 450"/>
              <a:gd name="T40" fmla="*/ 97 w 147"/>
              <a:gd name="T41" fmla="*/ 17 h 450"/>
              <a:gd name="T42" fmla="*/ 89 w 147"/>
              <a:gd name="T43" fmla="*/ 6 h 450"/>
              <a:gd name="T44" fmla="*/ 80 w 147"/>
              <a:gd name="T45" fmla="*/ 0 h 450"/>
              <a:gd name="T46" fmla="*/ 55 w 147"/>
              <a:gd name="T47" fmla="*/ 3 h 450"/>
              <a:gd name="T48" fmla="*/ 42 w 147"/>
              <a:gd name="T49" fmla="*/ 22 h 450"/>
              <a:gd name="T50" fmla="*/ 32 w 147"/>
              <a:gd name="T51" fmla="*/ 47 h 450"/>
              <a:gd name="T52" fmla="*/ 23 w 147"/>
              <a:gd name="T53" fmla="*/ 59 h 450"/>
              <a:gd name="T54" fmla="*/ 31 w 147"/>
              <a:gd name="T55" fmla="*/ 66 h 450"/>
              <a:gd name="T56" fmla="*/ 28 w 147"/>
              <a:gd name="T57" fmla="*/ 76 h 450"/>
              <a:gd name="T58" fmla="*/ 5 w 147"/>
              <a:gd name="T59" fmla="*/ 121 h 450"/>
              <a:gd name="T60" fmla="*/ 0 w 147"/>
              <a:gd name="T61" fmla="*/ 152 h 450"/>
              <a:gd name="T62" fmla="*/ 14 w 147"/>
              <a:gd name="T63" fmla="*/ 191 h 450"/>
              <a:gd name="T64" fmla="*/ 14 w 147"/>
              <a:gd name="T65" fmla="*/ 256 h 450"/>
              <a:gd name="T66" fmla="*/ 13 w 147"/>
              <a:gd name="T67" fmla="*/ 304 h 450"/>
              <a:gd name="T68" fmla="*/ 29 w 147"/>
              <a:gd name="T69" fmla="*/ 313 h 450"/>
              <a:gd name="T70" fmla="*/ 34 w 147"/>
              <a:gd name="T71" fmla="*/ 320 h 450"/>
              <a:gd name="T72" fmla="*/ 41 w 147"/>
              <a:gd name="T73" fmla="*/ 338 h 450"/>
              <a:gd name="T74" fmla="*/ 38 w 147"/>
              <a:gd name="T75" fmla="*/ 345 h 450"/>
              <a:gd name="T76" fmla="*/ 37 w 147"/>
              <a:gd name="T77" fmla="*/ 368 h 450"/>
              <a:gd name="T78" fmla="*/ 46 w 147"/>
              <a:gd name="T79" fmla="*/ 401 h 450"/>
              <a:gd name="T80" fmla="*/ 43 w 147"/>
              <a:gd name="T81" fmla="*/ 443 h 450"/>
              <a:gd name="T82" fmla="*/ 55 w 147"/>
              <a:gd name="T83" fmla="*/ 449 h 450"/>
              <a:gd name="T84" fmla="*/ 64 w 147"/>
              <a:gd name="T85" fmla="*/ 437 h 450"/>
              <a:gd name="T86" fmla="*/ 59 w 147"/>
              <a:gd name="T87" fmla="*/ 399 h 450"/>
              <a:gd name="T88" fmla="*/ 84 w 147"/>
              <a:gd name="T89" fmla="*/ 328 h 450"/>
              <a:gd name="T90" fmla="*/ 86 w 147"/>
              <a:gd name="T91" fmla="*/ 350 h 450"/>
              <a:gd name="T92" fmla="*/ 92 w 147"/>
              <a:gd name="T93" fmla="*/ 385 h 450"/>
              <a:gd name="T94" fmla="*/ 94 w 147"/>
              <a:gd name="T95" fmla="*/ 428 h 450"/>
              <a:gd name="T96" fmla="*/ 107 w 147"/>
              <a:gd name="T97" fmla="*/ 429 h 450"/>
              <a:gd name="T98" fmla="*/ 124 w 147"/>
              <a:gd name="T99" fmla="*/ 438 h 450"/>
              <a:gd name="T100" fmla="*/ 141 w 147"/>
              <a:gd name="T101" fmla="*/ 440 h 450"/>
              <a:gd name="T102" fmla="*/ 70 w 147"/>
              <a:gd name="T103" fmla="*/ 21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50">
                <a:moveTo>
                  <a:pt x="70" y="212"/>
                </a:moveTo>
                <a:lnTo>
                  <a:pt x="70" y="212"/>
                </a:lnTo>
                <a:lnTo>
                  <a:pt x="70" y="212"/>
                </a:lnTo>
                <a:lnTo>
                  <a:pt x="70" y="212"/>
                </a:lnTo>
                <a:lnTo>
                  <a:pt x="70" y="212"/>
                </a:lnTo>
                <a:lnTo>
                  <a:pt x="70" y="212"/>
                </a:lnTo>
                <a:lnTo>
                  <a:pt x="70" y="212"/>
                </a:lnTo>
                <a:lnTo>
                  <a:pt x="70" y="212"/>
                </a:lnTo>
                <a:lnTo>
                  <a:pt x="70" y="212"/>
                </a:lnTo>
                <a:lnTo>
                  <a:pt x="70" y="212"/>
                </a:lnTo>
                <a:lnTo>
                  <a:pt x="72" y="211"/>
                </a:lnTo>
                <a:lnTo>
                  <a:pt x="73" y="211"/>
                </a:lnTo>
                <a:lnTo>
                  <a:pt x="73" y="211"/>
                </a:lnTo>
                <a:lnTo>
                  <a:pt x="73" y="211"/>
                </a:lnTo>
                <a:lnTo>
                  <a:pt x="72" y="211"/>
                </a:lnTo>
                <a:lnTo>
                  <a:pt x="72" y="211"/>
                </a:lnTo>
                <a:lnTo>
                  <a:pt x="72" y="211"/>
                </a:lnTo>
                <a:lnTo>
                  <a:pt x="72" y="211"/>
                </a:lnTo>
                <a:lnTo>
                  <a:pt x="72"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3" y="59"/>
                </a:lnTo>
                <a:lnTo>
                  <a:pt x="28" y="64"/>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65" y="430"/>
                </a:lnTo>
                <a:lnTo>
                  <a:pt x="59" y="399"/>
                </a:lnTo>
                <a:lnTo>
                  <a:pt x="70" y="336"/>
                </a:lnTo>
                <a:lnTo>
                  <a:pt x="71" y="325"/>
                </a:lnTo>
                <a:lnTo>
                  <a:pt x="84"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6" y="438"/>
                </a:lnTo>
                <a:lnTo>
                  <a:pt x="145" y="430"/>
                </a:lnTo>
                <a:lnTo>
                  <a:pt x="70"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Freeform 13"/>
          <p:cNvSpPr>
            <a:spLocks/>
          </p:cNvSpPr>
          <p:nvPr/>
        </p:nvSpPr>
        <p:spPr bwMode="auto">
          <a:xfrm>
            <a:off x="1655763" y="3019425"/>
            <a:ext cx="236537" cy="744538"/>
          </a:xfrm>
          <a:custGeom>
            <a:avLst/>
            <a:gdLst>
              <a:gd name="T0" fmla="*/ 148 w 149"/>
              <a:gd name="T1" fmla="*/ 393 h 469"/>
              <a:gd name="T2" fmla="*/ 137 w 149"/>
              <a:gd name="T3" fmla="*/ 271 h 469"/>
              <a:gd name="T4" fmla="*/ 141 w 149"/>
              <a:gd name="T5" fmla="*/ 267 h 469"/>
              <a:gd name="T6" fmla="*/ 143 w 149"/>
              <a:gd name="T7" fmla="*/ 262 h 469"/>
              <a:gd name="T8" fmla="*/ 141 w 149"/>
              <a:gd name="T9" fmla="*/ 248 h 469"/>
              <a:gd name="T10" fmla="*/ 142 w 149"/>
              <a:gd name="T11" fmla="*/ 193 h 469"/>
              <a:gd name="T12" fmla="*/ 140 w 149"/>
              <a:gd name="T13" fmla="*/ 154 h 469"/>
              <a:gd name="T14" fmla="*/ 132 w 149"/>
              <a:gd name="T15" fmla="*/ 108 h 469"/>
              <a:gd name="T16" fmla="*/ 117 w 149"/>
              <a:gd name="T17" fmla="*/ 90 h 469"/>
              <a:gd name="T18" fmla="*/ 96 w 149"/>
              <a:gd name="T19" fmla="*/ 74 h 469"/>
              <a:gd name="T20" fmla="*/ 84 w 149"/>
              <a:gd name="T21" fmla="*/ 68 h 469"/>
              <a:gd name="T22" fmla="*/ 94 w 149"/>
              <a:gd name="T23" fmla="*/ 42 h 469"/>
              <a:gd name="T24" fmla="*/ 95 w 149"/>
              <a:gd name="T25" fmla="*/ 32 h 469"/>
              <a:gd name="T26" fmla="*/ 93 w 149"/>
              <a:gd name="T27" fmla="*/ 18 h 469"/>
              <a:gd name="T28" fmla="*/ 86 w 149"/>
              <a:gd name="T29" fmla="*/ 8 h 469"/>
              <a:gd name="T30" fmla="*/ 82 w 149"/>
              <a:gd name="T31" fmla="*/ 1 h 469"/>
              <a:gd name="T32" fmla="*/ 67 w 149"/>
              <a:gd name="T33" fmla="*/ 0 h 469"/>
              <a:gd name="T34" fmla="*/ 52 w 149"/>
              <a:gd name="T35" fmla="*/ 0 h 469"/>
              <a:gd name="T36" fmla="*/ 47 w 149"/>
              <a:gd name="T37" fmla="*/ 4 h 469"/>
              <a:gd name="T38" fmla="*/ 40 w 149"/>
              <a:gd name="T39" fmla="*/ 13 h 469"/>
              <a:gd name="T40" fmla="*/ 38 w 149"/>
              <a:gd name="T41" fmla="*/ 27 h 469"/>
              <a:gd name="T42" fmla="*/ 41 w 149"/>
              <a:gd name="T43" fmla="*/ 38 h 469"/>
              <a:gd name="T44" fmla="*/ 52 w 149"/>
              <a:gd name="T45" fmla="*/ 68 h 469"/>
              <a:gd name="T46" fmla="*/ 39 w 149"/>
              <a:gd name="T47" fmla="*/ 76 h 469"/>
              <a:gd name="T48" fmla="*/ 17 w 149"/>
              <a:gd name="T49" fmla="*/ 90 h 469"/>
              <a:gd name="T50" fmla="*/ 10 w 149"/>
              <a:gd name="T51" fmla="*/ 102 h 469"/>
              <a:gd name="T52" fmla="*/ 6 w 149"/>
              <a:gd name="T53" fmla="*/ 137 h 469"/>
              <a:gd name="T54" fmla="*/ 1 w 149"/>
              <a:gd name="T55" fmla="*/ 176 h 469"/>
              <a:gd name="T56" fmla="*/ 0 w 149"/>
              <a:gd name="T57" fmla="*/ 195 h 469"/>
              <a:gd name="T58" fmla="*/ 0 w 149"/>
              <a:gd name="T59" fmla="*/ 231 h 469"/>
              <a:gd name="T60" fmla="*/ 2 w 149"/>
              <a:gd name="T61" fmla="*/ 262 h 469"/>
              <a:gd name="T62" fmla="*/ 8 w 149"/>
              <a:gd name="T63" fmla="*/ 269 h 469"/>
              <a:gd name="T64" fmla="*/ 15 w 149"/>
              <a:gd name="T65" fmla="*/ 270 h 469"/>
              <a:gd name="T66" fmla="*/ 10 w 149"/>
              <a:gd name="T67" fmla="*/ 257 h 469"/>
              <a:gd name="T68" fmla="*/ 42 w 149"/>
              <a:gd name="T69" fmla="*/ 436 h 469"/>
              <a:gd name="T70" fmla="*/ 47 w 149"/>
              <a:gd name="T71" fmla="*/ 466 h 469"/>
              <a:gd name="T72" fmla="*/ 72 w 149"/>
              <a:gd name="T73" fmla="*/ 454 h 469"/>
              <a:gd name="T74" fmla="*/ 87 w 149"/>
              <a:gd name="T75" fmla="*/ 462 h 469"/>
              <a:gd name="T76" fmla="*/ 100 w 149"/>
              <a:gd name="T77" fmla="*/ 468 h 469"/>
              <a:gd name="T78" fmla="*/ 109 w 149"/>
              <a:gd name="T79" fmla="*/ 468 h 469"/>
              <a:gd name="T80" fmla="*/ 117 w 149"/>
              <a:gd name="T81" fmla="*/ 465 h 469"/>
              <a:gd name="T82" fmla="*/ 114 w 149"/>
              <a:gd name="T83" fmla="*/ 447 h 469"/>
              <a:gd name="T84" fmla="*/ 120 w 149"/>
              <a:gd name="T85" fmla="*/ 256 h 469"/>
              <a:gd name="T86" fmla="*/ 125 w 149"/>
              <a:gd name="T87" fmla="*/ 266 h 469"/>
              <a:gd name="T88" fmla="*/ 125 w 149"/>
              <a:gd name="T89" fmla="*/ 267 h 469"/>
              <a:gd name="T90" fmla="*/ 127 w 149"/>
              <a:gd name="T91" fmla="*/ 269 h 469"/>
              <a:gd name="T92" fmla="*/ 129 w 149"/>
              <a:gd name="T93" fmla="*/ 28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3" y="261"/>
                </a:lnTo>
                <a:lnTo>
                  <a:pt x="141" y="248"/>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6"/>
                </a:lnTo>
                <a:lnTo>
                  <a:pt x="125" y="266"/>
                </a:lnTo>
                <a:lnTo>
                  <a:pt x="125" y="267"/>
                </a:lnTo>
                <a:lnTo>
                  <a:pt x="126" y="268"/>
                </a:lnTo>
                <a:lnTo>
                  <a:pt x="126" y="268"/>
                </a:lnTo>
                <a:lnTo>
                  <a:pt x="127" y="269"/>
                </a:lnTo>
                <a:lnTo>
                  <a:pt x="127" y="270"/>
                </a:lnTo>
                <a:lnTo>
                  <a:pt x="129" y="270"/>
                </a:lnTo>
                <a:lnTo>
                  <a:pt x="129" y="280"/>
                </a:lnTo>
                <a:lnTo>
                  <a:pt x="118" y="28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Freeform 14"/>
          <p:cNvSpPr>
            <a:spLocks/>
          </p:cNvSpPr>
          <p:nvPr/>
        </p:nvSpPr>
        <p:spPr bwMode="auto">
          <a:xfrm>
            <a:off x="1262063" y="3068638"/>
            <a:ext cx="234950" cy="712787"/>
          </a:xfrm>
          <a:custGeom>
            <a:avLst/>
            <a:gdLst>
              <a:gd name="T0" fmla="*/ 80 w 148"/>
              <a:gd name="T1" fmla="*/ 211 h 449"/>
              <a:gd name="T2" fmla="*/ 79 w 148"/>
              <a:gd name="T3" fmla="*/ 212 h 449"/>
              <a:gd name="T4" fmla="*/ 82 w 148"/>
              <a:gd name="T5" fmla="*/ 210 h 449"/>
              <a:gd name="T6" fmla="*/ 82 w 148"/>
              <a:gd name="T7" fmla="*/ 210 h 449"/>
              <a:gd name="T8" fmla="*/ 135 w 148"/>
              <a:gd name="T9" fmla="*/ 422 h 449"/>
              <a:gd name="T10" fmla="*/ 112 w 148"/>
              <a:gd name="T11" fmla="*/ 394 h 449"/>
              <a:gd name="T12" fmla="*/ 117 w 148"/>
              <a:gd name="T13" fmla="*/ 332 h 449"/>
              <a:gd name="T14" fmla="*/ 120 w 148"/>
              <a:gd name="T15" fmla="*/ 309 h 449"/>
              <a:gd name="T16" fmla="*/ 127 w 148"/>
              <a:gd name="T17" fmla="*/ 294 h 449"/>
              <a:gd name="T18" fmla="*/ 118 w 148"/>
              <a:gd name="T19" fmla="*/ 202 h 449"/>
              <a:gd name="T20" fmla="*/ 126 w 148"/>
              <a:gd name="T21" fmla="*/ 216 h 449"/>
              <a:gd name="T22" fmla="*/ 132 w 148"/>
              <a:gd name="T23" fmla="*/ 204 h 449"/>
              <a:gd name="T24" fmla="*/ 124 w 148"/>
              <a:gd name="T25" fmla="*/ 178 h 449"/>
              <a:gd name="T26" fmla="*/ 128 w 148"/>
              <a:gd name="T27" fmla="*/ 132 h 449"/>
              <a:gd name="T28" fmla="*/ 108 w 148"/>
              <a:gd name="T29" fmla="*/ 76 h 449"/>
              <a:gd name="T30" fmla="*/ 94 w 148"/>
              <a:gd name="T31" fmla="*/ 66 h 449"/>
              <a:gd name="T32" fmla="*/ 101 w 148"/>
              <a:gd name="T33" fmla="*/ 64 h 449"/>
              <a:gd name="T34" fmla="*/ 104 w 148"/>
              <a:gd name="T35" fmla="*/ 53 h 449"/>
              <a:gd name="T36" fmla="*/ 97 w 148"/>
              <a:gd name="T37" fmla="*/ 46 h 449"/>
              <a:gd name="T38" fmla="*/ 95 w 148"/>
              <a:gd name="T39" fmla="*/ 27 h 449"/>
              <a:gd name="T40" fmla="*/ 97 w 148"/>
              <a:gd name="T41" fmla="*/ 17 h 449"/>
              <a:gd name="T42" fmla="*/ 90 w 148"/>
              <a:gd name="T43" fmla="*/ 6 h 449"/>
              <a:gd name="T44" fmla="*/ 79 w 148"/>
              <a:gd name="T45" fmla="*/ 0 h 449"/>
              <a:gd name="T46" fmla="*/ 56 w 148"/>
              <a:gd name="T47" fmla="*/ 3 h 449"/>
              <a:gd name="T48" fmla="*/ 41 w 148"/>
              <a:gd name="T49" fmla="*/ 22 h 449"/>
              <a:gd name="T50" fmla="*/ 32 w 148"/>
              <a:gd name="T51" fmla="*/ 47 h 449"/>
              <a:gd name="T52" fmla="*/ 23 w 148"/>
              <a:gd name="T53" fmla="*/ 59 h 449"/>
              <a:gd name="T54" fmla="*/ 31 w 148"/>
              <a:gd name="T55" fmla="*/ 66 h 449"/>
              <a:gd name="T56" fmla="*/ 28 w 148"/>
              <a:gd name="T57" fmla="*/ 76 h 449"/>
              <a:gd name="T58" fmla="*/ 5 w 148"/>
              <a:gd name="T59" fmla="*/ 121 h 449"/>
              <a:gd name="T60" fmla="*/ 0 w 148"/>
              <a:gd name="T61" fmla="*/ 152 h 449"/>
              <a:gd name="T62" fmla="*/ 13 w 148"/>
              <a:gd name="T63" fmla="*/ 191 h 449"/>
              <a:gd name="T64" fmla="*/ 14 w 148"/>
              <a:gd name="T65" fmla="*/ 256 h 449"/>
              <a:gd name="T66" fmla="*/ 12 w 148"/>
              <a:gd name="T67" fmla="*/ 303 h 449"/>
              <a:gd name="T68" fmla="*/ 28 w 148"/>
              <a:gd name="T69" fmla="*/ 311 h 449"/>
              <a:gd name="T70" fmla="*/ 34 w 148"/>
              <a:gd name="T71" fmla="*/ 320 h 449"/>
              <a:gd name="T72" fmla="*/ 40 w 148"/>
              <a:gd name="T73" fmla="*/ 337 h 449"/>
              <a:gd name="T74" fmla="*/ 39 w 148"/>
              <a:gd name="T75" fmla="*/ 344 h 449"/>
              <a:gd name="T76" fmla="*/ 38 w 148"/>
              <a:gd name="T77" fmla="*/ 367 h 449"/>
              <a:gd name="T78" fmla="*/ 46 w 148"/>
              <a:gd name="T79" fmla="*/ 400 h 449"/>
              <a:gd name="T80" fmla="*/ 43 w 148"/>
              <a:gd name="T81" fmla="*/ 442 h 449"/>
              <a:gd name="T82" fmla="*/ 56 w 148"/>
              <a:gd name="T83" fmla="*/ 448 h 449"/>
              <a:gd name="T84" fmla="*/ 64 w 148"/>
              <a:gd name="T85" fmla="*/ 435 h 449"/>
              <a:gd name="T86" fmla="*/ 59 w 148"/>
              <a:gd name="T87" fmla="*/ 398 h 449"/>
              <a:gd name="T88" fmla="*/ 84 w 148"/>
              <a:gd name="T89" fmla="*/ 327 h 449"/>
              <a:gd name="T90" fmla="*/ 85 w 148"/>
              <a:gd name="T91" fmla="*/ 349 h 449"/>
              <a:gd name="T92" fmla="*/ 93 w 148"/>
              <a:gd name="T93" fmla="*/ 384 h 449"/>
              <a:gd name="T94" fmla="*/ 94 w 148"/>
              <a:gd name="T95" fmla="*/ 427 h 449"/>
              <a:gd name="T96" fmla="*/ 107 w 148"/>
              <a:gd name="T97" fmla="*/ 428 h 449"/>
              <a:gd name="T98" fmla="*/ 124 w 148"/>
              <a:gd name="T99" fmla="*/ 437 h 449"/>
              <a:gd name="T100" fmla="*/ 142 w 148"/>
              <a:gd name="T101" fmla="*/ 438 h 449"/>
              <a:gd name="T102" fmla="*/ 79 w 148"/>
              <a:gd name="T103" fmla="*/ 21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449">
                <a:moveTo>
                  <a:pt x="79" y="212"/>
                </a:moveTo>
                <a:lnTo>
                  <a:pt x="80" y="211"/>
                </a:lnTo>
                <a:lnTo>
                  <a:pt x="80" y="211"/>
                </a:lnTo>
                <a:lnTo>
                  <a:pt x="80" y="211"/>
                </a:lnTo>
                <a:lnTo>
                  <a:pt x="80" y="211"/>
                </a:lnTo>
                <a:lnTo>
                  <a:pt x="80" y="211"/>
                </a:lnTo>
                <a:lnTo>
                  <a:pt x="80" y="211"/>
                </a:lnTo>
                <a:lnTo>
                  <a:pt x="80" y="211"/>
                </a:lnTo>
                <a:lnTo>
                  <a:pt x="80" y="212"/>
                </a:lnTo>
                <a:lnTo>
                  <a:pt x="79" y="212"/>
                </a:lnTo>
                <a:lnTo>
                  <a:pt x="82" y="210"/>
                </a:lnTo>
                <a:lnTo>
                  <a:pt x="83" y="210"/>
                </a:lnTo>
                <a:lnTo>
                  <a:pt x="82" y="210"/>
                </a:lnTo>
                <a:lnTo>
                  <a:pt x="82" y="210"/>
                </a:lnTo>
                <a:lnTo>
                  <a:pt x="82" y="210"/>
                </a:lnTo>
                <a:lnTo>
                  <a:pt x="82" y="210"/>
                </a:lnTo>
                <a:lnTo>
                  <a:pt x="82" y="210"/>
                </a:lnTo>
                <a:lnTo>
                  <a:pt x="82" y="210"/>
                </a:lnTo>
                <a:lnTo>
                  <a:pt x="82"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3" y="59"/>
                </a:lnTo>
                <a:lnTo>
                  <a:pt x="28" y="64"/>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65" y="429"/>
                </a:lnTo>
                <a:lnTo>
                  <a:pt x="59" y="398"/>
                </a:lnTo>
                <a:lnTo>
                  <a:pt x="69" y="336"/>
                </a:lnTo>
                <a:lnTo>
                  <a:pt x="72" y="324"/>
                </a:lnTo>
                <a:lnTo>
                  <a:pt x="84"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Freeform 15"/>
          <p:cNvSpPr>
            <a:spLocks/>
          </p:cNvSpPr>
          <p:nvPr/>
        </p:nvSpPr>
        <p:spPr bwMode="auto">
          <a:xfrm>
            <a:off x="1458913" y="3054350"/>
            <a:ext cx="242887" cy="762000"/>
          </a:xfrm>
          <a:custGeom>
            <a:avLst/>
            <a:gdLst>
              <a:gd name="T0" fmla="*/ 123 w 153"/>
              <a:gd name="T1" fmla="*/ 270 h 480"/>
              <a:gd name="T2" fmla="*/ 137 w 153"/>
              <a:gd name="T3" fmla="*/ 198 h 480"/>
              <a:gd name="T4" fmla="*/ 151 w 153"/>
              <a:gd name="T5" fmla="*/ 163 h 480"/>
              <a:gd name="T6" fmla="*/ 147 w 153"/>
              <a:gd name="T7" fmla="*/ 148 h 480"/>
              <a:gd name="T8" fmla="*/ 141 w 153"/>
              <a:gd name="T9" fmla="*/ 128 h 480"/>
              <a:gd name="T10" fmla="*/ 134 w 153"/>
              <a:gd name="T11" fmla="*/ 108 h 480"/>
              <a:gd name="T12" fmla="*/ 124 w 153"/>
              <a:gd name="T13" fmla="*/ 96 h 480"/>
              <a:gd name="T14" fmla="*/ 111 w 153"/>
              <a:gd name="T15" fmla="*/ 85 h 480"/>
              <a:gd name="T16" fmla="*/ 97 w 153"/>
              <a:gd name="T17" fmla="*/ 76 h 480"/>
              <a:gd name="T18" fmla="*/ 86 w 153"/>
              <a:gd name="T19" fmla="*/ 70 h 480"/>
              <a:gd name="T20" fmla="*/ 91 w 153"/>
              <a:gd name="T21" fmla="*/ 64 h 480"/>
              <a:gd name="T22" fmla="*/ 92 w 153"/>
              <a:gd name="T23" fmla="*/ 44 h 480"/>
              <a:gd name="T24" fmla="*/ 93 w 153"/>
              <a:gd name="T25" fmla="*/ 38 h 480"/>
              <a:gd name="T26" fmla="*/ 95 w 153"/>
              <a:gd name="T27" fmla="*/ 29 h 480"/>
              <a:gd name="T28" fmla="*/ 93 w 153"/>
              <a:gd name="T29" fmla="*/ 19 h 480"/>
              <a:gd name="T30" fmla="*/ 88 w 153"/>
              <a:gd name="T31" fmla="*/ 12 h 480"/>
              <a:gd name="T32" fmla="*/ 86 w 153"/>
              <a:gd name="T33" fmla="*/ 8 h 480"/>
              <a:gd name="T34" fmla="*/ 86 w 153"/>
              <a:gd name="T35" fmla="*/ 7 h 480"/>
              <a:gd name="T36" fmla="*/ 81 w 153"/>
              <a:gd name="T37" fmla="*/ 4 h 480"/>
              <a:gd name="T38" fmla="*/ 70 w 153"/>
              <a:gd name="T39" fmla="*/ 0 h 480"/>
              <a:gd name="T40" fmla="*/ 59 w 153"/>
              <a:gd name="T41" fmla="*/ 0 h 480"/>
              <a:gd name="T42" fmla="*/ 53 w 153"/>
              <a:gd name="T43" fmla="*/ 3 h 480"/>
              <a:gd name="T44" fmla="*/ 47 w 153"/>
              <a:gd name="T45" fmla="*/ 8 h 480"/>
              <a:gd name="T46" fmla="*/ 40 w 153"/>
              <a:gd name="T47" fmla="*/ 15 h 480"/>
              <a:gd name="T48" fmla="*/ 38 w 153"/>
              <a:gd name="T49" fmla="*/ 27 h 480"/>
              <a:gd name="T50" fmla="*/ 40 w 153"/>
              <a:gd name="T51" fmla="*/ 42 h 480"/>
              <a:gd name="T52" fmla="*/ 42 w 153"/>
              <a:gd name="T53" fmla="*/ 52 h 480"/>
              <a:gd name="T54" fmla="*/ 51 w 153"/>
              <a:gd name="T55" fmla="*/ 61 h 480"/>
              <a:gd name="T56" fmla="*/ 50 w 153"/>
              <a:gd name="T57" fmla="*/ 70 h 480"/>
              <a:gd name="T58" fmla="*/ 39 w 153"/>
              <a:gd name="T59" fmla="*/ 77 h 480"/>
              <a:gd name="T60" fmla="*/ 24 w 153"/>
              <a:gd name="T61" fmla="*/ 87 h 480"/>
              <a:gd name="T62" fmla="*/ 13 w 153"/>
              <a:gd name="T63" fmla="*/ 95 h 480"/>
              <a:gd name="T64" fmla="*/ 10 w 153"/>
              <a:gd name="T65" fmla="*/ 103 h 480"/>
              <a:gd name="T66" fmla="*/ 8 w 153"/>
              <a:gd name="T67" fmla="*/ 125 h 480"/>
              <a:gd name="T68" fmla="*/ 5 w 153"/>
              <a:gd name="T69" fmla="*/ 153 h 480"/>
              <a:gd name="T70" fmla="*/ 2 w 153"/>
              <a:gd name="T71" fmla="*/ 176 h 480"/>
              <a:gd name="T72" fmla="*/ 1 w 153"/>
              <a:gd name="T73" fmla="*/ 188 h 480"/>
              <a:gd name="T74" fmla="*/ 0 w 153"/>
              <a:gd name="T75" fmla="*/ 207 h 480"/>
              <a:gd name="T76" fmla="*/ 0 w 153"/>
              <a:gd name="T77" fmla="*/ 233 h 480"/>
              <a:gd name="T78" fmla="*/ 0 w 153"/>
              <a:gd name="T79" fmla="*/ 256 h 480"/>
              <a:gd name="T80" fmla="*/ 4 w 153"/>
              <a:gd name="T81" fmla="*/ 267 h 480"/>
              <a:gd name="T82" fmla="*/ 8 w 153"/>
              <a:gd name="T83" fmla="*/ 270 h 480"/>
              <a:gd name="T84" fmla="*/ 14 w 153"/>
              <a:gd name="T85" fmla="*/ 271 h 480"/>
              <a:gd name="T86" fmla="*/ 17 w 153"/>
              <a:gd name="T87" fmla="*/ 271 h 480"/>
              <a:gd name="T88" fmla="*/ 16 w 153"/>
              <a:gd name="T89" fmla="*/ 263 h 480"/>
              <a:gd name="T90" fmla="*/ 22 w 153"/>
              <a:gd name="T91" fmla="*/ 265 h 480"/>
              <a:gd name="T92" fmla="*/ 21 w 153"/>
              <a:gd name="T93" fmla="*/ 349 h 480"/>
              <a:gd name="T94" fmla="*/ 17 w 153"/>
              <a:gd name="T95" fmla="*/ 441 h 480"/>
              <a:gd name="T96" fmla="*/ 39 w 153"/>
              <a:gd name="T97" fmla="*/ 453 h 480"/>
              <a:gd name="T98" fmla="*/ 70 w 153"/>
              <a:gd name="T99" fmla="*/ 454 h 480"/>
              <a:gd name="T100" fmla="*/ 74 w 153"/>
              <a:gd name="T101" fmla="*/ 461 h 480"/>
              <a:gd name="T102" fmla="*/ 81 w 153"/>
              <a:gd name="T103" fmla="*/ 469 h 480"/>
              <a:gd name="T104" fmla="*/ 87 w 153"/>
              <a:gd name="T105" fmla="*/ 476 h 480"/>
              <a:gd name="T106" fmla="*/ 93 w 153"/>
              <a:gd name="T107" fmla="*/ 479 h 480"/>
              <a:gd name="T108" fmla="*/ 100 w 153"/>
              <a:gd name="T109" fmla="*/ 478 h 480"/>
              <a:gd name="T110" fmla="*/ 105 w 153"/>
              <a:gd name="T111" fmla="*/ 476 h 480"/>
              <a:gd name="T112" fmla="*/ 109 w 153"/>
              <a:gd name="T113" fmla="*/ 475 h 480"/>
              <a:gd name="T114" fmla="*/ 104 w 153"/>
              <a:gd name="T115" fmla="*/ 458 h 480"/>
              <a:gd name="T116" fmla="*/ 114 w 153"/>
              <a:gd name="T117" fmla="*/ 355 h 480"/>
              <a:gd name="T118" fmla="*/ 120 w 153"/>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9" y="475"/>
                </a:lnTo>
                <a:lnTo>
                  <a:pt x="104" y="458"/>
                </a:lnTo>
                <a:lnTo>
                  <a:pt x="97" y="439"/>
                </a:lnTo>
                <a:lnTo>
                  <a:pt x="114" y="355"/>
                </a:lnTo>
                <a:lnTo>
                  <a:pt x="118" y="276"/>
                </a:lnTo>
                <a:lnTo>
                  <a:pt x="120" y="248"/>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Freeform 16"/>
          <p:cNvSpPr>
            <a:spLocks/>
          </p:cNvSpPr>
          <p:nvPr/>
        </p:nvSpPr>
        <p:spPr bwMode="auto">
          <a:xfrm>
            <a:off x="1665288" y="3016250"/>
            <a:ext cx="238125" cy="746125"/>
          </a:xfrm>
          <a:custGeom>
            <a:avLst/>
            <a:gdLst>
              <a:gd name="T0" fmla="*/ 149 w 150"/>
              <a:gd name="T1" fmla="*/ 393 h 470"/>
              <a:gd name="T2" fmla="*/ 138 w 150"/>
              <a:gd name="T3" fmla="*/ 272 h 470"/>
              <a:gd name="T4" fmla="*/ 141 w 150"/>
              <a:gd name="T5" fmla="*/ 267 h 470"/>
              <a:gd name="T6" fmla="*/ 143 w 150"/>
              <a:gd name="T7" fmla="*/ 263 h 470"/>
              <a:gd name="T8" fmla="*/ 141 w 150"/>
              <a:gd name="T9" fmla="*/ 249 h 470"/>
              <a:gd name="T10" fmla="*/ 142 w 150"/>
              <a:gd name="T11" fmla="*/ 194 h 470"/>
              <a:gd name="T12" fmla="*/ 140 w 150"/>
              <a:gd name="T13" fmla="*/ 154 h 470"/>
              <a:gd name="T14" fmla="*/ 133 w 150"/>
              <a:gd name="T15" fmla="*/ 109 h 470"/>
              <a:gd name="T16" fmla="*/ 118 w 150"/>
              <a:gd name="T17" fmla="*/ 90 h 470"/>
              <a:gd name="T18" fmla="*/ 96 w 150"/>
              <a:gd name="T19" fmla="*/ 75 h 470"/>
              <a:gd name="T20" fmla="*/ 85 w 150"/>
              <a:gd name="T21" fmla="*/ 68 h 470"/>
              <a:gd name="T22" fmla="*/ 94 w 150"/>
              <a:gd name="T23" fmla="*/ 42 h 470"/>
              <a:gd name="T24" fmla="*/ 95 w 150"/>
              <a:gd name="T25" fmla="*/ 32 h 470"/>
              <a:gd name="T26" fmla="*/ 93 w 150"/>
              <a:gd name="T27" fmla="*/ 18 h 470"/>
              <a:gd name="T28" fmla="*/ 86 w 150"/>
              <a:gd name="T29" fmla="*/ 8 h 470"/>
              <a:gd name="T30" fmla="*/ 82 w 150"/>
              <a:gd name="T31" fmla="*/ 2 h 470"/>
              <a:gd name="T32" fmla="*/ 67 w 150"/>
              <a:gd name="T33" fmla="*/ 0 h 470"/>
              <a:gd name="T34" fmla="*/ 52 w 150"/>
              <a:gd name="T35" fmla="*/ 1 h 470"/>
              <a:gd name="T36" fmla="*/ 48 w 150"/>
              <a:gd name="T37" fmla="*/ 5 h 470"/>
              <a:gd name="T38" fmla="*/ 40 w 150"/>
              <a:gd name="T39" fmla="*/ 13 h 470"/>
              <a:gd name="T40" fmla="*/ 38 w 150"/>
              <a:gd name="T41" fmla="*/ 27 h 470"/>
              <a:gd name="T42" fmla="*/ 41 w 150"/>
              <a:gd name="T43" fmla="*/ 38 h 470"/>
              <a:gd name="T44" fmla="*/ 52 w 150"/>
              <a:gd name="T45" fmla="*/ 68 h 470"/>
              <a:gd name="T46" fmla="*/ 39 w 150"/>
              <a:gd name="T47" fmla="*/ 77 h 470"/>
              <a:gd name="T48" fmla="*/ 17 w 150"/>
              <a:gd name="T49" fmla="*/ 91 h 470"/>
              <a:gd name="T50" fmla="*/ 10 w 150"/>
              <a:gd name="T51" fmla="*/ 103 h 470"/>
              <a:gd name="T52" fmla="*/ 6 w 150"/>
              <a:gd name="T53" fmla="*/ 138 h 470"/>
              <a:gd name="T54" fmla="*/ 2 w 150"/>
              <a:gd name="T55" fmla="*/ 176 h 470"/>
              <a:gd name="T56" fmla="*/ 0 w 150"/>
              <a:gd name="T57" fmla="*/ 195 h 470"/>
              <a:gd name="T58" fmla="*/ 0 w 150"/>
              <a:gd name="T59" fmla="*/ 232 h 470"/>
              <a:gd name="T60" fmla="*/ 2 w 150"/>
              <a:gd name="T61" fmla="*/ 263 h 470"/>
              <a:gd name="T62" fmla="*/ 8 w 150"/>
              <a:gd name="T63" fmla="*/ 269 h 470"/>
              <a:gd name="T64" fmla="*/ 15 w 150"/>
              <a:gd name="T65" fmla="*/ 270 h 470"/>
              <a:gd name="T66" fmla="*/ 10 w 150"/>
              <a:gd name="T67" fmla="*/ 258 h 470"/>
              <a:gd name="T68" fmla="*/ 42 w 150"/>
              <a:gd name="T69" fmla="*/ 436 h 470"/>
              <a:gd name="T70" fmla="*/ 48 w 150"/>
              <a:gd name="T71" fmla="*/ 467 h 470"/>
              <a:gd name="T72" fmla="*/ 73 w 150"/>
              <a:gd name="T73" fmla="*/ 454 h 470"/>
              <a:gd name="T74" fmla="*/ 87 w 150"/>
              <a:gd name="T75" fmla="*/ 462 h 470"/>
              <a:gd name="T76" fmla="*/ 101 w 150"/>
              <a:gd name="T77" fmla="*/ 468 h 470"/>
              <a:gd name="T78" fmla="*/ 110 w 150"/>
              <a:gd name="T79" fmla="*/ 468 h 470"/>
              <a:gd name="T80" fmla="*/ 117 w 150"/>
              <a:gd name="T81" fmla="*/ 466 h 470"/>
              <a:gd name="T82" fmla="*/ 114 w 150"/>
              <a:gd name="T83" fmla="*/ 448 h 470"/>
              <a:gd name="T84" fmla="*/ 120 w 150"/>
              <a:gd name="T85" fmla="*/ 257 h 470"/>
              <a:gd name="T86" fmla="*/ 125 w 150"/>
              <a:gd name="T87" fmla="*/ 267 h 470"/>
              <a:gd name="T88" fmla="*/ 126 w 150"/>
              <a:gd name="T89" fmla="*/ 268 h 470"/>
              <a:gd name="T90" fmla="*/ 127 w 150"/>
              <a:gd name="T91" fmla="*/ 270 h 470"/>
              <a:gd name="T92" fmla="*/ 129 w 150"/>
              <a:gd name="T93" fmla="*/ 281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4" y="262"/>
                </a:lnTo>
                <a:lnTo>
                  <a:pt x="141" y="249"/>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9" y="465"/>
                </a:lnTo>
                <a:lnTo>
                  <a:pt x="114" y="448"/>
                </a:lnTo>
                <a:lnTo>
                  <a:pt x="96" y="438"/>
                </a:lnTo>
                <a:lnTo>
                  <a:pt x="113" y="275"/>
                </a:lnTo>
                <a:lnTo>
                  <a:pt x="120" y="257"/>
                </a:lnTo>
                <a:lnTo>
                  <a:pt x="111" y="163"/>
                </a:lnTo>
                <a:lnTo>
                  <a:pt x="130" y="259"/>
                </a:lnTo>
                <a:lnTo>
                  <a:pt x="125" y="267"/>
                </a:lnTo>
                <a:lnTo>
                  <a:pt x="125" y="267"/>
                </a:lnTo>
                <a:lnTo>
                  <a:pt x="125" y="267"/>
                </a:lnTo>
                <a:lnTo>
                  <a:pt x="126" y="268"/>
                </a:lnTo>
                <a:lnTo>
                  <a:pt x="126" y="268"/>
                </a:lnTo>
                <a:lnTo>
                  <a:pt x="127" y="269"/>
                </a:lnTo>
                <a:lnTo>
                  <a:pt x="127" y="270"/>
                </a:lnTo>
                <a:lnTo>
                  <a:pt x="128" y="271"/>
                </a:lnTo>
                <a:lnTo>
                  <a:pt x="129" y="271"/>
                </a:lnTo>
                <a:lnTo>
                  <a:pt x="129" y="281"/>
                </a:lnTo>
                <a:lnTo>
                  <a:pt x="119" y="281"/>
                </a:lnTo>
              </a:path>
            </a:pathLst>
          </a:custGeom>
          <a:solidFill>
            <a:srgbClr val="00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Freeform 17"/>
          <p:cNvSpPr>
            <a:spLocks/>
          </p:cNvSpPr>
          <p:nvPr/>
        </p:nvSpPr>
        <p:spPr bwMode="auto">
          <a:xfrm>
            <a:off x="1271588" y="3067050"/>
            <a:ext cx="233362" cy="712788"/>
          </a:xfrm>
          <a:custGeom>
            <a:avLst/>
            <a:gdLst>
              <a:gd name="T0" fmla="*/ 80 w 147"/>
              <a:gd name="T1" fmla="*/ 211 h 449"/>
              <a:gd name="T2" fmla="*/ 80 w 147"/>
              <a:gd name="T3" fmla="*/ 211 h 449"/>
              <a:gd name="T4" fmla="*/ 82 w 147"/>
              <a:gd name="T5" fmla="*/ 210 h 449"/>
              <a:gd name="T6" fmla="*/ 81 w 147"/>
              <a:gd name="T7" fmla="*/ 211 h 449"/>
              <a:gd name="T8" fmla="*/ 134 w 147"/>
              <a:gd name="T9" fmla="*/ 422 h 449"/>
              <a:gd name="T10" fmla="*/ 111 w 147"/>
              <a:gd name="T11" fmla="*/ 394 h 449"/>
              <a:gd name="T12" fmla="*/ 116 w 147"/>
              <a:gd name="T13" fmla="*/ 332 h 449"/>
              <a:gd name="T14" fmla="*/ 119 w 147"/>
              <a:gd name="T15" fmla="*/ 309 h 449"/>
              <a:gd name="T16" fmla="*/ 126 w 147"/>
              <a:gd name="T17" fmla="*/ 294 h 449"/>
              <a:gd name="T18" fmla="*/ 118 w 147"/>
              <a:gd name="T19" fmla="*/ 202 h 449"/>
              <a:gd name="T20" fmla="*/ 125 w 147"/>
              <a:gd name="T21" fmla="*/ 215 h 449"/>
              <a:gd name="T22" fmla="*/ 132 w 147"/>
              <a:gd name="T23" fmla="*/ 203 h 449"/>
              <a:gd name="T24" fmla="*/ 124 w 147"/>
              <a:gd name="T25" fmla="*/ 178 h 449"/>
              <a:gd name="T26" fmla="*/ 128 w 147"/>
              <a:gd name="T27" fmla="*/ 133 h 449"/>
              <a:gd name="T28" fmla="*/ 108 w 147"/>
              <a:gd name="T29" fmla="*/ 76 h 449"/>
              <a:gd name="T30" fmla="*/ 94 w 147"/>
              <a:gd name="T31" fmla="*/ 66 h 449"/>
              <a:gd name="T32" fmla="*/ 100 w 147"/>
              <a:gd name="T33" fmla="*/ 64 h 449"/>
              <a:gd name="T34" fmla="*/ 103 w 147"/>
              <a:gd name="T35" fmla="*/ 53 h 449"/>
              <a:gd name="T36" fmla="*/ 97 w 147"/>
              <a:gd name="T37" fmla="*/ 46 h 449"/>
              <a:gd name="T38" fmla="*/ 94 w 147"/>
              <a:gd name="T39" fmla="*/ 27 h 449"/>
              <a:gd name="T40" fmla="*/ 97 w 147"/>
              <a:gd name="T41" fmla="*/ 17 h 449"/>
              <a:gd name="T42" fmla="*/ 89 w 147"/>
              <a:gd name="T43" fmla="*/ 7 h 449"/>
              <a:gd name="T44" fmla="*/ 79 w 147"/>
              <a:gd name="T45" fmla="*/ 0 h 449"/>
              <a:gd name="T46" fmla="*/ 55 w 147"/>
              <a:gd name="T47" fmla="*/ 4 h 449"/>
              <a:gd name="T48" fmla="*/ 42 w 147"/>
              <a:gd name="T49" fmla="*/ 22 h 449"/>
              <a:gd name="T50" fmla="*/ 32 w 147"/>
              <a:gd name="T51" fmla="*/ 47 h 449"/>
              <a:gd name="T52" fmla="*/ 23 w 147"/>
              <a:gd name="T53" fmla="*/ 59 h 449"/>
              <a:gd name="T54" fmla="*/ 31 w 147"/>
              <a:gd name="T55" fmla="*/ 66 h 449"/>
              <a:gd name="T56" fmla="*/ 28 w 147"/>
              <a:gd name="T57" fmla="*/ 76 h 449"/>
              <a:gd name="T58" fmla="*/ 5 w 147"/>
              <a:gd name="T59" fmla="*/ 122 h 449"/>
              <a:gd name="T60" fmla="*/ 0 w 147"/>
              <a:gd name="T61" fmla="*/ 152 h 449"/>
              <a:gd name="T62" fmla="*/ 13 w 147"/>
              <a:gd name="T63" fmla="*/ 191 h 449"/>
              <a:gd name="T64" fmla="*/ 14 w 147"/>
              <a:gd name="T65" fmla="*/ 256 h 449"/>
              <a:gd name="T66" fmla="*/ 13 w 147"/>
              <a:gd name="T67" fmla="*/ 303 h 449"/>
              <a:gd name="T68" fmla="*/ 28 w 147"/>
              <a:gd name="T69" fmla="*/ 312 h 449"/>
              <a:gd name="T70" fmla="*/ 34 w 147"/>
              <a:gd name="T71" fmla="*/ 319 h 449"/>
              <a:gd name="T72" fmla="*/ 40 w 147"/>
              <a:gd name="T73" fmla="*/ 337 h 449"/>
              <a:gd name="T74" fmla="*/ 38 w 147"/>
              <a:gd name="T75" fmla="*/ 344 h 449"/>
              <a:gd name="T76" fmla="*/ 37 w 147"/>
              <a:gd name="T77" fmla="*/ 367 h 449"/>
              <a:gd name="T78" fmla="*/ 46 w 147"/>
              <a:gd name="T79" fmla="*/ 400 h 449"/>
              <a:gd name="T80" fmla="*/ 43 w 147"/>
              <a:gd name="T81" fmla="*/ 442 h 449"/>
              <a:gd name="T82" fmla="*/ 55 w 147"/>
              <a:gd name="T83" fmla="*/ 448 h 449"/>
              <a:gd name="T84" fmla="*/ 64 w 147"/>
              <a:gd name="T85" fmla="*/ 435 h 449"/>
              <a:gd name="T86" fmla="*/ 59 w 147"/>
              <a:gd name="T87" fmla="*/ 397 h 449"/>
              <a:gd name="T88" fmla="*/ 84 w 147"/>
              <a:gd name="T89" fmla="*/ 326 h 449"/>
              <a:gd name="T90" fmla="*/ 86 w 147"/>
              <a:gd name="T91" fmla="*/ 349 h 449"/>
              <a:gd name="T92" fmla="*/ 92 w 147"/>
              <a:gd name="T93" fmla="*/ 384 h 449"/>
              <a:gd name="T94" fmla="*/ 94 w 147"/>
              <a:gd name="T95" fmla="*/ 427 h 449"/>
              <a:gd name="T96" fmla="*/ 107 w 147"/>
              <a:gd name="T97" fmla="*/ 428 h 449"/>
              <a:gd name="T98" fmla="*/ 124 w 147"/>
              <a:gd name="T99" fmla="*/ 436 h 449"/>
              <a:gd name="T100" fmla="*/ 141 w 147"/>
              <a:gd name="T101" fmla="*/ 438 h 449"/>
              <a:gd name="T102" fmla="*/ 80 w 147"/>
              <a:gd name="T103" fmla="*/ 211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49">
                <a:moveTo>
                  <a:pt x="80" y="211"/>
                </a:moveTo>
                <a:lnTo>
                  <a:pt x="81" y="211"/>
                </a:lnTo>
                <a:lnTo>
                  <a:pt x="81" y="211"/>
                </a:lnTo>
                <a:lnTo>
                  <a:pt x="80" y="211"/>
                </a:lnTo>
                <a:lnTo>
                  <a:pt x="80" y="211"/>
                </a:lnTo>
                <a:lnTo>
                  <a:pt x="80" y="211"/>
                </a:lnTo>
                <a:lnTo>
                  <a:pt x="80" y="211"/>
                </a:lnTo>
                <a:lnTo>
                  <a:pt x="80" y="211"/>
                </a:lnTo>
                <a:lnTo>
                  <a:pt x="80" y="211"/>
                </a:lnTo>
                <a:lnTo>
                  <a:pt x="80" y="211"/>
                </a:lnTo>
                <a:lnTo>
                  <a:pt x="81" y="211"/>
                </a:lnTo>
                <a:lnTo>
                  <a:pt x="82" y="210"/>
                </a:lnTo>
                <a:lnTo>
                  <a:pt x="82" y="210"/>
                </a:lnTo>
                <a:lnTo>
                  <a:pt x="82" y="210"/>
                </a:lnTo>
                <a:lnTo>
                  <a:pt x="82" y="210"/>
                </a:lnTo>
                <a:lnTo>
                  <a:pt x="81" y="211"/>
                </a:lnTo>
                <a:lnTo>
                  <a:pt x="81" y="211"/>
                </a:lnTo>
                <a:lnTo>
                  <a:pt x="81" y="211"/>
                </a:lnTo>
                <a:lnTo>
                  <a:pt x="81" y="211"/>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Freeform 18"/>
          <p:cNvSpPr>
            <a:spLocks/>
          </p:cNvSpPr>
          <p:nvPr/>
        </p:nvSpPr>
        <p:spPr bwMode="auto">
          <a:xfrm>
            <a:off x="1341438" y="3127375"/>
            <a:ext cx="242887" cy="760413"/>
          </a:xfrm>
          <a:custGeom>
            <a:avLst/>
            <a:gdLst>
              <a:gd name="T0" fmla="*/ 28 w 153"/>
              <a:gd name="T1" fmla="*/ 269 h 479"/>
              <a:gd name="T2" fmla="*/ 13 w 153"/>
              <a:gd name="T3" fmla="*/ 197 h 479"/>
              <a:gd name="T4" fmla="*/ 0 w 153"/>
              <a:gd name="T5" fmla="*/ 161 h 479"/>
              <a:gd name="T6" fmla="*/ 4 w 153"/>
              <a:gd name="T7" fmla="*/ 147 h 479"/>
              <a:gd name="T8" fmla="*/ 10 w 153"/>
              <a:gd name="T9" fmla="*/ 126 h 479"/>
              <a:gd name="T10" fmla="*/ 17 w 153"/>
              <a:gd name="T11" fmla="*/ 107 h 479"/>
              <a:gd name="T12" fmla="*/ 27 w 153"/>
              <a:gd name="T13" fmla="*/ 95 h 479"/>
              <a:gd name="T14" fmla="*/ 40 w 153"/>
              <a:gd name="T15" fmla="*/ 84 h 479"/>
              <a:gd name="T16" fmla="*/ 54 w 153"/>
              <a:gd name="T17" fmla="*/ 74 h 479"/>
              <a:gd name="T18" fmla="*/ 65 w 153"/>
              <a:gd name="T19" fmla="*/ 69 h 479"/>
              <a:gd name="T20" fmla="*/ 65 w 153"/>
              <a:gd name="T21" fmla="*/ 56 h 479"/>
              <a:gd name="T22" fmla="*/ 57 w 153"/>
              <a:gd name="T23" fmla="*/ 42 h 479"/>
              <a:gd name="T24" fmla="*/ 56 w 153"/>
              <a:gd name="T25" fmla="*/ 36 h 479"/>
              <a:gd name="T26" fmla="*/ 55 w 153"/>
              <a:gd name="T27" fmla="*/ 27 h 479"/>
              <a:gd name="T28" fmla="*/ 58 w 153"/>
              <a:gd name="T29" fmla="*/ 18 h 479"/>
              <a:gd name="T30" fmla="*/ 63 w 153"/>
              <a:gd name="T31" fmla="*/ 10 h 479"/>
              <a:gd name="T32" fmla="*/ 65 w 153"/>
              <a:gd name="T33" fmla="*/ 4 h 479"/>
              <a:gd name="T34" fmla="*/ 69 w 153"/>
              <a:gd name="T35" fmla="*/ 1 h 479"/>
              <a:gd name="T36" fmla="*/ 76 w 153"/>
              <a:gd name="T37" fmla="*/ 0 h 479"/>
              <a:gd name="T38" fmla="*/ 92 w 153"/>
              <a:gd name="T39" fmla="*/ 0 h 479"/>
              <a:gd name="T40" fmla="*/ 99 w 153"/>
              <a:gd name="T41" fmla="*/ 0 h 479"/>
              <a:gd name="T42" fmla="*/ 102 w 153"/>
              <a:gd name="T43" fmla="*/ 3 h 479"/>
              <a:gd name="T44" fmla="*/ 105 w 153"/>
              <a:gd name="T45" fmla="*/ 7 h 479"/>
              <a:gd name="T46" fmla="*/ 111 w 153"/>
              <a:gd name="T47" fmla="*/ 13 h 479"/>
              <a:gd name="T48" fmla="*/ 113 w 153"/>
              <a:gd name="T49" fmla="*/ 22 h 479"/>
              <a:gd name="T50" fmla="*/ 112 w 153"/>
              <a:gd name="T51" fmla="*/ 31 h 479"/>
              <a:gd name="T52" fmla="*/ 110 w 153"/>
              <a:gd name="T53" fmla="*/ 38 h 479"/>
              <a:gd name="T54" fmla="*/ 100 w 153"/>
              <a:gd name="T55" fmla="*/ 60 h 479"/>
              <a:gd name="T56" fmla="*/ 101 w 153"/>
              <a:gd name="T57" fmla="*/ 69 h 479"/>
              <a:gd name="T58" fmla="*/ 112 w 153"/>
              <a:gd name="T59" fmla="*/ 76 h 479"/>
              <a:gd name="T60" fmla="*/ 127 w 153"/>
              <a:gd name="T61" fmla="*/ 86 h 479"/>
              <a:gd name="T62" fmla="*/ 138 w 153"/>
              <a:gd name="T63" fmla="*/ 95 h 479"/>
              <a:gd name="T64" fmla="*/ 141 w 153"/>
              <a:gd name="T65" fmla="*/ 102 h 479"/>
              <a:gd name="T66" fmla="*/ 143 w 153"/>
              <a:gd name="T67" fmla="*/ 124 h 479"/>
              <a:gd name="T68" fmla="*/ 146 w 153"/>
              <a:gd name="T69" fmla="*/ 152 h 479"/>
              <a:gd name="T70" fmla="*/ 149 w 153"/>
              <a:gd name="T71" fmla="*/ 176 h 479"/>
              <a:gd name="T72" fmla="*/ 150 w 153"/>
              <a:gd name="T73" fmla="*/ 186 h 479"/>
              <a:gd name="T74" fmla="*/ 151 w 153"/>
              <a:gd name="T75" fmla="*/ 206 h 479"/>
              <a:gd name="T76" fmla="*/ 152 w 153"/>
              <a:gd name="T77" fmla="*/ 232 h 479"/>
              <a:gd name="T78" fmla="*/ 151 w 153"/>
              <a:gd name="T79" fmla="*/ 255 h 479"/>
              <a:gd name="T80" fmla="*/ 147 w 153"/>
              <a:gd name="T81" fmla="*/ 266 h 479"/>
              <a:gd name="T82" fmla="*/ 143 w 153"/>
              <a:gd name="T83" fmla="*/ 269 h 479"/>
              <a:gd name="T84" fmla="*/ 137 w 153"/>
              <a:gd name="T85" fmla="*/ 270 h 479"/>
              <a:gd name="T86" fmla="*/ 134 w 153"/>
              <a:gd name="T87" fmla="*/ 269 h 479"/>
              <a:gd name="T88" fmla="*/ 135 w 153"/>
              <a:gd name="T89" fmla="*/ 263 h 479"/>
              <a:gd name="T90" fmla="*/ 129 w 153"/>
              <a:gd name="T91" fmla="*/ 264 h 479"/>
              <a:gd name="T92" fmla="*/ 130 w 153"/>
              <a:gd name="T93" fmla="*/ 348 h 479"/>
              <a:gd name="T94" fmla="*/ 134 w 153"/>
              <a:gd name="T95" fmla="*/ 441 h 479"/>
              <a:gd name="T96" fmla="*/ 112 w 153"/>
              <a:gd name="T97" fmla="*/ 451 h 479"/>
              <a:gd name="T98" fmla="*/ 81 w 153"/>
              <a:gd name="T99" fmla="*/ 453 h 479"/>
              <a:gd name="T100" fmla="*/ 77 w 153"/>
              <a:gd name="T101" fmla="*/ 460 h 479"/>
              <a:gd name="T102" fmla="*/ 70 w 153"/>
              <a:gd name="T103" fmla="*/ 469 h 479"/>
              <a:gd name="T104" fmla="*/ 64 w 153"/>
              <a:gd name="T105" fmla="*/ 476 h 479"/>
              <a:gd name="T106" fmla="*/ 58 w 153"/>
              <a:gd name="T107" fmla="*/ 478 h 479"/>
              <a:gd name="T108" fmla="*/ 51 w 153"/>
              <a:gd name="T109" fmla="*/ 477 h 479"/>
              <a:gd name="T110" fmla="*/ 46 w 153"/>
              <a:gd name="T111" fmla="*/ 476 h 479"/>
              <a:gd name="T112" fmla="*/ 42 w 153"/>
              <a:gd name="T113" fmla="*/ 475 h 479"/>
              <a:gd name="T114" fmla="*/ 47 w 153"/>
              <a:gd name="T115" fmla="*/ 457 h 479"/>
              <a:gd name="T116" fmla="*/ 37 w 153"/>
              <a:gd name="T117" fmla="*/ 355 h 479"/>
              <a:gd name="T118" fmla="*/ 3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Freeform 19"/>
          <p:cNvSpPr>
            <a:spLocks/>
          </p:cNvSpPr>
          <p:nvPr/>
        </p:nvSpPr>
        <p:spPr bwMode="auto">
          <a:xfrm>
            <a:off x="1335088" y="3128963"/>
            <a:ext cx="241300" cy="762000"/>
          </a:xfrm>
          <a:custGeom>
            <a:avLst/>
            <a:gdLst>
              <a:gd name="T0" fmla="*/ 27 w 152"/>
              <a:gd name="T1" fmla="*/ 269 h 480"/>
              <a:gd name="T2" fmla="*/ 13 w 152"/>
              <a:gd name="T3" fmla="*/ 198 h 480"/>
              <a:gd name="T4" fmla="*/ 0 w 152"/>
              <a:gd name="T5" fmla="*/ 162 h 480"/>
              <a:gd name="T6" fmla="*/ 3 w 152"/>
              <a:gd name="T7" fmla="*/ 148 h 480"/>
              <a:gd name="T8" fmla="*/ 9 w 152"/>
              <a:gd name="T9" fmla="*/ 127 h 480"/>
              <a:gd name="T10" fmla="*/ 16 w 152"/>
              <a:gd name="T11" fmla="*/ 108 h 480"/>
              <a:gd name="T12" fmla="*/ 26 w 152"/>
              <a:gd name="T13" fmla="*/ 95 h 480"/>
              <a:gd name="T14" fmla="*/ 39 w 152"/>
              <a:gd name="T15" fmla="*/ 85 h 480"/>
              <a:gd name="T16" fmla="*/ 53 w 152"/>
              <a:gd name="T17" fmla="*/ 75 h 480"/>
              <a:gd name="T18" fmla="*/ 64 w 152"/>
              <a:gd name="T19" fmla="*/ 69 h 480"/>
              <a:gd name="T20" fmla="*/ 64 w 152"/>
              <a:gd name="T21" fmla="*/ 56 h 480"/>
              <a:gd name="T22" fmla="*/ 56 w 152"/>
              <a:gd name="T23" fmla="*/ 42 h 480"/>
              <a:gd name="T24" fmla="*/ 55 w 152"/>
              <a:gd name="T25" fmla="*/ 36 h 480"/>
              <a:gd name="T26" fmla="*/ 55 w 152"/>
              <a:gd name="T27" fmla="*/ 28 h 480"/>
              <a:gd name="T28" fmla="*/ 57 w 152"/>
              <a:gd name="T29" fmla="*/ 18 h 480"/>
              <a:gd name="T30" fmla="*/ 62 w 152"/>
              <a:gd name="T31" fmla="*/ 11 h 480"/>
              <a:gd name="T32" fmla="*/ 64 w 152"/>
              <a:gd name="T33" fmla="*/ 5 h 480"/>
              <a:gd name="T34" fmla="*/ 68 w 152"/>
              <a:gd name="T35" fmla="*/ 2 h 480"/>
              <a:gd name="T36" fmla="*/ 76 w 152"/>
              <a:gd name="T37" fmla="*/ 0 h 480"/>
              <a:gd name="T38" fmla="*/ 91 w 152"/>
              <a:gd name="T39" fmla="*/ 0 h 480"/>
              <a:gd name="T40" fmla="*/ 98 w 152"/>
              <a:gd name="T41" fmla="*/ 1 h 480"/>
              <a:gd name="T42" fmla="*/ 101 w 152"/>
              <a:gd name="T43" fmla="*/ 4 h 480"/>
              <a:gd name="T44" fmla="*/ 104 w 152"/>
              <a:gd name="T45" fmla="*/ 8 h 480"/>
              <a:gd name="T46" fmla="*/ 110 w 152"/>
              <a:gd name="T47" fmla="*/ 13 h 480"/>
              <a:gd name="T48" fmla="*/ 112 w 152"/>
              <a:gd name="T49" fmla="*/ 22 h 480"/>
              <a:gd name="T50" fmla="*/ 111 w 152"/>
              <a:gd name="T51" fmla="*/ 32 h 480"/>
              <a:gd name="T52" fmla="*/ 109 w 152"/>
              <a:gd name="T53" fmla="*/ 39 h 480"/>
              <a:gd name="T54" fmla="*/ 99 w 152"/>
              <a:gd name="T55" fmla="*/ 60 h 480"/>
              <a:gd name="T56" fmla="*/ 100 w 152"/>
              <a:gd name="T57" fmla="*/ 69 h 480"/>
              <a:gd name="T58" fmla="*/ 111 w 152"/>
              <a:gd name="T59" fmla="*/ 77 h 480"/>
              <a:gd name="T60" fmla="*/ 126 w 152"/>
              <a:gd name="T61" fmla="*/ 87 h 480"/>
              <a:gd name="T62" fmla="*/ 138 w 152"/>
              <a:gd name="T63" fmla="*/ 95 h 480"/>
              <a:gd name="T64" fmla="*/ 140 w 152"/>
              <a:gd name="T65" fmla="*/ 103 h 480"/>
              <a:gd name="T66" fmla="*/ 142 w 152"/>
              <a:gd name="T67" fmla="*/ 124 h 480"/>
              <a:gd name="T68" fmla="*/ 145 w 152"/>
              <a:gd name="T69" fmla="*/ 152 h 480"/>
              <a:gd name="T70" fmla="*/ 149 w 152"/>
              <a:gd name="T71" fmla="*/ 176 h 480"/>
              <a:gd name="T72" fmla="*/ 149 w 152"/>
              <a:gd name="T73" fmla="*/ 187 h 480"/>
              <a:gd name="T74" fmla="*/ 150 w 152"/>
              <a:gd name="T75" fmla="*/ 207 h 480"/>
              <a:gd name="T76" fmla="*/ 151 w 152"/>
              <a:gd name="T77" fmla="*/ 232 h 480"/>
              <a:gd name="T78" fmla="*/ 150 w 152"/>
              <a:gd name="T79" fmla="*/ 256 h 480"/>
              <a:gd name="T80" fmla="*/ 147 w 152"/>
              <a:gd name="T81" fmla="*/ 267 h 480"/>
              <a:gd name="T82" fmla="*/ 142 w 152"/>
              <a:gd name="T83" fmla="*/ 269 h 480"/>
              <a:gd name="T84" fmla="*/ 137 w 152"/>
              <a:gd name="T85" fmla="*/ 270 h 480"/>
              <a:gd name="T86" fmla="*/ 133 w 152"/>
              <a:gd name="T87" fmla="*/ 270 h 480"/>
              <a:gd name="T88" fmla="*/ 134 w 152"/>
              <a:gd name="T89" fmla="*/ 263 h 480"/>
              <a:gd name="T90" fmla="*/ 128 w 152"/>
              <a:gd name="T91" fmla="*/ 265 h 480"/>
              <a:gd name="T92" fmla="*/ 129 w 152"/>
              <a:gd name="T93" fmla="*/ 349 h 480"/>
              <a:gd name="T94" fmla="*/ 133 w 152"/>
              <a:gd name="T95" fmla="*/ 441 h 480"/>
              <a:gd name="T96" fmla="*/ 112 w 152"/>
              <a:gd name="T97" fmla="*/ 452 h 480"/>
              <a:gd name="T98" fmla="*/ 80 w 152"/>
              <a:gd name="T99" fmla="*/ 454 h 480"/>
              <a:gd name="T100" fmla="*/ 76 w 152"/>
              <a:gd name="T101" fmla="*/ 461 h 480"/>
              <a:gd name="T102" fmla="*/ 70 w 152"/>
              <a:gd name="T103" fmla="*/ 470 h 480"/>
              <a:gd name="T104" fmla="*/ 63 w 152"/>
              <a:gd name="T105" fmla="*/ 476 h 480"/>
              <a:gd name="T106" fmla="*/ 57 w 152"/>
              <a:gd name="T107" fmla="*/ 479 h 480"/>
              <a:gd name="T108" fmla="*/ 51 w 152"/>
              <a:gd name="T109" fmla="*/ 478 h 480"/>
              <a:gd name="T110" fmla="*/ 45 w 152"/>
              <a:gd name="T111" fmla="*/ 477 h 480"/>
              <a:gd name="T112" fmla="*/ 41 w 152"/>
              <a:gd name="T113" fmla="*/ 475 h 480"/>
              <a:gd name="T114" fmla="*/ 46 w 152"/>
              <a:gd name="T115" fmla="*/ 458 h 480"/>
              <a:gd name="T116" fmla="*/ 37 w 152"/>
              <a:gd name="T117" fmla="*/ 356 h 480"/>
              <a:gd name="T118" fmla="*/ 30 w 152"/>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1" y="475"/>
                </a:lnTo>
                <a:lnTo>
                  <a:pt x="46" y="458"/>
                </a:lnTo>
                <a:lnTo>
                  <a:pt x="54" y="439"/>
                </a:lnTo>
                <a:lnTo>
                  <a:pt x="37" y="356"/>
                </a:lnTo>
                <a:lnTo>
                  <a:pt x="32" y="277"/>
                </a:lnTo>
                <a:lnTo>
                  <a:pt x="30" y="248"/>
                </a:lnTo>
              </a:path>
            </a:pathLst>
          </a:custGeom>
          <a:solidFill>
            <a:srgbClr val="9933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Freeform 20"/>
          <p:cNvSpPr>
            <a:spLocks/>
          </p:cNvSpPr>
          <p:nvPr/>
        </p:nvSpPr>
        <p:spPr bwMode="auto">
          <a:xfrm>
            <a:off x="1479550" y="3232150"/>
            <a:ext cx="252413" cy="714375"/>
          </a:xfrm>
          <a:custGeom>
            <a:avLst/>
            <a:gdLst>
              <a:gd name="T0" fmla="*/ 146 w 159"/>
              <a:gd name="T1" fmla="*/ 423 h 450"/>
              <a:gd name="T2" fmla="*/ 125 w 159"/>
              <a:gd name="T3" fmla="*/ 401 h 450"/>
              <a:gd name="T4" fmla="*/ 125 w 159"/>
              <a:gd name="T5" fmla="*/ 361 h 450"/>
              <a:gd name="T6" fmla="*/ 130 w 159"/>
              <a:gd name="T7" fmla="*/ 313 h 450"/>
              <a:gd name="T8" fmla="*/ 133 w 159"/>
              <a:gd name="T9" fmla="*/ 309 h 450"/>
              <a:gd name="T10" fmla="*/ 138 w 159"/>
              <a:gd name="T11" fmla="*/ 295 h 450"/>
              <a:gd name="T12" fmla="*/ 130 w 159"/>
              <a:gd name="T13" fmla="*/ 200 h 450"/>
              <a:gd name="T14" fmla="*/ 135 w 159"/>
              <a:gd name="T15" fmla="*/ 213 h 450"/>
              <a:gd name="T16" fmla="*/ 141 w 159"/>
              <a:gd name="T17" fmla="*/ 213 h 450"/>
              <a:gd name="T18" fmla="*/ 144 w 159"/>
              <a:gd name="T19" fmla="*/ 200 h 450"/>
              <a:gd name="T20" fmla="*/ 136 w 159"/>
              <a:gd name="T21" fmla="*/ 179 h 450"/>
              <a:gd name="T22" fmla="*/ 140 w 159"/>
              <a:gd name="T23" fmla="*/ 148 h 450"/>
              <a:gd name="T24" fmla="*/ 127 w 159"/>
              <a:gd name="T25" fmla="*/ 84 h 450"/>
              <a:gd name="T26" fmla="*/ 112 w 159"/>
              <a:gd name="T27" fmla="*/ 70 h 450"/>
              <a:gd name="T28" fmla="*/ 106 w 159"/>
              <a:gd name="T29" fmla="*/ 67 h 450"/>
              <a:gd name="T30" fmla="*/ 112 w 159"/>
              <a:gd name="T31" fmla="*/ 64 h 450"/>
              <a:gd name="T32" fmla="*/ 116 w 159"/>
              <a:gd name="T33" fmla="*/ 55 h 450"/>
              <a:gd name="T34" fmla="*/ 112 w 159"/>
              <a:gd name="T35" fmla="*/ 44 h 450"/>
              <a:gd name="T36" fmla="*/ 105 w 159"/>
              <a:gd name="T37" fmla="*/ 32 h 450"/>
              <a:gd name="T38" fmla="*/ 103 w 159"/>
              <a:gd name="T39" fmla="*/ 21 h 450"/>
              <a:gd name="T40" fmla="*/ 102 w 159"/>
              <a:gd name="T41" fmla="*/ 16 h 450"/>
              <a:gd name="T42" fmla="*/ 100 w 159"/>
              <a:gd name="T43" fmla="*/ 8 h 450"/>
              <a:gd name="T44" fmla="*/ 98 w 159"/>
              <a:gd name="T45" fmla="*/ 1 h 450"/>
              <a:gd name="T46" fmla="*/ 81 w 159"/>
              <a:gd name="T47" fmla="*/ 0 h 450"/>
              <a:gd name="T48" fmla="*/ 65 w 159"/>
              <a:gd name="T49" fmla="*/ 5 h 450"/>
              <a:gd name="T50" fmla="*/ 54 w 159"/>
              <a:gd name="T51" fmla="*/ 23 h 450"/>
              <a:gd name="T52" fmla="*/ 46 w 159"/>
              <a:gd name="T53" fmla="*/ 44 h 450"/>
              <a:gd name="T54" fmla="*/ 38 w 159"/>
              <a:gd name="T55" fmla="*/ 56 h 450"/>
              <a:gd name="T56" fmla="*/ 40 w 159"/>
              <a:gd name="T57" fmla="*/ 64 h 450"/>
              <a:gd name="T58" fmla="*/ 44 w 159"/>
              <a:gd name="T59" fmla="*/ 68 h 450"/>
              <a:gd name="T60" fmla="*/ 40 w 159"/>
              <a:gd name="T61" fmla="*/ 76 h 450"/>
              <a:gd name="T62" fmla="*/ 20 w 159"/>
              <a:gd name="T63" fmla="*/ 117 h 450"/>
              <a:gd name="T64" fmla="*/ 8 w 159"/>
              <a:gd name="T65" fmla="*/ 157 h 450"/>
              <a:gd name="T66" fmla="*/ 10 w 159"/>
              <a:gd name="T67" fmla="*/ 163 h 450"/>
              <a:gd name="T68" fmla="*/ 16 w 159"/>
              <a:gd name="T69" fmla="*/ 173 h 450"/>
              <a:gd name="T70" fmla="*/ 3 w 159"/>
              <a:gd name="T71" fmla="*/ 217 h 450"/>
              <a:gd name="T72" fmla="*/ 0 w 159"/>
              <a:gd name="T73" fmla="*/ 256 h 450"/>
              <a:gd name="T74" fmla="*/ 8 w 159"/>
              <a:gd name="T75" fmla="*/ 261 h 450"/>
              <a:gd name="T76" fmla="*/ 24 w 159"/>
              <a:gd name="T77" fmla="*/ 265 h 450"/>
              <a:gd name="T78" fmla="*/ 26 w 159"/>
              <a:gd name="T79" fmla="*/ 286 h 450"/>
              <a:gd name="T80" fmla="*/ 24 w 159"/>
              <a:gd name="T81" fmla="*/ 303 h 450"/>
              <a:gd name="T82" fmla="*/ 30 w 159"/>
              <a:gd name="T83" fmla="*/ 307 h 450"/>
              <a:gd name="T84" fmla="*/ 43 w 159"/>
              <a:gd name="T85" fmla="*/ 312 h 450"/>
              <a:gd name="T86" fmla="*/ 47 w 159"/>
              <a:gd name="T87" fmla="*/ 320 h 450"/>
              <a:gd name="T88" fmla="*/ 52 w 159"/>
              <a:gd name="T89" fmla="*/ 337 h 450"/>
              <a:gd name="T90" fmla="*/ 52 w 159"/>
              <a:gd name="T91" fmla="*/ 340 h 450"/>
              <a:gd name="T92" fmla="*/ 49 w 159"/>
              <a:gd name="T93" fmla="*/ 351 h 450"/>
              <a:gd name="T94" fmla="*/ 51 w 159"/>
              <a:gd name="T95" fmla="*/ 376 h 450"/>
              <a:gd name="T96" fmla="*/ 58 w 159"/>
              <a:gd name="T97" fmla="*/ 401 h 450"/>
              <a:gd name="T98" fmla="*/ 54 w 159"/>
              <a:gd name="T99" fmla="*/ 442 h 450"/>
              <a:gd name="T100" fmla="*/ 62 w 159"/>
              <a:gd name="T101" fmla="*/ 448 h 450"/>
              <a:gd name="T102" fmla="*/ 72 w 159"/>
              <a:gd name="T103" fmla="*/ 445 h 450"/>
              <a:gd name="T104" fmla="*/ 76 w 159"/>
              <a:gd name="T105" fmla="*/ 434 h 450"/>
              <a:gd name="T106" fmla="*/ 71 w 159"/>
              <a:gd name="T107" fmla="*/ 398 h 450"/>
              <a:gd name="T108" fmla="*/ 96 w 159"/>
              <a:gd name="T109" fmla="*/ 325 h 450"/>
              <a:gd name="T110" fmla="*/ 97 w 159"/>
              <a:gd name="T111" fmla="*/ 339 h 450"/>
              <a:gd name="T112" fmla="*/ 99 w 159"/>
              <a:gd name="T113" fmla="*/ 363 h 450"/>
              <a:gd name="T114" fmla="*/ 106 w 159"/>
              <a:gd name="T115" fmla="*/ 391 h 450"/>
              <a:gd name="T116" fmla="*/ 106 w 159"/>
              <a:gd name="T117" fmla="*/ 428 h 450"/>
              <a:gd name="T118" fmla="*/ 116 w 159"/>
              <a:gd name="T119" fmla="*/ 428 h 450"/>
              <a:gd name="T120" fmla="*/ 128 w 159"/>
              <a:gd name="T121" fmla="*/ 434 h 450"/>
              <a:gd name="T122" fmla="*/ 143 w 159"/>
              <a:gd name="T123" fmla="*/ 440 h 450"/>
              <a:gd name="T124" fmla="*/ 156 w 159"/>
              <a:gd name="T125" fmla="*/ 438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0"/>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35" y="59"/>
                </a:lnTo>
                <a:lnTo>
                  <a:pt x="40" y="64"/>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8" y="438"/>
                </a:lnTo>
                <a:lnTo>
                  <a:pt x="157" y="4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Freeform 21"/>
          <p:cNvSpPr>
            <a:spLocks/>
          </p:cNvSpPr>
          <p:nvPr/>
        </p:nvSpPr>
        <p:spPr bwMode="auto">
          <a:xfrm>
            <a:off x="1492250" y="3222625"/>
            <a:ext cx="254000" cy="712788"/>
          </a:xfrm>
          <a:custGeom>
            <a:avLst/>
            <a:gdLst>
              <a:gd name="T0" fmla="*/ 147 w 160"/>
              <a:gd name="T1" fmla="*/ 422 h 449"/>
              <a:gd name="T2" fmla="*/ 125 w 160"/>
              <a:gd name="T3" fmla="*/ 401 h 449"/>
              <a:gd name="T4" fmla="*/ 126 w 160"/>
              <a:gd name="T5" fmla="*/ 360 h 449"/>
              <a:gd name="T6" fmla="*/ 131 w 160"/>
              <a:gd name="T7" fmla="*/ 313 h 449"/>
              <a:gd name="T8" fmla="*/ 133 w 160"/>
              <a:gd name="T9" fmla="*/ 308 h 449"/>
              <a:gd name="T10" fmla="*/ 139 w 160"/>
              <a:gd name="T11" fmla="*/ 294 h 449"/>
              <a:gd name="T12" fmla="*/ 130 w 160"/>
              <a:gd name="T13" fmla="*/ 200 h 449"/>
              <a:gd name="T14" fmla="*/ 135 w 160"/>
              <a:gd name="T15" fmla="*/ 213 h 449"/>
              <a:gd name="T16" fmla="*/ 141 w 160"/>
              <a:gd name="T17" fmla="*/ 213 h 449"/>
              <a:gd name="T18" fmla="*/ 144 w 160"/>
              <a:gd name="T19" fmla="*/ 200 h 449"/>
              <a:gd name="T20" fmla="*/ 136 w 160"/>
              <a:gd name="T21" fmla="*/ 178 h 449"/>
              <a:gd name="T22" fmla="*/ 140 w 160"/>
              <a:gd name="T23" fmla="*/ 147 h 449"/>
              <a:gd name="T24" fmla="*/ 127 w 160"/>
              <a:gd name="T25" fmla="*/ 83 h 449"/>
              <a:gd name="T26" fmla="*/ 113 w 160"/>
              <a:gd name="T27" fmla="*/ 70 h 449"/>
              <a:gd name="T28" fmla="*/ 106 w 160"/>
              <a:gd name="T29" fmla="*/ 66 h 449"/>
              <a:gd name="T30" fmla="*/ 112 w 160"/>
              <a:gd name="T31" fmla="*/ 64 h 449"/>
              <a:gd name="T32" fmla="*/ 116 w 160"/>
              <a:gd name="T33" fmla="*/ 55 h 449"/>
              <a:gd name="T34" fmla="*/ 113 w 160"/>
              <a:gd name="T35" fmla="*/ 44 h 449"/>
              <a:gd name="T36" fmla="*/ 105 w 160"/>
              <a:gd name="T37" fmla="*/ 32 h 449"/>
              <a:gd name="T38" fmla="*/ 103 w 160"/>
              <a:gd name="T39" fmla="*/ 20 h 449"/>
              <a:gd name="T40" fmla="*/ 102 w 160"/>
              <a:gd name="T41" fmla="*/ 16 h 449"/>
              <a:gd name="T42" fmla="*/ 100 w 160"/>
              <a:gd name="T43" fmla="*/ 8 h 449"/>
              <a:gd name="T44" fmla="*/ 98 w 160"/>
              <a:gd name="T45" fmla="*/ 0 h 449"/>
              <a:gd name="T46" fmla="*/ 81 w 160"/>
              <a:gd name="T47" fmla="*/ 0 h 449"/>
              <a:gd name="T48" fmla="*/ 65 w 160"/>
              <a:gd name="T49" fmla="*/ 5 h 449"/>
              <a:gd name="T50" fmla="*/ 54 w 160"/>
              <a:gd name="T51" fmla="*/ 22 h 449"/>
              <a:gd name="T52" fmla="*/ 46 w 160"/>
              <a:gd name="T53" fmla="*/ 43 h 449"/>
              <a:gd name="T54" fmla="*/ 38 w 160"/>
              <a:gd name="T55" fmla="*/ 56 h 449"/>
              <a:gd name="T56" fmla="*/ 40 w 160"/>
              <a:gd name="T57" fmla="*/ 64 h 449"/>
              <a:gd name="T58" fmla="*/ 44 w 160"/>
              <a:gd name="T59" fmla="*/ 68 h 449"/>
              <a:gd name="T60" fmla="*/ 40 w 160"/>
              <a:gd name="T61" fmla="*/ 76 h 449"/>
              <a:gd name="T62" fmla="*/ 20 w 160"/>
              <a:gd name="T63" fmla="*/ 116 h 449"/>
              <a:gd name="T64" fmla="*/ 8 w 160"/>
              <a:gd name="T65" fmla="*/ 157 h 449"/>
              <a:gd name="T66" fmla="*/ 10 w 160"/>
              <a:gd name="T67" fmla="*/ 163 h 449"/>
              <a:gd name="T68" fmla="*/ 16 w 160"/>
              <a:gd name="T69" fmla="*/ 173 h 449"/>
              <a:gd name="T70" fmla="*/ 3 w 160"/>
              <a:gd name="T71" fmla="*/ 216 h 449"/>
              <a:gd name="T72" fmla="*/ 0 w 160"/>
              <a:gd name="T73" fmla="*/ 255 h 449"/>
              <a:gd name="T74" fmla="*/ 8 w 160"/>
              <a:gd name="T75" fmla="*/ 261 h 449"/>
              <a:gd name="T76" fmla="*/ 24 w 160"/>
              <a:gd name="T77" fmla="*/ 264 h 449"/>
              <a:gd name="T78" fmla="*/ 27 w 160"/>
              <a:gd name="T79" fmla="*/ 285 h 449"/>
              <a:gd name="T80" fmla="*/ 24 w 160"/>
              <a:gd name="T81" fmla="*/ 302 h 449"/>
              <a:gd name="T82" fmla="*/ 30 w 160"/>
              <a:gd name="T83" fmla="*/ 307 h 449"/>
              <a:gd name="T84" fmla="*/ 43 w 160"/>
              <a:gd name="T85" fmla="*/ 312 h 449"/>
              <a:gd name="T86" fmla="*/ 47 w 160"/>
              <a:gd name="T87" fmla="*/ 320 h 449"/>
              <a:gd name="T88" fmla="*/ 52 w 160"/>
              <a:gd name="T89" fmla="*/ 337 h 449"/>
              <a:gd name="T90" fmla="*/ 52 w 160"/>
              <a:gd name="T91" fmla="*/ 340 h 449"/>
              <a:gd name="T92" fmla="*/ 49 w 160"/>
              <a:gd name="T93" fmla="*/ 351 h 449"/>
              <a:gd name="T94" fmla="*/ 51 w 160"/>
              <a:gd name="T95" fmla="*/ 375 h 449"/>
              <a:gd name="T96" fmla="*/ 59 w 160"/>
              <a:gd name="T97" fmla="*/ 400 h 449"/>
              <a:gd name="T98" fmla="*/ 54 w 160"/>
              <a:gd name="T99" fmla="*/ 441 h 449"/>
              <a:gd name="T100" fmla="*/ 62 w 160"/>
              <a:gd name="T101" fmla="*/ 447 h 449"/>
              <a:gd name="T102" fmla="*/ 72 w 160"/>
              <a:gd name="T103" fmla="*/ 444 h 449"/>
              <a:gd name="T104" fmla="*/ 76 w 160"/>
              <a:gd name="T105" fmla="*/ 433 h 449"/>
              <a:gd name="T106" fmla="*/ 71 w 160"/>
              <a:gd name="T107" fmla="*/ 398 h 449"/>
              <a:gd name="T108" fmla="*/ 96 w 160"/>
              <a:gd name="T109" fmla="*/ 325 h 449"/>
              <a:gd name="T110" fmla="*/ 97 w 160"/>
              <a:gd name="T111" fmla="*/ 339 h 449"/>
              <a:gd name="T112" fmla="*/ 100 w 160"/>
              <a:gd name="T113" fmla="*/ 362 h 449"/>
              <a:gd name="T114" fmla="*/ 106 w 160"/>
              <a:gd name="T115" fmla="*/ 391 h 449"/>
              <a:gd name="T116" fmla="*/ 106 w 160"/>
              <a:gd name="T117" fmla="*/ 428 h 449"/>
              <a:gd name="T118" fmla="*/ 116 w 160"/>
              <a:gd name="T119" fmla="*/ 427 h 449"/>
              <a:gd name="T120" fmla="*/ 128 w 160"/>
              <a:gd name="T121" fmla="*/ 434 h 449"/>
              <a:gd name="T122" fmla="*/ 143 w 160"/>
              <a:gd name="T123" fmla="*/ 439 h 449"/>
              <a:gd name="T124" fmla="*/ 156 w 160"/>
              <a:gd name="T125" fmla="*/ 43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1" y="310"/>
                </a:lnTo>
                <a:lnTo>
                  <a:pt x="132" y="310"/>
                </a:lnTo>
                <a:lnTo>
                  <a:pt x="133" y="308"/>
                </a:lnTo>
                <a:lnTo>
                  <a:pt x="135" y="307"/>
                </a:lnTo>
                <a:lnTo>
                  <a:pt x="137" y="304"/>
                </a:lnTo>
                <a:lnTo>
                  <a:pt x="137" y="300"/>
                </a:lnTo>
                <a:lnTo>
                  <a:pt x="139" y="294"/>
                </a:lnTo>
                <a:lnTo>
                  <a:pt x="140" y="287"/>
                </a:lnTo>
                <a:lnTo>
                  <a:pt x="130" y="200"/>
                </a:lnTo>
                <a:lnTo>
                  <a:pt x="130" y="200"/>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Rectangle 22"/>
          <p:cNvSpPr>
            <a:spLocks noChangeArrowheads="1"/>
          </p:cNvSpPr>
          <p:nvPr/>
        </p:nvSpPr>
        <p:spPr bwMode="auto">
          <a:xfrm>
            <a:off x="1428750" y="326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a:t>
            </a:r>
          </a:p>
        </p:txBody>
      </p:sp>
      <p:sp>
        <p:nvSpPr>
          <p:cNvPr id="9239" name="Rectangle 23"/>
          <p:cNvSpPr>
            <a:spLocks noChangeArrowheads="1"/>
          </p:cNvSpPr>
          <p:nvPr/>
        </p:nvSpPr>
        <p:spPr bwMode="auto">
          <a:xfrm>
            <a:off x="2244725" y="4059238"/>
            <a:ext cx="5965825" cy="177006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0" name="Rectangle 24"/>
          <p:cNvSpPr>
            <a:spLocks noChangeArrowheads="1"/>
          </p:cNvSpPr>
          <p:nvPr/>
        </p:nvSpPr>
        <p:spPr bwMode="auto">
          <a:xfrm>
            <a:off x="3652838" y="4784725"/>
            <a:ext cx="40020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“What is Jones’ salary?”</a:t>
            </a:r>
          </a:p>
        </p:txBody>
      </p:sp>
      <p:sp>
        <p:nvSpPr>
          <p:cNvPr id="9241" name="Oval 25"/>
          <p:cNvSpPr>
            <a:spLocks noChangeArrowheads="1"/>
          </p:cNvSpPr>
          <p:nvPr/>
        </p:nvSpPr>
        <p:spPr bwMode="auto">
          <a:xfrm>
            <a:off x="2422525" y="4484688"/>
            <a:ext cx="1117600" cy="1106487"/>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72" name="Group 56"/>
          <p:cNvGrpSpPr>
            <a:grpSpLocks/>
          </p:cNvGrpSpPr>
          <p:nvPr/>
        </p:nvGrpSpPr>
        <p:grpSpPr bwMode="auto">
          <a:xfrm>
            <a:off x="2695575" y="4648200"/>
            <a:ext cx="612775" cy="776288"/>
            <a:chOff x="1698" y="2928"/>
            <a:chExt cx="386" cy="489"/>
          </a:xfrm>
        </p:grpSpPr>
        <p:grpSp>
          <p:nvGrpSpPr>
            <p:cNvPr id="9251" name="Group 35"/>
            <p:cNvGrpSpPr>
              <a:grpSpLocks/>
            </p:cNvGrpSpPr>
            <p:nvPr/>
          </p:nvGrpSpPr>
          <p:grpSpPr bwMode="auto">
            <a:xfrm>
              <a:off x="1781" y="3018"/>
              <a:ext cx="303" cy="399"/>
              <a:chOff x="1781" y="3018"/>
              <a:chExt cx="303" cy="399"/>
            </a:xfrm>
          </p:grpSpPr>
          <p:sp>
            <p:nvSpPr>
              <p:cNvPr id="9242" name="Freeform 26"/>
              <p:cNvSpPr>
                <a:spLocks/>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Freeform 27"/>
              <p:cNvSpPr>
                <a:spLocks/>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Freeform 28"/>
              <p:cNvSpPr>
                <a:spLocks/>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163 w 259"/>
                  <a:gd name="T49" fmla="*/ 0 h 319"/>
                  <a:gd name="T50" fmla="*/ 258 w 259"/>
                  <a:gd name="T51" fmla="*/ 17 h 319"/>
                  <a:gd name="T52" fmla="*/ 257 w 259"/>
                  <a:gd name="T53" fmla="*/ 21 h 319"/>
                  <a:gd name="T54" fmla="*/ 254 w 259"/>
                  <a:gd name="T55" fmla="*/ 32 h 319"/>
                  <a:gd name="T56" fmla="*/ 250 w 259"/>
                  <a:gd name="T57" fmla="*/ 48 h 319"/>
                  <a:gd name="T58" fmla="*/ 245 w 259"/>
                  <a:gd name="T59" fmla="*/ 68 h 319"/>
                  <a:gd name="T60" fmla="*/ 238 w 259"/>
                  <a:gd name="T61" fmla="*/ 88 h 319"/>
                  <a:gd name="T62" fmla="*/ 230 w 259"/>
                  <a:gd name="T63" fmla="*/ 107 h 319"/>
                  <a:gd name="T64" fmla="*/ 222 w 259"/>
                  <a:gd name="T65" fmla="*/ 123 h 319"/>
                  <a:gd name="T66" fmla="*/ 212 w 259"/>
                  <a:gd name="T67" fmla="*/ 134 h 319"/>
                  <a:gd name="T68" fmla="*/ 200 w 259"/>
                  <a:gd name="T69" fmla="*/ 140 h 319"/>
                  <a:gd name="T70" fmla="*/ 184 w 259"/>
                  <a:gd name="T71" fmla="*/ 146 h 319"/>
                  <a:gd name="T72" fmla="*/ 167 w 259"/>
                  <a:gd name="T73" fmla="*/ 152 h 319"/>
                  <a:gd name="T74" fmla="*/ 148 w 259"/>
                  <a:gd name="T75" fmla="*/ 157 h 319"/>
                  <a:gd name="T76" fmla="*/ 130 w 259"/>
                  <a:gd name="T77" fmla="*/ 165 h 319"/>
                  <a:gd name="T78" fmla="*/ 114 w 259"/>
                  <a:gd name="T79" fmla="*/ 176 h 319"/>
                  <a:gd name="T80" fmla="*/ 100 w 259"/>
                  <a:gd name="T81" fmla="*/ 189 h 319"/>
                  <a:gd name="T82" fmla="*/ 90 w 259"/>
                  <a:gd name="T83" fmla="*/ 206 h 319"/>
                  <a:gd name="T84" fmla="*/ 86 w 259"/>
                  <a:gd name="T85" fmla="*/ 223 h 319"/>
                  <a:gd name="T86" fmla="*/ 83 w 259"/>
                  <a:gd name="T87" fmla="*/ 241 h 319"/>
                  <a:gd name="T88" fmla="*/ 83 w 259"/>
                  <a:gd name="T89" fmla="*/ 260 h 319"/>
                  <a:gd name="T90" fmla="*/ 83 w 259"/>
                  <a:gd name="T91" fmla="*/ 278 h 319"/>
                  <a:gd name="T92" fmla="*/ 85 w 259"/>
                  <a:gd name="T93" fmla="*/ 293 h 319"/>
                  <a:gd name="T94" fmla="*/ 86 w 259"/>
                  <a:gd name="T95" fmla="*/ 305 h 319"/>
                  <a:gd name="T96" fmla="*/ 88 w 259"/>
                  <a:gd name="T97" fmla="*/ 314 h 319"/>
                  <a:gd name="T98" fmla="*/ 88 w 259"/>
                  <a:gd name="T99" fmla="*/ 318 h 319"/>
                  <a:gd name="T100" fmla="*/ 1 w 259"/>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Freeform 29"/>
              <p:cNvSpPr>
                <a:spLocks/>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Freeform 30"/>
              <p:cNvSpPr>
                <a:spLocks/>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7" name="Freeform 31"/>
              <p:cNvSpPr>
                <a:spLocks/>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Freeform 32"/>
              <p:cNvSpPr>
                <a:spLocks/>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Freeform 33"/>
              <p:cNvSpPr>
                <a:spLocks/>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0" name="Freeform 34"/>
              <p:cNvSpPr>
                <a:spLocks/>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61" name="Group 45"/>
            <p:cNvGrpSpPr>
              <a:grpSpLocks/>
            </p:cNvGrpSpPr>
            <p:nvPr/>
          </p:nvGrpSpPr>
          <p:grpSpPr bwMode="auto">
            <a:xfrm>
              <a:off x="1740" y="2985"/>
              <a:ext cx="303" cy="399"/>
              <a:chOff x="1740" y="2985"/>
              <a:chExt cx="303" cy="399"/>
            </a:xfrm>
          </p:grpSpPr>
          <p:sp>
            <p:nvSpPr>
              <p:cNvPr id="9252" name="Freeform 36"/>
              <p:cNvSpPr>
                <a:spLocks/>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Freeform 37"/>
              <p:cNvSpPr>
                <a:spLocks/>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4" name="Freeform 38"/>
              <p:cNvSpPr>
                <a:spLocks/>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162 w 258"/>
                  <a:gd name="T49" fmla="*/ 0 h 319"/>
                  <a:gd name="T50" fmla="*/ 257 w 258"/>
                  <a:gd name="T51" fmla="*/ 17 h 319"/>
                  <a:gd name="T52" fmla="*/ 256 w 258"/>
                  <a:gd name="T53" fmla="*/ 21 h 319"/>
                  <a:gd name="T54" fmla="*/ 253 w 258"/>
                  <a:gd name="T55" fmla="*/ 32 h 319"/>
                  <a:gd name="T56" fmla="*/ 249 w 258"/>
                  <a:gd name="T57" fmla="*/ 48 h 319"/>
                  <a:gd name="T58" fmla="*/ 244 w 258"/>
                  <a:gd name="T59" fmla="*/ 68 h 319"/>
                  <a:gd name="T60" fmla="*/ 237 w 258"/>
                  <a:gd name="T61" fmla="*/ 88 h 319"/>
                  <a:gd name="T62" fmla="*/ 230 w 258"/>
                  <a:gd name="T63" fmla="*/ 107 h 319"/>
                  <a:gd name="T64" fmla="*/ 221 w 258"/>
                  <a:gd name="T65" fmla="*/ 123 h 319"/>
                  <a:gd name="T66" fmla="*/ 211 w 258"/>
                  <a:gd name="T67" fmla="*/ 134 h 319"/>
                  <a:gd name="T68" fmla="*/ 199 w 258"/>
                  <a:gd name="T69" fmla="*/ 140 h 319"/>
                  <a:gd name="T70" fmla="*/ 183 w 258"/>
                  <a:gd name="T71" fmla="*/ 146 h 319"/>
                  <a:gd name="T72" fmla="*/ 166 w 258"/>
                  <a:gd name="T73" fmla="*/ 152 h 319"/>
                  <a:gd name="T74" fmla="*/ 148 w 258"/>
                  <a:gd name="T75" fmla="*/ 157 h 319"/>
                  <a:gd name="T76" fmla="*/ 129 w 258"/>
                  <a:gd name="T77" fmla="*/ 165 h 319"/>
                  <a:gd name="T78" fmla="*/ 113 w 258"/>
                  <a:gd name="T79" fmla="*/ 176 h 319"/>
                  <a:gd name="T80" fmla="*/ 100 w 258"/>
                  <a:gd name="T81" fmla="*/ 189 h 319"/>
                  <a:gd name="T82" fmla="*/ 90 w 258"/>
                  <a:gd name="T83" fmla="*/ 206 h 319"/>
                  <a:gd name="T84" fmla="*/ 85 w 258"/>
                  <a:gd name="T85" fmla="*/ 223 h 319"/>
                  <a:gd name="T86" fmla="*/ 82 w 258"/>
                  <a:gd name="T87" fmla="*/ 241 h 319"/>
                  <a:gd name="T88" fmla="*/ 82 w 258"/>
                  <a:gd name="T89" fmla="*/ 260 h 319"/>
                  <a:gd name="T90" fmla="*/ 82 w 258"/>
                  <a:gd name="T91" fmla="*/ 278 h 319"/>
                  <a:gd name="T92" fmla="*/ 84 w 258"/>
                  <a:gd name="T93" fmla="*/ 293 h 319"/>
                  <a:gd name="T94" fmla="*/ 86 w 258"/>
                  <a:gd name="T95" fmla="*/ 305 h 319"/>
                  <a:gd name="T96" fmla="*/ 88 w 258"/>
                  <a:gd name="T97" fmla="*/ 314 h 319"/>
                  <a:gd name="T98" fmla="*/ 88 w 258"/>
                  <a:gd name="T99" fmla="*/ 318 h 319"/>
                  <a:gd name="T100" fmla="*/ 1 w 258"/>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5" name="Freeform 39"/>
              <p:cNvSpPr>
                <a:spLocks/>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6" name="Freeform 40"/>
              <p:cNvSpPr>
                <a:spLocks/>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7" name="Freeform 41"/>
              <p:cNvSpPr>
                <a:spLocks/>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8" name="Freeform 42"/>
              <p:cNvSpPr>
                <a:spLocks/>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9" name="Freeform 43"/>
              <p:cNvSpPr>
                <a:spLocks/>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0" name="Freeform 44"/>
              <p:cNvSpPr>
                <a:spLocks/>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71" name="Group 55"/>
            <p:cNvGrpSpPr>
              <a:grpSpLocks/>
            </p:cNvGrpSpPr>
            <p:nvPr/>
          </p:nvGrpSpPr>
          <p:grpSpPr bwMode="auto">
            <a:xfrm>
              <a:off x="1698" y="2928"/>
              <a:ext cx="303" cy="399"/>
              <a:chOff x="1698" y="2928"/>
              <a:chExt cx="303" cy="399"/>
            </a:xfrm>
          </p:grpSpPr>
          <p:sp>
            <p:nvSpPr>
              <p:cNvPr id="9262" name="Freeform 46"/>
              <p:cNvSpPr>
                <a:spLocks/>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3" name="Freeform 47"/>
              <p:cNvSpPr>
                <a:spLocks/>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4" name="Freeform 48"/>
              <p:cNvSpPr>
                <a:spLocks/>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162 w 258"/>
                  <a:gd name="T49" fmla="*/ 0 h 320"/>
                  <a:gd name="T50" fmla="*/ 257 w 258"/>
                  <a:gd name="T51" fmla="*/ 17 h 320"/>
                  <a:gd name="T52" fmla="*/ 256 w 258"/>
                  <a:gd name="T53" fmla="*/ 21 h 320"/>
                  <a:gd name="T54" fmla="*/ 253 w 258"/>
                  <a:gd name="T55" fmla="*/ 33 h 320"/>
                  <a:gd name="T56" fmla="*/ 249 w 258"/>
                  <a:gd name="T57" fmla="*/ 48 h 320"/>
                  <a:gd name="T58" fmla="*/ 244 w 258"/>
                  <a:gd name="T59" fmla="*/ 68 h 320"/>
                  <a:gd name="T60" fmla="*/ 237 w 258"/>
                  <a:gd name="T61" fmla="*/ 88 h 320"/>
                  <a:gd name="T62" fmla="*/ 230 w 258"/>
                  <a:gd name="T63" fmla="*/ 108 h 320"/>
                  <a:gd name="T64" fmla="*/ 221 w 258"/>
                  <a:gd name="T65" fmla="*/ 124 h 320"/>
                  <a:gd name="T66" fmla="*/ 211 w 258"/>
                  <a:gd name="T67" fmla="*/ 134 h 320"/>
                  <a:gd name="T68" fmla="*/ 199 w 258"/>
                  <a:gd name="T69" fmla="*/ 141 h 320"/>
                  <a:gd name="T70" fmla="*/ 183 w 258"/>
                  <a:gd name="T71" fmla="*/ 146 h 320"/>
                  <a:gd name="T72" fmla="*/ 166 w 258"/>
                  <a:gd name="T73" fmla="*/ 152 h 320"/>
                  <a:gd name="T74" fmla="*/ 148 w 258"/>
                  <a:gd name="T75" fmla="*/ 158 h 320"/>
                  <a:gd name="T76" fmla="*/ 129 w 258"/>
                  <a:gd name="T77" fmla="*/ 166 h 320"/>
                  <a:gd name="T78" fmla="*/ 113 w 258"/>
                  <a:gd name="T79" fmla="*/ 176 h 320"/>
                  <a:gd name="T80" fmla="*/ 100 w 258"/>
                  <a:gd name="T81" fmla="*/ 190 h 320"/>
                  <a:gd name="T82" fmla="*/ 90 w 258"/>
                  <a:gd name="T83" fmla="*/ 207 h 320"/>
                  <a:gd name="T84" fmla="*/ 85 w 258"/>
                  <a:gd name="T85" fmla="*/ 224 h 320"/>
                  <a:gd name="T86" fmla="*/ 82 w 258"/>
                  <a:gd name="T87" fmla="*/ 242 h 320"/>
                  <a:gd name="T88" fmla="*/ 82 w 258"/>
                  <a:gd name="T89" fmla="*/ 260 h 320"/>
                  <a:gd name="T90" fmla="*/ 82 w 258"/>
                  <a:gd name="T91" fmla="*/ 279 h 320"/>
                  <a:gd name="T92" fmla="*/ 84 w 258"/>
                  <a:gd name="T93" fmla="*/ 293 h 320"/>
                  <a:gd name="T94" fmla="*/ 86 w 258"/>
                  <a:gd name="T95" fmla="*/ 306 h 320"/>
                  <a:gd name="T96" fmla="*/ 88 w 258"/>
                  <a:gd name="T97" fmla="*/ 315 h 320"/>
                  <a:gd name="T98" fmla="*/ 88 w 258"/>
                  <a:gd name="T99" fmla="*/ 319 h 320"/>
                  <a:gd name="T100" fmla="*/ 1 w 258"/>
                  <a:gd name="T101" fmla="*/ 30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5" name="Freeform 49"/>
              <p:cNvSpPr>
                <a:spLocks/>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6" name="Freeform 50"/>
              <p:cNvSpPr>
                <a:spLocks/>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7" name="Freeform 51"/>
              <p:cNvSpPr>
                <a:spLocks/>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8" name="Freeform 52"/>
              <p:cNvSpPr>
                <a:spLocks/>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9" name="Freeform 53"/>
              <p:cNvSpPr>
                <a:spLocks/>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0" name="Freeform 54"/>
              <p:cNvSpPr>
                <a:spLocks/>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273" name="Rectangle 57"/>
          <p:cNvSpPr>
            <a:spLocks noChangeArrowheads="1"/>
          </p:cNvSpPr>
          <p:nvPr/>
        </p:nvSpPr>
        <p:spPr bwMode="auto">
          <a:xfrm>
            <a:off x="2546350" y="453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000000"/>
                </a:solidFill>
                <a:effectLst>
                  <a:outerShdw blurRad="38100" dist="38100" dir="2700000" algn="tl">
                    <a:srgbClr val="FFFFFF"/>
                  </a:outerShdw>
                </a:effectLst>
                <a:latin typeface="Arial" pitchFamily="34" charset="0"/>
              </a:rPr>
              <a:t>?</a:t>
            </a:r>
          </a:p>
        </p:txBody>
      </p:sp>
      <p:sp>
        <p:nvSpPr>
          <p:cNvPr id="9274" name="Rectangle 58"/>
          <p:cNvSpPr>
            <a:spLocks noChangeArrowheads="1"/>
          </p:cNvSpPr>
          <p:nvPr/>
        </p:nvSpPr>
        <p:spPr bwMode="auto">
          <a:xfrm>
            <a:off x="2343150" y="4098925"/>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9275" name="Arc 59"/>
          <p:cNvSpPr>
            <a:spLocks/>
          </p:cNvSpPr>
          <p:nvPr/>
        </p:nvSpPr>
        <p:spPr bwMode="auto">
          <a:xfrm rot="19620000">
            <a:off x="6019800" y="3638550"/>
            <a:ext cx="381000"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75"/>
                                        </p:tgtEl>
                                        <p:attrNameLst>
                                          <p:attrName>style.visibility</p:attrName>
                                        </p:attrNameLst>
                                      </p:cBhvr>
                                      <p:to>
                                        <p:strVal val="visible"/>
                                      </p:to>
                                    </p:set>
                                    <p:animEffect transition="in" filter="wipe(down)">
                                      <p:cBhvr>
                                        <p:cTn id="7" dur="500"/>
                                        <p:tgtEl>
                                          <p:spTgt spid="9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939800" y="1573213"/>
            <a:ext cx="7480300" cy="14652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11267" name="Rectangle 3"/>
          <p:cNvSpPr>
            <a:spLocks noGrp="1" noChangeArrowheads="1"/>
          </p:cNvSpPr>
          <p:nvPr>
            <p:ph type="title"/>
          </p:nvPr>
        </p:nvSpPr>
        <p:spPr>
          <a:noFill/>
          <a:ln/>
        </p:spPr>
        <p:txBody>
          <a:bodyPr/>
          <a:lstStyle/>
          <a:p>
            <a:r>
              <a:rPr lang="en-US"/>
              <a:t>Subqueries</a:t>
            </a:r>
          </a:p>
        </p:txBody>
      </p:sp>
      <p:sp>
        <p:nvSpPr>
          <p:cNvPr id="11268" name="Rectangle 4"/>
          <p:cNvSpPr>
            <a:spLocks noGrp="1" noChangeArrowheads="1"/>
          </p:cNvSpPr>
          <p:nvPr>
            <p:ph type="body" idx="1"/>
          </p:nvPr>
        </p:nvSpPr>
        <p:spPr>
          <a:xfrm>
            <a:off x="860425" y="3559175"/>
            <a:ext cx="7385050" cy="1066800"/>
          </a:xfrm>
          <a:noFill/>
          <a:ln/>
        </p:spPr>
        <p:txBody>
          <a:bodyPr/>
          <a:lstStyle/>
          <a:p>
            <a:pPr lvl="1"/>
            <a:r>
              <a:rPr lang="en-US"/>
              <a:t>The subquery (inner query) executes once before the main query.</a:t>
            </a:r>
          </a:p>
          <a:p>
            <a:pPr lvl="1"/>
            <a:r>
              <a:rPr lang="en-US"/>
              <a:t>The result of the subquery is used by the main query (outer query).</a:t>
            </a:r>
          </a:p>
        </p:txBody>
      </p:sp>
      <p:sp>
        <p:nvSpPr>
          <p:cNvPr id="11269" name="Rectangle 5"/>
          <p:cNvSpPr>
            <a:spLocks noChangeArrowheads="1"/>
          </p:cNvSpPr>
          <p:nvPr/>
        </p:nvSpPr>
        <p:spPr bwMode="ltGray">
          <a:xfrm>
            <a:off x="3678238" y="2419350"/>
            <a:ext cx="4189412" cy="5524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Rectangle 6"/>
          <p:cNvSpPr>
            <a:spLocks noChangeArrowheads="1"/>
          </p:cNvSpPr>
          <p:nvPr/>
        </p:nvSpPr>
        <p:spPr bwMode="blackWhite">
          <a:xfrm>
            <a:off x="1062038" y="1560513"/>
            <a:ext cx="7694612"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select_list</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WHERE	</a:t>
            </a:r>
            <a:r>
              <a:rPr lang="en-US" sz="1800" i="1">
                <a:solidFill>
                  <a:srgbClr val="000000"/>
                </a:solidFill>
                <a:latin typeface="Courier New" pitchFamily="49" charset="0"/>
              </a:rPr>
              <a:t>expr operator</a:t>
            </a:r>
          </a:p>
          <a:p>
            <a:pPr algn="l">
              <a:lnSpc>
                <a:spcPct val="100000"/>
              </a:lnSpc>
              <a:spcBef>
                <a:spcPct val="0"/>
              </a:spcBef>
              <a:tabLst>
                <a:tab pos="1200150" algn="l"/>
              </a:tabLst>
            </a:pPr>
            <a:r>
              <a:rPr lang="en-US" sz="1800">
                <a:solidFill>
                  <a:srgbClr val="000000"/>
                </a:solidFill>
                <a:latin typeface="Courier New" pitchFamily="49" charset="0"/>
              </a:rPr>
              <a:t>		 	(SELECT	</a:t>
            </a:r>
            <a:r>
              <a:rPr lang="en-US" sz="1800" i="1">
                <a:solidFill>
                  <a:srgbClr val="000000"/>
                </a:solidFill>
                <a:latin typeface="Courier New" pitchFamily="49" charset="0"/>
              </a:rPr>
              <a:t>select_list</a:t>
            </a:r>
          </a:p>
          <a:p>
            <a:pPr algn="l">
              <a:lnSpc>
                <a:spcPct val="100000"/>
              </a:lnSpc>
              <a:spcBef>
                <a:spcPct val="0"/>
              </a:spcBef>
              <a:tabLst>
                <a:tab pos="1200150" algn="l"/>
              </a:tabLst>
            </a:pPr>
            <a:r>
              <a:rPr lang="en-US" sz="1800">
                <a:solidFill>
                  <a:srgbClr val="000000"/>
                </a:solidFill>
                <a:latin typeface="Courier New" pitchFamily="49" charset="0"/>
              </a:rPr>
              <a:t>		       FROM		</a:t>
            </a:r>
            <a:r>
              <a:rPr lang="en-US" sz="1800" i="1">
                <a:solidFill>
                  <a:srgbClr val="000000"/>
                </a:solidFill>
                <a:latin typeface="Courier New" pitchFamily="49" charset="0"/>
              </a:rPr>
              <a:t>table</a:t>
            </a:r>
            <a:r>
              <a:rPr lang="en-US" sz="180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ltGray">
          <a:xfrm>
            <a:off x="920750" y="1431925"/>
            <a:ext cx="7226300" cy="165576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smtClean="0"/>
              <a:t>Display the name &amp; salary</a:t>
            </a:r>
          </a:p>
          <a:p>
            <a:r>
              <a:rPr lang="en-US" dirty="0" smtClean="0"/>
              <a:t>Who has a salary greater than employee no 7566</a:t>
            </a:r>
            <a:endParaRPr lang="en-US" dirty="0"/>
          </a:p>
        </p:txBody>
      </p:sp>
      <p:sp>
        <p:nvSpPr>
          <p:cNvPr id="13320" name="Rectangle 8"/>
          <p:cNvSpPr>
            <a:spLocks noChangeArrowheads="1"/>
          </p:cNvSpPr>
          <p:nvPr/>
        </p:nvSpPr>
        <p:spPr bwMode="auto">
          <a:xfrm>
            <a:off x="950913" y="1431925"/>
            <a:ext cx="731520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3321" name="Rectangle 9"/>
          <p:cNvSpPr>
            <a:spLocks noGrp="1" noChangeArrowheads="1"/>
          </p:cNvSpPr>
          <p:nvPr>
            <p:ph type="title"/>
          </p:nvPr>
        </p:nvSpPr>
        <p:spPr>
          <a:noFill/>
          <a:ln/>
        </p:spPr>
        <p:txBody>
          <a:bodyPr/>
          <a:lstStyle/>
          <a:p>
            <a:r>
              <a:rPr lang="en-US"/>
              <a:t>Using a Subquery</a:t>
            </a:r>
          </a:p>
        </p:txBody>
      </p:sp>
      <p:sp>
        <p:nvSpPr>
          <p:cNvPr id="13322" name="Rectangle 10"/>
          <p:cNvSpPr>
            <a:spLocks noChangeArrowheads="1"/>
          </p:cNvSpPr>
          <p:nvPr/>
        </p:nvSpPr>
        <p:spPr bwMode="blackWhite">
          <a:xfrm>
            <a:off x="920750" y="3543300"/>
            <a:ext cx="74993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a:t>
            </a:r>
          </a:p>
          <a:p>
            <a:pPr algn="l">
              <a:lnSpc>
                <a:spcPct val="100000"/>
              </a:lnSpc>
              <a:spcBef>
                <a:spcPct val="0"/>
              </a:spcBef>
              <a:tabLst>
                <a:tab pos="1200150" algn="l"/>
              </a:tabLst>
            </a:pP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KING</a:t>
            </a:r>
          </a:p>
          <a:p>
            <a:pPr algn="l">
              <a:lnSpc>
                <a:spcPct val="100000"/>
              </a:lnSpc>
              <a:spcBef>
                <a:spcPct val="0"/>
              </a:spcBef>
              <a:tabLst>
                <a:tab pos="1200150" algn="l"/>
              </a:tabLst>
            </a:pPr>
            <a:r>
              <a:rPr lang="en-US" sz="1800">
                <a:solidFill>
                  <a:srgbClr val="000000"/>
                </a:solidFill>
                <a:latin typeface="Courier New" pitchFamily="49" charset="0"/>
              </a:rPr>
              <a:t>FORD</a:t>
            </a:r>
          </a:p>
          <a:p>
            <a:pPr algn="l">
              <a:lnSpc>
                <a:spcPct val="100000"/>
              </a:lnSpc>
              <a:spcBef>
                <a:spcPct val="0"/>
              </a:spcBef>
              <a:tabLst>
                <a:tab pos="1200150" algn="l"/>
              </a:tabLst>
            </a:pPr>
            <a:r>
              <a:rPr lang="en-US" sz="1800">
                <a:solidFill>
                  <a:srgbClr val="000000"/>
                </a:solidFill>
                <a:latin typeface="Courier New" pitchFamily="49" charset="0"/>
              </a:rPr>
              <a:t>SCOTT</a:t>
            </a:r>
          </a:p>
        </p:txBody>
      </p:sp>
    </p:spTree>
    <p:extLst>
      <p:ext uri="{BB962C8B-B14F-4D97-AF65-F5344CB8AC3E}">
        <p14:creationId xmlns:p14="http://schemas.microsoft.com/office/powerpoint/2010/main" val="13813541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22"/>
                                        </p:tgtEl>
                                        <p:attrNameLst>
                                          <p:attrName>style.visibility</p:attrName>
                                        </p:attrNameLst>
                                      </p:cBhvr>
                                      <p:to>
                                        <p:strVal val="visible"/>
                                      </p:to>
                                    </p:set>
                                    <p:animEffect transition="in" filter="wipe(up)">
                                      <p:cBhvr>
                                        <p:cTn id="7"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49325" y="1384300"/>
            <a:ext cx="7470775" cy="17621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grpSp>
        <p:nvGrpSpPr>
          <p:cNvPr id="13318" name="Group 6"/>
          <p:cNvGrpSpPr>
            <a:grpSpLocks/>
          </p:cNvGrpSpPr>
          <p:nvPr/>
        </p:nvGrpSpPr>
        <p:grpSpPr bwMode="auto">
          <a:xfrm>
            <a:off x="3335338" y="1708150"/>
            <a:ext cx="4811712" cy="1379538"/>
            <a:chOff x="2101" y="1076"/>
            <a:chExt cx="3031" cy="869"/>
          </a:xfrm>
        </p:grpSpPr>
        <p:sp>
          <p:nvSpPr>
            <p:cNvPr id="13315" name="Rectangle 3"/>
            <p:cNvSpPr>
              <a:spLocks noChangeArrowheads="1"/>
            </p:cNvSpPr>
            <p:nvPr/>
          </p:nvSpPr>
          <p:spPr bwMode="ltGray">
            <a:xfrm>
              <a:off x="2101" y="1413"/>
              <a:ext cx="30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Arc 4"/>
            <p:cNvSpPr>
              <a:spLocks/>
            </p:cNvSpPr>
            <p:nvPr/>
          </p:nvSpPr>
          <p:spPr bwMode="auto">
            <a:xfrm rot="10800000">
              <a:off x="2317" y="1290"/>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3317" name="Rectangle 5"/>
            <p:cNvSpPr>
              <a:spLocks noChangeArrowheads="1"/>
            </p:cNvSpPr>
            <p:nvPr/>
          </p:nvSpPr>
          <p:spPr bwMode="auto">
            <a:xfrm>
              <a:off x="2379" y="1076"/>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2975</a:t>
              </a:r>
            </a:p>
          </p:txBody>
        </p:sp>
      </p:grpSp>
      <p:sp>
        <p:nvSpPr>
          <p:cNvPr id="13319" name="Rectangle 7"/>
          <p:cNvSpPr>
            <a:spLocks noChangeArrowheads="1"/>
          </p:cNvSpPr>
          <p:nvPr/>
        </p:nvSpPr>
        <p:spPr bwMode="auto">
          <a:xfrm>
            <a:off x="1079500" y="1379538"/>
            <a:ext cx="567213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SQL&gt; SELECT ename</a:t>
            </a:r>
          </a:p>
          <a:p>
            <a:pPr algn="l">
              <a:lnSpc>
                <a:spcPct val="100000"/>
              </a:lnSpc>
              <a:spcBef>
                <a:spcPct val="0"/>
              </a:spcBef>
            </a:pPr>
            <a:r>
              <a:rPr lang="en-US" sz="1800">
                <a:solidFill>
                  <a:srgbClr val="000000"/>
                </a:solidFill>
                <a:latin typeface="Courier New" pitchFamily="49" charset="0"/>
              </a:rPr>
              <a:t>  2  FROM   emp</a:t>
            </a:r>
          </a:p>
          <a:p>
            <a:pPr algn="l">
              <a:lnSpc>
                <a:spcPct val="100000"/>
              </a:lnSpc>
              <a:spcBef>
                <a:spcPct val="0"/>
              </a:spcBef>
            </a:pPr>
            <a:r>
              <a:rPr lang="en-US" sz="1800">
                <a:solidFill>
                  <a:srgbClr val="000000"/>
                </a:solidFill>
                <a:latin typeface="Courier New" pitchFamily="49" charset="0"/>
              </a:rPr>
              <a:t>  3  WHERE  sal &gt; </a:t>
            </a:r>
          </a:p>
          <a:p>
            <a:pPr algn="l">
              <a:lnSpc>
                <a:spcPct val="100000"/>
              </a:lnSpc>
              <a:spcBef>
                <a:spcPct val="0"/>
              </a:spcBef>
            </a:pPr>
            <a:r>
              <a:rPr lang="en-US" sz="1800">
                <a:solidFill>
                  <a:srgbClr val="000000"/>
                </a:solidFill>
                <a:latin typeface="Courier New" pitchFamily="49" charset="0"/>
              </a:rPr>
              <a:t>  4		    (SELECT sal</a:t>
            </a:r>
          </a:p>
          <a:p>
            <a:pPr algn="l">
              <a:lnSpc>
                <a:spcPct val="100000"/>
              </a:lnSpc>
              <a:spcBef>
                <a:spcPct val="0"/>
              </a:spcBef>
            </a:pPr>
            <a:r>
              <a:rPr lang="en-US" sz="1800">
                <a:solidFill>
                  <a:srgbClr val="000000"/>
                </a:solidFill>
                <a:latin typeface="Courier New" pitchFamily="49" charset="0"/>
              </a:rPr>
              <a:t>  5               FROM   emp</a:t>
            </a:r>
          </a:p>
          <a:p>
            <a:pPr algn="l">
              <a:lnSpc>
                <a:spcPct val="100000"/>
              </a:lnSpc>
              <a:spcBef>
                <a:spcPct val="0"/>
              </a:spcBef>
            </a:pPr>
            <a:r>
              <a:rPr lang="en-US" sz="1800">
                <a:solidFill>
                  <a:srgbClr val="000000"/>
                </a:solidFill>
                <a:latin typeface="Courier New" pitchFamily="49" charset="0"/>
              </a:rPr>
              <a:t>  6               WHERE  empno=7566);</a:t>
            </a:r>
          </a:p>
        </p:txBody>
      </p:sp>
      <p:sp>
        <p:nvSpPr>
          <p:cNvPr id="13320" name="Rectangle 8"/>
          <p:cNvSpPr>
            <a:spLocks noChangeArrowheads="1"/>
          </p:cNvSpPr>
          <p:nvPr/>
        </p:nvSpPr>
        <p:spPr bwMode="auto">
          <a:xfrm>
            <a:off x="950913" y="1431925"/>
            <a:ext cx="731520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3321" name="Rectangle 9"/>
          <p:cNvSpPr>
            <a:spLocks noGrp="1" noChangeArrowheads="1"/>
          </p:cNvSpPr>
          <p:nvPr>
            <p:ph type="title"/>
          </p:nvPr>
        </p:nvSpPr>
        <p:spPr>
          <a:noFill/>
          <a:ln/>
        </p:spPr>
        <p:txBody>
          <a:bodyPr/>
          <a:lstStyle/>
          <a:p>
            <a:r>
              <a:rPr lang="en-US"/>
              <a:t>Using a Subquery</a:t>
            </a:r>
          </a:p>
        </p:txBody>
      </p:sp>
      <p:sp>
        <p:nvSpPr>
          <p:cNvPr id="13322" name="Rectangle 10"/>
          <p:cNvSpPr>
            <a:spLocks noChangeArrowheads="1"/>
          </p:cNvSpPr>
          <p:nvPr/>
        </p:nvSpPr>
        <p:spPr bwMode="blackWhite">
          <a:xfrm>
            <a:off x="920750" y="3543300"/>
            <a:ext cx="74993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a:t>
            </a:r>
          </a:p>
          <a:p>
            <a:pPr algn="l">
              <a:lnSpc>
                <a:spcPct val="100000"/>
              </a:lnSpc>
              <a:spcBef>
                <a:spcPct val="0"/>
              </a:spcBef>
              <a:tabLst>
                <a:tab pos="1200150" algn="l"/>
              </a:tabLst>
            </a:pP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KING</a:t>
            </a:r>
          </a:p>
          <a:p>
            <a:pPr algn="l">
              <a:lnSpc>
                <a:spcPct val="100000"/>
              </a:lnSpc>
              <a:spcBef>
                <a:spcPct val="0"/>
              </a:spcBef>
              <a:tabLst>
                <a:tab pos="1200150" algn="l"/>
              </a:tabLst>
            </a:pPr>
            <a:r>
              <a:rPr lang="en-US" sz="1800">
                <a:solidFill>
                  <a:srgbClr val="000000"/>
                </a:solidFill>
                <a:latin typeface="Courier New" pitchFamily="49" charset="0"/>
              </a:rPr>
              <a:t>FORD</a:t>
            </a:r>
          </a:p>
          <a:p>
            <a:pPr algn="l">
              <a:lnSpc>
                <a:spcPct val="100000"/>
              </a:lnSpc>
              <a:spcBef>
                <a:spcPct val="0"/>
              </a:spcBef>
              <a:tabLst>
                <a:tab pos="1200150" algn="l"/>
              </a:tabLst>
            </a:pPr>
            <a:r>
              <a:rPr lang="en-US" sz="1800">
                <a:solidFill>
                  <a:srgbClr val="000000"/>
                </a:solidFill>
                <a:latin typeface="Courier New" pitchFamily="49" charset="0"/>
              </a:rPr>
              <a:t>SCOTT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wipe(up)">
                                      <p:cBhvr>
                                        <p:cTn id="7" dur="500"/>
                                        <p:tgtEl>
                                          <p:spTgt spid="13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wipe(up)">
                                      <p:cBhvr>
                                        <p:cTn id="1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US"/>
              <a:t>Guidelines for Using Subqueries</a:t>
            </a:r>
          </a:p>
        </p:txBody>
      </p:sp>
      <p:sp>
        <p:nvSpPr>
          <p:cNvPr id="15363" name="Rectangle 3"/>
          <p:cNvSpPr>
            <a:spLocks noGrp="1" noChangeArrowheads="1"/>
          </p:cNvSpPr>
          <p:nvPr>
            <p:ph type="body" idx="1"/>
          </p:nvPr>
        </p:nvSpPr>
        <p:spPr>
          <a:xfrm>
            <a:off x="762000" y="1219200"/>
            <a:ext cx="7848600" cy="4943534"/>
          </a:xfrm>
          <a:noFill/>
          <a:ln/>
        </p:spPr>
        <p:txBody>
          <a:bodyPr/>
          <a:lstStyle/>
          <a:p>
            <a:pPr lvl="1"/>
            <a:r>
              <a:rPr lang="en-US" dirty="0"/>
              <a:t>Enclose </a:t>
            </a:r>
            <a:r>
              <a:rPr lang="en-US" dirty="0" err="1"/>
              <a:t>subqueries</a:t>
            </a:r>
            <a:r>
              <a:rPr lang="en-US" dirty="0"/>
              <a:t> in parentheses. </a:t>
            </a:r>
          </a:p>
          <a:p>
            <a:pPr lvl="1"/>
            <a:r>
              <a:rPr lang="en-US" dirty="0"/>
              <a:t>Place </a:t>
            </a:r>
            <a:r>
              <a:rPr lang="en-US" dirty="0" err="1"/>
              <a:t>subqueries</a:t>
            </a:r>
            <a:r>
              <a:rPr lang="en-US" dirty="0"/>
              <a:t> on the right side of the comparison operator.</a:t>
            </a:r>
          </a:p>
          <a:p>
            <a:pPr lvl="1"/>
            <a:r>
              <a:rPr lang="en-US" dirty="0"/>
              <a:t>Use single-row operators with single-row </a:t>
            </a:r>
            <a:r>
              <a:rPr lang="en-US" dirty="0" err="1" smtClean="0"/>
              <a:t>subqueries.Use</a:t>
            </a:r>
            <a:r>
              <a:rPr lang="en-US" dirty="0" smtClean="0"/>
              <a:t> </a:t>
            </a:r>
            <a:r>
              <a:rPr lang="en-US" dirty="0"/>
              <a:t>multiple-row operators with multiple-row </a:t>
            </a:r>
            <a:r>
              <a:rPr lang="en-US" dirty="0" err="1"/>
              <a:t>subqueries</a:t>
            </a:r>
            <a:r>
              <a:rPr lang="en-US" dirty="0" smtClean="0"/>
              <a:t>.</a:t>
            </a:r>
          </a:p>
          <a:p>
            <a:pPr lvl="1"/>
            <a:r>
              <a:rPr lang="en-US" sz="2400" dirty="0" err="1" smtClean="0"/>
              <a:t>Subqueries</a:t>
            </a:r>
            <a:r>
              <a:rPr lang="en-US" sz="2400" dirty="0" smtClean="0"/>
              <a:t> cannot contain an ORDER BY clause. You can have only one ORDER BY clause for a SELECT statement, and if specified it must be the last clause in the main SELECT statement.</a:t>
            </a:r>
          </a:p>
          <a:p>
            <a:pPr lvl="1"/>
            <a:endParaRPr lang="en-US"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22338" y="358775"/>
            <a:ext cx="7299325" cy="881063"/>
          </a:xfrm>
          <a:noFill/>
          <a:ln/>
        </p:spPr>
        <p:txBody>
          <a:bodyPr/>
          <a:lstStyle/>
          <a:p>
            <a:r>
              <a:rPr lang="en-US"/>
              <a:t>Types of Subqueries</a:t>
            </a:r>
          </a:p>
        </p:txBody>
      </p:sp>
      <p:sp>
        <p:nvSpPr>
          <p:cNvPr id="17411" name="Rectangle 3"/>
          <p:cNvSpPr>
            <a:spLocks noGrp="1" noChangeArrowheads="1"/>
          </p:cNvSpPr>
          <p:nvPr>
            <p:ph type="body" idx="1"/>
          </p:nvPr>
        </p:nvSpPr>
        <p:spPr>
          <a:xfrm>
            <a:off x="860425" y="998538"/>
            <a:ext cx="7385050" cy="439737"/>
          </a:xfrm>
          <a:noFill/>
          <a:ln/>
        </p:spPr>
        <p:txBody>
          <a:bodyPr/>
          <a:lstStyle/>
          <a:p>
            <a:pPr lvl="1"/>
            <a:r>
              <a:rPr lang="en-US" sz="2400"/>
              <a:t>Single-row subquery</a:t>
            </a:r>
          </a:p>
        </p:txBody>
      </p:sp>
      <p:grpSp>
        <p:nvGrpSpPr>
          <p:cNvPr id="17419" name="Group 11"/>
          <p:cNvGrpSpPr>
            <a:grpSpLocks/>
          </p:cNvGrpSpPr>
          <p:nvPr/>
        </p:nvGrpSpPr>
        <p:grpSpPr bwMode="auto">
          <a:xfrm>
            <a:off x="1881188" y="1489075"/>
            <a:ext cx="3967162" cy="1038225"/>
            <a:chOff x="1185" y="938"/>
            <a:chExt cx="2499" cy="654"/>
          </a:xfrm>
        </p:grpSpPr>
        <p:sp>
          <p:nvSpPr>
            <p:cNvPr id="17412" name="Rectangle 4"/>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17413" name="Rectangle 5"/>
            <p:cNvSpPr>
              <a:spLocks noChangeArrowheads="1"/>
            </p:cNvSpPr>
            <p:nvPr/>
          </p:nvSpPr>
          <p:spPr bwMode="auto">
            <a:xfrm>
              <a:off x="1185" y="938"/>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17414" name="Rectangle 6"/>
            <p:cNvSpPr>
              <a:spLocks noChangeArrowheads="1"/>
            </p:cNvSpPr>
            <p:nvPr/>
          </p:nvSpPr>
          <p:spPr bwMode="ltGray">
            <a:xfrm>
              <a:off x="1458" y="1236"/>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Rectangle 7"/>
            <p:cNvSpPr>
              <a:spLocks noChangeArrowheads="1"/>
            </p:cNvSpPr>
            <p:nvPr/>
          </p:nvSpPr>
          <p:spPr bwMode="auto">
            <a:xfrm>
              <a:off x="1551" y="1305"/>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17416" name="Rectangle 8"/>
            <p:cNvSpPr>
              <a:spLocks noChangeArrowheads="1"/>
            </p:cNvSpPr>
            <p:nvPr/>
          </p:nvSpPr>
          <p:spPr bwMode="auto">
            <a:xfrm>
              <a:off x="3388" y="1254"/>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pitchFamily="34" charset="0"/>
                </a:rPr>
                <a:t> </a:t>
              </a:r>
            </a:p>
          </p:txBody>
        </p:sp>
        <p:sp>
          <p:nvSpPr>
            <p:cNvPr id="17417" name="Line 9"/>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7418" name="Rectangle 10"/>
            <p:cNvSpPr>
              <a:spLocks noChangeArrowheads="1"/>
            </p:cNvSpPr>
            <p:nvPr/>
          </p:nvSpPr>
          <p:spPr bwMode="auto">
            <a:xfrm>
              <a:off x="2664" y="1169"/>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pitchFamily="34" charset="0"/>
                </a:rPr>
                <a:t>returns</a:t>
              </a:r>
            </a:p>
          </p:txBody>
        </p:sp>
      </p:grpSp>
      <p:sp>
        <p:nvSpPr>
          <p:cNvPr id="17420" name="Rectangle 12"/>
          <p:cNvSpPr>
            <a:spLocks noChangeArrowheads="1"/>
          </p:cNvSpPr>
          <p:nvPr/>
        </p:nvSpPr>
        <p:spPr bwMode="auto">
          <a:xfrm>
            <a:off x="5972175" y="2014538"/>
            <a:ext cx="1233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2400">
                <a:solidFill>
                  <a:srgbClr val="FFFFCC"/>
                </a:solidFill>
                <a:effectLst>
                  <a:outerShdw blurRad="38100" dist="38100" dir="2700000" algn="tl">
                    <a:srgbClr val="000000"/>
                  </a:outerShdw>
                </a:effectLst>
                <a:latin typeface="Arial" pitchFamily="34" charset="0"/>
              </a:rPr>
              <a:t>CLERK</a:t>
            </a:r>
          </a:p>
        </p:txBody>
      </p:sp>
      <p:grpSp>
        <p:nvGrpSpPr>
          <p:cNvPr id="17431" name="Group 23"/>
          <p:cNvGrpSpPr>
            <a:grpSpLocks/>
          </p:cNvGrpSpPr>
          <p:nvPr/>
        </p:nvGrpSpPr>
        <p:grpSpPr bwMode="auto">
          <a:xfrm>
            <a:off x="860425" y="2746375"/>
            <a:ext cx="7324725" cy="1676400"/>
            <a:chOff x="542" y="1730"/>
            <a:chExt cx="4614" cy="1056"/>
          </a:xfrm>
        </p:grpSpPr>
        <p:sp>
          <p:nvSpPr>
            <p:cNvPr id="17421" name="Rectangle 13"/>
            <p:cNvSpPr>
              <a:spLocks noChangeArrowheads="1"/>
            </p:cNvSpPr>
            <p:nvPr/>
          </p:nvSpPr>
          <p:spPr bwMode="auto">
            <a:xfrm>
              <a:off x="542" y="1730"/>
              <a:ext cx="4614" cy="284"/>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a:solidFill>
                    <a:srgbClr val="F8F8D3"/>
                  </a:solidFill>
                  <a:latin typeface="Arial" pitchFamily="34" charset="0"/>
                </a:rPr>
                <a:t>Multiple-row subquery</a:t>
              </a:r>
            </a:p>
          </p:txBody>
        </p:sp>
        <p:sp>
          <p:nvSpPr>
            <p:cNvPr id="17422" name="Rectangle 14"/>
            <p:cNvSpPr>
              <a:spLocks noChangeArrowheads="1"/>
            </p:cNvSpPr>
            <p:nvPr/>
          </p:nvSpPr>
          <p:spPr bwMode="auto">
            <a:xfrm>
              <a:off x="3762" y="2268"/>
              <a:ext cx="11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0"/>
                </a:spcBef>
              </a:pPr>
              <a:r>
                <a:rPr lang="en-US" sz="2400">
                  <a:solidFill>
                    <a:srgbClr val="FFFFCC"/>
                  </a:solidFill>
                  <a:effectLst>
                    <a:outerShdw blurRad="38100" dist="38100" dir="2700000" algn="tl">
                      <a:srgbClr val="000000"/>
                    </a:outerShdw>
                  </a:effectLst>
                  <a:latin typeface="Arial" pitchFamily="34" charset="0"/>
                </a:rPr>
                <a:t>CLERK</a:t>
              </a:r>
            </a:p>
            <a:p>
              <a:pPr algn="l" defTabSz="822325">
                <a:lnSpc>
                  <a:spcPct val="100000"/>
                </a:lnSpc>
                <a:spcBef>
                  <a:spcPct val="0"/>
                </a:spcBef>
              </a:pPr>
              <a:r>
                <a:rPr lang="en-US" sz="2400">
                  <a:solidFill>
                    <a:srgbClr val="FFFFCC"/>
                  </a:solidFill>
                  <a:effectLst>
                    <a:outerShdw blurRad="38100" dist="38100" dir="2700000" algn="tl">
                      <a:srgbClr val="000000"/>
                    </a:outerShdw>
                  </a:effectLst>
                  <a:latin typeface="Arial" pitchFamily="34" charset="0"/>
                </a:rPr>
                <a:t>MANAGER</a:t>
              </a:r>
            </a:p>
          </p:txBody>
        </p:sp>
        <p:grpSp>
          <p:nvGrpSpPr>
            <p:cNvPr id="17430" name="Group 22"/>
            <p:cNvGrpSpPr>
              <a:grpSpLocks/>
            </p:cNvGrpSpPr>
            <p:nvPr/>
          </p:nvGrpSpPr>
          <p:grpSpPr bwMode="auto">
            <a:xfrm>
              <a:off x="1185" y="2042"/>
              <a:ext cx="2499" cy="654"/>
              <a:chOff x="1185" y="2042"/>
              <a:chExt cx="2499" cy="654"/>
            </a:xfrm>
          </p:grpSpPr>
          <p:sp>
            <p:nvSpPr>
              <p:cNvPr id="17423" name="Rectangle 15"/>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17424" name="Rectangle 16"/>
              <p:cNvSpPr>
                <a:spLocks noChangeArrowheads="1"/>
              </p:cNvSpPr>
              <p:nvPr/>
            </p:nvSpPr>
            <p:spPr bwMode="auto">
              <a:xfrm>
                <a:off x="1185" y="2042"/>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17425" name="Rectangle 17"/>
              <p:cNvSpPr>
                <a:spLocks noChangeArrowheads="1"/>
              </p:cNvSpPr>
              <p:nvPr/>
            </p:nvSpPr>
            <p:spPr bwMode="ltGray">
              <a:xfrm>
                <a:off x="1458" y="2340"/>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6" name="Rectangle 18"/>
              <p:cNvSpPr>
                <a:spLocks noChangeArrowheads="1"/>
              </p:cNvSpPr>
              <p:nvPr/>
            </p:nvSpPr>
            <p:spPr bwMode="auto">
              <a:xfrm>
                <a:off x="1551" y="2409"/>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17427" name="Rectangle 19"/>
              <p:cNvSpPr>
                <a:spLocks noChangeArrowheads="1"/>
              </p:cNvSpPr>
              <p:nvPr/>
            </p:nvSpPr>
            <p:spPr bwMode="auto">
              <a:xfrm>
                <a:off x="3388" y="2358"/>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pitchFamily="34" charset="0"/>
                  </a:rPr>
                  <a:t> </a:t>
                </a:r>
              </a:p>
            </p:txBody>
          </p:sp>
          <p:sp>
            <p:nvSpPr>
              <p:cNvPr id="17428" name="Line 20"/>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7429" name="Rectangle 21"/>
              <p:cNvSpPr>
                <a:spLocks noChangeArrowheads="1"/>
              </p:cNvSpPr>
              <p:nvPr/>
            </p:nvSpPr>
            <p:spPr bwMode="auto">
              <a:xfrm>
                <a:off x="2664" y="2273"/>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pitchFamily="34" charset="0"/>
                  </a:rPr>
                  <a:t>returns</a:t>
                </a:r>
              </a:p>
            </p:txBody>
          </p:sp>
        </p:grpSp>
      </p:grpSp>
      <p:grpSp>
        <p:nvGrpSpPr>
          <p:cNvPr id="17443" name="Group 35"/>
          <p:cNvGrpSpPr>
            <a:grpSpLocks/>
          </p:cNvGrpSpPr>
          <p:nvPr/>
        </p:nvGrpSpPr>
        <p:grpSpPr bwMode="auto">
          <a:xfrm>
            <a:off x="841375" y="4457700"/>
            <a:ext cx="7718425" cy="1889125"/>
            <a:chOff x="530" y="2808"/>
            <a:chExt cx="4862" cy="1190"/>
          </a:xfrm>
        </p:grpSpPr>
        <p:sp>
          <p:nvSpPr>
            <p:cNvPr id="17432" name="Rectangle 24"/>
            <p:cNvSpPr>
              <a:spLocks noChangeArrowheads="1"/>
            </p:cNvSpPr>
            <p:nvPr/>
          </p:nvSpPr>
          <p:spPr bwMode="auto">
            <a:xfrm>
              <a:off x="2267" y="2808"/>
              <a:ext cx="25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3" name="Rectangle 25"/>
            <p:cNvSpPr>
              <a:spLocks noChangeArrowheads="1"/>
            </p:cNvSpPr>
            <p:nvPr/>
          </p:nvSpPr>
          <p:spPr bwMode="auto">
            <a:xfrm>
              <a:off x="530" y="2844"/>
              <a:ext cx="4614" cy="284"/>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a:solidFill>
                    <a:srgbClr val="F8F8D3"/>
                  </a:solidFill>
                  <a:latin typeface="Arial" pitchFamily="34" charset="0"/>
                </a:rPr>
                <a:t>Multiple-column subquery</a:t>
              </a:r>
            </a:p>
          </p:txBody>
        </p:sp>
        <p:sp>
          <p:nvSpPr>
            <p:cNvPr id="17434" name="Rectangle 26"/>
            <p:cNvSpPr>
              <a:spLocks noChangeArrowheads="1"/>
            </p:cNvSpPr>
            <p:nvPr/>
          </p:nvSpPr>
          <p:spPr bwMode="auto">
            <a:xfrm>
              <a:off x="3750" y="3480"/>
              <a:ext cx="164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2400">
                  <a:solidFill>
                    <a:srgbClr val="FFFFCC"/>
                  </a:solidFill>
                  <a:effectLst>
                    <a:outerShdw blurRad="38100" dist="38100" dir="2700000" algn="tl">
                      <a:srgbClr val="000000"/>
                    </a:outerShdw>
                  </a:effectLst>
                  <a:latin typeface="Arial" pitchFamily="34" charset="0"/>
                </a:rPr>
                <a:t>CLERK        7900</a:t>
              </a:r>
              <a:br>
                <a:rPr lang="en-US" sz="2400">
                  <a:solidFill>
                    <a:srgbClr val="FFFFCC"/>
                  </a:solidFill>
                  <a:effectLst>
                    <a:outerShdw blurRad="38100" dist="38100" dir="2700000" algn="tl">
                      <a:srgbClr val="000000"/>
                    </a:outerShdw>
                  </a:effectLst>
                  <a:latin typeface="Arial" pitchFamily="34" charset="0"/>
                </a:rPr>
              </a:br>
              <a:r>
                <a:rPr lang="en-US" sz="2400">
                  <a:solidFill>
                    <a:srgbClr val="FFFFCC"/>
                  </a:solidFill>
                  <a:effectLst>
                    <a:outerShdw blurRad="38100" dist="38100" dir="2700000" algn="tl">
                      <a:srgbClr val="000000"/>
                    </a:outerShdw>
                  </a:effectLst>
                  <a:latin typeface="Arial" pitchFamily="34" charset="0"/>
                </a:rPr>
                <a:t>MANAGER  7698</a:t>
              </a:r>
            </a:p>
          </p:txBody>
        </p:sp>
        <p:grpSp>
          <p:nvGrpSpPr>
            <p:cNvPr id="17442" name="Group 34"/>
            <p:cNvGrpSpPr>
              <a:grpSpLocks/>
            </p:cNvGrpSpPr>
            <p:nvPr/>
          </p:nvGrpSpPr>
          <p:grpSpPr bwMode="auto">
            <a:xfrm>
              <a:off x="1173" y="3146"/>
              <a:ext cx="2499" cy="654"/>
              <a:chOff x="1173" y="3146"/>
              <a:chExt cx="2499" cy="654"/>
            </a:xfrm>
          </p:grpSpPr>
          <p:sp>
            <p:nvSpPr>
              <p:cNvPr id="17435" name="Rectangle 27"/>
              <p:cNvSpPr>
                <a:spLocks noChangeArrowheads="1"/>
              </p:cNvSpPr>
              <p:nvPr/>
            </p:nvSpPr>
            <p:spPr bwMode="blackWhite">
              <a:xfrm>
                <a:off x="1188" y="3147"/>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17436" name="Rectangle 28"/>
              <p:cNvSpPr>
                <a:spLocks noChangeArrowheads="1"/>
              </p:cNvSpPr>
              <p:nvPr/>
            </p:nvSpPr>
            <p:spPr bwMode="auto">
              <a:xfrm>
                <a:off x="1173" y="3146"/>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17437" name="Rectangle 29"/>
              <p:cNvSpPr>
                <a:spLocks noChangeArrowheads="1"/>
              </p:cNvSpPr>
              <p:nvPr/>
            </p:nvSpPr>
            <p:spPr bwMode="ltGray">
              <a:xfrm>
                <a:off x="1446" y="3444"/>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8" name="Rectangle 30"/>
              <p:cNvSpPr>
                <a:spLocks noChangeArrowheads="1"/>
              </p:cNvSpPr>
              <p:nvPr/>
            </p:nvSpPr>
            <p:spPr bwMode="auto">
              <a:xfrm>
                <a:off x="1539" y="3513"/>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17439" name="Rectangle 31"/>
              <p:cNvSpPr>
                <a:spLocks noChangeArrowheads="1"/>
              </p:cNvSpPr>
              <p:nvPr/>
            </p:nvSpPr>
            <p:spPr bwMode="auto">
              <a:xfrm>
                <a:off x="3376" y="3462"/>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rgbClr val="D3EAF8"/>
                    </a:solidFill>
                    <a:effectLst>
                      <a:outerShdw blurRad="38100" dist="38100" dir="2700000" algn="tl">
                        <a:srgbClr val="000000"/>
                      </a:outerShdw>
                    </a:effectLst>
                    <a:latin typeface="Arial" pitchFamily="34" charset="0"/>
                  </a:rPr>
                  <a:t> </a:t>
                </a:r>
              </a:p>
            </p:txBody>
          </p:sp>
          <p:sp>
            <p:nvSpPr>
              <p:cNvPr id="17440" name="Line 32"/>
              <p:cNvSpPr>
                <a:spLocks noChangeShapeType="1"/>
              </p:cNvSpPr>
              <p:nvPr/>
            </p:nvSpPr>
            <p:spPr bwMode="auto">
              <a:xfrm>
                <a:off x="2324" y="3623"/>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17441" name="Rectangle 33"/>
              <p:cNvSpPr>
                <a:spLocks noChangeArrowheads="1"/>
              </p:cNvSpPr>
              <p:nvPr/>
            </p:nvSpPr>
            <p:spPr bwMode="auto">
              <a:xfrm>
                <a:off x="2652" y="3377"/>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rgbClr val="FFFFCC"/>
                    </a:solidFill>
                    <a:effectLst>
                      <a:outerShdw blurRad="38100" dist="38100" dir="2700000" algn="tl">
                        <a:srgbClr val="000000"/>
                      </a:outerShdw>
                    </a:effectLst>
                    <a:latin typeface="Arial" pitchFamily="34" charset="0"/>
                  </a:rPr>
                  <a:t>returns</a:t>
                </a:r>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31"/>
                                        </p:tgtEl>
                                        <p:attrNameLst>
                                          <p:attrName>style.visibility</p:attrName>
                                        </p:attrNameLst>
                                      </p:cBhvr>
                                      <p:to>
                                        <p:strVal val="visible"/>
                                      </p:to>
                                    </p:set>
                                    <p:animEffect transition="in" filter="wipe(left)">
                                      <p:cBhvr>
                                        <p:cTn id="7" dur="500"/>
                                        <p:tgtEl>
                                          <p:spTgt spid="174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43"/>
                                        </p:tgtEl>
                                        <p:attrNameLst>
                                          <p:attrName>style.visibility</p:attrName>
                                        </p:attrNameLst>
                                      </p:cBhvr>
                                      <p:to>
                                        <p:strVal val="visible"/>
                                      </p:to>
                                    </p:set>
                                    <p:animEffect transition="in" filter="wipe(left)">
                                      <p:cBhvr>
                                        <p:cTn id="12" dur="500"/>
                                        <p:tgtEl>
                                          <p:spTgt spid="1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Single-Row Subqueries</a:t>
            </a:r>
          </a:p>
        </p:txBody>
      </p:sp>
      <p:sp>
        <p:nvSpPr>
          <p:cNvPr id="19459" name="Rectangle 3"/>
          <p:cNvSpPr>
            <a:spLocks noGrp="1" noChangeArrowheads="1"/>
          </p:cNvSpPr>
          <p:nvPr>
            <p:ph type="body" idx="1"/>
          </p:nvPr>
        </p:nvSpPr>
        <p:spPr>
          <a:xfrm>
            <a:off x="825500" y="1293813"/>
            <a:ext cx="7385050" cy="1054100"/>
          </a:xfrm>
          <a:noFill/>
          <a:ln/>
        </p:spPr>
        <p:txBody>
          <a:bodyPr/>
          <a:lstStyle/>
          <a:p>
            <a:pPr lvl="1"/>
            <a:r>
              <a:rPr lang="en-US"/>
              <a:t>Return only one row</a:t>
            </a:r>
          </a:p>
          <a:p>
            <a:pPr lvl="1"/>
            <a:r>
              <a:rPr lang="en-US"/>
              <a:t>Use single-row comparison operators</a:t>
            </a:r>
          </a:p>
        </p:txBody>
      </p:sp>
      <p:sp>
        <p:nvSpPr>
          <p:cNvPr id="19460" name="Rectangle 4"/>
          <p:cNvSpPr>
            <a:spLocks noChangeArrowheads="1"/>
          </p:cNvSpPr>
          <p:nvPr/>
        </p:nvSpPr>
        <p:spPr bwMode="auto">
          <a:xfrm>
            <a:off x="2441575" y="2554288"/>
            <a:ext cx="1293813"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800">
                <a:solidFill>
                  <a:srgbClr val="000000"/>
                </a:solidFill>
                <a:latin typeface="Arial" pitchFamily="34" charset="0"/>
              </a:rPr>
              <a:t>Operator</a:t>
            </a:r>
          </a:p>
          <a:p>
            <a:r>
              <a:rPr lang="en-US" sz="1800">
                <a:solidFill>
                  <a:srgbClr val="000000"/>
                </a:solidFill>
                <a:latin typeface="Arial" pitchFamily="34" charset="0"/>
              </a:rPr>
              <a:t>=</a:t>
            </a:r>
          </a:p>
          <a:p>
            <a:r>
              <a:rPr lang="en-US" sz="1800">
                <a:solidFill>
                  <a:srgbClr val="000000"/>
                </a:solidFill>
                <a:latin typeface="Arial" pitchFamily="34" charset="0"/>
              </a:rPr>
              <a:t>&gt;</a:t>
            </a:r>
          </a:p>
          <a:p>
            <a:r>
              <a:rPr lang="en-US" sz="1800">
                <a:solidFill>
                  <a:srgbClr val="000000"/>
                </a:solidFill>
                <a:latin typeface="Arial" pitchFamily="34" charset="0"/>
              </a:rPr>
              <a:t>      &gt;=	</a:t>
            </a:r>
          </a:p>
          <a:p>
            <a:r>
              <a:rPr lang="en-US" sz="1800">
                <a:solidFill>
                  <a:srgbClr val="000000"/>
                </a:solidFill>
                <a:latin typeface="Arial" pitchFamily="34" charset="0"/>
              </a:rPr>
              <a:t>&lt;</a:t>
            </a:r>
          </a:p>
          <a:p>
            <a:r>
              <a:rPr lang="en-US" sz="1800">
                <a:solidFill>
                  <a:srgbClr val="000000"/>
                </a:solidFill>
                <a:latin typeface="Arial" pitchFamily="34" charset="0"/>
              </a:rPr>
              <a:t>      &lt;=	</a:t>
            </a:r>
          </a:p>
          <a:p>
            <a:r>
              <a:rPr lang="en-US" sz="1800">
                <a:solidFill>
                  <a:srgbClr val="000000"/>
                </a:solidFill>
                <a:latin typeface="Arial" pitchFamily="34" charset="0"/>
              </a:rPr>
              <a:t>&lt;&gt;</a:t>
            </a:r>
          </a:p>
        </p:txBody>
      </p:sp>
      <p:sp>
        <p:nvSpPr>
          <p:cNvPr id="19461" name="Rectangle 5"/>
          <p:cNvSpPr>
            <a:spLocks noChangeArrowheads="1"/>
          </p:cNvSpPr>
          <p:nvPr/>
        </p:nvSpPr>
        <p:spPr bwMode="auto">
          <a:xfrm>
            <a:off x="3727450" y="2554288"/>
            <a:ext cx="3178175"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800" dirty="0">
                <a:solidFill>
                  <a:srgbClr val="000000"/>
                </a:solidFill>
                <a:latin typeface="Arial" pitchFamily="34" charset="0"/>
              </a:rPr>
              <a:t>Meaning</a:t>
            </a:r>
          </a:p>
          <a:p>
            <a:pPr algn="l"/>
            <a:r>
              <a:rPr lang="en-US" sz="1800" dirty="0">
                <a:solidFill>
                  <a:srgbClr val="000000"/>
                </a:solidFill>
                <a:latin typeface="Arial" pitchFamily="34" charset="0"/>
              </a:rPr>
              <a:t>Equal to</a:t>
            </a:r>
          </a:p>
          <a:p>
            <a:pPr algn="l"/>
            <a:r>
              <a:rPr lang="en-US" sz="1800" dirty="0">
                <a:solidFill>
                  <a:srgbClr val="000000"/>
                </a:solidFill>
                <a:latin typeface="Arial" pitchFamily="34" charset="0"/>
              </a:rPr>
              <a:t>Greater than </a:t>
            </a:r>
          </a:p>
          <a:p>
            <a:pPr algn="l"/>
            <a:r>
              <a:rPr lang="en-US" sz="1800" dirty="0">
                <a:solidFill>
                  <a:srgbClr val="000000"/>
                </a:solidFill>
                <a:latin typeface="Arial" pitchFamily="34" charset="0"/>
              </a:rPr>
              <a:t>Greater than or equal to </a:t>
            </a:r>
          </a:p>
          <a:p>
            <a:pPr algn="l"/>
            <a:r>
              <a:rPr lang="en-US" sz="1800" dirty="0">
                <a:solidFill>
                  <a:srgbClr val="000000"/>
                </a:solidFill>
                <a:latin typeface="Arial" pitchFamily="34" charset="0"/>
              </a:rPr>
              <a:t>Less than </a:t>
            </a:r>
          </a:p>
          <a:p>
            <a:pPr algn="l"/>
            <a:r>
              <a:rPr lang="en-US" sz="1800" dirty="0">
                <a:solidFill>
                  <a:srgbClr val="000000"/>
                </a:solidFill>
                <a:latin typeface="Arial" pitchFamily="34" charset="0"/>
              </a:rPr>
              <a:t>Less than or equal to</a:t>
            </a:r>
          </a:p>
          <a:p>
            <a:pPr algn="l"/>
            <a:r>
              <a:rPr lang="en-US" sz="1800" dirty="0">
                <a:solidFill>
                  <a:srgbClr val="000000"/>
                </a:solidFill>
                <a:latin typeface="Arial" pitchFamily="34" charset="0"/>
              </a:rPr>
              <a:t>Not equal to</a:t>
            </a:r>
          </a:p>
        </p:txBody>
      </p:sp>
      <p:sp>
        <p:nvSpPr>
          <p:cNvPr id="19462" name="Line 6"/>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Line 7"/>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9"/>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Line 10"/>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Line 11"/>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Les01">
  <a:themeElements>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fontScheme name="Les0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outerShdw dist="53882"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60000"/>
          </a:spcBef>
          <a:spcAft>
            <a:spcPct val="0"/>
          </a:spcAft>
          <a:buClrTx/>
          <a:buSzTx/>
          <a:buFontTx/>
          <a:buNone/>
          <a:tabLst/>
          <a:defRPr kumimoji="0" lang="en-US" sz="2800" b="1" i="0" u="none" strike="noStrike" cap="none" normalizeH="0" baseline="0" smtClean="0">
            <a:ln>
              <a:noFill/>
            </a:ln>
            <a:solidFill>
              <a:schemeClr val="bg2"/>
            </a:solidFill>
            <a:effectLst/>
            <a:latin typeface="Arial Narrow" pitchFamily="34" charset="0"/>
            <a:cs typeface="Arial" pitchFamily="34" charset="0"/>
          </a:defRPr>
        </a:defPPr>
      </a:lstStyle>
    </a:spDef>
    <a:lnDef>
      <a:spPr bwMode="auto">
        <a:xfrm>
          <a:off x="0" y="0"/>
          <a:ext cx="1" cy="1"/>
        </a:xfrm>
        <a:custGeom>
          <a:avLst/>
          <a:gdLst/>
          <a:ahLst/>
          <a:cxnLst/>
          <a:rect l="0" t="0" r="0" b="0"/>
          <a:pathLst/>
        </a:custGeom>
        <a:gradFill rotWithShape="0">
          <a:gsLst>
            <a:gs pos="0">
              <a:srgbClr val="D3EAF8">
                <a:gamma/>
                <a:shade val="89804"/>
                <a:invGamma/>
              </a:srgbClr>
            </a:gs>
            <a:gs pos="50000">
              <a:srgbClr val="D3EAF8"/>
            </a:gs>
            <a:gs pos="100000">
              <a:srgbClr val="D3EAF8">
                <a:gamma/>
                <a:shade val="89804"/>
                <a:invGamma/>
              </a:srgbClr>
            </a:gs>
          </a:gsLst>
          <a:lin ang="18900000" scaled="1"/>
        </a:gradFill>
        <a:ln w="50800" cap="flat" cmpd="sng" algn="ctr">
          <a:solidFill>
            <a:schemeClr val="bg2"/>
          </a:solidFill>
          <a:prstDash val="solid"/>
          <a:round/>
          <a:headEnd type="none" w="sm" len="sm"/>
          <a:tailEnd type="none" w="sm" len="sm"/>
        </a:ln>
        <a:effectLst>
          <a:outerShdw dist="53882" dir="2700000" algn="ctr" rotWithShape="0">
            <a:srgbClr val="000000">
              <a:alpha val="50000"/>
            </a:srgbClr>
          </a:outerShdw>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20000"/>
          </a:lnSpc>
          <a:spcBef>
            <a:spcPct val="60000"/>
          </a:spcBef>
          <a:spcAft>
            <a:spcPct val="0"/>
          </a:spcAft>
          <a:buClrTx/>
          <a:buSzTx/>
          <a:buFontTx/>
          <a:buNone/>
          <a:tabLst/>
          <a:defRPr kumimoji="0" lang="en-US" sz="2800" b="1" i="0" u="none" strike="noStrike" cap="none" normalizeH="0" baseline="0" smtClean="0">
            <a:ln>
              <a:noFill/>
            </a:ln>
            <a:solidFill>
              <a:schemeClr val="bg2"/>
            </a:solidFill>
            <a:effectLst/>
            <a:latin typeface="Arial Narrow" pitchFamily="34" charset="0"/>
            <a:cs typeface="Arial" pitchFamily="34" charset="0"/>
          </a:defRPr>
        </a:defPPr>
      </a:lstStyle>
    </a:lnDef>
  </a:objectDefaults>
  <a:extraClrSchemeLst>
    <a:extraClrScheme>
      <a:clrScheme name="Les01 1">
        <a:dk1>
          <a:srgbClr val="000066"/>
        </a:dk1>
        <a:lt1>
          <a:srgbClr val="FFFFFF"/>
        </a:lt1>
        <a:dk2>
          <a:srgbClr val="3366FF"/>
        </a:dk2>
        <a:lt2>
          <a:srgbClr val="66FFFF"/>
        </a:lt2>
        <a:accent1>
          <a:srgbClr val="DDDDDD"/>
        </a:accent1>
        <a:accent2>
          <a:srgbClr val="FFCC66"/>
        </a:accent2>
        <a:accent3>
          <a:srgbClr val="ADB8FF"/>
        </a:accent3>
        <a:accent4>
          <a:srgbClr val="DADADA"/>
        </a:accent4>
        <a:accent5>
          <a:srgbClr val="EBEBEB"/>
        </a:accent5>
        <a:accent6>
          <a:srgbClr val="E7B95C"/>
        </a:accent6>
        <a:hlink>
          <a:srgbClr val="FF0033"/>
        </a:hlink>
        <a:folHlink>
          <a:srgbClr val="99CCFF"/>
        </a:folHlink>
      </a:clrScheme>
      <a:clrMap bg1="dk2" tx1="lt1" bg2="dk1" tx2="lt2" accent1="accent1" accent2="accent2" accent3="accent3" accent4="accent4" accent5="accent5" accent6="accent6" hlink="hlink" folHlink="folHlink"/>
    </a:extraClrScheme>
    <a:extraClrScheme>
      <a:clrScheme name="Les01 2">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s01 3">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Les01 4">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s01 5">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s01 6">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s01 7">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Les01 8">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E0E58"/>
    </a:dk1>
    <a:lt1>
      <a:srgbClr val="F8F8D3"/>
    </a:lt1>
    <a:dk2>
      <a:srgbClr val="2323DC"/>
    </a:dk2>
    <a:lt2>
      <a:srgbClr val="7BEAEA"/>
    </a:lt2>
    <a:accent1>
      <a:srgbClr val="DDDDDD"/>
    </a:accent1>
    <a:accent2>
      <a:srgbClr val="EAC67B"/>
    </a:accent2>
    <a:accent3>
      <a:srgbClr val="ACACEB"/>
    </a:accent3>
    <a:accent4>
      <a:srgbClr val="D4D4B4"/>
    </a:accent4>
    <a:accent5>
      <a:srgbClr val="EBEBEB"/>
    </a:accent5>
    <a:accent6>
      <a:srgbClr val="D4B36F"/>
    </a:accent6>
    <a:hlink>
      <a:srgbClr val="7BEAEA"/>
    </a:hlink>
    <a:folHlink>
      <a:srgbClr val="D3EAF8"/>
    </a:folHlink>
  </a:clrScheme>
</a:themeOverride>
</file>

<file path=docProps/app.xml><?xml version="1.0" encoding="utf-8"?>
<Properties xmlns="http://schemas.openxmlformats.org/officeDocument/2006/extended-properties" xmlns:vt="http://schemas.openxmlformats.org/officeDocument/2006/docPropsVTypes">
  <Template>C:\Jobs\intro\newintro\SQL1\Les01.ppt</Template>
  <TotalTime>4574</TotalTime>
  <Words>2455</Words>
  <Application>Microsoft Office PowerPoint</Application>
  <PresentationFormat>On-screen Show (4:3)</PresentationFormat>
  <Paragraphs>405</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Les01</vt:lpstr>
      <vt:lpstr>Subqueries</vt:lpstr>
      <vt:lpstr>Objectives</vt:lpstr>
      <vt:lpstr>Using a Subquery  to Solve a Problem</vt:lpstr>
      <vt:lpstr>Subqueries</vt:lpstr>
      <vt:lpstr>Using a Subquery</vt:lpstr>
      <vt:lpstr>Using a Subquery</vt:lpstr>
      <vt:lpstr>Guidelines for Using Subqueries</vt:lpstr>
      <vt:lpstr>Types of Subqueries</vt:lpstr>
      <vt:lpstr>Single-Row Subqueries</vt:lpstr>
      <vt:lpstr>Single-Row Subqueries</vt:lpstr>
      <vt:lpstr>Using Group Functions  in a Subquery</vt:lpstr>
      <vt:lpstr>HAVING Clause with Subqueries</vt:lpstr>
      <vt:lpstr>Executing Single-Row Subqueries</vt:lpstr>
      <vt:lpstr>What Is Wrong  with This Statement?</vt:lpstr>
      <vt:lpstr>Will This Statement Work?</vt:lpstr>
      <vt:lpstr>Multiple-Row Subqueries</vt:lpstr>
      <vt:lpstr>Using ANY Operator  in Multiple-Row Subqueries</vt:lpstr>
      <vt:lpstr>Find the employee names who get the equal salary which is department wise lowest salary</vt:lpstr>
      <vt:lpstr>Using ALL Operator  in Multiple-Row Subqueries</vt:lpstr>
      <vt:lpstr>Summary</vt:lpstr>
      <vt:lpstr>Practice Overview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Teacher</cp:lastModifiedBy>
  <cp:revision>196</cp:revision>
  <cp:lastPrinted>1998-06-30T21:15:58Z</cp:lastPrinted>
  <dcterms:created xsi:type="dcterms:W3CDTF">1995-06-17T23:31:02Z</dcterms:created>
  <dcterms:modified xsi:type="dcterms:W3CDTF">2019-07-13T17:23:06Z</dcterms:modified>
</cp:coreProperties>
</file>