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78" r:id="rId7"/>
    <p:sldId id="279" r:id="rId8"/>
    <p:sldId id="269" r:id="rId9"/>
    <p:sldId id="270" r:id="rId10"/>
    <p:sldId id="258" r:id="rId11"/>
    <p:sldId id="272" r:id="rId12"/>
    <p:sldId id="271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969BD-DD10-4020-9F56-F0AD47ED36A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3DAF-F491-4105-8CCE-C2E32FD9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3DAF-F491-4105-8CCE-C2E32FD98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3DAF-F491-4105-8CCE-C2E32FD98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</a:t>
            </a:r>
            <a:r>
              <a:rPr lang="en-US" dirty="0" smtClean="0"/>
              <a:t>Code: CSC </a:t>
            </a:r>
            <a:r>
              <a:rPr lang="en-US" dirty="0"/>
              <a:t>2108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7331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First Normal Form (1NF)</a:t>
            </a:r>
            <a:endParaRPr lang="x-none" sz="2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6"/>
            <a:ext cx="79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After 1NF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23058"/>
              </p:ext>
            </p:extLst>
          </p:nvPr>
        </p:nvGraphicFramePr>
        <p:xfrm>
          <a:off x="1066987" y="2329841"/>
          <a:ext cx="7791263" cy="3311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1491"/>
                <a:gridCol w="821187"/>
                <a:gridCol w="1482143"/>
                <a:gridCol w="881274"/>
                <a:gridCol w="1552244"/>
                <a:gridCol w="2022924"/>
              </a:tblGrid>
              <a:tr h="575488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employees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77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dept_name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</a:rPr>
                        <a:t>course_title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date_completed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M.S.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MKT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48000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8/9/16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M.S.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MKT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48000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10/7/16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A.B.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ACC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52000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Tally ACC 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12/8/16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C.L.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I.S.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43000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1/12/16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C.L.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I.S.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43000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CTT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4/12/16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 : 2NF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708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Second Normal </a:t>
            </a:r>
            <a:r>
              <a:rPr lang="en-US" b="1" i="1" dirty="0" smtClean="0"/>
              <a:t>Form Rule:</a:t>
            </a:r>
            <a:endParaRPr lang="en-US" dirty="0"/>
          </a:p>
          <a:p>
            <a:r>
              <a:rPr lang="en-US" dirty="0"/>
              <a:t>A relation in First Normal Form in which every attribute in fully functionally dependent in the primary key or Partial Functional dependency should be removed.</a:t>
            </a:r>
          </a:p>
          <a:p>
            <a:endParaRPr lang="en-US" dirty="0"/>
          </a:p>
          <a:p>
            <a:pPr lvl="1"/>
            <a:r>
              <a:rPr lang="en-US" b="1" i="1" dirty="0"/>
              <a:t>Partial Functional Dependency</a:t>
            </a:r>
            <a:endParaRPr lang="en-US" dirty="0"/>
          </a:p>
          <a:p>
            <a:pPr lvl="1"/>
            <a:r>
              <a:rPr lang="en-US" dirty="0"/>
              <a:t>A functional dependency in which one or more non-key attribute are functionally dependent in part (but not all) of the primary key.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Functional Dependency</a:t>
            </a:r>
          </a:p>
          <a:p>
            <a:pPr lvl="1"/>
            <a:r>
              <a:rPr lang="en-US" dirty="0"/>
              <a:t>A constrain between two attribute or two sets of attributes.</a:t>
            </a:r>
          </a:p>
        </p:txBody>
      </p:sp>
    </p:spTree>
    <p:extLst>
      <p:ext uri="{BB962C8B-B14F-4D97-AF65-F5344CB8AC3E}">
        <p14:creationId xmlns:p14="http://schemas.microsoft.com/office/powerpoint/2010/main" val="30916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Second </a:t>
            </a:r>
            <a:r>
              <a:rPr lang="en-US" sz="2600" dirty="0"/>
              <a:t>Normal Form </a:t>
            </a:r>
            <a:r>
              <a:rPr lang="en-US" sz="2600" dirty="0" smtClean="0"/>
              <a:t>(2NF</a:t>
            </a:r>
            <a:r>
              <a:rPr lang="en-US" sz="2600" dirty="0"/>
              <a:t>)</a:t>
            </a:r>
            <a:endParaRPr lang="x-none" sz="2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6"/>
            <a:ext cx="79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After 2NF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8578"/>
              </p:ext>
            </p:extLst>
          </p:nvPr>
        </p:nvGraphicFramePr>
        <p:xfrm>
          <a:off x="1066987" y="2313630"/>
          <a:ext cx="7077075" cy="1641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214"/>
                <a:gridCol w="1351164"/>
                <a:gridCol w="2437764"/>
                <a:gridCol w="1577933"/>
              </a:tblGrid>
              <a:tr h="35102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employees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dept_name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salary 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M.S.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MKT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68000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A.B.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ACC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53000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C.L.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IS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43000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0531"/>
              </p:ext>
            </p:extLst>
          </p:nvPr>
        </p:nvGraphicFramePr>
        <p:xfrm>
          <a:off x="1031888" y="4468068"/>
          <a:ext cx="7077075" cy="2257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3573"/>
                <a:gridCol w="2415642"/>
                <a:gridCol w="3047860"/>
              </a:tblGrid>
              <a:tr h="15031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Courses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course_title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date_employed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2/9/16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10/7/16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ACC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12/8/16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1/12/16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CTT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4/12/16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0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6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18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Introduction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The Normal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Modification Anomalies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Real World Exercise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Why </a:t>
            </a:r>
            <a:r>
              <a:rPr lang="en-US" altLang="en-US" dirty="0"/>
              <a:t>Normalize?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we need this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52566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/>
              <a:t>Flexibility</a:t>
            </a:r>
          </a:p>
          <a:p>
            <a:pPr lvl="1"/>
            <a:r>
              <a:rPr lang="en-US" altLang="en-US" dirty="0"/>
              <a:t>Structure supports many ways to look at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/>
              <a:t>Data Integrity</a:t>
            </a:r>
          </a:p>
          <a:p>
            <a:pPr lvl="1"/>
            <a:r>
              <a:rPr lang="en-US" altLang="en-US" dirty="0"/>
              <a:t>“Modification Anomalies”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en-US" dirty="0"/>
              <a:t>Deletion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en-US" dirty="0"/>
              <a:t>Insertion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en-US" dirty="0"/>
              <a:t>Update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/>
              <a:t>Efficiency</a:t>
            </a:r>
          </a:p>
          <a:p>
            <a:pPr lvl="1"/>
            <a:r>
              <a:rPr lang="en-US" altLang="en-US" dirty="0"/>
              <a:t>Eliminate redundant data and save space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Normalization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088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Normalization</a:t>
            </a:r>
          </a:p>
          <a:p>
            <a:r>
              <a:rPr lang="en-US" dirty="0"/>
              <a:t>The process of decomposing relations with Anomalies to produce smaller Well-Structure relations.</a:t>
            </a:r>
          </a:p>
          <a:p>
            <a:endParaRPr lang="en-US" dirty="0"/>
          </a:p>
          <a:p>
            <a:r>
              <a:rPr lang="en-US" sz="2000" b="1" i="1" dirty="0"/>
              <a:t>Normal Form</a:t>
            </a:r>
          </a:p>
          <a:p>
            <a:r>
              <a:rPr lang="en-US" dirty="0"/>
              <a:t>A relation that results from applying simple rules regarding Functional Dependences (or relationship between attributes) to that relation.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Anomaly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Modification Anomalies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08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Anomaly</a:t>
            </a:r>
          </a:p>
          <a:p>
            <a:r>
              <a:rPr lang="en-US" dirty="0"/>
              <a:t>An error or inconsistency that may result when a user attempts to update a table that contains redundant data.</a:t>
            </a:r>
          </a:p>
          <a:p>
            <a:r>
              <a:rPr lang="en-US" dirty="0"/>
              <a:t>There are three types of Anomaly - </a:t>
            </a:r>
            <a:r>
              <a:rPr lang="en-US" b="1" dirty="0"/>
              <a:t>Insertion Anomaly, Deletion Anomaly, Modification Anomaly</a:t>
            </a:r>
          </a:p>
          <a:p>
            <a:endParaRPr lang="en-US" b="1" dirty="0"/>
          </a:p>
          <a:p>
            <a:r>
              <a:rPr lang="en-US" b="1" i="1" dirty="0"/>
              <a:t>Well Structure Relation</a:t>
            </a:r>
          </a:p>
          <a:p>
            <a:r>
              <a:rPr lang="en-US" dirty="0"/>
              <a:t>A relation that contains minimal redundancy and allows users to insert, modify and delete the rows without error or inconsistencies.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0180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/>
              <a:t>Racoosin Solutions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91D9A9-3278-4A5F-967F-C5886268FFB4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4436" y="676245"/>
            <a:ext cx="7772400" cy="762000"/>
          </a:xfrm>
        </p:spPr>
        <p:txBody>
          <a:bodyPr/>
          <a:lstStyle/>
          <a:p>
            <a:pPr algn="l"/>
            <a:r>
              <a:rPr lang="en-US" altLang="en-US" sz="3600" dirty="0" smtClean="0"/>
              <a:t>Example  of Anomalies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3470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>
                <a:solidFill>
                  <a:schemeClr val="folHlink"/>
                </a:solidFill>
              </a:rPr>
              <a:t>Question – Is this a relation?</a:t>
            </a:r>
            <a:r>
              <a:rPr lang="en-US" altLang="en-US" sz="26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114800" y="4495800"/>
            <a:ext cx="464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Answer – Yes: unique rows and no multivalued attributes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5257800"/>
            <a:ext cx="4324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>
                <a:solidFill>
                  <a:schemeClr val="folHlink"/>
                </a:solidFill>
              </a:rPr>
              <a:t>Question – What’s the primary key?</a:t>
            </a:r>
            <a:r>
              <a:rPr lang="en-US" altLang="en-US" sz="26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800600" y="525780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Answer – Composite: Emp_ID, Course_Title</a:t>
            </a:r>
          </a:p>
        </p:txBody>
      </p:sp>
      <p:pic>
        <p:nvPicPr>
          <p:cNvPr id="17417" name="Picture 7" descr="FIG5-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8" y="1462870"/>
            <a:ext cx="8458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utoUpdateAnimBg="0"/>
      <p:bldP spid="93189" grpId="0" autoUpdateAnimBg="0"/>
      <p:bldP spid="9319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/>
              <a:t>Racoosin Solutions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B24F4A-D595-4F0B-8681-9FDAF678015A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98" y="417535"/>
            <a:ext cx="7772400" cy="1143000"/>
          </a:xfrm>
        </p:spPr>
        <p:txBody>
          <a:bodyPr/>
          <a:lstStyle/>
          <a:p>
            <a:pPr algn="l"/>
            <a:r>
              <a:rPr lang="en-US" altLang="en-US" smtClean="0"/>
              <a:t>Anomalies in this Table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1389"/>
            <a:ext cx="8839200" cy="3352800"/>
          </a:xfrm>
        </p:spPr>
        <p:txBody>
          <a:bodyPr>
            <a:normAutofit/>
          </a:bodyPr>
          <a:lstStyle/>
          <a:p>
            <a:r>
              <a:rPr lang="en-US" altLang="en-US" sz="1800" b="1" dirty="0" smtClean="0">
                <a:solidFill>
                  <a:schemeClr val="accent1"/>
                </a:solidFill>
              </a:rPr>
              <a:t>Insertion</a:t>
            </a:r>
            <a:r>
              <a:rPr lang="en-US" altLang="en-US" sz="1800" dirty="0" smtClean="0"/>
              <a:t> – can’t enter a new employee without having the employee take a class</a:t>
            </a:r>
          </a:p>
          <a:p>
            <a:r>
              <a:rPr lang="en-US" altLang="en-US" sz="1800" b="1" dirty="0" smtClean="0">
                <a:solidFill>
                  <a:schemeClr val="accent1"/>
                </a:solidFill>
              </a:rPr>
              <a:t>Deletion</a:t>
            </a:r>
            <a:r>
              <a:rPr lang="en-US" altLang="en-US" sz="1800" dirty="0" smtClean="0"/>
              <a:t> – if we remove employee 140, we lose information about the existence of a Tax </a:t>
            </a:r>
            <a:r>
              <a:rPr lang="en-US" altLang="en-US" sz="1800" dirty="0" err="1" smtClean="0"/>
              <a:t>Acc</a:t>
            </a:r>
            <a:r>
              <a:rPr lang="en-US" altLang="en-US" sz="1800" dirty="0" smtClean="0"/>
              <a:t> class</a:t>
            </a:r>
          </a:p>
          <a:p>
            <a:r>
              <a:rPr lang="en-US" altLang="en-US" sz="1800" b="1" dirty="0" smtClean="0">
                <a:solidFill>
                  <a:schemeClr val="accent1"/>
                </a:solidFill>
              </a:rPr>
              <a:t>Modification</a:t>
            </a:r>
            <a:r>
              <a:rPr lang="en-US" altLang="en-US" sz="1800" dirty="0" smtClean="0"/>
              <a:t> – giving a salary increase to employee 100 forces us to update multiple records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10259" y="4062680"/>
            <a:ext cx="7696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9900"/>
                </a:solidFill>
              </a:rPr>
              <a:t>Why do these anomalies exist? </a:t>
            </a:r>
          </a:p>
          <a:p>
            <a:pPr lvl="1"/>
            <a:r>
              <a:rPr lang="en-US" altLang="en-US" sz="2000" dirty="0">
                <a:solidFill>
                  <a:srgbClr val="FF9900"/>
                </a:solidFill>
              </a:rPr>
              <a:t>Because we’ve combined two themes (entity types) into one relation. This results in duplication, and an unnecessary dependency between the entities</a:t>
            </a:r>
          </a:p>
        </p:txBody>
      </p:sp>
    </p:spTree>
    <p:extLst>
      <p:ext uri="{BB962C8B-B14F-4D97-AF65-F5344CB8AC3E}">
        <p14:creationId xmlns:p14="http://schemas.microsoft.com/office/powerpoint/2010/main" val="15793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  <p:bldP spid="942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Normal Form Rules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08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First Normal Form (1NF)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Second Normal Form (2NF)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Third Normal Form (3NF)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Boyce-</a:t>
            </a:r>
            <a:r>
              <a:rPr lang="en-US" b="1" i="1" dirty="0" err="1"/>
              <a:t>Codd</a:t>
            </a:r>
            <a:r>
              <a:rPr lang="en-US" b="1" i="1" dirty="0"/>
              <a:t> Normal Form (BCNF)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Fourth Normal Form (4NF)</a:t>
            </a:r>
          </a:p>
          <a:p>
            <a:endParaRPr lang="en-US" dirty="0"/>
          </a:p>
          <a:p>
            <a:r>
              <a:rPr lang="en-US" dirty="0"/>
              <a:t>Except 1NF each Normal Form ensures it’s previous Normal Forms are satisfied. </a:t>
            </a:r>
          </a:p>
        </p:txBody>
      </p:sp>
    </p:spTree>
    <p:extLst>
      <p:ext uri="{BB962C8B-B14F-4D97-AF65-F5344CB8AC3E}">
        <p14:creationId xmlns:p14="http://schemas.microsoft.com/office/powerpoint/2010/main" val="11680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 : 1NF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Normal Form (1NF)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708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First Normal Form </a:t>
            </a:r>
            <a:r>
              <a:rPr lang="en-US" b="1" i="1" dirty="0" smtClean="0"/>
              <a:t>Rule:</a:t>
            </a:r>
            <a:endParaRPr lang="en-US" b="1" i="1" dirty="0"/>
          </a:p>
          <a:p>
            <a:r>
              <a:rPr lang="en-US" dirty="0"/>
              <a:t>A relation that contains no multivalued Attributes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b="1" i="1" dirty="0" smtClean="0"/>
              <a:t>Before </a:t>
            </a:r>
            <a:r>
              <a:rPr lang="en-US" b="1" i="1" dirty="0"/>
              <a:t>1NF </a:t>
            </a:r>
            <a:r>
              <a:rPr lang="en-US" b="1" i="1" dirty="0" smtClean="0"/>
              <a:t>applied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  <a:p>
            <a:pPr marL="285750" indent="-285750">
              <a:buFontTx/>
              <a:buChar char="-"/>
            </a:pPr>
            <a:endParaRPr lang="en-US" b="1" i="1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60288"/>
              </p:ext>
            </p:extLst>
          </p:nvPr>
        </p:nvGraphicFramePr>
        <p:xfrm>
          <a:off x="783771" y="3531100"/>
          <a:ext cx="7224767" cy="2688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135"/>
                <a:gridCol w="752977"/>
                <a:gridCol w="1362984"/>
                <a:gridCol w="819697"/>
                <a:gridCol w="1439234"/>
                <a:gridCol w="1896740"/>
              </a:tblGrid>
              <a:tr h="292167">
                <a:tc gridSpan="6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 marL="50484" marR="50484" marT="70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course_title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date_completed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M.S.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SPSS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8/9/16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10/7/16</a:t>
                      </a:r>
                    </a:p>
                  </a:txBody>
                  <a:tcPr marL="50484" marR="50484" marT="7012" marB="0" anchor="ctr"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A.B.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Tally ACC  </a:t>
                      </a: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12/8/16</a:t>
                      </a:r>
                    </a:p>
                  </a:txBody>
                  <a:tcPr marL="50484" marR="50484" marT="7012" marB="0" anchor="ctr"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C.L.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I.S.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SPSS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CTT</a:t>
                      </a: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1/12/16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4/12/16</a:t>
                      </a:r>
                    </a:p>
                  </a:txBody>
                  <a:tcPr marL="50484" marR="50484" marT="70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2470</TotalTime>
  <Words>747</Words>
  <Application>Microsoft Office PowerPoint</Application>
  <PresentationFormat>On-screen Show (4:3)</PresentationFormat>
  <Paragraphs>214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Normalization</vt:lpstr>
      <vt:lpstr>Lecture Outline</vt:lpstr>
      <vt:lpstr>Why Normalize?..</vt:lpstr>
      <vt:lpstr>Normalization</vt:lpstr>
      <vt:lpstr>Anomaly</vt:lpstr>
      <vt:lpstr>Example  of Anomalies</vt:lpstr>
      <vt:lpstr>Anomalies in this Table</vt:lpstr>
      <vt:lpstr>Normal Forms</vt:lpstr>
      <vt:lpstr>Normal Form : 1NF</vt:lpstr>
      <vt:lpstr>PowerPoint Presentation</vt:lpstr>
      <vt:lpstr>Normal Form : 2NF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34</cp:revision>
  <dcterms:created xsi:type="dcterms:W3CDTF">2018-12-10T17:20:29Z</dcterms:created>
  <dcterms:modified xsi:type="dcterms:W3CDTF">2020-06-15T22:10:01Z</dcterms:modified>
</cp:coreProperties>
</file>