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7"/>
  </p:sldMasterIdLst>
  <p:notesMasterIdLst>
    <p:notesMasterId r:id="rId14"/>
  </p:notesMasterIdLst>
  <p:sldIdLst>
    <p:sldId id="283" r:id="rId8"/>
    <p:sldId id="282" r:id="rId9"/>
    <p:sldId id="284" r:id="rId10"/>
    <p:sldId id="285" r:id="rId11"/>
    <p:sldId id="286" r:id="rId12"/>
    <p:sldId id="287" r:id="rId13"/>
  </p:sldIdLst>
  <p:sldSz cx="12188825" cy="6858000"/>
  <p:notesSz cx="6858000" cy="9144000"/>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1pPr>
    <a:lvl2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2pPr>
    <a:lvl3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3pPr>
    <a:lvl4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4pPr>
    <a:lvl5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5pPr>
    <a:lvl6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6pPr>
    <a:lvl7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7pPr>
    <a:lvl8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8pPr>
    <a:lvl9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40">
          <p15:clr>
            <a:srgbClr val="A4A3A4"/>
          </p15:clr>
        </p15:guide>
        <p15:guide id="3" pos="7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E2F6"/>
          </a:solidFill>
        </a:fill>
      </a:tcStyle>
    </a:wholeTbl>
    <a:band2H>
      <a:tcTxStyle/>
      <a:tcStyle>
        <a:tcBdr/>
        <a:fill>
          <a:solidFill>
            <a:srgbClr val="E6F1FA"/>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3585F"/>
        </a:fontRef>
        <a:srgbClr val="53585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53585F"/>
        </a:fontRef>
        <a:srgbClr val="53585F"/>
      </a:tcTxStyle>
      <a:tcStyle>
        <a:tcBdr>
          <a:left>
            <a:ln w="3175" cap="flat">
              <a:noFill/>
              <a:miter lim="400000"/>
            </a:ln>
          </a:left>
          <a:right>
            <a:ln w="3175" cap="flat">
              <a:noFill/>
              <a:miter lim="400000"/>
            </a:ln>
          </a:right>
          <a:top>
            <a:ln w="508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0D1"/>
          </a:solidFill>
        </a:fill>
      </a:tcStyle>
    </a:wholeTbl>
    <a:band2H>
      <a:tcTxStyle/>
      <a:tcStyle>
        <a:tcBdr/>
        <a:fill>
          <a:solidFill>
            <a:srgbClr val="E9E9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0" autoAdjust="0"/>
    <p:restoredTop sz="94660"/>
  </p:normalViewPr>
  <p:slideViewPr>
    <p:cSldViewPr snapToGrid="0" showGuides="1">
      <p:cViewPr varScale="1">
        <p:scale>
          <a:sx n="85" d="100"/>
          <a:sy n="85" d="100"/>
        </p:scale>
        <p:origin x="534" y="84"/>
      </p:cViewPr>
      <p:guideLst>
        <p:guide orient="horz" pos="2160"/>
        <p:guide pos="240"/>
        <p:guide pos="7438"/>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2588" y="685800"/>
            <a:ext cx="6092825"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7552930"/>
      </p:ext>
    </p:extLst>
  </p:cSld>
  <p:clrMap bg1="lt1" tx1="dk1" bg2="lt2" tx2="dk2" accent1="accent1" accent2="accent2" accent3="accent3" accent4="accent4" accent5="accent5" accent6="accent6" hlink="hlink" folHlink="folHlink"/>
  <p:notesStyle>
    <a:lvl1pPr defTabSz="342831" latinLnBrk="0">
      <a:lnSpc>
        <a:spcPct val="117999"/>
      </a:lnSpc>
      <a:defRPr sz="1500">
        <a:latin typeface="+mn-lt"/>
        <a:ea typeface="+mn-ea"/>
        <a:cs typeface="+mn-cs"/>
        <a:sym typeface="Helvetica Neue"/>
      </a:defRPr>
    </a:lvl1pPr>
    <a:lvl2pPr indent="114277" defTabSz="342831" latinLnBrk="0">
      <a:lnSpc>
        <a:spcPct val="117999"/>
      </a:lnSpc>
      <a:defRPr sz="1500">
        <a:latin typeface="+mn-lt"/>
        <a:ea typeface="+mn-ea"/>
        <a:cs typeface="+mn-cs"/>
        <a:sym typeface="Helvetica Neue"/>
      </a:defRPr>
    </a:lvl2pPr>
    <a:lvl3pPr indent="228554" defTabSz="342831" latinLnBrk="0">
      <a:lnSpc>
        <a:spcPct val="117999"/>
      </a:lnSpc>
      <a:defRPr sz="1500">
        <a:latin typeface="+mn-lt"/>
        <a:ea typeface="+mn-ea"/>
        <a:cs typeface="+mn-cs"/>
        <a:sym typeface="Helvetica Neue"/>
      </a:defRPr>
    </a:lvl3pPr>
    <a:lvl4pPr indent="342831" defTabSz="342831" latinLnBrk="0">
      <a:lnSpc>
        <a:spcPct val="117999"/>
      </a:lnSpc>
      <a:defRPr sz="1500">
        <a:latin typeface="+mn-lt"/>
        <a:ea typeface="+mn-ea"/>
        <a:cs typeface="+mn-cs"/>
        <a:sym typeface="Helvetica Neue"/>
      </a:defRPr>
    </a:lvl4pPr>
    <a:lvl5pPr indent="457109" defTabSz="342831" latinLnBrk="0">
      <a:lnSpc>
        <a:spcPct val="117999"/>
      </a:lnSpc>
      <a:defRPr sz="1500">
        <a:latin typeface="+mn-lt"/>
        <a:ea typeface="+mn-ea"/>
        <a:cs typeface="+mn-cs"/>
        <a:sym typeface="Helvetica Neue"/>
      </a:defRPr>
    </a:lvl5pPr>
    <a:lvl6pPr indent="571386" defTabSz="342831" latinLnBrk="0">
      <a:lnSpc>
        <a:spcPct val="117999"/>
      </a:lnSpc>
      <a:defRPr sz="1500">
        <a:latin typeface="+mn-lt"/>
        <a:ea typeface="+mn-ea"/>
        <a:cs typeface="+mn-cs"/>
        <a:sym typeface="Helvetica Neue"/>
      </a:defRPr>
    </a:lvl6pPr>
    <a:lvl7pPr indent="685663" defTabSz="342831" latinLnBrk="0">
      <a:lnSpc>
        <a:spcPct val="117999"/>
      </a:lnSpc>
      <a:defRPr sz="1500">
        <a:latin typeface="+mn-lt"/>
        <a:ea typeface="+mn-ea"/>
        <a:cs typeface="+mn-cs"/>
        <a:sym typeface="Helvetica Neue"/>
      </a:defRPr>
    </a:lvl7pPr>
    <a:lvl8pPr indent="799940" defTabSz="342831" latinLnBrk="0">
      <a:lnSpc>
        <a:spcPct val="117999"/>
      </a:lnSpc>
      <a:defRPr sz="1500">
        <a:latin typeface="+mn-lt"/>
        <a:ea typeface="+mn-ea"/>
        <a:cs typeface="+mn-cs"/>
        <a:sym typeface="Helvetica Neue"/>
      </a:defRPr>
    </a:lvl8pPr>
    <a:lvl9pPr indent="914217" defTabSz="342831" latinLnBrk="0">
      <a:lnSpc>
        <a:spcPct val="117999"/>
      </a:lnSpc>
      <a:defRPr sz="15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Text"/>
          <p:cNvSpPr>
            <a:spLocks noGrp="1"/>
          </p:cNvSpPr>
          <p:nvPr>
            <p:ph type="title"/>
          </p:nvPr>
        </p:nvSpPr>
        <p:spPr>
          <a:xfrm>
            <a:off x="380899" y="89839"/>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a:defRPr>
                <a:latin typeface="+mn-lt"/>
              </a:defRPr>
            </a:lvl1pPr>
          </a:lstStyle>
          <a:p>
            <a:r>
              <a:rPr lang="en-US" dirty="0"/>
              <a:t>Click to edit Master title style</a:t>
            </a:r>
            <a:endParaRPr dirty="0"/>
          </a:p>
        </p:txBody>
      </p:sp>
      <p:sp>
        <p:nvSpPr>
          <p:cNvPr id="7"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650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1787" y="2075421"/>
            <a:ext cx="8451766"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rPr dirty="0"/>
              <a:t>Title Text</a:t>
            </a:r>
          </a:p>
        </p:txBody>
      </p:sp>
      <p:sp>
        <p:nvSpPr>
          <p:cNvPr id="15" name="Body Level One…"/>
          <p:cNvSpPr>
            <a:spLocks noGrp="1"/>
          </p:cNvSpPr>
          <p:nvPr>
            <p:ph type="body" sz="quarter" idx="1"/>
          </p:nvPr>
        </p:nvSpPr>
        <p:spPr>
          <a:xfrm>
            <a:off x="7701073" y="232833"/>
            <a:ext cx="410705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36" name="Group 35"/>
          <p:cNvGrpSpPr/>
          <p:nvPr userDrawn="1"/>
        </p:nvGrpSpPr>
        <p:grpSpPr>
          <a:xfrm>
            <a:off x="-144425" y="5491163"/>
            <a:ext cx="12337218"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831381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80899" y="43645"/>
            <a:ext cx="11427027" cy="6359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r>
              <a:t>Title Text</a:t>
            </a:r>
          </a:p>
        </p:txBody>
      </p:sp>
      <p:sp>
        <p:nvSpPr>
          <p:cNvPr id="4"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
        <p:nvSpPr>
          <p:cNvPr id="5" name="Body Level One…"/>
          <p:cNvSpPr>
            <a:spLocks noGrp="1"/>
          </p:cNvSpPr>
          <p:nvPr>
            <p:ph type="body" idx="1"/>
          </p:nvPr>
        </p:nvSpPr>
        <p:spPr>
          <a:xfrm>
            <a:off x="370318" y="846665"/>
            <a:ext cx="4773959" cy="44196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2pPr marL="558800" indent="-279400">
              <a:buClrTx/>
              <a:buChar char="—"/>
            </a:lvl2pPr>
            <a:lvl3pPr marL="838200" indent="-279400">
              <a:buClr>
                <a:srgbClr val="36AFE0"/>
              </a:buClr>
            </a:lvl3pPr>
            <a:lvl4pPr marL="1308100" indent="-279400">
              <a:buClrTx/>
              <a:buChar char="-"/>
            </a:lvl4pPr>
            <a:lvl5pPr marL="1651000" indent="-279400">
              <a:buClrTx/>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Line"/>
          <p:cNvSpPr/>
          <p:nvPr userDrawn="1"/>
        </p:nvSpPr>
        <p:spPr>
          <a:xfrm flipV="1">
            <a:off x="11844154" y="6493536"/>
            <a:ext cx="1" cy="482878"/>
          </a:xfrm>
          <a:prstGeom prst="line">
            <a:avLst/>
          </a:prstGeom>
          <a:ln w="6350">
            <a:solidFill>
              <a:srgbClr val="A7A7A7"/>
            </a:solidFill>
            <a:miter lim="400000"/>
          </a:ln>
        </p:spPr>
        <p:txBody>
          <a:bodyPr lIns="34282" tIns="34282" rIns="34282" bIns="34282"/>
          <a:lstStyle/>
          <a:p>
            <a:pPr defTabSz="914217">
              <a:spcBef>
                <a:spcPts val="0"/>
              </a:spcBef>
              <a:defRPr sz="3600" spc="0">
                <a:solidFill>
                  <a:srgbClr val="000000"/>
                </a:solidFill>
                <a:uFillTx/>
                <a:latin typeface="Interstate-Light"/>
                <a:ea typeface="Interstate-Light"/>
                <a:cs typeface="Interstate-Light"/>
                <a:sym typeface="Interstate-Light"/>
              </a:defRPr>
            </a:pPr>
            <a:endParaRPr/>
          </a:p>
        </p:txBody>
      </p:sp>
      <p:pic>
        <p:nvPicPr>
          <p:cNvPr id="8" name="citi_logo_CMYK_Blue.pdf" descr="citi_logo_CMYK_Blue.pdf"/>
          <p:cNvPicPr>
            <a:picLocks noChangeAspect="1"/>
          </p:cNvPicPr>
          <p:nvPr userDrawn="1"/>
        </p:nvPicPr>
        <p:blipFill>
          <a:blip r:embed="rId4">
            <a:extLst/>
          </a:blip>
          <a:srcRect/>
          <a:stretch>
            <a:fillRect/>
          </a:stretch>
        </p:blipFill>
        <p:spPr>
          <a:xfrm>
            <a:off x="11396500" y="6546482"/>
            <a:ext cx="332501" cy="19166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med"/>
  <p:txStyles>
    <p:title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j-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p:titleStyle>
    <p:bodyStyle>
      <a:lvl1pPr marL="139672" marR="0" indent="-139672" algn="l" defTabSz="914217" latinLnBrk="0">
        <a:lnSpc>
          <a:spcPct val="90000"/>
        </a:lnSpc>
        <a:spcBef>
          <a:spcPts val="900"/>
        </a:spcBef>
        <a:spcAft>
          <a:spcPts val="0"/>
        </a:spcAft>
        <a:buClr>
          <a:srgbClr val="0074B0"/>
        </a:buClr>
        <a:buSzPct val="9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1pPr>
      <a:lvl2pPr marL="408760" marR="0" indent="-237345"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2pPr>
      <a:lvl3pPr marL="627643" marR="0" indent="-284812"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3pPr>
      <a:lvl4pPr marL="830706"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4pPr>
      <a:lvl5pPr marL="1002122"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5pPr>
      <a:lvl6pPr marL="1295141"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6pPr>
      <a:lvl7pPr marL="1523695"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7pPr>
      <a:lvl8pPr marL="1752249"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8pPr>
      <a:lvl9pPr marL="1980804"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9pPr>
    </p:bodyStyle>
    <p:otherStyle>
      <a:lvl1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1pPr>
      <a:lvl2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2pPr>
      <a:lvl3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3pPr>
      <a:lvl4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4pPr>
      <a:lvl5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5pPr>
      <a:lvl6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6pPr>
      <a:lvl7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7pPr>
      <a:lvl8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8pPr>
      <a:lvl9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481358" y="2547899"/>
            <a:ext cx="10605741" cy="2707160"/>
          </a:xfrm>
          <a:prstGeom prst="rect">
            <a:avLst/>
          </a:prstGeom>
        </p:spPr>
        <p:txBody>
          <a:bodyPr/>
          <a:lstStyle/>
          <a:p>
            <a:r>
              <a:rPr lang="en-US" sz="4400" dirty="0">
                <a:latin typeface="Arial" panose="020B0604020202020204" pitchFamily="34" charset="0"/>
                <a:cs typeface="Arial" panose="020B0604020202020204" pitchFamily="34" charset="0"/>
              </a:rPr>
              <a:t>Market research and product development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Citi Global Consumer Bank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sz="5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947"/>
            <a:ext cx="12188825" cy="1714053"/>
          </a:xfrm>
          <a:prstGeom prst="rect">
            <a:avLst/>
          </a:prstGeom>
        </p:spPr>
      </p:pic>
      <p:pic>
        <p:nvPicPr>
          <p:cNvPr id="4" name="Picture 3"/>
          <p:cNvPicPr>
            <a:picLocks noChangeAspect="1"/>
          </p:cNvPicPr>
          <p:nvPr/>
        </p:nvPicPr>
        <p:blipFill>
          <a:blip r:embed="rId4"/>
          <a:stretch>
            <a:fillRect/>
          </a:stretch>
        </p:blipFill>
        <p:spPr>
          <a:xfrm>
            <a:off x="9089349" y="4954343"/>
            <a:ext cx="1552575" cy="1057275"/>
          </a:xfrm>
          <a:prstGeom prst="rect">
            <a:avLst/>
          </a:prstGeom>
        </p:spPr>
      </p:pic>
      <p:sp>
        <p:nvSpPr>
          <p:cNvPr id="8" name="Rectangle 7">
            <a:extLst>
              <a:ext uri="{FF2B5EF4-FFF2-40B4-BE49-F238E27FC236}">
                <a16:creationId xmlns:a16="http://schemas.microsoft.com/office/drawing/2014/main" id="{9A0DF4DE-D707-498B-A511-D4E1BEAAB29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Tree>
    <p:custDataLst>
      <p:tags r:id="rId1"/>
    </p:custDataLst>
    <p:extLst>
      <p:ext uri="{BB962C8B-B14F-4D97-AF65-F5344CB8AC3E}">
        <p14:creationId xmlns:p14="http://schemas.microsoft.com/office/powerpoint/2010/main" val="6213232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Segmentation Analysis</a:t>
            </a:r>
          </a:p>
        </p:txBody>
      </p:sp>
      <p:sp>
        <p:nvSpPr>
          <p:cNvPr id="264" name="Rectangle 263">
            <a:extLst>
              <a:ext uri="{FF2B5EF4-FFF2-40B4-BE49-F238E27FC236}">
                <a16:creationId xmlns:a16="http://schemas.microsoft.com/office/drawing/2014/main" id="{2647F291-67CA-4C5E-86F9-1DDCB3E8062B}"/>
              </a:ext>
            </a:extLst>
          </p:cNvPr>
          <p:cNvSpPr/>
          <p:nvPr/>
        </p:nvSpPr>
        <p:spPr>
          <a:xfrm>
            <a:off x="676192" y="1433552"/>
            <a:ext cx="10712669" cy="2167604"/>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R="0" algn="l" defTabSz="341753" rtl="0" fontAlgn="auto" latinLnBrk="0" hangingPunct="0">
              <a:lnSpc>
                <a:spcPct val="100000"/>
              </a:lnSpc>
              <a:spcBef>
                <a:spcPts val="1800"/>
              </a:spcBef>
              <a:spcAft>
                <a:spcPts val="0"/>
              </a:spcAft>
              <a:buClrTx/>
              <a:buSzTx/>
              <a:tabLst/>
            </a:pPr>
            <a:endParaRPr kumimoji="0" lang="en-AU" b="0" i="0" u="none" strike="noStrike" cap="none" spc="-48" normalizeH="0" dirty="0" smtClean="0">
              <a:ln>
                <a:noFill/>
              </a:ln>
              <a:solidFill>
                <a:srgbClr val="53585F"/>
              </a:solidFill>
              <a:effectLst/>
              <a:uFill>
                <a:solidFill>
                  <a:srgbClr val="7E7E7D"/>
                </a:solidFill>
              </a:uFill>
              <a:latin typeface="+mn-lt"/>
              <a:ea typeface="+mn-ea"/>
              <a:cs typeface="+mn-cs"/>
              <a:sym typeface="Helvetica Neue"/>
            </a:endParaRPr>
          </a:p>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r>
              <a:rPr lang="en-AU" spc="-48" baseline="0" dirty="0" smtClean="0"/>
              <a:t>Students</a:t>
            </a:r>
          </a:p>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r>
              <a:rPr kumimoji="0" lang="en-AU" b="0" i="0" u="none" strike="noStrike" cap="none" spc="-48" normalizeH="0" dirty="0" smtClean="0">
                <a:ln>
                  <a:noFill/>
                </a:ln>
                <a:solidFill>
                  <a:srgbClr val="53585F"/>
                </a:solidFill>
                <a:effectLst/>
                <a:uFill>
                  <a:solidFill>
                    <a:srgbClr val="7E7E7D"/>
                  </a:solidFill>
                </a:uFill>
                <a:latin typeface="+mn-lt"/>
                <a:ea typeface="+mn-ea"/>
                <a:cs typeface="+mn-cs"/>
                <a:sym typeface="Helvetica Neue"/>
              </a:rPr>
              <a:t>Salaried class</a:t>
            </a:r>
          </a:p>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r>
              <a:rPr lang="en-AU" spc="-48" baseline="0" dirty="0" smtClean="0"/>
              <a:t>Businessman</a:t>
            </a:r>
          </a:p>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endParaRPr kumimoji="0" lang="en-AU" b="0" i="0" u="none" strike="noStrike" cap="none" spc="-48" normalizeH="0" baseline="0" dirty="0">
              <a:ln>
                <a:noFill/>
              </a:ln>
              <a:solidFill>
                <a:srgbClr val="53585F"/>
              </a:solidFill>
              <a:effectLst/>
              <a:uFill>
                <a:solidFill>
                  <a:srgbClr val="7E7E7D"/>
                </a:solidFill>
              </a:uFill>
              <a:latin typeface="+mn-lt"/>
              <a:ea typeface="+mn-ea"/>
              <a:cs typeface="+mn-cs"/>
              <a:sym typeface="Helvetica Neue"/>
            </a:endParaRP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267" name="Title 262">
            <a:extLst>
              <a:ext uri="{FF2B5EF4-FFF2-40B4-BE49-F238E27FC236}">
                <a16:creationId xmlns:a16="http://schemas.microsoft.com/office/drawing/2014/main" id="{39592AD8-CD6A-499D-8697-C7530659FAE5}"/>
              </a:ext>
            </a:extLst>
          </p:cNvPr>
          <p:cNvSpPr txBox="1">
            <a:spLocks/>
          </p:cNvSpPr>
          <p:nvPr/>
        </p:nvSpPr>
        <p:spPr>
          <a:xfrm>
            <a:off x="290383" y="858857"/>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Demographic trends</a:t>
            </a:r>
          </a:p>
        </p:txBody>
      </p:sp>
      <p:sp>
        <p:nvSpPr>
          <p:cNvPr id="268" name="Rectangle 267">
            <a:extLst>
              <a:ext uri="{FF2B5EF4-FFF2-40B4-BE49-F238E27FC236}">
                <a16:creationId xmlns:a16="http://schemas.microsoft.com/office/drawing/2014/main" id="{F75C674B-25C1-4384-9D5A-36E7ABAC6692}"/>
              </a:ext>
            </a:extLst>
          </p:cNvPr>
          <p:cNvSpPr/>
          <p:nvPr/>
        </p:nvSpPr>
        <p:spPr>
          <a:xfrm>
            <a:off x="676192" y="4105274"/>
            <a:ext cx="10712669" cy="2303327"/>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L="342900" indent="-342900" defTabSz="341753">
              <a:spcBef>
                <a:spcPts val="1800"/>
              </a:spcBef>
              <a:buFont typeface="Arial" panose="020B0604020202020204" pitchFamily="34" charset="0"/>
              <a:buChar char="•"/>
            </a:pPr>
            <a:r>
              <a:rPr kumimoji="0" lang="en-AU" b="0" i="0" u="none" strike="noStrike" cap="none" spc="-48" normalizeH="0" baseline="0" dirty="0" smtClean="0">
                <a:ln>
                  <a:noFill/>
                </a:ln>
                <a:solidFill>
                  <a:srgbClr val="53585F"/>
                </a:solidFill>
                <a:effectLst/>
                <a:uFill>
                  <a:solidFill>
                    <a:srgbClr val="7E7E7D"/>
                  </a:solidFill>
                </a:uFill>
                <a:latin typeface="+mn-lt"/>
                <a:ea typeface="+mn-ea"/>
                <a:cs typeface="+mn-cs"/>
                <a:sym typeface="Helvetica Neue"/>
              </a:rPr>
              <a:t>Students</a:t>
            </a:r>
            <a:r>
              <a:rPr kumimoji="0" lang="en-AU" b="0" i="0" u="none" strike="noStrike" cap="none" spc="-48" normalizeH="0" dirty="0" smtClean="0">
                <a:ln>
                  <a:noFill/>
                </a:ln>
                <a:solidFill>
                  <a:srgbClr val="53585F"/>
                </a:solidFill>
                <a:effectLst/>
                <a:uFill>
                  <a:solidFill>
                    <a:srgbClr val="7E7E7D"/>
                  </a:solidFill>
                </a:uFill>
                <a:latin typeface="+mn-lt"/>
                <a:ea typeface="+mn-ea"/>
                <a:cs typeface="+mn-cs"/>
                <a:sym typeface="Helvetica Neue"/>
              </a:rPr>
              <a:t> </a:t>
            </a:r>
            <a:r>
              <a:rPr kumimoji="0" lang="en-AU" b="0" i="0" u="none" strike="noStrike" cap="none" spc="-48" normalizeH="0" dirty="0" smtClean="0">
                <a:ln>
                  <a:noFill/>
                </a:ln>
                <a:solidFill>
                  <a:srgbClr val="53585F"/>
                </a:solidFill>
                <a:effectLst/>
                <a:uFill>
                  <a:solidFill>
                    <a:srgbClr val="7E7E7D"/>
                  </a:solidFill>
                </a:uFill>
                <a:latin typeface="+mn-lt"/>
                <a:ea typeface="+mn-ea"/>
                <a:cs typeface="+mn-cs"/>
                <a:sym typeface="Helvetica Neue"/>
              </a:rPr>
              <a:t>: Students are often short of money to buy the things they need like smartphone, laptop, etc. A mobile or laptop loan can be provided to them  &amp; a reasonable EMIs can be charged on monthly basis.</a:t>
            </a:r>
          </a:p>
          <a:p>
            <a:pPr marL="342900" indent="-342900" defTabSz="341753">
              <a:spcBef>
                <a:spcPts val="1800"/>
              </a:spcBef>
              <a:buFont typeface="Arial" panose="020B0604020202020204" pitchFamily="34" charset="0"/>
              <a:buChar char="•"/>
            </a:pPr>
            <a:r>
              <a:rPr lang="en-AU" spc="-48" baseline="0" dirty="0" smtClean="0"/>
              <a:t>Salaried class</a:t>
            </a:r>
            <a:r>
              <a:rPr lang="en-AU" spc="-48" dirty="0" smtClean="0"/>
              <a:t> : Applying for loan &amp; then getting loan credited into one’s account is a hectic &amp; somewhat time consuming even with the emergence of new technologies. Pre approved personal loan can be provided to the salaried people having good credit rating or CIBIL score.</a:t>
            </a:r>
          </a:p>
          <a:p>
            <a:pPr marL="342900" indent="-342900" defTabSz="341753">
              <a:spcBef>
                <a:spcPts val="1800"/>
              </a:spcBef>
              <a:buFont typeface="Arial" panose="020B0604020202020204" pitchFamily="34" charset="0"/>
              <a:buChar char="•"/>
            </a:pPr>
            <a:r>
              <a:rPr kumimoji="0" lang="en-AU" b="0" i="0" u="none" strike="noStrike" cap="none" spc="-48" normalizeH="0" baseline="0" dirty="0" smtClean="0">
                <a:ln>
                  <a:noFill/>
                </a:ln>
                <a:solidFill>
                  <a:srgbClr val="53585F"/>
                </a:solidFill>
                <a:effectLst/>
                <a:uFill>
                  <a:solidFill>
                    <a:srgbClr val="7E7E7D"/>
                  </a:solidFill>
                </a:uFill>
                <a:latin typeface="+mn-lt"/>
                <a:ea typeface="+mn-ea"/>
                <a:cs typeface="+mn-cs"/>
                <a:sym typeface="Helvetica Neue"/>
              </a:rPr>
              <a:t>Businessman</a:t>
            </a:r>
            <a:r>
              <a:rPr kumimoji="0" lang="en-AU" b="0" i="0" u="none" strike="noStrike" cap="none" spc="-48" normalizeH="0" dirty="0" smtClean="0">
                <a:ln>
                  <a:noFill/>
                </a:ln>
                <a:solidFill>
                  <a:srgbClr val="53585F"/>
                </a:solidFill>
                <a:effectLst/>
                <a:uFill>
                  <a:solidFill>
                    <a:srgbClr val="7E7E7D"/>
                  </a:solidFill>
                </a:uFill>
                <a:latin typeface="+mn-lt"/>
                <a:ea typeface="+mn-ea"/>
                <a:cs typeface="+mn-cs"/>
                <a:sym typeface="Helvetica Neue"/>
              </a:rPr>
              <a:t> : Businessman who has good CRISIL score &amp; large fixed deposit with their bank can be given pre approved business loan. Interest can be charged slightly  above the regular interest charged on business loans.</a:t>
            </a:r>
            <a:endParaRPr kumimoji="0" lang="en-AU" b="0" i="0" u="none" strike="noStrike" cap="none" spc="-48" normalizeH="0" baseline="0" dirty="0">
              <a:ln>
                <a:noFill/>
              </a:ln>
              <a:solidFill>
                <a:srgbClr val="53585F"/>
              </a:solidFill>
              <a:effectLst/>
              <a:uFill>
                <a:solidFill>
                  <a:srgbClr val="7E7E7D"/>
                </a:solidFill>
              </a:uFill>
              <a:latin typeface="+mn-lt"/>
              <a:ea typeface="+mn-ea"/>
              <a:cs typeface="+mn-cs"/>
              <a:sym typeface="Helvetica Neue"/>
            </a:endParaRPr>
          </a:p>
        </p:txBody>
      </p:sp>
      <p:sp>
        <p:nvSpPr>
          <p:cNvPr id="269" name="Title 262">
            <a:extLst>
              <a:ext uri="{FF2B5EF4-FFF2-40B4-BE49-F238E27FC236}">
                <a16:creationId xmlns:a16="http://schemas.microsoft.com/office/drawing/2014/main" id="{6E952E76-BC21-4972-9DA8-EFBEC6BE227F}"/>
              </a:ext>
            </a:extLst>
          </p:cNvPr>
          <p:cNvSpPr txBox="1">
            <a:spLocks/>
          </p:cNvSpPr>
          <p:nvPr/>
        </p:nvSpPr>
        <p:spPr>
          <a:xfrm>
            <a:off x="290383" y="3506728"/>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Behavioural and Lifestyle trends</a:t>
            </a:r>
          </a:p>
        </p:txBody>
      </p:sp>
      <p:sp>
        <p:nvSpPr>
          <p:cNvPr id="272" name="Rectangle 271">
            <a:extLst>
              <a:ext uri="{FF2B5EF4-FFF2-40B4-BE49-F238E27FC236}">
                <a16:creationId xmlns:a16="http://schemas.microsoft.com/office/drawing/2014/main" id="{80B577B6-FFB8-44BC-BC56-61BE8DFE2016}"/>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
        <p:nvSpPr>
          <p:cNvPr id="9" name="Title 262">
            <a:extLst>
              <a:ext uri="{FF2B5EF4-FFF2-40B4-BE49-F238E27FC236}">
                <a16:creationId xmlns:a16="http://schemas.microsoft.com/office/drawing/2014/main" id="{F56C3133-1B0C-4E68-801E-2A0BD899BA83}"/>
              </a:ext>
            </a:extLst>
          </p:cNvPr>
          <p:cNvSpPr txBox="1">
            <a:spLocks/>
          </p:cNvSpPr>
          <p:nvPr/>
        </p:nvSpPr>
        <p:spPr>
          <a:xfrm>
            <a:off x="380898" y="384694"/>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400" dirty="0"/>
              <a:t>Segment: [Choose a segment e.g. Millennials, middle-aged, ageing population]</a:t>
            </a:r>
          </a:p>
        </p:txBody>
      </p:sp>
      <p:sp>
        <p:nvSpPr>
          <p:cNvPr id="10" name="Rectangle 9">
            <a:extLst>
              <a:ext uri="{FF2B5EF4-FFF2-40B4-BE49-F238E27FC236}">
                <a16:creationId xmlns:a16="http://schemas.microsoft.com/office/drawing/2014/main" id="{16253085-5781-4C00-BD7D-45CA1E4C407F}"/>
              </a:ext>
            </a:extLst>
          </p:cNvPr>
          <p:cNvSpPr/>
          <p:nvPr/>
        </p:nvSpPr>
        <p:spPr bwMode="auto">
          <a:xfrm>
            <a:off x="1971977" y="999169"/>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Identify a segment that you would like to develop a product for and include the demographic, behavioural and lifestyle trends which defines that segment.</a:t>
            </a:r>
          </a:p>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 [</a:t>
            </a:r>
            <a:r>
              <a:rPr lang="en-AU" sz="900" i="1" dirty="0" smtClean="0">
                <a:solidFill>
                  <a:schemeClr val="accent5"/>
                </a:solidFill>
                <a:ea typeface="+mj-ea"/>
              </a:rPr>
              <a:t>THIS TEXTBOX </a:t>
            </a:r>
            <a:r>
              <a:rPr lang="en-AU" sz="900" i="1" dirty="0">
                <a:solidFill>
                  <a:schemeClr val="accent5"/>
                </a:solidFill>
                <a:ea typeface="+mj-ea"/>
              </a:rPr>
              <a:t>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47123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Competitive Analysis</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795EB084-4A31-487A-A3E6-C0E65BE7BC4F}"/>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69970CC5-0D4A-41FA-B042-379081ABF85D}"/>
              </a:ext>
            </a:extLst>
          </p:cNvPr>
          <p:cNvGraphicFramePr>
            <a:graphicFrameLocks noGrp="1"/>
          </p:cNvGraphicFramePr>
          <p:nvPr>
            <p:extLst>
              <p:ext uri="{D42A27DB-BD31-4B8C-83A1-F6EECF244321}">
                <p14:modId xmlns:p14="http://schemas.microsoft.com/office/powerpoint/2010/main" val="968104666"/>
              </p:ext>
            </p:extLst>
          </p:nvPr>
        </p:nvGraphicFramePr>
        <p:xfrm>
          <a:off x="688620" y="722228"/>
          <a:ext cx="10848624" cy="5712073"/>
        </p:xfrm>
        <a:graphic>
          <a:graphicData uri="http://schemas.openxmlformats.org/drawingml/2006/table">
            <a:tbl>
              <a:tblPr firstRow="1" bandRow="1">
                <a:tableStyleId>{5940675A-B579-460E-94D1-54222C63F5DA}</a:tableStyleId>
              </a:tblPr>
              <a:tblGrid>
                <a:gridCol w="2712156">
                  <a:extLst>
                    <a:ext uri="{9D8B030D-6E8A-4147-A177-3AD203B41FA5}">
                      <a16:colId xmlns:a16="http://schemas.microsoft.com/office/drawing/2014/main" val="1909933437"/>
                    </a:ext>
                  </a:extLst>
                </a:gridCol>
                <a:gridCol w="2712156">
                  <a:extLst>
                    <a:ext uri="{9D8B030D-6E8A-4147-A177-3AD203B41FA5}">
                      <a16:colId xmlns:a16="http://schemas.microsoft.com/office/drawing/2014/main" val="882351524"/>
                    </a:ext>
                  </a:extLst>
                </a:gridCol>
                <a:gridCol w="2712156">
                  <a:extLst>
                    <a:ext uri="{9D8B030D-6E8A-4147-A177-3AD203B41FA5}">
                      <a16:colId xmlns:a16="http://schemas.microsoft.com/office/drawing/2014/main" val="309567999"/>
                    </a:ext>
                  </a:extLst>
                </a:gridCol>
                <a:gridCol w="2712156">
                  <a:extLst>
                    <a:ext uri="{9D8B030D-6E8A-4147-A177-3AD203B41FA5}">
                      <a16:colId xmlns:a16="http://schemas.microsoft.com/office/drawing/2014/main" val="522755134"/>
                    </a:ext>
                  </a:extLst>
                </a:gridCol>
              </a:tblGrid>
              <a:tr h="645289">
                <a:tc>
                  <a:txBody>
                    <a:bodyPr/>
                    <a:lstStyle/>
                    <a:p>
                      <a:pPr algn="ctr"/>
                      <a:r>
                        <a:rPr lang="en-AU" sz="1050" b="1" dirty="0"/>
                        <a:t>Company Name</a:t>
                      </a:r>
                    </a:p>
                    <a:p>
                      <a:pPr algn="ctr"/>
                      <a:r>
                        <a:rPr lang="en-AU" sz="700" b="0" i="1" dirty="0"/>
                        <a:t>Include a broad range of companies (both incumbents and disruptors) that offers products/services to the segment you identified in the previous part</a:t>
                      </a:r>
                      <a:endParaRPr lang="en-AU" sz="600" b="0" i="1" dirty="0"/>
                    </a:p>
                  </a:txBody>
                  <a:tcPr anchor="ctr">
                    <a:solidFill>
                      <a:schemeClr val="bg1">
                        <a:lumMod val="75000"/>
                      </a:schemeClr>
                    </a:solidFill>
                  </a:tcPr>
                </a:tc>
                <a:tc>
                  <a:txBody>
                    <a:bodyPr/>
                    <a:lstStyle/>
                    <a:p>
                      <a:pPr algn="ctr"/>
                      <a:r>
                        <a:rPr lang="en-AU" sz="1100" b="0" dirty="0" err="1" smtClean="0"/>
                        <a:t>KrazyBee</a:t>
                      </a:r>
                      <a:endParaRPr lang="en-AU" sz="1100" b="0" dirty="0"/>
                    </a:p>
                  </a:txBody>
                  <a:tcPr anchor="ctr"/>
                </a:tc>
                <a:tc>
                  <a:txBody>
                    <a:bodyPr/>
                    <a:lstStyle/>
                    <a:p>
                      <a:pPr algn="ctr"/>
                      <a:r>
                        <a:rPr lang="en-AU" sz="1100" b="0" dirty="0" smtClean="0"/>
                        <a:t>SBI</a:t>
                      </a:r>
                      <a:endParaRPr lang="en-AU" sz="1100" b="0" dirty="0"/>
                    </a:p>
                  </a:txBody>
                  <a:tcPr anchor="ctr"/>
                </a:tc>
                <a:tc>
                  <a:txBody>
                    <a:bodyPr/>
                    <a:lstStyle/>
                    <a:p>
                      <a:pPr algn="ctr"/>
                      <a:r>
                        <a:rPr lang="en-AU" sz="1100" b="0" dirty="0" smtClean="0"/>
                        <a:t>Bajaj</a:t>
                      </a:r>
                      <a:r>
                        <a:rPr lang="en-AU" sz="1100" b="0" baseline="0" dirty="0" smtClean="0"/>
                        <a:t> </a:t>
                      </a:r>
                      <a:r>
                        <a:rPr lang="en-AU" sz="1100" b="0" baseline="0" dirty="0" err="1" smtClean="0"/>
                        <a:t>Finserv</a:t>
                      </a:r>
                      <a:r>
                        <a:rPr lang="en-AU" sz="1100" b="0" baseline="0" dirty="0" smtClean="0"/>
                        <a:t> </a:t>
                      </a:r>
                      <a:endParaRPr lang="en-AU" sz="1100" b="0" dirty="0"/>
                    </a:p>
                  </a:txBody>
                  <a:tcPr anchor="ctr"/>
                </a:tc>
                <a:extLst>
                  <a:ext uri="{0D108BD9-81ED-4DB2-BD59-A6C34878D82A}">
                    <a16:rowId xmlns:a16="http://schemas.microsoft.com/office/drawing/2014/main" val="4228483777"/>
                  </a:ext>
                </a:extLst>
              </a:tr>
              <a:tr h="1170132">
                <a:tc>
                  <a:txBody>
                    <a:bodyPr/>
                    <a:lstStyle/>
                    <a:p>
                      <a:pPr algn="ctr"/>
                      <a:r>
                        <a:rPr lang="en-AU" sz="1050" b="1" dirty="0"/>
                        <a:t>Core Competencies</a:t>
                      </a:r>
                    </a:p>
                    <a:p>
                      <a:pPr algn="ctr"/>
                      <a:r>
                        <a:rPr lang="en-AU" sz="700" b="0" i="1" u="none" strike="noStrike" cap="none" spc="18" baseline="0" dirty="0">
                          <a:ln>
                            <a:noFill/>
                          </a:ln>
                          <a:solidFill>
                            <a:schemeClr val="tx1"/>
                          </a:solidFill>
                          <a:uFillTx/>
                          <a:latin typeface="+mn-lt"/>
                          <a:ea typeface="+mn-ea"/>
                          <a:cs typeface="+mn-cs"/>
                          <a:sym typeface="Interstate-Light"/>
                        </a:rPr>
                        <a:t>Qualities and unique capabilities which separate the company from competitors.</a:t>
                      </a:r>
                    </a:p>
                  </a:txBody>
                  <a:tcPr anchor="ctr">
                    <a:solidFill>
                      <a:schemeClr val="bg1">
                        <a:lumMod val="75000"/>
                      </a:schemeClr>
                    </a:solidFill>
                  </a:tcPr>
                </a:tc>
                <a:tc>
                  <a:txBody>
                    <a:bodyPr/>
                    <a:lstStyle/>
                    <a:p>
                      <a:pPr marL="171450" indent="-171450">
                        <a:buFont typeface="Arial" panose="020B0604020202020204" pitchFamily="34" charset="0"/>
                        <a:buChar char="•"/>
                      </a:pPr>
                      <a:r>
                        <a:rPr lang="en-AU" sz="1100" dirty="0" smtClean="0"/>
                        <a:t>Offers credit to students</a:t>
                      </a:r>
                      <a:r>
                        <a:rPr lang="en-AU" sz="1100" baseline="0" dirty="0" smtClean="0"/>
                        <a:t> for buying any product</a:t>
                      </a:r>
                    </a:p>
                    <a:p>
                      <a:pPr marL="171450" indent="-171450">
                        <a:buFont typeface="Arial" panose="020B0604020202020204" pitchFamily="34" charset="0"/>
                        <a:buChar char="•"/>
                      </a:pPr>
                      <a:r>
                        <a:rPr lang="en-AU" sz="1100" baseline="0" dirty="0" smtClean="0"/>
                        <a:t>Follows buy now pay later model with a flexible monthly payment plan</a:t>
                      </a:r>
                    </a:p>
                    <a:p>
                      <a:pPr marL="171450" indent="-171450">
                        <a:buFont typeface="Arial" panose="020B0604020202020204" pitchFamily="34" charset="0"/>
                        <a:buChar char="•"/>
                      </a:pPr>
                      <a:r>
                        <a:rPr lang="en-AU" sz="1100" baseline="0" dirty="0" smtClean="0"/>
                        <a:t>Offers credit on more than 5 million products from different e-commerce site</a:t>
                      </a:r>
                      <a:endParaRPr lang="en-AU" sz="1100" dirty="0"/>
                    </a:p>
                  </a:txBody>
                  <a:tcPr anchor="ctr"/>
                </a:tc>
                <a:tc>
                  <a:txBody>
                    <a:bodyPr/>
                    <a:lstStyle/>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Largest</a:t>
                      </a:r>
                      <a:r>
                        <a:rPr lang="en-AU" sz="1100" baseline="0" dirty="0" smtClean="0"/>
                        <a:t> public sector bank in India</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Largest customer base in India</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Provide wide variety of services like retail</a:t>
                      </a:r>
                      <a:r>
                        <a:rPr lang="en-AU" sz="1100" baseline="0" dirty="0" smtClean="0"/>
                        <a:t> banking, investment banking, online banking, rural banking, </a:t>
                      </a:r>
                      <a:r>
                        <a:rPr lang="en-AU" sz="1100" baseline="0" dirty="0" err="1" smtClean="0"/>
                        <a:t>etc</a:t>
                      </a:r>
                      <a:endParaRPr lang="en-AU" sz="1100" dirty="0"/>
                    </a:p>
                  </a:txBody>
                  <a:tcPr anchor="ctr"/>
                </a:tc>
                <a:tc>
                  <a:txBody>
                    <a:bodyPr/>
                    <a:lstStyle/>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Offers wide range of</a:t>
                      </a:r>
                      <a:r>
                        <a:rPr lang="en-AU" sz="1100" baseline="0" dirty="0" smtClean="0"/>
                        <a:t> customized products &amp; services for people of all class.</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Partnership with various e-commerce companies.</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Flexible payment method</a:t>
                      </a:r>
                      <a:endParaRPr lang="en-AU" sz="1100" dirty="0"/>
                    </a:p>
                  </a:txBody>
                  <a:tcPr anchor="ctr"/>
                </a:tc>
                <a:extLst>
                  <a:ext uri="{0D108BD9-81ED-4DB2-BD59-A6C34878D82A}">
                    <a16:rowId xmlns:a16="http://schemas.microsoft.com/office/drawing/2014/main" val="3500752284"/>
                  </a:ext>
                </a:extLst>
              </a:tr>
              <a:tr h="819247">
                <a:tc>
                  <a:txBody>
                    <a:bodyPr/>
                    <a:lstStyle/>
                    <a:p>
                      <a:pPr algn="ctr"/>
                      <a:r>
                        <a:rPr lang="en-AU" sz="1050" b="1" dirty="0"/>
                        <a:t>Main product/service</a:t>
                      </a:r>
                    </a:p>
                    <a:p>
                      <a:pPr algn="ctr"/>
                      <a:r>
                        <a:rPr lang="en-AU" sz="700" b="0" i="1" u="none" strike="noStrike" cap="none" spc="18" baseline="0" dirty="0">
                          <a:ln>
                            <a:noFill/>
                          </a:ln>
                          <a:solidFill>
                            <a:schemeClr val="tx1"/>
                          </a:solidFill>
                          <a:uFillTx/>
                          <a:latin typeface="+mn-lt"/>
                          <a:ea typeface="+mn-ea"/>
                          <a:cs typeface="+mn-cs"/>
                          <a:sym typeface="Interstate-Light"/>
                        </a:rPr>
                        <a:t>What is the main product/service that the company sells?</a:t>
                      </a:r>
                      <a:endParaRPr lang="en-AU" sz="1000" b="1" i="1" dirty="0"/>
                    </a:p>
                  </a:txBody>
                  <a:tcPr anchor="ctr">
                    <a:solidFill>
                      <a:schemeClr val="bg1">
                        <a:lumMod val="75000"/>
                      </a:schemeClr>
                    </a:solidFill>
                  </a:tcPr>
                </a:tc>
                <a:tc>
                  <a:txBody>
                    <a:bodyPr/>
                    <a:lstStyle/>
                    <a:p>
                      <a:pPr marL="171450" indent="-171450" algn="l">
                        <a:buFont typeface="Arial" panose="020B0604020202020204" pitchFamily="34" charset="0"/>
                        <a:buChar char="•"/>
                      </a:pPr>
                      <a:r>
                        <a:rPr lang="en-AU" sz="1100" b="0" dirty="0" err="1" smtClean="0"/>
                        <a:t>KrazyBee</a:t>
                      </a:r>
                      <a:r>
                        <a:rPr lang="en-AU" sz="1100" b="0" baseline="0" dirty="0" smtClean="0"/>
                        <a:t> student </a:t>
                      </a:r>
                      <a:r>
                        <a:rPr lang="en-AU" sz="1100" b="0" baseline="0" dirty="0" err="1" smtClean="0"/>
                        <a:t>paycard</a:t>
                      </a:r>
                      <a:endParaRPr lang="en-AU" sz="1100" b="0" dirty="0"/>
                    </a:p>
                  </a:txBody>
                  <a:tcPr anchor="ctr"/>
                </a:tc>
                <a:tc>
                  <a:txBody>
                    <a:bodyPr/>
                    <a:lstStyle/>
                    <a:p>
                      <a:pPr marL="171450" indent="-171450" algn="l">
                        <a:buFont typeface="Arial" panose="020B0604020202020204" pitchFamily="34" charset="0"/>
                        <a:buChar char="•"/>
                      </a:pPr>
                      <a:r>
                        <a:rPr lang="en-AU" sz="1100" b="0" dirty="0" smtClean="0"/>
                        <a:t>Savings</a:t>
                      </a:r>
                      <a:r>
                        <a:rPr lang="en-AU" sz="1100" b="0" baseline="0" dirty="0" smtClean="0"/>
                        <a:t> account</a:t>
                      </a:r>
                    </a:p>
                    <a:p>
                      <a:pPr marL="171450" indent="-171450" algn="l">
                        <a:buFont typeface="Arial" panose="020B0604020202020204" pitchFamily="34" charset="0"/>
                        <a:buChar char="•"/>
                      </a:pPr>
                      <a:r>
                        <a:rPr lang="en-AU" sz="1100" b="0" baseline="0" dirty="0" smtClean="0"/>
                        <a:t>Various types of Loans</a:t>
                      </a:r>
                    </a:p>
                    <a:p>
                      <a:pPr marL="171450" indent="-171450" algn="l">
                        <a:buFont typeface="Arial" panose="020B0604020202020204" pitchFamily="34" charset="0"/>
                        <a:buChar char="•"/>
                      </a:pPr>
                      <a:r>
                        <a:rPr lang="en-AU" sz="1100" b="0" baseline="0" dirty="0" smtClean="0"/>
                        <a:t>FD</a:t>
                      </a:r>
                    </a:p>
                    <a:p>
                      <a:pPr marL="171450" indent="-171450" algn="l">
                        <a:buFont typeface="Arial" panose="020B0604020202020204" pitchFamily="34" charset="0"/>
                        <a:buChar char="•"/>
                      </a:pPr>
                      <a:r>
                        <a:rPr lang="en-AU" sz="1100" b="0" baseline="0" dirty="0" smtClean="0"/>
                        <a:t>Credit cards</a:t>
                      </a:r>
                    </a:p>
                    <a:p>
                      <a:pPr marL="0" indent="0" algn="l">
                        <a:buFont typeface="Arial" panose="020B0604020202020204" pitchFamily="34" charset="0"/>
                        <a:buNone/>
                      </a:pPr>
                      <a:endParaRPr lang="en-AU" sz="1100" b="0" dirty="0"/>
                    </a:p>
                  </a:txBody>
                  <a:tcPr anchor="ctr"/>
                </a:tc>
                <a:tc>
                  <a:txBody>
                    <a:bodyPr/>
                    <a:lstStyle/>
                    <a:p>
                      <a:pPr marL="171450" indent="-171450" algn="l">
                        <a:buFont typeface="Arial" panose="020B0604020202020204" pitchFamily="34" charset="0"/>
                        <a:buChar char="•"/>
                      </a:pPr>
                      <a:r>
                        <a:rPr lang="en-AU" sz="1100" b="0" dirty="0" smtClean="0"/>
                        <a:t>Loans</a:t>
                      </a:r>
                    </a:p>
                    <a:p>
                      <a:pPr marL="171450" indent="-171450" algn="l">
                        <a:buFont typeface="Arial" panose="020B0604020202020204" pitchFamily="34" charset="0"/>
                        <a:buChar char="•"/>
                      </a:pPr>
                      <a:r>
                        <a:rPr lang="en-AU" sz="1100" b="0" dirty="0" smtClean="0"/>
                        <a:t>Credit card</a:t>
                      </a:r>
                    </a:p>
                    <a:p>
                      <a:pPr marL="171450" indent="-171450" algn="l">
                        <a:buFont typeface="Arial" panose="020B0604020202020204" pitchFamily="34" charset="0"/>
                        <a:buChar char="•"/>
                      </a:pPr>
                      <a:r>
                        <a:rPr lang="en-AU" sz="1100" b="0" dirty="0" smtClean="0"/>
                        <a:t>FD</a:t>
                      </a:r>
                    </a:p>
                    <a:p>
                      <a:pPr marL="171450" indent="-171450" algn="l">
                        <a:buFont typeface="Arial" panose="020B0604020202020204" pitchFamily="34" charset="0"/>
                        <a:buChar char="•"/>
                      </a:pPr>
                      <a:r>
                        <a:rPr lang="en-AU" sz="1100" b="0" dirty="0" smtClean="0"/>
                        <a:t>Insurance</a:t>
                      </a:r>
                    </a:p>
                    <a:p>
                      <a:pPr marL="171450" indent="-171450" algn="l">
                        <a:buFont typeface="Arial" panose="020B0604020202020204" pitchFamily="34" charset="0"/>
                        <a:buChar char="•"/>
                      </a:pPr>
                      <a:endParaRPr lang="en-AU" sz="1100" b="0" dirty="0"/>
                    </a:p>
                  </a:txBody>
                  <a:tcPr anchor="ctr"/>
                </a:tc>
                <a:extLst>
                  <a:ext uri="{0D108BD9-81ED-4DB2-BD59-A6C34878D82A}">
                    <a16:rowId xmlns:a16="http://schemas.microsoft.com/office/drawing/2014/main" val="2848976123"/>
                  </a:ext>
                </a:extLst>
              </a:tr>
              <a:tr h="1257655">
                <a:tc>
                  <a:txBody>
                    <a:bodyPr/>
                    <a:lstStyle/>
                    <a:p>
                      <a:pPr algn="ctr"/>
                      <a:r>
                        <a:rPr lang="en-AU" sz="1050" b="1" i="0" dirty="0"/>
                        <a:t>Product Description</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a brief description of the product</a:t>
                      </a:r>
                      <a:endParaRPr lang="en-AU" sz="1100" b="1" i="1" dirty="0"/>
                    </a:p>
                  </a:txBody>
                  <a:tcPr anchor="ctr">
                    <a:solidFill>
                      <a:schemeClr val="bg1">
                        <a:lumMod val="75000"/>
                      </a:schemeClr>
                    </a:solidFill>
                  </a:tcPr>
                </a:tc>
                <a:tc>
                  <a:txBody>
                    <a:bodyPr/>
                    <a:lstStyle/>
                    <a:p>
                      <a:pPr marL="171450" indent="-171450" algn="just">
                        <a:buFont typeface="Arial" panose="020B0604020202020204" pitchFamily="34" charset="0"/>
                        <a:buChar char="•"/>
                      </a:pPr>
                      <a:r>
                        <a:rPr lang="en-IN" sz="1100" dirty="0" smtClean="0"/>
                        <a:t> </a:t>
                      </a:r>
                      <a:r>
                        <a:rPr lang="en-IN" sz="1100" dirty="0" err="1" smtClean="0"/>
                        <a:t>KrazyBee</a:t>
                      </a:r>
                      <a:r>
                        <a:rPr lang="en-IN" sz="1100" dirty="0" smtClean="0"/>
                        <a:t> Student </a:t>
                      </a:r>
                      <a:r>
                        <a:rPr lang="en-IN" sz="1100" dirty="0" err="1" smtClean="0"/>
                        <a:t>PayCard</a:t>
                      </a:r>
                      <a:r>
                        <a:rPr lang="en-IN" sz="1100" dirty="0" smtClean="0"/>
                        <a:t> can be</a:t>
                      </a:r>
                      <a:r>
                        <a:rPr lang="en-IN" sz="1100" baseline="0" dirty="0" smtClean="0"/>
                        <a:t> </a:t>
                      </a:r>
                      <a:r>
                        <a:rPr lang="en-IN" sz="1100" dirty="0" smtClean="0"/>
                        <a:t>used anywhere online to make purchases.</a:t>
                      </a:r>
                    </a:p>
                    <a:p>
                      <a:pPr marL="171450" indent="-171450" algn="just">
                        <a:buFont typeface="Arial" panose="020B0604020202020204" pitchFamily="34" charset="0"/>
                        <a:buChar char="•"/>
                      </a:pPr>
                      <a:r>
                        <a:rPr lang="en-IN" sz="1100" dirty="0" err="1" smtClean="0"/>
                        <a:t>Paycard</a:t>
                      </a:r>
                      <a:r>
                        <a:rPr lang="en-IN" sz="1100" dirty="0" smtClean="0"/>
                        <a:t> can be used in on </a:t>
                      </a:r>
                      <a:r>
                        <a:rPr lang="en-IN" sz="1100" dirty="0" err="1" smtClean="0"/>
                        <a:t>krazzyBee’s</a:t>
                      </a:r>
                      <a:r>
                        <a:rPr lang="en-IN" sz="1100" dirty="0" smtClean="0"/>
                        <a:t> partner websites which support credit card as payment method</a:t>
                      </a:r>
                    </a:p>
                    <a:p>
                      <a:pPr marL="171450" indent="-171450" algn="just">
                        <a:buFont typeface="Arial" panose="020B0604020202020204" pitchFamily="34" charset="0"/>
                        <a:buChar char="•"/>
                      </a:pPr>
                      <a:endParaRPr lang="en-AU" sz="1100" dirty="0"/>
                    </a:p>
                  </a:txBody>
                  <a:tcPr anchor="ctr"/>
                </a:tc>
                <a:tc>
                  <a:txBody>
                    <a:bodyPr/>
                    <a:lstStyle/>
                    <a:p>
                      <a:pPr marL="0" indent="0" algn="l">
                        <a:buFont typeface="Arial" panose="020B0604020202020204" pitchFamily="34" charset="0"/>
                        <a:buNone/>
                      </a:pPr>
                      <a:r>
                        <a:rPr lang="en-AU" sz="1100" dirty="0" smtClean="0"/>
                        <a:t>I am going to describe</a:t>
                      </a:r>
                      <a:r>
                        <a:rPr lang="en-AU" sz="1100" baseline="0" dirty="0" smtClean="0"/>
                        <a:t> only pre approved personal loan:</a:t>
                      </a:r>
                    </a:p>
                    <a:p>
                      <a:pPr marL="171450" indent="-171450" algn="l">
                        <a:buFont typeface="Arial" panose="020B0604020202020204" pitchFamily="34" charset="0"/>
                        <a:buChar char="•"/>
                      </a:pPr>
                      <a:r>
                        <a:rPr lang="en-AU" sz="1100" baseline="0" dirty="0" smtClean="0"/>
                        <a:t>SBI offers pre approved personal loan to it’s customers who have good CIBIL score &amp; repayment history</a:t>
                      </a:r>
                    </a:p>
                    <a:p>
                      <a:pPr marL="171450" indent="-171450" algn="l">
                        <a:buFont typeface="Arial" panose="020B0604020202020204" pitchFamily="34" charset="0"/>
                        <a:buChar char="•"/>
                      </a:pPr>
                      <a:endParaRPr lang="en-AU" sz="1100" baseline="0" dirty="0" smtClean="0"/>
                    </a:p>
                    <a:p>
                      <a:pPr marL="0" indent="0" algn="l">
                        <a:buFont typeface="Arial" panose="020B0604020202020204" pitchFamily="34" charset="0"/>
                        <a:buNone/>
                      </a:pPr>
                      <a:endParaRPr lang="en-AU" sz="1100" dirty="0"/>
                    </a:p>
                  </a:txBody>
                  <a:tcPr anchor="ctr"/>
                </a:tc>
                <a:tc>
                  <a:txBody>
                    <a:bodyPr/>
                    <a:lstStyle/>
                    <a:p>
                      <a:pPr marL="171450" indent="-171450" algn="l">
                        <a:buFont typeface="Arial" panose="020B0604020202020204" pitchFamily="34" charset="0"/>
                        <a:buChar char="•"/>
                      </a:pPr>
                      <a:r>
                        <a:rPr lang="en-AU" sz="1100" dirty="0" smtClean="0"/>
                        <a:t>Pre</a:t>
                      </a:r>
                      <a:r>
                        <a:rPr lang="en-AU" sz="1100" baseline="0" dirty="0" smtClean="0"/>
                        <a:t> approved loan for businessman &amp; SMEs</a:t>
                      </a:r>
                    </a:p>
                    <a:p>
                      <a:pPr marL="171450" indent="-171450" algn="l">
                        <a:buFont typeface="Arial" panose="020B0604020202020204" pitchFamily="34" charset="0"/>
                        <a:buChar char="•"/>
                      </a:pPr>
                      <a:endParaRPr lang="en-AU" sz="1100" baseline="0" dirty="0" smtClean="0"/>
                    </a:p>
                    <a:p>
                      <a:pPr marL="171450" indent="-171450" algn="l">
                        <a:buFont typeface="Arial" panose="020B0604020202020204" pitchFamily="34" charset="0"/>
                        <a:buChar char="•"/>
                      </a:pPr>
                      <a:endParaRPr lang="en-AU" sz="1100" dirty="0"/>
                    </a:p>
                  </a:txBody>
                  <a:tcPr anchor="ctr"/>
                </a:tc>
                <a:extLst>
                  <a:ext uri="{0D108BD9-81ED-4DB2-BD59-A6C34878D82A}">
                    <a16:rowId xmlns:a16="http://schemas.microsoft.com/office/drawing/2014/main" val="3387345802"/>
                  </a:ext>
                </a:extLst>
              </a:tr>
              <a:tr h="1752384">
                <a:tc>
                  <a:txBody>
                    <a:bodyPr/>
                    <a:lstStyle/>
                    <a:p>
                      <a:pPr algn="ctr"/>
                      <a:r>
                        <a:rPr lang="en-AU" sz="1050" b="1" i="0" dirty="0"/>
                        <a:t>Key Features</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key features of the product that separate it from the market.</a:t>
                      </a:r>
                      <a:endParaRPr lang="en-AU" sz="700" b="1" i="1" dirty="0"/>
                    </a:p>
                    <a:p>
                      <a:pPr algn="ctr"/>
                      <a:endParaRPr lang="en-AU" sz="1050" b="1" i="0" dirty="0"/>
                    </a:p>
                  </a:txBody>
                  <a:tcPr anchor="ctr">
                    <a:solidFill>
                      <a:schemeClr val="bg1">
                        <a:lumMod val="75000"/>
                      </a:schemeClr>
                    </a:solidFill>
                  </a:tcPr>
                </a:tc>
                <a:tc>
                  <a:txBody>
                    <a:bodyPr/>
                    <a:lstStyle/>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Digital</a:t>
                      </a:r>
                      <a:r>
                        <a:rPr lang="en-AU" sz="1100" baseline="0" dirty="0" smtClean="0"/>
                        <a:t> only</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Offers</a:t>
                      </a:r>
                      <a:r>
                        <a:rPr lang="en-AU" sz="1100" baseline="0" dirty="0" smtClean="0"/>
                        <a:t> credit on wide range of products </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Flexible EMI payment</a:t>
                      </a:r>
                      <a:endParaRPr lang="en-AU" sz="1100" dirty="0"/>
                    </a:p>
                  </a:txBody>
                  <a:tcPr anchor="ctr"/>
                </a:tc>
                <a:tc>
                  <a:txBody>
                    <a:bodyPr/>
                    <a:lstStyle/>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Instant loan processing </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Low processing fee</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No physical documentation</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24*7 </a:t>
                      </a:r>
                      <a:r>
                        <a:rPr lang="en-AU" sz="1100" baseline="0" dirty="0" err="1" smtClean="0"/>
                        <a:t>convinience</a:t>
                      </a:r>
                      <a:endParaRPr lang="en-AU" sz="1100" baseline="0" dirty="0" smtClean="0"/>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endParaRPr lang="en-AU" sz="1100" dirty="0"/>
                    </a:p>
                  </a:txBody>
                  <a:tcPr anchor="ctr"/>
                </a:tc>
                <a:tc>
                  <a:txBody>
                    <a:bodyPr/>
                    <a:lstStyle/>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Instant</a:t>
                      </a:r>
                      <a:r>
                        <a:rPr lang="en-AU" sz="1100" baseline="0" dirty="0" smtClean="0"/>
                        <a:t> approval</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Money in bank instantly</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Loans up to 30 lakhs</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Minimal documentation</a:t>
                      </a:r>
                    </a:p>
                    <a:p>
                      <a:pPr marL="171450" marR="0" lvl="0" indent="-171450" algn="l"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Flexible tenor</a:t>
                      </a:r>
                      <a:endParaRPr lang="en-AU" sz="1100" dirty="0"/>
                    </a:p>
                  </a:txBody>
                  <a:tcPr anchor="ctr"/>
                </a:tc>
                <a:extLst>
                  <a:ext uri="{0D108BD9-81ED-4DB2-BD59-A6C34878D82A}">
                    <a16:rowId xmlns:a16="http://schemas.microsoft.com/office/drawing/2014/main" val="440696135"/>
                  </a:ext>
                </a:extLst>
              </a:tr>
            </a:tbl>
          </a:graphicData>
        </a:graphic>
      </p:graphicFrame>
    </p:spTree>
    <p:custDataLst>
      <p:tags r:id="rId1"/>
    </p:custDataLst>
    <p:extLst>
      <p:ext uri="{BB962C8B-B14F-4D97-AF65-F5344CB8AC3E}">
        <p14:creationId xmlns:p14="http://schemas.microsoft.com/office/powerpoint/2010/main" val="311743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Business Recommendation</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D779044-360E-454D-8B73-AB3FB91B536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4CF48510-03A9-4CEA-A4A0-A87B42AC55B9}"/>
              </a:ext>
            </a:extLst>
          </p:cNvPr>
          <p:cNvGraphicFramePr>
            <a:graphicFrameLocks noGrp="1"/>
          </p:cNvGraphicFramePr>
          <p:nvPr>
            <p:extLst>
              <p:ext uri="{D42A27DB-BD31-4B8C-83A1-F6EECF244321}">
                <p14:modId xmlns:p14="http://schemas.microsoft.com/office/powerpoint/2010/main" val="666004742"/>
              </p:ext>
            </p:extLst>
          </p:nvPr>
        </p:nvGraphicFramePr>
        <p:xfrm>
          <a:off x="1016000" y="1339865"/>
          <a:ext cx="9810044" cy="4990096"/>
        </p:xfrm>
        <a:graphic>
          <a:graphicData uri="http://schemas.openxmlformats.org/drawingml/2006/table">
            <a:tbl>
              <a:tblPr firstRow="1" bandRow="1">
                <a:tableStyleId>{5940675A-B579-460E-94D1-54222C63F5DA}</a:tableStyleId>
              </a:tblPr>
              <a:tblGrid>
                <a:gridCol w="2671608">
                  <a:extLst>
                    <a:ext uri="{9D8B030D-6E8A-4147-A177-3AD203B41FA5}">
                      <a16:colId xmlns:a16="http://schemas.microsoft.com/office/drawing/2014/main" val="2234889192"/>
                    </a:ext>
                  </a:extLst>
                </a:gridCol>
                <a:gridCol w="7138436">
                  <a:extLst>
                    <a:ext uri="{9D8B030D-6E8A-4147-A177-3AD203B41FA5}">
                      <a16:colId xmlns:a16="http://schemas.microsoft.com/office/drawing/2014/main" val="3590685729"/>
                    </a:ext>
                  </a:extLst>
                </a:gridCol>
              </a:tblGrid>
              <a:tr h="327198">
                <a:tc>
                  <a:txBody>
                    <a:bodyPr/>
                    <a:lstStyle/>
                    <a:p>
                      <a:r>
                        <a:rPr lang="en-AU" sz="1050" b="1" dirty="0"/>
                        <a:t>Name</a:t>
                      </a:r>
                      <a:endParaRPr lang="en-AU" sz="1000" b="0" i="1" dirty="0"/>
                    </a:p>
                  </a:txBody>
                  <a:tcPr anchor="ctr">
                    <a:solidFill>
                      <a:schemeClr val="tx2">
                        <a:lumMod val="20000"/>
                        <a:lumOff val="80000"/>
                      </a:schemeClr>
                    </a:solidFill>
                  </a:tcPr>
                </a:tc>
                <a:tc>
                  <a:txBody>
                    <a:bodyPr/>
                    <a:lstStyle/>
                    <a:p>
                      <a:pPr algn="just"/>
                      <a:r>
                        <a:rPr lang="en-AU" sz="1100" dirty="0" smtClean="0"/>
                        <a:t>Mobile</a:t>
                      </a:r>
                      <a:r>
                        <a:rPr lang="en-AU" sz="1100" baseline="0" dirty="0" smtClean="0"/>
                        <a:t> &amp; Laptop loan</a:t>
                      </a:r>
                      <a:endParaRPr lang="en-AU" sz="1100" dirty="0"/>
                    </a:p>
                  </a:txBody>
                  <a:tcPr anchor="ctr"/>
                </a:tc>
                <a:extLst>
                  <a:ext uri="{0D108BD9-81ED-4DB2-BD59-A6C34878D82A}">
                    <a16:rowId xmlns:a16="http://schemas.microsoft.com/office/drawing/2014/main" val="1563738509"/>
                  </a:ext>
                </a:extLst>
              </a:tr>
              <a:tr h="803770">
                <a:tc>
                  <a:txBody>
                    <a:bodyPr/>
                    <a:lstStyle/>
                    <a:p>
                      <a:r>
                        <a:rPr lang="en-AU" sz="1000" b="1" i="0" dirty="0"/>
                        <a:t>Description</a:t>
                      </a:r>
                    </a:p>
                  </a:txBody>
                  <a:tcPr anchor="ctr">
                    <a:solidFill>
                      <a:schemeClr val="tx2">
                        <a:lumMod val="20000"/>
                        <a:lumOff val="80000"/>
                      </a:schemeClr>
                    </a:solidFill>
                  </a:tcPr>
                </a:tc>
                <a:tc>
                  <a:txBody>
                    <a:bodyPr/>
                    <a:lstStyle/>
                    <a:p>
                      <a:pPr algn="just"/>
                      <a:r>
                        <a:rPr lang="en-AU" sz="1100" dirty="0" smtClean="0"/>
                        <a:t>Students</a:t>
                      </a:r>
                      <a:r>
                        <a:rPr lang="en-AU" sz="1100" baseline="0" dirty="0" smtClean="0"/>
                        <a:t> who face cash crunch buying mobile phone &amp; laptop can be provided with the above mentioned loan with flexible repayment period, so that, they don’t have to compromise on buying their dream gadgets. Students could be made to fill out a form online of their basic &amp; educational details. They have to submit something like social security number( if they reside in US) or </a:t>
                      </a:r>
                      <a:r>
                        <a:rPr lang="en-AU" sz="1100" baseline="0" dirty="0" err="1" smtClean="0"/>
                        <a:t>Adhaar</a:t>
                      </a:r>
                      <a:r>
                        <a:rPr lang="en-AU" sz="1100" baseline="0" dirty="0" smtClean="0"/>
                        <a:t> number(if they like in India) along with their college ID.</a:t>
                      </a:r>
                      <a:endParaRPr lang="en-AU" sz="1100" dirty="0"/>
                    </a:p>
                  </a:txBody>
                  <a:tcPr anchor="ctr"/>
                </a:tc>
                <a:extLst>
                  <a:ext uri="{0D108BD9-81ED-4DB2-BD59-A6C34878D82A}">
                    <a16:rowId xmlns:a16="http://schemas.microsoft.com/office/drawing/2014/main" val="1897915663"/>
                  </a:ext>
                </a:extLst>
              </a:tr>
              <a:tr h="1594448">
                <a:tc>
                  <a:txBody>
                    <a:bodyPr/>
                    <a:lstStyle/>
                    <a:p>
                      <a:r>
                        <a:rPr lang="en-AU" sz="1050" b="1" dirty="0"/>
                        <a:t>Key Features</a:t>
                      </a:r>
                    </a:p>
                    <a:p>
                      <a:r>
                        <a:rPr lang="en-AU" sz="700" b="0" i="1" dirty="0"/>
                        <a:t>What are the key features of your recommendation?</a:t>
                      </a:r>
                      <a:endParaRPr lang="en-AU" sz="1050" b="1" dirty="0"/>
                    </a:p>
                  </a:txBody>
                  <a:tcPr anchor="ctr">
                    <a:solidFill>
                      <a:schemeClr val="tx2">
                        <a:lumMod val="20000"/>
                        <a:lumOff val="80000"/>
                      </a:schemeClr>
                    </a:solidFill>
                  </a:tcPr>
                </a:tc>
                <a:tc>
                  <a:txBody>
                    <a:bodyPr/>
                    <a:lstStyle/>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Digital</a:t>
                      </a:r>
                      <a:r>
                        <a:rPr lang="en-AU" sz="1100" baseline="0" dirty="0" smtClean="0"/>
                        <a:t> only</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Minimum documentation</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Quick disbursement of money </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Flexible repayment option</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baseline="0" dirty="0" smtClean="0"/>
                        <a:t>Attractive interest rate</a:t>
                      </a:r>
                    </a:p>
                    <a:p>
                      <a:pPr marL="0" marR="0" lvl="0" indent="0" algn="just" defTabSz="256214" eaLnBrk="1" fontAlgn="auto" latinLnBrk="0" hangingPunct="1">
                        <a:lnSpc>
                          <a:spcPct val="90000"/>
                        </a:lnSpc>
                        <a:spcBef>
                          <a:spcPts val="0"/>
                        </a:spcBef>
                        <a:spcAft>
                          <a:spcPts val="0"/>
                        </a:spcAft>
                        <a:buClrTx/>
                        <a:buSzTx/>
                        <a:buFont typeface="Arial" panose="020B0604020202020204" pitchFamily="34" charset="0"/>
                        <a:buNone/>
                        <a:tabLst>
                          <a:tab pos="349180" algn="l"/>
                        </a:tabLst>
                        <a:defRPr/>
                      </a:pPr>
                      <a:endParaRPr lang="en-AU" sz="1100" dirty="0"/>
                    </a:p>
                  </a:txBody>
                  <a:tcPr anchor="ctr"/>
                </a:tc>
                <a:extLst>
                  <a:ext uri="{0D108BD9-81ED-4DB2-BD59-A6C34878D82A}">
                    <a16:rowId xmlns:a16="http://schemas.microsoft.com/office/drawing/2014/main" val="2617503130"/>
                  </a:ext>
                </a:extLst>
              </a:tr>
              <a:tr h="2222630">
                <a:tc>
                  <a:txBody>
                    <a:bodyPr/>
                    <a:lstStyle/>
                    <a:p>
                      <a:r>
                        <a:rPr lang="en-AU" sz="1050" b="1" dirty="0"/>
                        <a:t>Why your business recommendation is a good solution?</a:t>
                      </a:r>
                    </a:p>
                  </a:txBody>
                  <a:tcPr anchor="ctr">
                    <a:solidFill>
                      <a:schemeClr val="tx2">
                        <a:lumMod val="20000"/>
                        <a:lumOff val="80000"/>
                      </a:schemeClr>
                    </a:solidFill>
                  </a:tcPr>
                </a:tc>
                <a:tc>
                  <a:txBody>
                    <a:bodyPr/>
                    <a:lstStyle/>
                    <a:p>
                      <a:pPr marL="171450" indent="-171450" algn="just">
                        <a:buFont typeface="Arial" panose="020B0604020202020204" pitchFamily="34" charset="0"/>
                        <a:buChar char="•"/>
                      </a:pPr>
                      <a:r>
                        <a:rPr lang="en-AU" sz="1100" dirty="0" smtClean="0"/>
                        <a:t>It</a:t>
                      </a:r>
                      <a:r>
                        <a:rPr lang="en-AU" sz="1100" baseline="0" dirty="0" smtClean="0"/>
                        <a:t> will help students to buy their dream gadgets without compromising. It is often seen that students belonging to middle class don’t have enough money to buy a quality gadget at one go due to lack of money but given an option they can pay monthly from their pocket money or from their earnings from part time job without any hassle. </a:t>
                      </a:r>
                    </a:p>
                    <a:p>
                      <a:pPr marL="171450" indent="-171450" algn="just">
                        <a:buFont typeface="Arial" panose="020B0604020202020204" pitchFamily="34" charset="0"/>
                        <a:buChar char="•"/>
                      </a:pPr>
                      <a:endParaRPr lang="en-AU" sz="1100" baseline="0" dirty="0" smtClean="0"/>
                    </a:p>
                    <a:p>
                      <a:pPr marL="171450" indent="-171450" algn="just">
                        <a:buFont typeface="Arial" panose="020B0604020202020204" pitchFamily="34" charset="0"/>
                        <a:buChar char="•"/>
                      </a:pPr>
                      <a:r>
                        <a:rPr lang="en-AU" sz="1100" baseline="0" dirty="0" smtClean="0"/>
                        <a:t>It will help bank to tap in the student market which has remained unexplored for a long time. It could bring business to banks.</a:t>
                      </a:r>
                      <a:endParaRPr lang="en-AU" sz="1100" dirty="0"/>
                    </a:p>
                  </a:txBody>
                  <a:tcPr anchor="ctr"/>
                </a:tc>
                <a:extLst>
                  <a:ext uri="{0D108BD9-81ED-4DB2-BD59-A6C34878D82A}">
                    <a16:rowId xmlns:a16="http://schemas.microsoft.com/office/drawing/2014/main" val="762701566"/>
                  </a:ext>
                </a:extLst>
              </a:tr>
            </a:tbl>
          </a:graphicData>
        </a:graphic>
      </p:graphicFrame>
      <p:sp>
        <p:nvSpPr>
          <p:cNvPr id="8" name="Rectangle 7">
            <a:extLst>
              <a:ext uri="{FF2B5EF4-FFF2-40B4-BE49-F238E27FC236}">
                <a16:creationId xmlns:a16="http://schemas.microsoft.com/office/drawing/2014/main" id="{0548AB5F-774A-408C-A39F-26F948817E21}"/>
              </a:ext>
            </a:extLst>
          </p:cNvPr>
          <p:cNvSpPr/>
          <p:nvPr/>
        </p:nvSpPr>
        <p:spPr bwMode="auto">
          <a:xfrm>
            <a:off x="1243912" y="847952"/>
            <a:ext cx="9218141"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smtClean="0">
                <a:solidFill>
                  <a:schemeClr val="accent5"/>
                </a:solidFill>
                <a:ea typeface="+mj-ea"/>
              </a:rPr>
              <a:t>With consideration of the trends identified earlier along with the competitive environment, ideate a </a:t>
            </a:r>
            <a:r>
              <a:rPr lang="en-AU" sz="900" i="1" dirty="0">
                <a:solidFill>
                  <a:schemeClr val="accent5"/>
                </a:solidFill>
                <a:ea typeface="+mj-ea"/>
              </a:rPr>
              <a:t>product/service that can be developed </a:t>
            </a:r>
            <a:r>
              <a:rPr lang="en-AU" sz="900" i="1" dirty="0" smtClean="0">
                <a:solidFill>
                  <a:schemeClr val="accent5"/>
                </a:solidFill>
                <a:ea typeface="+mj-ea"/>
              </a:rPr>
              <a:t>for the segment that you’ve chosen on </a:t>
            </a:r>
            <a:r>
              <a:rPr lang="en-AU" sz="900" i="1" dirty="0">
                <a:solidFill>
                  <a:schemeClr val="accent5"/>
                </a:solidFill>
                <a:ea typeface="+mj-ea"/>
              </a:rPr>
              <a:t>slide 2.</a:t>
            </a:r>
          </a:p>
          <a:p>
            <a:pPr algn="ctr" defTabSz="914400" fontAlgn="base" hangingPunct="1">
              <a:spcBef>
                <a:spcPct val="0"/>
              </a:spcBef>
              <a:spcAft>
                <a:spcPct val="0"/>
              </a:spcAft>
            </a:pPr>
            <a:r>
              <a:rPr lang="en-AU" sz="900" i="1" dirty="0">
                <a:solidFill>
                  <a:schemeClr val="accent5"/>
                </a:solidFill>
              </a:rPr>
              <a:t> [</a:t>
            </a:r>
            <a:r>
              <a:rPr lang="en-AU" sz="900" i="1" dirty="0" smtClean="0">
                <a:solidFill>
                  <a:schemeClr val="accent5"/>
                </a:solidFill>
              </a:rPr>
              <a:t>THIS TEXTBOX </a:t>
            </a:r>
            <a:r>
              <a:rPr lang="en-AU" sz="900" i="1" dirty="0">
                <a:solidFill>
                  <a:schemeClr val="accent5"/>
                </a:solidFill>
              </a:rPr>
              <a:t>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2048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Business Recommendation</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D779044-360E-454D-8B73-AB3FB91B536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4CF48510-03A9-4CEA-A4A0-A87B42AC55B9}"/>
              </a:ext>
            </a:extLst>
          </p:cNvPr>
          <p:cNvGraphicFramePr>
            <a:graphicFrameLocks noGrp="1"/>
          </p:cNvGraphicFramePr>
          <p:nvPr>
            <p:extLst>
              <p:ext uri="{D42A27DB-BD31-4B8C-83A1-F6EECF244321}">
                <p14:modId xmlns:p14="http://schemas.microsoft.com/office/powerpoint/2010/main" val="179155391"/>
              </p:ext>
            </p:extLst>
          </p:nvPr>
        </p:nvGraphicFramePr>
        <p:xfrm>
          <a:off x="1016000" y="1339865"/>
          <a:ext cx="9810044" cy="4990096"/>
        </p:xfrm>
        <a:graphic>
          <a:graphicData uri="http://schemas.openxmlformats.org/drawingml/2006/table">
            <a:tbl>
              <a:tblPr firstRow="1" bandRow="1">
                <a:tableStyleId>{5940675A-B579-460E-94D1-54222C63F5DA}</a:tableStyleId>
              </a:tblPr>
              <a:tblGrid>
                <a:gridCol w="2671608">
                  <a:extLst>
                    <a:ext uri="{9D8B030D-6E8A-4147-A177-3AD203B41FA5}">
                      <a16:colId xmlns:a16="http://schemas.microsoft.com/office/drawing/2014/main" val="2234889192"/>
                    </a:ext>
                  </a:extLst>
                </a:gridCol>
                <a:gridCol w="7138436">
                  <a:extLst>
                    <a:ext uri="{9D8B030D-6E8A-4147-A177-3AD203B41FA5}">
                      <a16:colId xmlns:a16="http://schemas.microsoft.com/office/drawing/2014/main" val="3590685729"/>
                    </a:ext>
                  </a:extLst>
                </a:gridCol>
              </a:tblGrid>
              <a:tr h="327198">
                <a:tc>
                  <a:txBody>
                    <a:bodyPr/>
                    <a:lstStyle/>
                    <a:p>
                      <a:r>
                        <a:rPr lang="en-AU" sz="1050" b="1" dirty="0"/>
                        <a:t>Name</a:t>
                      </a:r>
                      <a:endParaRPr lang="en-AU" sz="1000" b="0" i="1" dirty="0"/>
                    </a:p>
                  </a:txBody>
                  <a:tcPr anchor="ctr">
                    <a:solidFill>
                      <a:schemeClr val="tx2">
                        <a:lumMod val="20000"/>
                        <a:lumOff val="80000"/>
                      </a:schemeClr>
                    </a:solidFill>
                  </a:tcPr>
                </a:tc>
                <a:tc>
                  <a:txBody>
                    <a:bodyPr/>
                    <a:lstStyle/>
                    <a:p>
                      <a:pPr algn="just"/>
                      <a:r>
                        <a:rPr lang="en-AU" sz="1100" dirty="0" smtClean="0"/>
                        <a:t>Pre</a:t>
                      </a:r>
                      <a:r>
                        <a:rPr lang="en-AU" sz="1100" baseline="0" dirty="0" smtClean="0"/>
                        <a:t> approved personnel loan</a:t>
                      </a:r>
                      <a:endParaRPr lang="en-AU" sz="1100" dirty="0"/>
                    </a:p>
                  </a:txBody>
                  <a:tcPr anchor="ctr"/>
                </a:tc>
                <a:extLst>
                  <a:ext uri="{0D108BD9-81ED-4DB2-BD59-A6C34878D82A}">
                    <a16:rowId xmlns:a16="http://schemas.microsoft.com/office/drawing/2014/main" val="1563738509"/>
                  </a:ext>
                </a:extLst>
              </a:tr>
              <a:tr h="803770">
                <a:tc>
                  <a:txBody>
                    <a:bodyPr/>
                    <a:lstStyle/>
                    <a:p>
                      <a:r>
                        <a:rPr lang="en-AU" sz="1000" b="1" i="0" dirty="0"/>
                        <a:t>Description</a:t>
                      </a:r>
                    </a:p>
                  </a:txBody>
                  <a:tcPr anchor="ctr">
                    <a:solidFill>
                      <a:schemeClr val="tx2">
                        <a:lumMod val="20000"/>
                        <a:lumOff val="80000"/>
                      </a:schemeClr>
                    </a:solidFill>
                  </a:tcPr>
                </a:tc>
                <a:tc>
                  <a:txBody>
                    <a:bodyPr/>
                    <a:lstStyle/>
                    <a:p>
                      <a:pPr marL="171450" indent="-171450" algn="just">
                        <a:buFont typeface="Arial" panose="020B0604020202020204" pitchFamily="34" charset="0"/>
                        <a:buChar char="•"/>
                      </a:pPr>
                      <a:endParaRPr lang="en-AU" sz="1100" dirty="0" smtClean="0"/>
                    </a:p>
                    <a:p>
                      <a:pPr marL="171450" indent="-171450" algn="just">
                        <a:buFont typeface="Arial" panose="020B0604020202020204" pitchFamily="34" charset="0"/>
                        <a:buChar char="•"/>
                      </a:pPr>
                      <a:r>
                        <a:rPr lang="en-AU" sz="1100" dirty="0" smtClean="0"/>
                        <a:t>This</a:t>
                      </a:r>
                      <a:r>
                        <a:rPr lang="en-AU" sz="1100" baseline="0" dirty="0" smtClean="0"/>
                        <a:t> product is for salaried people who needs personal loan at any point instantly without going through much hassle. Customers would be preselected based on their credit worthiness &amp; previous repayment history.</a:t>
                      </a:r>
                    </a:p>
                    <a:p>
                      <a:pPr marL="0" indent="0" algn="just">
                        <a:buFont typeface="Arial" panose="020B0604020202020204" pitchFamily="34" charset="0"/>
                        <a:buNone/>
                      </a:pPr>
                      <a:endParaRPr lang="en-AU" sz="1100" dirty="0"/>
                    </a:p>
                  </a:txBody>
                  <a:tcPr anchor="ctr"/>
                </a:tc>
                <a:extLst>
                  <a:ext uri="{0D108BD9-81ED-4DB2-BD59-A6C34878D82A}">
                    <a16:rowId xmlns:a16="http://schemas.microsoft.com/office/drawing/2014/main" val="1897915663"/>
                  </a:ext>
                </a:extLst>
              </a:tr>
              <a:tr h="1594448">
                <a:tc>
                  <a:txBody>
                    <a:bodyPr/>
                    <a:lstStyle/>
                    <a:p>
                      <a:r>
                        <a:rPr lang="en-AU" sz="1050" b="1" dirty="0"/>
                        <a:t>Key Features</a:t>
                      </a:r>
                    </a:p>
                    <a:p>
                      <a:r>
                        <a:rPr lang="en-AU" sz="700" b="0" i="1" dirty="0"/>
                        <a:t>What are the key features of your recommendation?</a:t>
                      </a:r>
                      <a:endParaRPr lang="en-AU" sz="1050" b="1" dirty="0"/>
                    </a:p>
                  </a:txBody>
                  <a:tcPr anchor="ctr">
                    <a:solidFill>
                      <a:schemeClr val="tx2">
                        <a:lumMod val="20000"/>
                        <a:lumOff val="80000"/>
                      </a:schemeClr>
                    </a:solidFill>
                  </a:tcPr>
                </a:tc>
                <a:tc>
                  <a:txBody>
                    <a:bodyPr/>
                    <a:lstStyle/>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Instant loan processing</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Low processing fee</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Attractive</a:t>
                      </a:r>
                      <a:r>
                        <a:rPr lang="en-AU" sz="1100" baseline="0" dirty="0" smtClean="0"/>
                        <a:t> interest rate</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endParaRPr lang="en-AU" sz="1100" dirty="0" smtClean="0"/>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endParaRPr lang="en-AU" sz="1100" dirty="0"/>
                    </a:p>
                  </a:txBody>
                  <a:tcPr anchor="ctr"/>
                </a:tc>
                <a:extLst>
                  <a:ext uri="{0D108BD9-81ED-4DB2-BD59-A6C34878D82A}">
                    <a16:rowId xmlns:a16="http://schemas.microsoft.com/office/drawing/2014/main" val="2617503130"/>
                  </a:ext>
                </a:extLst>
              </a:tr>
              <a:tr h="2222630">
                <a:tc>
                  <a:txBody>
                    <a:bodyPr/>
                    <a:lstStyle/>
                    <a:p>
                      <a:r>
                        <a:rPr lang="en-AU" sz="1050" b="1" dirty="0"/>
                        <a:t>Why your business recommendation is a good solution?</a:t>
                      </a:r>
                    </a:p>
                  </a:txBody>
                  <a:tcPr anchor="ctr">
                    <a:solidFill>
                      <a:schemeClr val="tx2">
                        <a:lumMod val="20000"/>
                        <a:lumOff val="80000"/>
                      </a:schemeClr>
                    </a:solidFill>
                  </a:tcPr>
                </a:tc>
                <a:tc>
                  <a:txBody>
                    <a:bodyPr/>
                    <a:lstStyle/>
                    <a:p>
                      <a:pPr marL="171450" indent="-171450" algn="just">
                        <a:buFont typeface="Arial" panose="020B0604020202020204" pitchFamily="34" charset="0"/>
                        <a:buChar char="•"/>
                      </a:pPr>
                      <a:r>
                        <a:rPr lang="en-AU" sz="1100" dirty="0" smtClean="0"/>
                        <a:t>Sometimes salaried</a:t>
                      </a:r>
                      <a:r>
                        <a:rPr lang="en-AU" sz="1100" baseline="0" dirty="0" smtClean="0"/>
                        <a:t> people face cash crunch or instant cash requirement, this is where banks can provide them instant loan without any hassle at an attractive interest rate and the plus point is bank would do proper scrutiny before selecting eligible customers. Different parameters like CIBIL score and previous repayment history could be considered to mitigate credit risk.</a:t>
                      </a:r>
                      <a:endParaRPr lang="en-AU" sz="1100" dirty="0"/>
                    </a:p>
                  </a:txBody>
                  <a:tcPr anchor="ctr"/>
                </a:tc>
                <a:extLst>
                  <a:ext uri="{0D108BD9-81ED-4DB2-BD59-A6C34878D82A}">
                    <a16:rowId xmlns:a16="http://schemas.microsoft.com/office/drawing/2014/main" val="762701566"/>
                  </a:ext>
                </a:extLst>
              </a:tr>
            </a:tbl>
          </a:graphicData>
        </a:graphic>
      </p:graphicFrame>
      <p:sp>
        <p:nvSpPr>
          <p:cNvPr id="8" name="Rectangle 7">
            <a:extLst>
              <a:ext uri="{FF2B5EF4-FFF2-40B4-BE49-F238E27FC236}">
                <a16:creationId xmlns:a16="http://schemas.microsoft.com/office/drawing/2014/main" id="{0548AB5F-774A-408C-A39F-26F948817E21}"/>
              </a:ext>
            </a:extLst>
          </p:cNvPr>
          <p:cNvSpPr/>
          <p:nvPr/>
        </p:nvSpPr>
        <p:spPr bwMode="auto">
          <a:xfrm>
            <a:off x="1243912" y="847952"/>
            <a:ext cx="9218141"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smtClean="0">
                <a:solidFill>
                  <a:schemeClr val="accent5"/>
                </a:solidFill>
                <a:ea typeface="+mj-ea"/>
              </a:rPr>
              <a:t>With consideration of the trends identified earlier along with the competitive environment, ideate a </a:t>
            </a:r>
            <a:r>
              <a:rPr lang="en-AU" sz="900" i="1" dirty="0">
                <a:solidFill>
                  <a:schemeClr val="accent5"/>
                </a:solidFill>
                <a:ea typeface="+mj-ea"/>
              </a:rPr>
              <a:t>product/service that can be developed </a:t>
            </a:r>
            <a:r>
              <a:rPr lang="en-AU" sz="900" i="1" dirty="0" smtClean="0">
                <a:solidFill>
                  <a:schemeClr val="accent5"/>
                </a:solidFill>
                <a:ea typeface="+mj-ea"/>
              </a:rPr>
              <a:t>for the segment that you’ve chosen on </a:t>
            </a:r>
            <a:r>
              <a:rPr lang="en-AU" sz="900" i="1" dirty="0">
                <a:solidFill>
                  <a:schemeClr val="accent5"/>
                </a:solidFill>
                <a:ea typeface="+mj-ea"/>
              </a:rPr>
              <a:t>slide 2.</a:t>
            </a:r>
          </a:p>
          <a:p>
            <a:pPr algn="ctr" defTabSz="914400" fontAlgn="base" hangingPunct="1">
              <a:spcBef>
                <a:spcPct val="0"/>
              </a:spcBef>
              <a:spcAft>
                <a:spcPct val="0"/>
              </a:spcAft>
            </a:pPr>
            <a:r>
              <a:rPr lang="en-AU" sz="900" i="1" dirty="0">
                <a:solidFill>
                  <a:schemeClr val="accent5"/>
                </a:solidFill>
              </a:rPr>
              <a:t> [</a:t>
            </a:r>
            <a:r>
              <a:rPr lang="en-AU" sz="900" i="1" dirty="0" smtClean="0">
                <a:solidFill>
                  <a:schemeClr val="accent5"/>
                </a:solidFill>
              </a:rPr>
              <a:t>THIS TEXTBOX </a:t>
            </a:r>
            <a:r>
              <a:rPr lang="en-AU" sz="900" i="1" dirty="0">
                <a:solidFill>
                  <a:schemeClr val="accent5"/>
                </a:solidFill>
              </a:rPr>
              <a:t>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37368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Business Recommendation</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D779044-360E-454D-8B73-AB3FB91B536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4CF48510-03A9-4CEA-A4A0-A87B42AC55B9}"/>
              </a:ext>
            </a:extLst>
          </p:cNvPr>
          <p:cNvGraphicFramePr>
            <a:graphicFrameLocks noGrp="1"/>
          </p:cNvGraphicFramePr>
          <p:nvPr>
            <p:extLst>
              <p:ext uri="{D42A27DB-BD31-4B8C-83A1-F6EECF244321}">
                <p14:modId xmlns:p14="http://schemas.microsoft.com/office/powerpoint/2010/main" val="3648889248"/>
              </p:ext>
            </p:extLst>
          </p:nvPr>
        </p:nvGraphicFramePr>
        <p:xfrm>
          <a:off x="1016000" y="1339865"/>
          <a:ext cx="9810044" cy="4990096"/>
        </p:xfrm>
        <a:graphic>
          <a:graphicData uri="http://schemas.openxmlformats.org/drawingml/2006/table">
            <a:tbl>
              <a:tblPr firstRow="1" bandRow="1">
                <a:tableStyleId>{5940675A-B579-460E-94D1-54222C63F5DA}</a:tableStyleId>
              </a:tblPr>
              <a:tblGrid>
                <a:gridCol w="2671608">
                  <a:extLst>
                    <a:ext uri="{9D8B030D-6E8A-4147-A177-3AD203B41FA5}">
                      <a16:colId xmlns:a16="http://schemas.microsoft.com/office/drawing/2014/main" val="2234889192"/>
                    </a:ext>
                  </a:extLst>
                </a:gridCol>
                <a:gridCol w="7138436">
                  <a:extLst>
                    <a:ext uri="{9D8B030D-6E8A-4147-A177-3AD203B41FA5}">
                      <a16:colId xmlns:a16="http://schemas.microsoft.com/office/drawing/2014/main" val="3590685729"/>
                    </a:ext>
                  </a:extLst>
                </a:gridCol>
              </a:tblGrid>
              <a:tr h="327198">
                <a:tc>
                  <a:txBody>
                    <a:bodyPr/>
                    <a:lstStyle/>
                    <a:p>
                      <a:r>
                        <a:rPr lang="en-AU" sz="1050" b="1" dirty="0"/>
                        <a:t>Name</a:t>
                      </a:r>
                      <a:endParaRPr lang="en-AU" sz="1000" b="0" i="1" dirty="0"/>
                    </a:p>
                  </a:txBody>
                  <a:tcPr anchor="ctr">
                    <a:solidFill>
                      <a:schemeClr val="tx2">
                        <a:lumMod val="20000"/>
                        <a:lumOff val="80000"/>
                      </a:schemeClr>
                    </a:solidFill>
                  </a:tcPr>
                </a:tc>
                <a:tc>
                  <a:txBody>
                    <a:bodyPr/>
                    <a:lstStyle/>
                    <a:p>
                      <a:pPr algn="just"/>
                      <a:r>
                        <a:rPr lang="en-AU" sz="1100" dirty="0" smtClean="0"/>
                        <a:t>Pre</a:t>
                      </a:r>
                      <a:r>
                        <a:rPr lang="en-AU" sz="1100" baseline="0" dirty="0" smtClean="0"/>
                        <a:t> approved business loan</a:t>
                      </a:r>
                      <a:endParaRPr lang="en-AU" sz="1100" dirty="0"/>
                    </a:p>
                  </a:txBody>
                  <a:tcPr anchor="ctr"/>
                </a:tc>
                <a:extLst>
                  <a:ext uri="{0D108BD9-81ED-4DB2-BD59-A6C34878D82A}">
                    <a16:rowId xmlns:a16="http://schemas.microsoft.com/office/drawing/2014/main" val="1563738509"/>
                  </a:ext>
                </a:extLst>
              </a:tr>
              <a:tr h="803770">
                <a:tc>
                  <a:txBody>
                    <a:bodyPr/>
                    <a:lstStyle/>
                    <a:p>
                      <a:r>
                        <a:rPr lang="en-AU" sz="1000" b="1" i="0" dirty="0"/>
                        <a:t>Description</a:t>
                      </a:r>
                    </a:p>
                  </a:txBody>
                  <a:tcPr anchor="ctr">
                    <a:solidFill>
                      <a:schemeClr val="tx2">
                        <a:lumMod val="20000"/>
                        <a:lumOff val="80000"/>
                      </a:schemeClr>
                    </a:solidFill>
                  </a:tcPr>
                </a:tc>
                <a:tc>
                  <a:txBody>
                    <a:bodyPr/>
                    <a:lstStyle/>
                    <a:p>
                      <a:pPr marL="171450" indent="-171450" algn="just">
                        <a:buFont typeface="Arial" panose="020B0604020202020204" pitchFamily="34" charset="0"/>
                        <a:buChar char="•"/>
                      </a:pPr>
                      <a:endParaRPr lang="en-AU" sz="1100" dirty="0" smtClean="0"/>
                    </a:p>
                    <a:p>
                      <a:pPr marL="171450" indent="-171450" algn="just">
                        <a:buFont typeface="Arial" panose="020B0604020202020204" pitchFamily="34" charset="0"/>
                        <a:buChar char="•"/>
                      </a:pPr>
                      <a:r>
                        <a:rPr lang="en-AU" sz="1100" dirty="0" smtClean="0"/>
                        <a:t>This</a:t>
                      </a:r>
                      <a:r>
                        <a:rPr lang="en-AU" sz="1100" baseline="0" dirty="0" smtClean="0"/>
                        <a:t> product is for businessman &amp; SMEs who needs business loan at any point instantly without going through much hassle. Customers would be preselected based on their credit worthiness, repayment history &amp; FD amount they hold with their bank.</a:t>
                      </a:r>
                    </a:p>
                    <a:p>
                      <a:pPr marL="0" indent="0" algn="just">
                        <a:buFont typeface="Arial" panose="020B0604020202020204" pitchFamily="34" charset="0"/>
                        <a:buNone/>
                      </a:pPr>
                      <a:endParaRPr lang="en-AU" sz="1100" dirty="0"/>
                    </a:p>
                  </a:txBody>
                  <a:tcPr anchor="ctr"/>
                </a:tc>
                <a:extLst>
                  <a:ext uri="{0D108BD9-81ED-4DB2-BD59-A6C34878D82A}">
                    <a16:rowId xmlns:a16="http://schemas.microsoft.com/office/drawing/2014/main" val="1897915663"/>
                  </a:ext>
                </a:extLst>
              </a:tr>
              <a:tr h="1594448">
                <a:tc>
                  <a:txBody>
                    <a:bodyPr/>
                    <a:lstStyle/>
                    <a:p>
                      <a:r>
                        <a:rPr lang="en-AU" sz="1050" b="1" dirty="0"/>
                        <a:t>Key Features</a:t>
                      </a:r>
                    </a:p>
                    <a:p>
                      <a:r>
                        <a:rPr lang="en-AU" sz="700" b="0" i="1" dirty="0"/>
                        <a:t>What are the key features of your recommendation?</a:t>
                      </a:r>
                      <a:endParaRPr lang="en-AU" sz="1050" b="1" dirty="0"/>
                    </a:p>
                  </a:txBody>
                  <a:tcPr anchor="ctr">
                    <a:solidFill>
                      <a:schemeClr val="tx2">
                        <a:lumMod val="20000"/>
                        <a:lumOff val="80000"/>
                      </a:schemeClr>
                    </a:solidFill>
                  </a:tcPr>
                </a:tc>
                <a:tc>
                  <a:txBody>
                    <a:bodyPr/>
                    <a:lstStyle/>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Instant loan processing</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Low processing fee</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r>
                        <a:rPr lang="en-AU" sz="1100" dirty="0" smtClean="0"/>
                        <a:t>Attractive</a:t>
                      </a:r>
                      <a:r>
                        <a:rPr lang="en-AU" sz="1100" baseline="0" dirty="0" smtClean="0"/>
                        <a:t> interest rate</a:t>
                      </a:r>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endParaRPr lang="en-AU" sz="1100" dirty="0" smtClean="0"/>
                    </a:p>
                    <a:p>
                      <a:pPr marL="171450" marR="0" lvl="0" indent="-171450" algn="just" defTabSz="256214" eaLnBrk="1" fontAlgn="auto" latinLnBrk="0" hangingPunct="1">
                        <a:lnSpc>
                          <a:spcPct val="90000"/>
                        </a:lnSpc>
                        <a:spcBef>
                          <a:spcPts val="0"/>
                        </a:spcBef>
                        <a:spcAft>
                          <a:spcPts val="0"/>
                        </a:spcAft>
                        <a:buClrTx/>
                        <a:buSzTx/>
                        <a:buFont typeface="Arial" panose="020B0604020202020204" pitchFamily="34" charset="0"/>
                        <a:buChar char="•"/>
                        <a:tabLst>
                          <a:tab pos="349180" algn="l"/>
                        </a:tabLst>
                        <a:defRPr/>
                      </a:pPr>
                      <a:endParaRPr lang="en-AU" sz="1100" dirty="0"/>
                    </a:p>
                  </a:txBody>
                  <a:tcPr anchor="ctr"/>
                </a:tc>
                <a:extLst>
                  <a:ext uri="{0D108BD9-81ED-4DB2-BD59-A6C34878D82A}">
                    <a16:rowId xmlns:a16="http://schemas.microsoft.com/office/drawing/2014/main" val="2617503130"/>
                  </a:ext>
                </a:extLst>
              </a:tr>
              <a:tr h="2222630">
                <a:tc>
                  <a:txBody>
                    <a:bodyPr/>
                    <a:lstStyle/>
                    <a:p>
                      <a:r>
                        <a:rPr lang="en-AU" sz="1050" b="1" dirty="0"/>
                        <a:t>Why your business recommendation is a good solution?</a:t>
                      </a:r>
                    </a:p>
                  </a:txBody>
                  <a:tcPr anchor="ctr">
                    <a:solidFill>
                      <a:schemeClr val="tx2">
                        <a:lumMod val="20000"/>
                        <a:lumOff val="80000"/>
                      </a:schemeClr>
                    </a:solidFill>
                  </a:tcPr>
                </a:tc>
                <a:tc>
                  <a:txBody>
                    <a:bodyPr/>
                    <a:lstStyle/>
                    <a:p>
                      <a:pPr marL="171450" indent="-171450" algn="just">
                        <a:buFont typeface="Arial" panose="020B0604020202020204" pitchFamily="34" charset="0"/>
                        <a:buChar char="•"/>
                      </a:pPr>
                      <a:r>
                        <a:rPr lang="en-AU" sz="1100" dirty="0" smtClean="0"/>
                        <a:t>Sometimes businessman</a:t>
                      </a:r>
                      <a:r>
                        <a:rPr lang="en-AU" sz="1100" baseline="0" dirty="0" smtClean="0"/>
                        <a:t> face cash crunch or instant cash requirement, this is where banks can provide them instant loan without any hassle at an attractive interest rate and the plus point is bank would do proper scrutiny before selecting eligible customers. Different parameters like CRISIL score, previous repayment history &amp; FD could be considered to mitigate credit risk.</a:t>
                      </a:r>
                      <a:endParaRPr lang="en-AU" sz="1100" dirty="0"/>
                    </a:p>
                  </a:txBody>
                  <a:tcPr anchor="ctr"/>
                </a:tc>
                <a:extLst>
                  <a:ext uri="{0D108BD9-81ED-4DB2-BD59-A6C34878D82A}">
                    <a16:rowId xmlns:a16="http://schemas.microsoft.com/office/drawing/2014/main" val="762701566"/>
                  </a:ext>
                </a:extLst>
              </a:tr>
            </a:tbl>
          </a:graphicData>
        </a:graphic>
      </p:graphicFrame>
      <p:sp>
        <p:nvSpPr>
          <p:cNvPr id="8" name="Rectangle 7">
            <a:extLst>
              <a:ext uri="{FF2B5EF4-FFF2-40B4-BE49-F238E27FC236}">
                <a16:creationId xmlns:a16="http://schemas.microsoft.com/office/drawing/2014/main" id="{0548AB5F-774A-408C-A39F-26F948817E21}"/>
              </a:ext>
            </a:extLst>
          </p:cNvPr>
          <p:cNvSpPr/>
          <p:nvPr/>
        </p:nvSpPr>
        <p:spPr bwMode="auto">
          <a:xfrm>
            <a:off x="1243912" y="847952"/>
            <a:ext cx="9218141"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smtClean="0">
                <a:solidFill>
                  <a:schemeClr val="accent5"/>
                </a:solidFill>
                <a:ea typeface="+mj-ea"/>
              </a:rPr>
              <a:t>With consideration of the trends identified earlier along with the competitive environment, ideate a </a:t>
            </a:r>
            <a:r>
              <a:rPr lang="en-AU" sz="900" i="1" dirty="0">
                <a:solidFill>
                  <a:schemeClr val="accent5"/>
                </a:solidFill>
                <a:ea typeface="+mj-ea"/>
              </a:rPr>
              <a:t>product/service that can be developed </a:t>
            </a:r>
            <a:r>
              <a:rPr lang="en-AU" sz="900" i="1" dirty="0" smtClean="0">
                <a:solidFill>
                  <a:schemeClr val="accent5"/>
                </a:solidFill>
                <a:ea typeface="+mj-ea"/>
              </a:rPr>
              <a:t>for the segment that you’ve chosen on </a:t>
            </a:r>
            <a:r>
              <a:rPr lang="en-AU" sz="900" i="1" dirty="0">
                <a:solidFill>
                  <a:schemeClr val="accent5"/>
                </a:solidFill>
                <a:ea typeface="+mj-ea"/>
              </a:rPr>
              <a:t>slide 2.</a:t>
            </a:r>
          </a:p>
          <a:p>
            <a:pPr algn="ctr" defTabSz="914400" fontAlgn="base" hangingPunct="1">
              <a:spcBef>
                <a:spcPct val="0"/>
              </a:spcBef>
              <a:spcAft>
                <a:spcPct val="0"/>
              </a:spcAft>
            </a:pPr>
            <a:r>
              <a:rPr lang="en-AU" sz="900" i="1" dirty="0">
                <a:solidFill>
                  <a:schemeClr val="accent5"/>
                </a:solidFill>
              </a:rPr>
              <a:t> [</a:t>
            </a:r>
            <a:r>
              <a:rPr lang="en-AU" sz="900" i="1" dirty="0" smtClean="0">
                <a:solidFill>
                  <a:schemeClr val="accent5"/>
                </a:solidFill>
              </a:rPr>
              <a:t>THIS TEXTBOX </a:t>
            </a:r>
            <a:r>
              <a:rPr lang="en-AU" sz="900" i="1" dirty="0">
                <a:solidFill>
                  <a:schemeClr val="accent5"/>
                </a:solidFill>
              </a:rPr>
              <a:t>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619564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ags/tag2.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ags/tag5.xml><?xml version="1.0" encoding="utf-8"?>
<p:tagLst xmlns:a="http://schemas.openxmlformats.org/drawingml/2006/main" xmlns:r="http://schemas.openxmlformats.org/officeDocument/2006/relationships" xmlns:p="http://schemas.openxmlformats.org/presentationml/2006/main">
  <p:tag name="LAYOUT" val="ppLayoutCustom"/>
</p:tagLst>
</file>

<file path=ppt/tags/tag6.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White">
  <a:themeElements>
    <a:clrScheme name="Citi">
      <a:dk1>
        <a:srgbClr val="5B5B5B"/>
      </a:dk1>
      <a:lt1>
        <a:srgbClr val="FFFFFF"/>
      </a:lt1>
      <a:dk2>
        <a:srgbClr val="0074B0"/>
      </a:dk2>
      <a:lt2>
        <a:srgbClr val="97999B"/>
      </a:lt2>
      <a:accent1>
        <a:srgbClr val="0E4B7E"/>
      </a:accent1>
      <a:accent2>
        <a:srgbClr val="36AFE0"/>
      </a:accent2>
      <a:accent3>
        <a:srgbClr val="FFAA11"/>
      </a:accent3>
      <a:accent4>
        <a:srgbClr val="FF0000"/>
      </a:accent4>
      <a:accent5>
        <a:srgbClr val="890C58"/>
      </a:accent5>
      <a:accent6>
        <a:srgbClr val="00B0B9"/>
      </a:accent6>
      <a:hlink>
        <a:srgbClr val="36AFE0"/>
      </a:hlink>
      <a:folHlink>
        <a:srgbClr val="36AF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CE7"/>
      </a:accent1>
      <a:accent2>
        <a:srgbClr val="707070"/>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RightsWATCHMark">7|CITI-No PII-Public|{00000000-0000-0000-0000-000000000000}</XMLData>
</file>

<file path=customXml/item2.xml><?xml version="1.0" encoding="utf-8"?>
<XMLData TextToDisplay="%HOSTNAME%">sydgcgwa089067.apac.nsroot.net</XMLData>
</file>

<file path=customXml/item3.xml><?xml version="1.0" encoding="utf-8"?>
<XMLData TextToDisplay="%USERNAME%">cc61057</XMLData>
</file>

<file path=customXml/item4.xml><?xml version="1.0" encoding="utf-8"?>
<XMLData TextToDisplay="%EMAILADDRESS%">cc61057@imcap.ap.ssmb.com</XMLData>
</file>

<file path=customXml/item5.xml><?xml version="1.0" encoding="utf-8"?>
<XMLData TextToDisplay="%DOCUMENTGUID%">{00000000-0000-0000-0000-000000000000}</XMLData>
</file>

<file path=customXml/item6.xml><?xml version="1.0" encoding="utf-8"?>
<XMLData TextToDisplay="%CLASSIFICATIONDATETIME%">05:29 07/01/2020</XMLData>
</file>

<file path=customXml/itemProps1.xml><?xml version="1.0" encoding="utf-8"?>
<ds:datastoreItem xmlns:ds="http://schemas.openxmlformats.org/officeDocument/2006/customXml" ds:itemID="{576293E8-0EFC-419F-BCCC-8D31F68D4BBA}">
  <ds:schemaRefs/>
</ds:datastoreItem>
</file>

<file path=customXml/itemProps2.xml><?xml version="1.0" encoding="utf-8"?>
<ds:datastoreItem xmlns:ds="http://schemas.openxmlformats.org/officeDocument/2006/customXml" ds:itemID="{D2DEF2C1-D579-4E12-884D-2D40BC682284}">
  <ds:schemaRefs/>
</ds:datastoreItem>
</file>

<file path=customXml/itemProps3.xml><?xml version="1.0" encoding="utf-8"?>
<ds:datastoreItem xmlns:ds="http://schemas.openxmlformats.org/officeDocument/2006/customXml" ds:itemID="{5D19B5DA-3C50-429D-9A1E-2297718F8CAB}">
  <ds:schemaRefs/>
</ds:datastoreItem>
</file>

<file path=customXml/itemProps4.xml><?xml version="1.0" encoding="utf-8"?>
<ds:datastoreItem xmlns:ds="http://schemas.openxmlformats.org/officeDocument/2006/customXml" ds:itemID="{153EE527-7B37-4C3F-AA17-C8808DD579A8}">
  <ds:schemaRefs/>
</ds:datastoreItem>
</file>

<file path=customXml/itemProps5.xml><?xml version="1.0" encoding="utf-8"?>
<ds:datastoreItem xmlns:ds="http://schemas.openxmlformats.org/officeDocument/2006/customXml" ds:itemID="{1C534E47-44B7-41C5-A749-043DE6AAA344}">
  <ds:schemaRefs/>
</ds:datastoreItem>
</file>

<file path=customXml/itemProps6.xml><?xml version="1.0" encoding="utf-8"?>
<ds:datastoreItem xmlns:ds="http://schemas.openxmlformats.org/officeDocument/2006/customXml" ds:itemID="{851C85DD-838C-4356-8DC4-A0E61D5A44F4}">
  <ds:schemaRefs/>
</ds:datastoreItem>
</file>

<file path=docProps/app.xml><?xml version="1.0" encoding="utf-8"?>
<Properties xmlns="http://schemas.openxmlformats.org/officeDocument/2006/extended-properties" xmlns:vt="http://schemas.openxmlformats.org/officeDocument/2006/docPropsVTypes">
  <TotalTime>1514</TotalTime>
  <Words>1188</Words>
  <Application>Microsoft Office PowerPoint</Application>
  <PresentationFormat>Custom</PresentationFormat>
  <Paragraphs>117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Helvetica Neue</vt:lpstr>
      <vt:lpstr>Interstate-Bold</vt:lpstr>
      <vt:lpstr>Interstate-Light</vt:lpstr>
      <vt:lpstr>Interstate-Regular</vt:lpstr>
      <vt:lpstr>Interstate-Thin</vt:lpstr>
      <vt:lpstr>ヒラギノ角ゴ Pro W3</vt:lpstr>
      <vt:lpstr>White</vt:lpstr>
      <vt:lpstr>Market research and product development  Citi Global Consumer Bank    </vt:lpstr>
      <vt:lpstr>Segmentation Analysis</vt:lpstr>
      <vt:lpstr>Competitive Analysis</vt:lpstr>
      <vt:lpstr>Business Recommendation</vt:lpstr>
      <vt:lpstr>Business Recommendation</vt:lpstr>
      <vt:lpstr>Business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Valderrama, William [ICG-TTS NE]</dc:creator>
  <cp:lastModifiedBy>Windows User</cp:lastModifiedBy>
  <cp:revision>96</cp:revision>
  <dcterms:modified xsi:type="dcterms:W3CDTF">2020-06-11T17:19:09Z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y fmtid="{D5CDD505-2E9C-101B-9397-08002B2CF9AE}" pid="3" name="RightsWATCHMark">
    <vt:lpwstr>7|CITI-No PII-Public|{00000000-0000-0000-0000-000000000000}</vt:lpwstr>
  </property>
</Properties>
</file>