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6BC6-7A60-4B91-8253-44CFC850329A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B24-2F10-45CB-B21B-D0382C211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5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6BC6-7A60-4B91-8253-44CFC850329A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B24-2F10-45CB-B21B-D0382C211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6BC6-7A60-4B91-8253-44CFC850329A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B24-2F10-45CB-B21B-D0382C211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02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PAGE">
    <p:bg>
      <p:bgPr>
        <a:solidFill>
          <a:srgbClr val="0E4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title"/>
          </p:nvPr>
        </p:nvSpPr>
        <p:spPr>
          <a:xfrm>
            <a:off x="1452165" y="2075422"/>
            <a:ext cx="8453968" cy="2707159"/>
          </a:xfrm>
          <a:prstGeom prst="rect">
            <a:avLst/>
          </a:prstGeom>
        </p:spPr>
        <p:txBody>
          <a:bodyPr anchor="t"/>
          <a:lstStyle>
            <a:lvl1pPr defTabSz="410683">
              <a:lnSpc>
                <a:spcPct val="70000"/>
              </a:lnSpc>
              <a:tabLst/>
              <a:defRPr sz="6600" spc="-117">
                <a:solidFill>
                  <a:srgbClr val="FFFFFF"/>
                </a:solidFill>
                <a:uFill>
                  <a:solidFill>
                    <a:srgbClr val="929292"/>
                  </a:solidFill>
                </a:uFill>
                <a:latin typeface="+mn-lt"/>
                <a:ea typeface="Interstate-Thin"/>
                <a:cs typeface="Interstate-Thin"/>
                <a:sym typeface="Interstate-Thin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703079" y="232833"/>
            <a:ext cx="4108120" cy="717352"/>
          </a:xfrm>
          <a:prstGeom prst="rect">
            <a:avLst/>
          </a:prstGeom>
          <a:ln w="3175"/>
        </p:spPr>
        <p:txBody>
          <a:bodyPr lIns="34282" tIns="34282" rIns="34282" bIns="34282">
            <a:no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100" cap="all">
                <a:solidFill>
                  <a:srgbClr val="FFFFFF"/>
                </a:solidFill>
                <a:latin typeface="+mn-lt"/>
                <a:ea typeface="Interstate-Bold"/>
                <a:cs typeface="Interstate-Bold"/>
                <a:sym typeface="Interstate-Bold"/>
              </a:defRPr>
            </a:lvl1pPr>
            <a:lvl2pPr marL="0" indent="114277" algn="r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000">
                <a:solidFill>
                  <a:srgbClr val="FFFFFF"/>
                </a:solidFill>
                <a:latin typeface="+mn-lt"/>
                <a:ea typeface="Interstate-Bold"/>
                <a:cs typeface="Interstate-Bold"/>
                <a:sym typeface="Interstate-Bold"/>
              </a:defRPr>
            </a:lvl2pPr>
            <a:lvl3pPr marL="0" indent="228554" algn="r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000">
                <a:solidFill>
                  <a:srgbClr val="FFFFFF"/>
                </a:solidFill>
                <a:latin typeface="+mn-lt"/>
                <a:ea typeface="Interstate-Bold"/>
                <a:cs typeface="Interstate-Bold"/>
                <a:sym typeface="Interstate-Bold"/>
              </a:defRPr>
            </a:lvl3pPr>
            <a:lvl4pPr marL="0" indent="342831" algn="r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000">
                <a:solidFill>
                  <a:srgbClr val="FFFFFF"/>
                </a:solidFill>
                <a:latin typeface="+mn-lt"/>
                <a:ea typeface="Interstate-Bold"/>
                <a:cs typeface="Interstate-Bold"/>
                <a:sym typeface="Interstate-Bold"/>
              </a:defRPr>
            </a:lvl4pPr>
            <a:lvl5pPr marL="0" indent="457109" algn="r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000">
                <a:solidFill>
                  <a:srgbClr val="FFFFFF"/>
                </a:solidFill>
                <a:latin typeface="+mn-lt"/>
                <a:ea typeface="Interstate-Bold"/>
                <a:cs typeface="Interstate-Bold"/>
                <a:sym typeface="Interstate-Bold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-144463" y="5491163"/>
            <a:ext cx="12340432" cy="1366838"/>
            <a:chOff x="-288925" y="10982325"/>
            <a:chExt cx="24680863" cy="2733676"/>
          </a:xfrm>
        </p:grpSpPr>
        <p:sp>
          <p:nvSpPr>
            <p:cNvPr id="4" name="Rectangle 5"/>
            <p:cNvSpPr>
              <a:spLocks noChangeArrowheads="1"/>
            </p:cNvSpPr>
            <p:nvPr userDrawn="1"/>
          </p:nvSpPr>
          <p:spPr bwMode="auto">
            <a:xfrm>
              <a:off x="16383000" y="12957175"/>
              <a:ext cx="2522538" cy="455613"/>
            </a:xfrm>
            <a:prstGeom prst="rect">
              <a:avLst/>
            </a:prstGeom>
            <a:solidFill>
              <a:srgbClr val="38B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18905538" y="12045950"/>
              <a:ext cx="1147763" cy="1366838"/>
            </a:xfrm>
            <a:prstGeom prst="rect">
              <a:avLst/>
            </a:prstGeom>
            <a:solidFill>
              <a:srgbClr val="198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-288925" y="13412788"/>
              <a:ext cx="24376063" cy="303213"/>
            </a:xfrm>
            <a:prstGeom prst="rect">
              <a:avLst/>
            </a:prstGeom>
            <a:solidFill>
              <a:srgbClr val="62C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4087138" y="13412788"/>
              <a:ext cx="304800" cy="303213"/>
            </a:xfrm>
            <a:prstGeom prst="rect">
              <a:avLst/>
            </a:prstGeom>
            <a:solidFill>
              <a:srgbClr val="104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Rectangle 9"/>
            <p:cNvSpPr>
              <a:spLocks noChangeArrowheads="1"/>
            </p:cNvSpPr>
            <p:nvPr userDrawn="1"/>
          </p:nvSpPr>
          <p:spPr bwMode="auto">
            <a:xfrm>
              <a:off x="20053300" y="10982325"/>
              <a:ext cx="4338638" cy="2430463"/>
            </a:xfrm>
            <a:prstGeom prst="rect">
              <a:avLst/>
            </a:prstGeom>
            <a:solidFill>
              <a:srgbClr val="00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2377400" y="11315700"/>
              <a:ext cx="1216025" cy="327025"/>
            </a:xfrm>
            <a:custGeom>
              <a:avLst/>
              <a:gdLst>
                <a:gd name="T0" fmla="*/ 159 w 160"/>
                <a:gd name="T1" fmla="*/ 41 h 43"/>
                <a:gd name="T2" fmla="*/ 80 w 160"/>
                <a:gd name="T3" fmla="*/ 0 h 43"/>
                <a:gd name="T4" fmla="*/ 1 w 160"/>
                <a:gd name="T5" fmla="*/ 41 h 43"/>
                <a:gd name="T6" fmla="*/ 0 w 160"/>
                <a:gd name="T7" fmla="*/ 43 h 43"/>
                <a:gd name="T8" fmla="*/ 23 w 160"/>
                <a:gd name="T9" fmla="*/ 43 h 43"/>
                <a:gd name="T10" fmla="*/ 23 w 160"/>
                <a:gd name="T11" fmla="*/ 42 h 43"/>
                <a:gd name="T12" fmla="*/ 80 w 160"/>
                <a:gd name="T13" fmla="*/ 18 h 43"/>
                <a:gd name="T14" fmla="*/ 137 w 160"/>
                <a:gd name="T15" fmla="*/ 42 h 43"/>
                <a:gd name="T16" fmla="*/ 137 w 160"/>
                <a:gd name="T17" fmla="*/ 43 h 43"/>
                <a:gd name="T18" fmla="*/ 160 w 160"/>
                <a:gd name="T19" fmla="*/ 43 h 43"/>
                <a:gd name="T20" fmla="*/ 159 w 160"/>
                <a:gd name="T21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43">
                  <a:moveTo>
                    <a:pt x="159" y="41"/>
                  </a:moveTo>
                  <a:cubicBezTo>
                    <a:pt x="141" y="16"/>
                    <a:pt x="111" y="0"/>
                    <a:pt x="80" y="0"/>
                  </a:cubicBezTo>
                  <a:cubicBezTo>
                    <a:pt x="49" y="0"/>
                    <a:pt x="19" y="16"/>
                    <a:pt x="1" y="4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39" y="26"/>
                    <a:pt x="59" y="18"/>
                    <a:pt x="80" y="18"/>
                  </a:cubicBezTo>
                  <a:cubicBezTo>
                    <a:pt x="101" y="18"/>
                    <a:pt x="121" y="26"/>
                    <a:pt x="137" y="42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60" y="43"/>
                    <a:pt x="160" y="43"/>
                    <a:pt x="160" y="43"/>
                  </a:cubicBezTo>
                  <a:lnTo>
                    <a:pt x="159" y="4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1747163" y="11749088"/>
              <a:ext cx="646113" cy="758825"/>
            </a:xfrm>
            <a:custGeom>
              <a:avLst/>
              <a:gdLst>
                <a:gd name="T0" fmla="*/ 74 w 85"/>
                <a:gd name="T1" fmla="*/ 70 h 100"/>
                <a:gd name="T2" fmla="*/ 73 w 85"/>
                <a:gd name="T3" fmla="*/ 70 h 100"/>
                <a:gd name="T4" fmla="*/ 50 w 85"/>
                <a:gd name="T5" fmla="*/ 81 h 100"/>
                <a:gd name="T6" fmla="*/ 20 w 85"/>
                <a:gd name="T7" fmla="*/ 50 h 100"/>
                <a:gd name="T8" fmla="*/ 50 w 85"/>
                <a:gd name="T9" fmla="*/ 19 h 100"/>
                <a:gd name="T10" fmla="*/ 73 w 85"/>
                <a:gd name="T11" fmla="*/ 30 h 100"/>
                <a:gd name="T12" fmla="*/ 74 w 85"/>
                <a:gd name="T13" fmla="*/ 30 h 100"/>
                <a:gd name="T14" fmla="*/ 85 w 85"/>
                <a:gd name="T15" fmla="*/ 17 h 100"/>
                <a:gd name="T16" fmla="*/ 85 w 85"/>
                <a:gd name="T17" fmla="*/ 16 h 100"/>
                <a:gd name="T18" fmla="*/ 50 w 85"/>
                <a:gd name="T19" fmla="*/ 0 h 100"/>
                <a:gd name="T20" fmla="*/ 15 w 85"/>
                <a:gd name="T21" fmla="*/ 13 h 100"/>
                <a:gd name="T22" fmla="*/ 0 w 85"/>
                <a:gd name="T23" fmla="*/ 50 h 100"/>
                <a:gd name="T24" fmla="*/ 15 w 85"/>
                <a:gd name="T25" fmla="*/ 87 h 100"/>
                <a:gd name="T26" fmla="*/ 50 w 85"/>
                <a:gd name="T27" fmla="*/ 100 h 100"/>
                <a:gd name="T28" fmla="*/ 85 w 85"/>
                <a:gd name="T29" fmla="*/ 84 h 100"/>
                <a:gd name="T30" fmla="*/ 85 w 85"/>
                <a:gd name="T31" fmla="*/ 83 h 100"/>
                <a:gd name="T32" fmla="*/ 74 w 85"/>
                <a:gd name="T33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00">
                  <a:moveTo>
                    <a:pt x="74" y="70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66" y="77"/>
                    <a:pt x="58" y="81"/>
                    <a:pt x="50" y="81"/>
                  </a:cubicBezTo>
                  <a:cubicBezTo>
                    <a:pt x="33" y="81"/>
                    <a:pt x="20" y="68"/>
                    <a:pt x="20" y="50"/>
                  </a:cubicBezTo>
                  <a:cubicBezTo>
                    <a:pt x="20" y="32"/>
                    <a:pt x="33" y="19"/>
                    <a:pt x="50" y="19"/>
                  </a:cubicBezTo>
                  <a:cubicBezTo>
                    <a:pt x="58" y="19"/>
                    <a:pt x="66" y="23"/>
                    <a:pt x="73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75" y="5"/>
                    <a:pt x="64" y="0"/>
                    <a:pt x="50" y="0"/>
                  </a:cubicBezTo>
                  <a:cubicBezTo>
                    <a:pt x="37" y="0"/>
                    <a:pt x="24" y="4"/>
                    <a:pt x="15" y="13"/>
                  </a:cubicBezTo>
                  <a:cubicBezTo>
                    <a:pt x="5" y="22"/>
                    <a:pt x="0" y="35"/>
                    <a:pt x="0" y="50"/>
                  </a:cubicBezTo>
                  <a:cubicBezTo>
                    <a:pt x="0" y="65"/>
                    <a:pt x="5" y="78"/>
                    <a:pt x="15" y="87"/>
                  </a:cubicBezTo>
                  <a:cubicBezTo>
                    <a:pt x="24" y="95"/>
                    <a:pt x="37" y="100"/>
                    <a:pt x="50" y="100"/>
                  </a:cubicBezTo>
                  <a:cubicBezTo>
                    <a:pt x="64" y="100"/>
                    <a:pt x="75" y="95"/>
                    <a:pt x="85" y="84"/>
                  </a:cubicBezTo>
                  <a:cubicBezTo>
                    <a:pt x="85" y="83"/>
                    <a:pt x="85" y="83"/>
                    <a:pt x="85" y="83"/>
                  </a:cubicBezTo>
                  <a:lnTo>
                    <a:pt x="74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22477413" y="11757025"/>
              <a:ext cx="150813" cy="7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22766338" y="11528425"/>
              <a:ext cx="463550" cy="979488"/>
            </a:xfrm>
            <a:custGeom>
              <a:avLst/>
              <a:gdLst>
                <a:gd name="T0" fmla="*/ 60 w 61"/>
                <a:gd name="T1" fmla="*/ 106 h 129"/>
                <a:gd name="T2" fmla="*/ 45 w 61"/>
                <a:gd name="T3" fmla="*/ 111 h 129"/>
                <a:gd name="T4" fmla="*/ 36 w 61"/>
                <a:gd name="T5" fmla="*/ 100 h 129"/>
                <a:gd name="T6" fmla="*/ 36 w 61"/>
                <a:gd name="T7" fmla="*/ 49 h 129"/>
                <a:gd name="T8" fmla="*/ 56 w 61"/>
                <a:gd name="T9" fmla="*/ 49 h 129"/>
                <a:gd name="T10" fmla="*/ 56 w 61"/>
                <a:gd name="T11" fmla="*/ 30 h 129"/>
                <a:gd name="T12" fmla="*/ 36 w 61"/>
                <a:gd name="T13" fmla="*/ 30 h 129"/>
                <a:gd name="T14" fmla="*/ 36 w 61"/>
                <a:gd name="T15" fmla="*/ 0 h 129"/>
                <a:gd name="T16" fmla="*/ 17 w 61"/>
                <a:gd name="T17" fmla="*/ 11 h 129"/>
                <a:gd name="T18" fmla="*/ 17 w 61"/>
                <a:gd name="T19" fmla="*/ 30 h 129"/>
                <a:gd name="T20" fmla="*/ 0 w 61"/>
                <a:gd name="T21" fmla="*/ 30 h 129"/>
                <a:gd name="T22" fmla="*/ 0 w 61"/>
                <a:gd name="T23" fmla="*/ 49 h 129"/>
                <a:gd name="T24" fmla="*/ 17 w 61"/>
                <a:gd name="T25" fmla="*/ 49 h 129"/>
                <a:gd name="T26" fmla="*/ 17 w 61"/>
                <a:gd name="T27" fmla="*/ 103 h 129"/>
                <a:gd name="T28" fmla="*/ 39 w 61"/>
                <a:gd name="T29" fmla="*/ 129 h 129"/>
                <a:gd name="T30" fmla="*/ 56 w 61"/>
                <a:gd name="T31" fmla="*/ 124 h 129"/>
                <a:gd name="T32" fmla="*/ 56 w 61"/>
                <a:gd name="T33" fmla="*/ 124 h 129"/>
                <a:gd name="T34" fmla="*/ 61 w 61"/>
                <a:gd name="T35" fmla="*/ 105 h 129"/>
                <a:gd name="T36" fmla="*/ 60 w 61"/>
                <a:gd name="T37" fmla="*/ 10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129">
                  <a:moveTo>
                    <a:pt x="60" y="106"/>
                  </a:moveTo>
                  <a:cubicBezTo>
                    <a:pt x="55" y="109"/>
                    <a:pt x="50" y="111"/>
                    <a:pt x="45" y="111"/>
                  </a:cubicBezTo>
                  <a:cubicBezTo>
                    <a:pt x="39" y="111"/>
                    <a:pt x="36" y="108"/>
                    <a:pt x="36" y="100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18"/>
                    <a:pt x="25" y="128"/>
                    <a:pt x="39" y="129"/>
                  </a:cubicBezTo>
                  <a:cubicBezTo>
                    <a:pt x="47" y="129"/>
                    <a:pt x="53" y="126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61" y="105"/>
                    <a:pt x="61" y="105"/>
                    <a:pt x="61" y="105"/>
                  </a:cubicBezTo>
                  <a:lnTo>
                    <a:pt x="60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4"/>
            <p:cNvSpPr>
              <a:spLocks noChangeArrowheads="1"/>
            </p:cNvSpPr>
            <p:nvPr userDrawn="1"/>
          </p:nvSpPr>
          <p:spPr bwMode="auto">
            <a:xfrm>
              <a:off x="23342600" y="11757025"/>
              <a:ext cx="152400" cy="7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20699413" y="12728575"/>
              <a:ext cx="227013" cy="220663"/>
            </a:xfrm>
            <a:custGeom>
              <a:avLst/>
              <a:gdLst>
                <a:gd name="T0" fmla="*/ 20 w 30"/>
                <a:gd name="T1" fmla="*/ 29 h 29"/>
                <a:gd name="T2" fmla="*/ 16 w 30"/>
                <a:gd name="T3" fmla="*/ 29 h 29"/>
                <a:gd name="T4" fmla="*/ 15 w 30"/>
                <a:gd name="T5" fmla="*/ 10 h 29"/>
                <a:gd name="T6" fmla="*/ 15 w 30"/>
                <a:gd name="T7" fmla="*/ 4 h 29"/>
                <a:gd name="T8" fmla="*/ 12 w 30"/>
                <a:gd name="T9" fmla="*/ 10 h 29"/>
                <a:gd name="T10" fmla="*/ 4 w 30"/>
                <a:gd name="T11" fmla="*/ 29 h 29"/>
                <a:gd name="T12" fmla="*/ 1 w 30"/>
                <a:gd name="T13" fmla="*/ 29 h 29"/>
                <a:gd name="T14" fmla="*/ 0 w 30"/>
                <a:gd name="T15" fmla="*/ 0 h 29"/>
                <a:gd name="T16" fmla="*/ 3 w 30"/>
                <a:gd name="T17" fmla="*/ 0 h 29"/>
                <a:gd name="T18" fmla="*/ 3 w 30"/>
                <a:gd name="T19" fmla="*/ 19 h 29"/>
                <a:gd name="T20" fmla="*/ 3 w 30"/>
                <a:gd name="T21" fmla="*/ 25 h 29"/>
                <a:gd name="T22" fmla="*/ 6 w 30"/>
                <a:gd name="T23" fmla="*/ 19 h 29"/>
                <a:gd name="T24" fmla="*/ 14 w 30"/>
                <a:gd name="T25" fmla="*/ 0 h 29"/>
                <a:gd name="T26" fmla="*/ 17 w 30"/>
                <a:gd name="T27" fmla="*/ 0 h 29"/>
                <a:gd name="T28" fmla="*/ 18 w 30"/>
                <a:gd name="T29" fmla="*/ 19 h 29"/>
                <a:gd name="T30" fmla="*/ 19 w 30"/>
                <a:gd name="T31" fmla="*/ 25 h 29"/>
                <a:gd name="T32" fmla="*/ 21 w 30"/>
                <a:gd name="T33" fmla="*/ 19 h 29"/>
                <a:gd name="T34" fmla="*/ 27 w 30"/>
                <a:gd name="T35" fmla="*/ 0 h 29"/>
                <a:gd name="T36" fmla="*/ 30 w 30"/>
                <a:gd name="T37" fmla="*/ 0 h 29"/>
                <a:gd name="T38" fmla="*/ 20 w 30"/>
                <a:gd name="T3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9">
                  <a:moveTo>
                    <a:pt x="20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5" y="6"/>
                    <a:pt x="15" y="4"/>
                  </a:cubicBezTo>
                  <a:cubicBezTo>
                    <a:pt x="14" y="6"/>
                    <a:pt x="13" y="9"/>
                    <a:pt x="12" y="1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4"/>
                    <a:pt x="3" y="25"/>
                  </a:cubicBezTo>
                  <a:cubicBezTo>
                    <a:pt x="4" y="24"/>
                    <a:pt x="5" y="20"/>
                    <a:pt x="6" y="1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0"/>
                    <a:pt x="19" y="24"/>
                    <a:pt x="19" y="25"/>
                  </a:cubicBezTo>
                  <a:cubicBezTo>
                    <a:pt x="19" y="24"/>
                    <a:pt x="20" y="20"/>
                    <a:pt x="21" y="19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7"/>
            <p:cNvSpPr>
              <a:spLocks noEditPoints="1"/>
            </p:cNvSpPr>
            <p:nvPr userDrawn="1"/>
          </p:nvSpPr>
          <p:spPr bwMode="auto">
            <a:xfrm>
              <a:off x="20926425" y="12782550"/>
              <a:ext cx="136525" cy="166688"/>
            </a:xfrm>
            <a:custGeom>
              <a:avLst/>
              <a:gdLst>
                <a:gd name="T0" fmla="*/ 10 w 18"/>
                <a:gd name="T1" fmla="*/ 3 h 22"/>
                <a:gd name="T2" fmla="*/ 4 w 18"/>
                <a:gd name="T3" fmla="*/ 10 h 22"/>
                <a:gd name="T4" fmla="*/ 15 w 18"/>
                <a:gd name="T5" fmla="*/ 10 h 22"/>
                <a:gd name="T6" fmla="*/ 10 w 18"/>
                <a:gd name="T7" fmla="*/ 3 h 22"/>
                <a:gd name="T8" fmla="*/ 18 w 18"/>
                <a:gd name="T9" fmla="*/ 12 h 22"/>
                <a:gd name="T10" fmla="*/ 3 w 18"/>
                <a:gd name="T11" fmla="*/ 12 h 22"/>
                <a:gd name="T12" fmla="*/ 9 w 18"/>
                <a:gd name="T13" fmla="*/ 20 h 22"/>
                <a:gd name="T14" fmla="*/ 14 w 18"/>
                <a:gd name="T15" fmla="*/ 18 h 22"/>
                <a:gd name="T16" fmla="*/ 15 w 18"/>
                <a:gd name="T17" fmla="*/ 20 h 22"/>
                <a:gd name="T18" fmla="*/ 8 w 18"/>
                <a:gd name="T19" fmla="*/ 22 h 22"/>
                <a:gd name="T20" fmla="*/ 0 w 18"/>
                <a:gd name="T21" fmla="*/ 13 h 22"/>
                <a:gd name="T22" fmla="*/ 10 w 18"/>
                <a:gd name="T23" fmla="*/ 0 h 22"/>
                <a:gd name="T24" fmla="*/ 18 w 18"/>
                <a:gd name="T25" fmla="*/ 8 h 22"/>
                <a:gd name="T26" fmla="*/ 18 w 18"/>
                <a:gd name="T27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22">
                  <a:moveTo>
                    <a:pt x="10" y="3"/>
                  </a:moveTo>
                  <a:cubicBezTo>
                    <a:pt x="7" y="3"/>
                    <a:pt x="4" y="5"/>
                    <a:pt x="4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5"/>
                    <a:pt x="14" y="3"/>
                    <a:pt x="10" y="3"/>
                  </a:cubicBezTo>
                  <a:moveTo>
                    <a:pt x="18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7"/>
                    <a:pt x="5" y="20"/>
                    <a:pt x="9" y="20"/>
                  </a:cubicBezTo>
                  <a:cubicBezTo>
                    <a:pt x="11" y="20"/>
                    <a:pt x="12" y="19"/>
                    <a:pt x="14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2"/>
                    <a:pt x="11" y="22"/>
                    <a:pt x="8" y="22"/>
                  </a:cubicBezTo>
                  <a:cubicBezTo>
                    <a:pt x="4" y="22"/>
                    <a:pt x="0" y="19"/>
                    <a:pt x="0" y="13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8" y="11"/>
                    <a:pt x="18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21086763" y="12720638"/>
              <a:ext cx="68263" cy="228600"/>
            </a:xfrm>
            <a:custGeom>
              <a:avLst/>
              <a:gdLst>
                <a:gd name="T0" fmla="*/ 14 w 43"/>
                <a:gd name="T1" fmla="*/ 144 h 144"/>
                <a:gd name="T2" fmla="*/ 0 w 43"/>
                <a:gd name="T3" fmla="*/ 144 h 144"/>
                <a:gd name="T4" fmla="*/ 24 w 43"/>
                <a:gd name="T5" fmla="*/ 10 h 144"/>
                <a:gd name="T6" fmla="*/ 43 w 43"/>
                <a:gd name="T7" fmla="*/ 0 h 144"/>
                <a:gd name="T8" fmla="*/ 14 w 43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44">
                  <a:moveTo>
                    <a:pt x="14" y="144"/>
                  </a:moveTo>
                  <a:lnTo>
                    <a:pt x="0" y="144"/>
                  </a:lnTo>
                  <a:lnTo>
                    <a:pt x="24" y="10"/>
                  </a:lnTo>
                  <a:lnTo>
                    <a:pt x="43" y="0"/>
                  </a:lnTo>
                  <a:lnTo>
                    <a:pt x="14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21169313" y="12782550"/>
              <a:ext cx="130175" cy="166688"/>
            </a:xfrm>
            <a:custGeom>
              <a:avLst/>
              <a:gdLst>
                <a:gd name="T0" fmla="*/ 15 w 17"/>
                <a:gd name="T1" fmla="*/ 5 h 22"/>
                <a:gd name="T2" fmla="*/ 10 w 17"/>
                <a:gd name="T3" fmla="*/ 3 h 22"/>
                <a:gd name="T4" fmla="*/ 3 w 17"/>
                <a:gd name="T5" fmla="*/ 13 h 22"/>
                <a:gd name="T6" fmla="*/ 9 w 17"/>
                <a:gd name="T7" fmla="*/ 20 h 22"/>
                <a:gd name="T8" fmla="*/ 13 w 17"/>
                <a:gd name="T9" fmla="*/ 18 h 22"/>
                <a:gd name="T10" fmla="*/ 15 w 17"/>
                <a:gd name="T11" fmla="*/ 20 h 22"/>
                <a:gd name="T12" fmla="*/ 8 w 17"/>
                <a:gd name="T13" fmla="*/ 22 h 22"/>
                <a:gd name="T14" fmla="*/ 0 w 17"/>
                <a:gd name="T15" fmla="*/ 13 h 22"/>
                <a:gd name="T16" fmla="*/ 10 w 17"/>
                <a:gd name="T17" fmla="*/ 0 h 22"/>
                <a:gd name="T18" fmla="*/ 17 w 17"/>
                <a:gd name="T19" fmla="*/ 3 h 22"/>
                <a:gd name="T20" fmla="*/ 15 w 17"/>
                <a:gd name="T21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5" y="5"/>
                  </a:moveTo>
                  <a:cubicBezTo>
                    <a:pt x="14" y="4"/>
                    <a:pt x="12" y="3"/>
                    <a:pt x="10" y="3"/>
                  </a:cubicBezTo>
                  <a:cubicBezTo>
                    <a:pt x="6" y="3"/>
                    <a:pt x="3" y="7"/>
                    <a:pt x="3" y="13"/>
                  </a:cubicBezTo>
                  <a:cubicBezTo>
                    <a:pt x="3" y="17"/>
                    <a:pt x="5" y="20"/>
                    <a:pt x="9" y="20"/>
                  </a:cubicBezTo>
                  <a:cubicBezTo>
                    <a:pt x="10" y="20"/>
                    <a:pt x="12" y="19"/>
                    <a:pt x="13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1"/>
                    <a:pt x="11" y="22"/>
                    <a:pt x="8" y="22"/>
                  </a:cubicBezTo>
                  <a:cubicBezTo>
                    <a:pt x="3" y="22"/>
                    <a:pt x="0" y="19"/>
                    <a:pt x="0" y="13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4" y="0"/>
                    <a:pt x="16" y="1"/>
                    <a:pt x="17" y="3"/>
                  </a:cubicBezTo>
                  <a:lnTo>
                    <a:pt x="15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0"/>
            <p:cNvSpPr>
              <a:spLocks noEditPoints="1"/>
            </p:cNvSpPr>
            <p:nvPr userDrawn="1"/>
          </p:nvSpPr>
          <p:spPr bwMode="auto">
            <a:xfrm>
              <a:off x="21313775" y="12782550"/>
              <a:ext cx="144463" cy="166688"/>
            </a:xfrm>
            <a:custGeom>
              <a:avLst/>
              <a:gdLst>
                <a:gd name="T0" fmla="*/ 10 w 19"/>
                <a:gd name="T1" fmla="*/ 3 h 22"/>
                <a:gd name="T2" fmla="*/ 3 w 19"/>
                <a:gd name="T3" fmla="*/ 13 h 22"/>
                <a:gd name="T4" fmla="*/ 9 w 19"/>
                <a:gd name="T5" fmla="*/ 20 h 22"/>
                <a:gd name="T6" fmla="*/ 16 w 19"/>
                <a:gd name="T7" fmla="*/ 9 h 22"/>
                <a:gd name="T8" fmla="*/ 10 w 19"/>
                <a:gd name="T9" fmla="*/ 3 h 22"/>
                <a:gd name="T10" fmla="*/ 9 w 19"/>
                <a:gd name="T11" fmla="*/ 22 h 22"/>
                <a:gd name="T12" fmla="*/ 0 w 19"/>
                <a:gd name="T13" fmla="*/ 13 h 22"/>
                <a:gd name="T14" fmla="*/ 10 w 19"/>
                <a:gd name="T15" fmla="*/ 0 h 22"/>
                <a:gd name="T16" fmla="*/ 19 w 19"/>
                <a:gd name="T17" fmla="*/ 9 h 22"/>
                <a:gd name="T18" fmla="*/ 9 w 19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2">
                  <a:moveTo>
                    <a:pt x="10" y="3"/>
                  </a:moveTo>
                  <a:cubicBezTo>
                    <a:pt x="6" y="3"/>
                    <a:pt x="3" y="7"/>
                    <a:pt x="3" y="13"/>
                  </a:cubicBezTo>
                  <a:cubicBezTo>
                    <a:pt x="3" y="17"/>
                    <a:pt x="5" y="20"/>
                    <a:pt x="9" y="20"/>
                  </a:cubicBezTo>
                  <a:cubicBezTo>
                    <a:pt x="13" y="20"/>
                    <a:pt x="16" y="15"/>
                    <a:pt x="16" y="9"/>
                  </a:cubicBezTo>
                  <a:cubicBezTo>
                    <a:pt x="16" y="5"/>
                    <a:pt x="14" y="3"/>
                    <a:pt x="10" y="3"/>
                  </a:cubicBezTo>
                  <a:moveTo>
                    <a:pt x="9" y="22"/>
                  </a:moveTo>
                  <a:cubicBezTo>
                    <a:pt x="3" y="22"/>
                    <a:pt x="0" y="19"/>
                    <a:pt x="0" y="13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19" y="3"/>
                    <a:pt x="19" y="9"/>
                  </a:cubicBezTo>
                  <a:cubicBezTo>
                    <a:pt x="19" y="17"/>
                    <a:pt x="14" y="22"/>
                    <a:pt x="9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21482050" y="12782550"/>
              <a:ext cx="227013" cy="166688"/>
            </a:xfrm>
            <a:custGeom>
              <a:avLst/>
              <a:gdLst>
                <a:gd name="T0" fmla="*/ 30 w 30"/>
                <a:gd name="T1" fmla="*/ 9 h 22"/>
                <a:gd name="T2" fmla="*/ 28 w 30"/>
                <a:gd name="T3" fmla="*/ 22 h 22"/>
                <a:gd name="T4" fmla="*/ 25 w 30"/>
                <a:gd name="T5" fmla="*/ 22 h 22"/>
                <a:gd name="T6" fmla="*/ 27 w 30"/>
                <a:gd name="T7" fmla="*/ 9 h 22"/>
                <a:gd name="T8" fmla="*/ 27 w 30"/>
                <a:gd name="T9" fmla="*/ 7 h 22"/>
                <a:gd name="T10" fmla="*/ 23 w 30"/>
                <a:gd name="T11" fmla="*/ 2 h 22"/>
                <a:gd name="T12" fmla="*/ 18 w 30"/>
                <a:gd name="T13" fmla="*/ 10 h 22"/>
                <a:gd name="T14" fmla="*/ 15 w 30"/>
                <a:gd name="T15" fmla="*/ 22 h 22"/>
                <a:gd name="T16" fmla="*/ 12 w 30"/>
                <a:gd name="T17" fmla="*/ 22 h 22"/>
                <a:gd name="T18" fmla="*/ 15 w 30"/>
                <a:gd name="T19" fmla="*/ 9 h 22"/>
                <a:gd name="T20" fmla="*/ 15 w 30"/>
                <a:gd name="T21" fmla="*/ 7 h 22"/>
                <a:gd name="T22" fmla="*/ 11 w 30"/>
                <a:gd name="T23" fmla="*/ 2 h 22"/>
                <a:gd name="T24" fmla="*/ 5 w 30"/>
                <a:gd name="T25" fmla="*/ 10 h 22"/>
                <a:gd name="T26" fmla="*/ 3 w 30"/>
                <a:gd name="T27" fmla="*/ 22 h 22"/>
                <a:gd name="T28" fmla="*/ 0 w 30"/>
                <a:gd name="T29" fmla="*/ 22 h 22"/>
                <a:gd name="T30" fmla="*/ 4 w 30"/>
                <a:gd name="T31" fmla="*/ 0 h 22"/>
                <a:gd name="T32" fmla="*/ 7 w 30"/>
                <a:gd name="T33" fmla="*/ 0 h 22"/>
                <a:gd name="T34" fmla="*/ 6 w 30"/>
                <a:gd name="T35" fmla="*/ 3 h 22"/>
                <a:gd name="T36" fmla="*/ 12 w 30"/>
                <a:gd name="T37" fmla="*/ 0 h 22"/>
                <a:gd name="T38" fmla="*/ 17 w 30"/>
                <a:gd name="T39" fmla="*/ 4 h 22"/>
                <a:gd name="T40" fmla="*/ 24 w 30"/>
                <a:gd name="T41" fmla="*/ 0 h 22"/>
                <a:gd name="T42" fmla="*/ 30 w 30"/>
                <a:gd name="T43" fmla="*/ 6 h 22"/>
                <a:gd name="T44" fmla="*/ 30 w 30"/>
                <a:gd name="T4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22">
                  <a:moveTo>
                    <a:pt x="30" y="9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7"/>
                    <a:pt x="27" y="7"/>
                  </a:cubicBezTo>
                  <a:cubicBezTo>
                    <a:pt x="27" y="4"/>
                    <a:pt x="26" y="2"/>
                    <a:pt x="23" y="2"/>
                  </a:cubicBezTo>
                  <a:cubicBezTo>
                    <a:pt x="21" y="2"/>
                    <a:pt x="18" y="5"/>
                    <a:pt x="18" y="1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7"/>
                    <a:pt x="15" y="7"/>
                  </a:cubicBezTo>
                  <a:cubicBezTo>
                    <a:pt x="15" y="4"/>
                    <a:pt x="14" y="2"/>
                    <a:pt x="11" y="2"/>
                  </a:cubicBezTo>
                  <a:cubicBezTo>
                    <a:pt x="8" y="2"/>
                    <a:pt x="6" y="5"/>
                    <a:pt x="5" y="1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8" y="1"/>
                    <a:pt x="9" y="0"/>
                    <a:pt x="12" y="0"/>
                  </a:cubicBezTo>
                  <a:cubicBezTo>
                    <a:pt x="15" y="0"/>
                    <a:pt x="16" y="1"/>
                    <a:pt x="17" y="4"/>
                  </a:cubicBezTo>
                  <a:cubicBezTo>
                    <a:pt x="19" y="1"/>
                    <a:pt x="21" y="0"/>
                    <a:pt x="24" y="0"/>
                  </a:cubicBezTo>
                  <a:cubicBezTo>
                    <a:pt x="28" y="0"/>
                    <a:pt x="30" y="2"/>
                    <a:pt x="30" y="6"/>
                  </a:cubicBezTo>
                  <a:cubicBezTo>
                    <a:pt x="30" y="7"/>
                    <a:pt x="30" y="8"/>
                    <a:pt x="30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2"/>
            <p:cNvSpPr>
              <a:spLocks noEditPoints="1"/>
            </p:cNvSpPr>
            <p:nvPr userDrawn="1"/>
          </p:nvSpPr>
          <p:spPr bwMode="auto">
            <a:xfrm>
              <a:off x="21747163" y="12782550"/>
              <a:ext cx="136525" cy="166688"/>
            </a:xfrm>
            <a:custGeom>
              <a:avLst/>
              <a:gdLst>
                <a:gd name="T0" fmla="*/ 10 w 18"/>
                <a:gd name="T1" fmla="*/ 3 h 22"/>
                <a:gd name="T2" fmla="*/ 3 w 18"/>
                <a:gd name="T3" fmla="*/ 10 h 22"/>
                <a:gd name="T4" fmla="*/ 15 w 18"/>
                <a:gd name="T5" fmla="*/ 10 h 22"/>
                <a:gd name="T6" fmla="*/ 10 w 18"/>
                <a:gd name="T7" fmla="*/ 3 h 22"/>
                <a:gd name="T8" fmla="*/ 17 w 18"/>
                <a:gd name="T9" fmla="*/ 12 h 22"/>
                <a:gd name="T10" fmla="*/ 3 w 18"/>
                <a:gd name="T11" fmla="*/ 12 h 22"/>
                <a:gd name="T12" fmla="*/ 9 w 18"/>
                <a:gd name="T13" fmla="*/ 20 h 22"/>
                <a:gd name="T14" fmla="*/ 14 w 18"/>
                <a:gd name="T15" fmla="*/ 18 h 22"/>
                <a:gd name="T16" fmla="*/ 15 w 18"/>
                <a:gd name="T17" fmla="*/ 20 h 22"/>
                <a:gd name="T18" fmla="*/ 8 w 18"/>
                <a:gd name="T19" fmla="*/ 22 h 22"/>
                <a:gd name="T20" fmla="*/ 0 w 18"/>
                <a:gd name="T21" fmla="*/ 13 h 22"/>
                <a:gd name="T22" fmla="*/ 10 w 18"/>
                <a:gd name="T23" fmla="*/ 0 h 22"/>
                <a:gd name="T24" fmla="*/ 18 w 18"/>
                <a:gd name="T25" fmla="*/ 8 h 22"/>
                <a:gd name="T26" fmla="*/ 17 w 18"/>
                <a:gd name="T27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22">
                  <a:moveTo>
                    <a:pt x="10" y="3"/>
                  </a:moveTo>
                  <a:cubicBezTo>
                    <a:pt x="6" y="3"/>
                    <a:pt x="4" y="5"/>
                    <a:pt x="3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5"/>
                    <a:pt x="14" y="3"/>
                    <a:pt x="10" y="3"/>
                  </a:cubicBezTo>
                  <a:moveTo>
                    <a:pt x="17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7"/>
                    <a:pt x="5" y="20"/>
                    <a:pt x="9" y="20"/>
                  </a:cubicBezTo>
                  <a:cubicBezTo>
                    <a:pt x="11" y="20"/>
                    <a:pt x="12" y="19"/>
                    <a:pt x="14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2"/>
                    <a:pt x="11" y="22"/>
                    <a:pt x="8" y="22"/>
                  </a:cubicBezTo>
                  <a:cubicBezTo>
                    <a:pt x="3" y="22"/>
                    <a:pt x="0" y="19"/>
                    <a:pt x="0" y="13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8" y="11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21997988" y="12782550"/>
              <a:ext cx="198438" cy="166688"/>
            </a:xfrm>
            <a:custGeom>
              <a:avLst/>
              <a:gdLst>
                <a:gd name="T0" fmla="*/ 17 w 26"/>
                <a:gd name="T1" fmla="*/ 22 h 22"/>
                <a:gd name="T2" fmla="*/ 14 w 26"/>
                <a:gd name="T3" fmla="*/ 22 h 22"/>
                <a:gd name="T4" fmla="*/ 13 w 26"/>
                <a:gd name="T5" fmla="*/ 7 h 22"/>
                <a:gd name="T6" fmla="*/ 13 w 26"/>
                <a:gd name="T7" fmla="*/ 4 h 22"/>
                <a:gd name="T8" fmla="*/ 11 w 26"/>
                <a:gd name="T9" fmla="*/ 7 h 22"/>
                <a:gd name="T10" fmla="*/ 5 w 26"/>
                <a:gd name="T11" fmla="*/ 22 h 22"/>
                <a:gd name="T12" fmla="*/ 2 w 26"/>
                <a:gd name="T13" fmla="*/ 22 h 22"/>
                <a:gd name="T14" fmla="*/ 0 w 26"/>
                <a:gd name="T15" fmla="*/ 0 h 22"/>
                <a:gd name="T16" fmla="*/ 4 w 26"/>
                <a:gd name="T17" fmla="*/ 0 h 22"/>
                <a:gd name="T18" fmla="*/ 4 w 26"/>
                <a:gd name="T19" fmla="*/ 15 h 22"/>
                <a:gd name="T20" fmla="*/ 4 w 26"/>
                <a:gd name="T21" fmla="*/ 18 h 22"/>
                <a:gd name="T22" fmla="*/ 6 w 26"/>
                <a:gd name="T23" fmla="*/ 15 h 22"/>
                <a:gd name="T24" fmla="*/ 12 w 26"/>
                <a:gd name="T25" fmla="*/ 0 h 22"/>
                <a:gd name="T26" fmla="*/ 15 w 26"/>
                <a:gd name="T27" fmla="*/ 0 h 22"/>
                <a:gd name="T28" fmla="*/ 16 w 26"/>
                <a:gd name="T29" fmla="*/ 15 h 22"/>
                <a:gd name="T30" fmla="*/ 16 w 26"/>
                <a:gd name="T31" fmla="*/ 18 h 22"/>
                <a:gd name="T32" fmla="*/ 17 w 26"/>
                <a:gd name="T33" fmla="*/ 15 h 22"/>
                <a:gd name="T34" fmla="*/ 23 w 26"/>
                <a:gd name="T35" fmla="*/ 0 h 22"/>
                <a:gd name="T36" fmla="*/ 26 w 26"/>
                <a:gd name="T37" fmla="*/ 0 h 22"/>
                <a:gd name="T38" fmla="*/ 17 w 26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22">
                  <a:moveTo>
                    <a:pt x="17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5"/>
                    <a:pt x="13" y="4"/>
                  </a:cubicBezTo>
                  <a:cubicBezTo>
                    <a:pt x="12" y="5"/>
                    <a:pt x="12" y="7"/>
                    <a:pt x="11" y="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7"/>
                    <a:pt x="4" y="18"/>
                  </a:cubicBezTo>
                  <a:cubicBezTo>
                    <a:pt x="5" y="17"/>
                    <a:pt x="5" y="15"/>
                    <a:pt x="6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7"/>
                    <a:pt x="16" y="18"/>
                  </a:cubicBezTo>
                  <a:cubicBezTo>
                    <a:pt x="17" y="17"/>
                    <a:pt x="17" y="15"/>
                    <a:pt x="17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1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4"/>
            <p:cNvSpPr>
              <a:spLocks/>
            </p:cNvSpPr>
            <p:nvPr userDrawn="1"/>
          </p:nvSpPr>
          <p:spPr bwMode="auto">
            <a:xfrm>
              <a:off x="22210713" y="12720638"/>
              <a:ext cx="136525" cy="228600"/>
            </a:xfrm>
            <a:custGeom>
              <a:avLst/>
              <a:gdLst>
                <a:gd name="T0" fmla="*/ 18 w 18"/>
                <a:gd name="T1" fmla="*/ 17 h 30"/>
                <a:gd name="T2" fmla="*/ 16 w 18"/>
                <a:gd name="T3" fmla="*/ 30 h 30"/>
                <a:gd name="T4" fmla="*/ 13 w 18"/>
                <a:gd name="T5" fmla="*/ 30 h 30"/>
                <a:gd name="T6" fmla="*/ 15 w 18"/>
                <a:gd name="T7" fmla="*/ 17 h 30"/>
                <a:gd name="T8" fmla="*/ 15 w 18"/>
                <a:gd name="T9" fmla="*/ 15 h 30"/>
                <a:gd name="T10" fmla="*/ 11 w 18"/>
                <a:gd name="T11" fmla="*/ 10 h 30"/>
                <a:gd name="T12" fmla="*/ 5 w 18"/>
                <a:gd name="T13" fmla="*/ 18 h 30"/>
                <a:gd name="T14" fmla="*/ 3 w 18"/>
                <a:gd name="T15" fmla="*/ 30 h 30"/>
                <a:gd name="T16" fmla="*/ 0 w 18"/>
                <a:gd name="T17" fmla="*/ 30 h 30"/>
                <a:gd name="T18" fmla="*/ 5 w 18"/>
                <a:gd name="T19" fmla="*/ 2 h 30"/>
                <a:gd name="T20" fmla="*/ 8 w 18"/>
                <a:gd name="T21" fmla="*/ 0 h 30"/>
                <a:gd name="T22" fmla="*/ 6 w 18"/>
                <a:gd name="T23" fmla="*/ 11 h 30"/>
                <a:gd name="T24" fmla="*/ 12 w 18"/>
                <a:gd name="T25" fmla="*/ 8 h 30"/>
                <a:gd name="T26" fmla="*/ 18 w 18"/>
                <a:gd name="T27" fmla="*/ 15 h 30"/>
                <a:gd name="T28" fmla="*/ 18 w 18"/>
                <a:gd name="T29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30">
                  <a:moveTo>
                    <a:pt x="18" y="17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6"/>
                    <a:pt x="15" y="15"/>
                  </a:cubicBezTo>
                  <a:cubicBezTo>
                    <a:pt x="15" y="12"/>
                    <a:pt x="14" y="10"/>
                    <a:pt x="11" y="10"/>
                  </a:cubicBezTo>
                  <a:cubicBezTo>
                    <a:pt x="8" y="10"/>
                    <a:pt x="6" y="13"/>
                    <a:pt x="5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9"/>
                    <a:pt x="9" y="8"/>
                    <a:pt x="12" y="8"/>
                  </a:cubicBezTo>
                  <a:cubicBezTo>
                    <a:pt x="16" y="8"/>
                    <a:pt x="18" y="10"/>
                    <a:pt x="18" y="15"/>
                  </a:cubicBezTo>
                  <a:cubicBezTo>
                    <a:pt x="18" y="15"/>
                    <a:pt x="18" y="16"/>
                    <a:pt x="18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5"/>
            <p:cNvSpPr>
              <a:spLocks noEditPoints="1"/>
            </p:cNvSpPr>
            <p:nvPr userDrawn="1"/>
          </p:nvSpPr>
          <p:spPr bwMode="auto">
            <a:xfrm>
              <a:off x="22377400" y="12782550"/>
              <a:ext cx="138113" cy="166688"/>
            </a:xfrm>
            <a:custGeom>
              <a:avLst/>
              <a:gdLst>
                <a:gd name="T0" fmla="*/ 9 w 18"/>
                <a:gd name="T1" fmla="*/ 11 h 22"/>
                <a:gd name="T2" fmla="*/ 3 w 18"/>
                <a:gd name="T3" fmla="*/ 16 h 22"/>
                <a:gd name="T4" fmla="*/ 7 w 18"/>
                <a:gd name="T5" fmla="*/ 20 h 22"/>
                <a:gd name="T6" fmla="*/ 13 w 18"/>
                <a:gd name="T7" fmla="*/ 17 h 22"/>
                <a:gd name="T8" fmla="*/ 14 w 18"/>
                <a:gd name="T9" fmla="*/ 12 h 22"/>
                <a:gd name="T10" fmla="*/ 9 w 18"/>
                <a:gd name="T11" fmla="*/ 11 h 22"/>
                <a:gd name="T12" fmla="*/ 18 w 18"/>
                <a:gd name="T13" fmla="*/ 7 h 22"/>
                <a:gd name="T14" fmla="*/ 16 w 18"/>
                <a:gd name="T15" fmla="*/ 22 h 22"/>
                <a:gd name="T16" fmla="*/ 13 w 18"/>
                <a:gd name="T17" fmla="*/ 22 h 22"/>
                <a:gd name="T18" fmla="*/ 13 w 18"/>
                <a:gd name="T19" fmla="*/ 19 h 22"/>
                <a:gd name="T20" fmla="*/ 6 w 18"/>
                <a:gd name="T21" fmla="*/ 22 h 22"/>
                <a:gd name="T22" fmla="*/ 0 w 18"/>
                <a:gd name="T23" fmla="*/ 17 h 22"/>
                <a:gd name="T24" fmla="*/ 9 w 18"/>
                <a:gd name="T25" fmla="*/ 9 h 22"/>
                <a:gd name="T26" fmla="*/ 15 w 18"/>
                <a:gd name="T27" fmla="*/ 10 h 22"/>
                <a:gd name="T28" fmla="*/ 15 w 18"/>
                <a:gd name="T29" fmla="*/ 7 h 22"/>
                <a:gd name="T30" fmla="*/ 15 w 18"/>
                <a:gd name="T31" fmla="*/ 6 h 22"/>
                <a:gd name="T32" fmla="*/ 11 w 18"/>
                <a:gd name="T33" fmla="*/ 2 h 22"/>
                <a:gd name="T34" fmla="*/ 5 w 18"/>
                <a:gd name="T35" fmla="*/ 4 h 22"/>
                <a:gd name="T36" fmla="*/ 4 w 18"/>
                <a:gd name="T37" fmla="*/ 2 h 22"/>
                <a:gd name="T38" fmla="*/ 12 w 18"/>
                <a:gd name="T39" fmla="*/ 0 h 22"/>
                <a:gd name="T40" fmla="*/ 18 w 18"/>
                <a:gd name="T41" fmla="*/ 5 h 22"/>
                <a:gd name="T42" fmla="*/ 18 w 18"/>
                <a:gd name="T43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22">
                  <a:moveTo>
                    <a:pt x="9" y="11"/>
                  </a:moveTo>
                  <a:cubicBezTo>
                    <a:pt x="5" y="11"/>
                    <a:pt x="3" y="13"/>
                    <a:pt x="3" y="16"/>
                  </a:cubicBezTo>
                  <a:cubicBezTo>
                    <a:pt x="3" y="18"/>
                    <a:pt x="5" y="20"/>
                    <a:pt x="7" y="20"/>
                  </a:cubicBezTo>
                  <a:cubicBezTo>
                    <a:pt x="10" y="20"/>
                    <a:pt x="12" y="18"/>
                    <a:pt x="13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1"/>
                    <a:pt x="11" y="11"/>
                    <a:pt x="9" y="11"/>
                  </a:cubicBezTo>
                  <a:moveTo>
                    <a:pt x="18" y="7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6" y="22"/>
                  </a:cubicBezTo>
                  <a:cubicBezTo>
                    <a:pt x="3" y="22"/>
                    <a:pt x="0" y="21"/>
                    <a:pt x="0" y="17"/>
                  </a:cubicBezTo>
                  <a:cubicBezTo>
                    <a:pt x="0" y="11"/>
                    <a:pt x="4" y="9"/>
                    <a:pt x="9" y="9"/>
                  </a:cubicBezTo>
                  <a:cubicBezTo>
                    <a:pt x="11" y="9"/>
                    <a:pt x="13" y="9"/>
                    <a:pt x="15" y="1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6"/>
                    <a:pt x="15" y="6"/>
                  </a:cubicBezTo>
                  <a:cubicBezTo>
                    <a:pt x="15" y="4"/>
                    <a:pt x="14" y="2"/>
                    <a:pt x="11" y="2"/>
                  </a:cubicBezTo>
                  <a:cubicBezTo>
                    <a:pt x="9" y="2"/>
                    <a:pt x="7" y="3"/>
                    <a:pt x="5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6" y="0"/>
                    <a:pt x="18" y="2"/>
                    <a:pt x="18" y="5"/>
                  </a:cubicBezTo>
                  <a:cubicBezTo>
                    <a:pt x="18" y="6"/>
                    <a:pt x="18" y="6"/>
                    <a:pt x="18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auto">
            <a:xfrm>
              <a:off x="22559963" y="12720638"/>
              <a:ext cx="84138" cy="228600"/>
            </a:xfrm>
            <a:custGeom>
              <a:avLst/>
              <a:gdLst>
                <a:gd name="T0" fmla="*/ 11 w 11"/>
                <a:gd name="T1" fmla="*/ 11 h 30"/>
                <a:gd name="T2" fmla="*/ 5 w 11"/>
                <a:gd name="T3" fmla="*/ 11 h 30"/>
                <a:gd name="T4" fmla="*/ 3 w 11"/>
                <a:gd name="T5" fmla="*/ 25 h 30"/>
                <a:gd name="T6" fmla="*/ 3 w 11"/>
                <a:gd name="T7" fmla="*/ 26 h 30"/>
                <a:gd name="T8" fmla="*/ 5 w 11"/>
                <a:gd name="T9" fmla="*/ 28 h 30"/>
                <a:gd name="T10" fmla="*/ 8 w 11"/>
                <a:gd name="T11" fmla="*/ 27 h 30"/>
                <a:gd name="T12" fmla="*/ 7 w 11"/>
                <a:gd name="T13" fmla="*/ 30 h 30"/>
                <a:gd name="T14" fmla="*/ 4 w 11"/>
                <a:gd name="T15" fmla="*/ 30 h 30"/>
                <a:gd name="T16" fmla="*/ 0 w 11"/>
                <a:gd name="T17" fmla="*/ 27 h 30"/>
                <a:gd name="T18" fmla="*/ 0 w 11"/>
                <a:gd name="T19" fmla="*/ 25 h 30"/>
                <a:gd name="T20" fmla="*/ 2 w 11"/>
                <a:gd name="T21" fmla="*/ 11 h 30"/>
                <a:gd name="T22" fmla="*/ 0 w 11"/>
                <a:gd name="T23" fmla="*/ 11 h 30"/>
                <a:gd name="T24" fmla="*/ 0 w 11"/>
                <a:gd name="T25" fmla="*/ 8 h 30"/>
                <a:gd name="T26" fmla="*/ 3 w 11"/>
                <a:gd name="T27" fmla="*/ 8 h 30"/>
                <a:gd name="T28" fmla="*/ 4 w 11"/>
                <a:gd name="T29" fmla="*/ 2 h 30"/>
                <a:gd name="T30" fmla="*/ 7 w 11"/>
                <a:gd name="T31" fmla="*/ 0 h 30"/>
                <a:gd name="T32" fmla="*/ 6 w 11"/>
                <a:gd name="T33" fmla="*/ 8 h 30"/>
                <a:gd name="T34" fmla="*/ 11 w 11"/>
                <a:gd name="T35" fmla="*/ 8 h 30"/>
                <a:gd name="T36" fmla="*/ 11 w 11"/>
                <a:gd name="T37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30">
                  <a:moveTo>
                    <a:pt x="11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6"/>
                    <a:pt x="3" y="26"/>
                  </a:cubicBezTo>
                  <a:cubicBezTo>
                    <a:pt x="3" y="27"/>
                    <a:pt x="4" y="28"/>
                    <a:pt x="5" y="28"/>
                  </a:cubicBezTo>
                  <a:cubicBezTo>
                    <a:pt x="6" y="28"/>
                    <a:pt x="7" y="27"/>
                    <a:pt x="8" y="27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1" y="30"/>
                    <a:pt x="0" y="29"/>
                    <a:pt x="0" y="27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1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auto">
            <a:xfrm>
              <a:off x="22682200" y="12728575"/>
              <a:ext cx="46038" cy="68263"/>
            </a:xfrm>
            <a:custGeom>
              <a:avLst/>
              <a:gdLst>
                <a:gd name="T0" fmla="*/ 10 w 29"/>
                <a:gd name="T1" fmla="*/ 43 h 43"/>
                <a:gd name="T2" fmla="*/ 0 w 29"/>
                <a:gd name="T3" fmla="*/ 43 h 43"/>
                <a:gd name="T4" fmla="*/ 10 w 29"/>
                <a:gd name="T5" fmla="*/ 0 h 43"/>
                <a:gd name="T6" fmla="*/ 29 w 29"/>
                <a:gd name="T7" fmla="*/ 0 h 43"/>
                <a:gd name="T8" fmla="*/ 10 w 2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10" y="43"/>
                  </a:moveTo>
                  <a:lnTo>
                    <a:pt x="0" y="43"/>
                  </a:lnTo>
                  <a:lnTo>
                    <a:pt x="10" y="0"/>
                  </a:lnTo>
                  <a:lnTo>
                    <a:pt x="29" y="0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auto">
            <a:xfrm>
              <a:off x="22712363" y="12782550"/>
              <a:ext cx="128588" cy="166688"/>
            </a:xfrm>
            <a:custGeom>
              <a:avLst/>
              <a:gdLst>
                <a:gd name="T0" fmla="*/ 15 w 17"/>
                <a:gd name="T1" fmla="*/ 5 h 22"/>
                <a:gd name="T2" fmla="*/ 9 w 17"/>
                <a:gd name="T3" fmla="*/ 3 h 22"/>
                <a:gd name="T4" fmla="*/ 6 w 17"/>
                <a:gd name="T5" fmla="*/ 5 h 22"/>
                <a:gd name="T6" fmla="*/ 10 w 17"/>
                <a:gd name="T7" fmla="*/ 9 h 22"/>
                <a:gd name="T8" fmla="*/ 15 w 17"/>
                <a:gd name="T9" fmla="*/ 16 h 22"/>
                <a:gd name="T10" fmla="*/ 8 w 17"/>
                <a:gd name="T11" fmla="*/ 22 h 22"/>
                <a:gd name="T12" fmla="*/ 0 w 17"/>
                <a:gd name="T13" fmla="*/ 19 h 22"/>
                <a:gd name="T14" fmla="*/ 2 w 17"/>
                <a:gd name="T15" fmla="*/ 17 h 22"/>
                <a:gd name="T16" fmla="*/ 8 w 17"/>
                <a:gd name="T17" fmla="*/ 20 h 22"/>
                <a:gd name="T18" fmla="*/ 12 w 17"/>
                <a:gd name="T19" fmla="*/ 16 h 22"/>
                <a:gd name="T20" fmla="*/ 8 w 17"/>
                <a:gd name="T21" fmla="*/ 12 h 22"/>
                <a:gd name="T22" fmla="*/ 3 w 17"/>
                <a:gd name="T23" fmla="*/ 6 h 22"/>
                <a:gd name="T24" fmla="*/ 10 w 17"/>
                <a:gd name="T25" fmla="*/ 0 h 22"/>
                <a:gd name="T26" fmla="*/ 17 w 17"/>
                <a:gd name="T27" fmla="*/ 3 h 22"/>
                <a:gd name="T28" fmla="*/ 15 w 17"/>
                <a:gd name="T2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2">
                  <a:moveTo>
                    <a:pt x="15" y="5"/>
                  </a:moveTo>
                  <a:cubicBezTo>
                    <a:pt x="13" y="3"/>
                    <a:pt x="12" y="3"/>
                    <a:pt x="9" y="3"/>
                  </a:cubicBezTo>
                  <a:cubicBezTo>
                    <a:pt x="7" y="3"/>
                    <a:pt x="6" y="4"/>
                    <a:pt x="6" y="5"/>
                  </a:cubicBezTo>
                  <a:cubicBezTo>
                    <a:pt x="6" y="7"/>
                    <a:pt x="6" y="8"/>
                    <a:pt x="10" y="9"/>
                  </a:cubicBezTo>
                  <a:cubicBezTo>
                    <a:pt x="14" y="11"/>
                    <a:pt x="15" y="13"/>
                    <a:pt x="15" y="16"/>
                  </a:cubicBezTo>
                  <a:cubicBezTo>
                    <a:pt x="15" y="20"/>
                    <a:pt x="12" y="22"/>
                    <a:pt x="8" y="22"/>
                  </a:cubicBezTo>
                  <a:cubicBezTo>
                    <a:pt x="4" y="22"/>
                    <a:pt x="2" y="21"/>
                    <a:pt x="0" y="1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9"/>
                    <a:pt x="5" y="20"/>
                    <a:pt x="8" y="20"/>
                  </a:cubicBezTo>
                  <a:cubicBezTo>
                    <a:pt x="11" y="20"/>
                    <a:pt x="12" y="18"/>
                    <a:pt x="12" y="16"/>
                  </a:cubicBezTo>
                  <a:cubicBezTo>
                    <a:pt x="12" y="15"/>
                    <a:pt x="11" y="14"/>
                    <a:pt x="8" y="12"/>
                  </a:cubicBezTo>
                  <a:cubicBezTo>
                    <a:pt x="4" y="10"/>
                    <a:pt x="3" y="9"/>
                    <a:pt x="3" y="6"/>
                  </a:cubicBezTo>
                  <a:cubicBezTo>
                    <a:pt x="3" y="2"/>
                    <a:pt x="5" y="0"/>
                    <a:pt x="10" y="0"/>
                  </a:cubicBezTo>
                  <a:cubicBezTo>
                    <a:pt x="13" y="0"/>
                    <a:pt x="15" y="1"/>
                    <a:pt x="17" y="3"/>
                  </a:cubicBezTo>
                  <a:lnTo>
                    <a:pt x="15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auto">
            <a:xfrm>
              <a:off x="22940963" y="12782550"/>
              <a:ext cx="136525" cy="166688"/>
            </a:xfrm>
            <a:custGeom>
              <a:avLst/>
              <a:gdLst>
                <a:gd name="T0" fmla="*/ 18 w 18"/>
                <a:gd name="T1" fmla="*/ 9 h 22"/>
                <a:gd name="T2" fmla="*/ 16 w 18"/>
                <a:gd name="T3" fmla="*/ 22 h 22"/>
                <a:gd name="T4" fmla="*/ 13 w 18"/>
                <a:gd name="T5" fmla="*/ 22 h 22"/>
                <a:gd name="T6" fmla="*/ 15 w 18"/>
                <a:gd name="T7" fmla="*/ 9 h 22"/>
                <a:gd name="T8" fmla="*/ 15 w 18"/>
                <a:gd name="T9" fmla="*/ 7 h 22"/>
                <a:gd name="T10" fmla="*/ 11 w 18"/>
                <a:gd name="T11" fmla="*/ 2 h 22"/>
                <a:gd name="T12" fmla="*/ 5 w 18"/>
                <a:gd name="T13" fmla="*/ 10 h 22"/>
                <a:gd name="T14" fmla="*/ 3 w 18"/>
                <a:gd name="T15" fmla="*/ 22 h 22"/>
                <a:gd name="T16" fmla="*/ 0 w 18"/>
                <a:gd name="T17" fmla="*/ 22 h 22"/>
                <a:gd name="T18" fmla="*/ 3 w 18"/>
                <a:gd name="T19" fmla="*/ 0 h 22"/>
                <a:gd name="T20" fmla="*/ 6 w 18"/>
                <a:gd name="T21" fmla="*/ 0 h 22"/>
                <a:gd name="T22" fmla="*/ 6 w 18"/>
                <a:gd name="T23" fmla="*/ 3 h 22"/>
                <a:gd name="T24" fmla="*/ 12 w 18"/>
                <a:gd name="T25" fmla="*/ 0 h 22"/>
                <a:gd name="T26" fmla="*/ 18 w 18"/>
                <a:gd name="T27" fmla="*/ 7 h 22"/>
                <a:gd name="T28" fmla="*/ 18 w 18"/>
                <a:gd name="T29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2">
                  <a:moveTo>
                    <a:pt x="18" y="9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8"/>
                    <a:pt x="15" y="7"/>
                  </a:cubicBezTo>
                  <a:cubicBezTo>
                    <a:pt x="15" y="4"/>
                    <a:pt x="14" y="2"/>
                    <a:pt x="11" y="2"/>
                  </a:cubicBezTo>
                  <a:cubicBezTo>
                    <a:pt x="8" y="2"/>
                    <a:pt x="6" y="5"/>
                    <a:pt x="5" y="1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6" y="0"/>
                    <a:pt x="18" y="2"/>
                    <a:pt x="18" y="7"/>
                  </a:cubicBezTo>
                  <a:cubicBezTo>
                    <a:pt x="18" y="7"/>
                    <a:pt x="18" y="8"/>
                    <a:pt x="18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0"/>
            <p:cNvSpPr>
              <a:spLocks noEditPoints="1"/>
            </p:cNvSpPr>
            <p:nvPr userDrawn="1"/>
          </p:nvSpPr>
          <p:spPr bwMode="auto">
            <a:xfrm>
              <a:off x="23115588" y="12782550"/>
              <a:ext cx="136525" cy="166688"/>
            </a:xfrm>
            <a:custGeom>
              <a:avLst/>
              <a:gdLst>
                <a:gd name="T0" fmla="*/ 10 w 18"/>
                <a:gd name="T1" fmla="*/ 3 h 22"/>
                <a:gd name="T2" fmla="*/ 4 w 18"/>
                <a:gd name="T3" fmla="*/ 10 h 22"/>
                <a:gd name="T4" fmla="*/ 15 w 18"/>
                <a:gd name="T5" fmla="*/ 10 h 22"/>
                <a:gd name="T6" fmla="*/ 10 w 18"/>
                <a:gd name="T7" fmla="*/ 3 h 22"/>
                <a:gd name="T8" fmla="*/ 18 w 18"/>
                <a:gd name="T9" fmla="*/ 12 h 22"/>
                <a:gd name="T10" fmla="*/ 3 w 18"/>
                <a:gd name="T11" fmla="*/ 12 h 22"/>
                <a:gd name="T12" fmla="*/ 9 w 18"/>
                <a:gd name="T13" fmla="*/ 20 h 22"/>
                <a:gd name="T14" fmla="*/ 14 w 18"/>
                <a:gd name="T15" fmla="*/ 18 h 22"/>
                <a:gd name="T16" fmla="*/ 15 w 18"/>
                <a:gd name="T17" fmla="*/ 20 h 22"/>
                <a:gd name="T18" fmla="*/ 8 w 18"/>
                <a:gd name="T19" fmla="*/ 22 h 22"/>
                <a:gd name="T20" fmla="*/ 0 w 18"/>
                <a:gd name="T21" fmla="*/ 13 h 22"/>
                <a:gd name="T22" fmla="*/ 10 w 18"/>
                <a:gd name="T23" fmla="*/ 0 h 22"/>
                <a:gd name="T24" fmla="*/ 18 w 18"/>
                <a:gd name="T25" fmla="*/ 8 h 22"/>
                <a:gd name="T26" fmla="*/ 18 w 18"/>
                <a:gd name="T27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22">
                  <a:moveTo>
                    <a:pt x="10" y="3"/>
                  </a:moveTo>
                  <a:cubicBezTo>
                    <a:pt x="7" y="3"/>
                    <a:pt x="4" y="5"/>
                    <a:pt x="4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5"/>
                    <a:pt x="14" y="3"/>
                    <a:pt x="10" y="3"/>
                  </a:cubicBezTo>
                  <a:moveTo>
                    <a:pt x="18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7"/>
                    <a:pt x="5" y="20"/>
                    <a:pt x="9" y="20"/>
                  </a:cubicBezTo>
                  <a:cubicBezTo>
                    <a:pt x="11" y="20"/>
                    <a:pt x="12" y="19"/>
                    <a:pt x="14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2"/>
                    <a:pt x="11" y="22"/>
                    <a:pt x="8" y="22"/>
                  </a:cubicBezTo>
                  <a:cubicBezTo>
                    <a:pt x="4" y="22"/>
                    <a:pt x="0" y="19"/>
                    <a:pt x="0" y="13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8" y="11"/>
                    <a:pt x="18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auto">
            <a:xfrm>
              <a:off x="23260050" y="12782550"/>
              <a:ext cx="144463" cy="166688"/>
            </a:xfrm>
            <a:custGeom>
              <a:avLst/>
              <a:gdLst>
                <a:gd name="T0" fmla="*/ 11 w 19"/>
                <a:gd name="T1" fmla="*/ 11 h 22"/>
                <a:gd name="T2" fmla="*/ 16 w 19"/>
                <a:gd name="T3" fmla="*/ 22 h 22"/>
                <a:gd name="T4" fmla="*/ 13 w 19"/>
                <a:gd name="T5" fmla="*/ 22 h 22"/>
                <a:gd name="T6" fmla="*/ 10 w 19"/>
                <a:gd name="T7" fmla="*/ 14 h 22"/>
                <a:gd name="T8" fmla="*/ 9 w 19"/>
                <a:gd name="T9" fmla="*/ 13 h 22"/>
                <a:gd name="T10" fmla="*/ 8 w 19"/>
                <a:gd name="T11" fmla="*/ 14 h 22"/>
                <a:gd name="T12" fmla="*/ 3 w 19"/>
                <a:gd name="T13" fmla="*/ 22 h 22"/>
                <a:gd name="T14" fmla="*/ 0 w 19"/>
                <a:gd name="T15" fmla="*/ 22 h 22"/>
                <a:gd name="T16" fmla="*/ 8 w 19"/>
                <a:gd name="T17" fmla="*/ 11 h 22"/>
                <a:gd name="T18" fmla="*/ 4 w 19"/>
                <a:gd name="T19" fmla="*/ 0 h 22"/>
                <a:gd name="T20" fmla="*/ 7 w 19"/>
                <a:gd name="T21" fmla="*/ 0 h 22"/>
                <a:gd name="T22" fmla="*/ 10 w 19"/>
                <a:gd name="T23" fmla="*/ 7 h 22"/>
                <a:gd name="T24" fmla="*/ 10 w 19"/>
                <a:gd name="T25" fmla="*/ 8 h 22"/>
                <a:gd name="T26" fmla="*/ 11 w 19"/>
                <a:gd name="T27" fmla="*/ 7 h 22"/>
                <a:gd name="T28" fmla="*/ 16 w 19"/>
                <a:gd name="T29" fmla="*/ 0 h 22"/>
                <a:gd name="T30" fmla="*/ 19 w 19"/>
                <a:gd name="T31" fmla="*/ 0 h 22"/>
                <a:gd name="T32" fmla="*/ 11 w 19"/>
                <a:gd name="T3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1" y="11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9" y="13"/>
                    <a:pt x="9" y="13"/>
                  </a:cubicBezTo>
                  <a:cubicBezTo>
                    <a:pt x="9" y="13"/>
                    <a:pt x="9" y="14"/>
                    <a:pt x="8" y="1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1" y="8"/>
                    <a:pt x="11" y="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1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2"/>
            <p:cNvSpPr>
              <a:spLocks/>
            </p:cNvSpPr>
            <p:nvPr userDrawn="1"/>
          </p:nvSpPr>
          <p:spPr bwMode="auto">
            <a:xfrm>
              <a:off x="23434675" y="12720638"/>
              <a:ext cx="82550" cy="228600"/>
            </a:xfrm>
            <a:custGeom>
              <a:avLst/>
              <a:gdLst>
                <a:gd name="T0" fmla="*/ 11 w 11"/>
                <a:gd name="T1" fmla="*/ 11 h 30"/>
                <a:gd name="T2" fmla="*/ 6 w 11"/>
                <a:gd name="T3" fmla="*/ 11 h 30"/>
                <a:gd name="T4" fmla="*/ 3 w 11"/>
                <a:gd name="T5" fmla="*/ 25 h 30"/>
                <a:gd name="T6" fmla="*/ 3 w 11"/>
                <a:gd name="T7" fmla="*/ 26 h 30"/>
                <a:gd name="T8" fmla="*/ 5 w 11"/>
                <a:gd name="T9" fmla="*/ 28 h 30"/>
                <a:gd name="T10" fmla="*/ 8 w 11"/>
                <a:gd name="T11" fmla="*/ 27 h 30"/>
                <a:gd name="T12" fmla="*/ 7 w 11"/>
                <a:gd name="T13" fmla="*/ 30 h 30"/>
                <a:gd name="T14" fmla="*/ 4 w 11"/>
                <a:gd name="T15" fmla="*/ 30 h 30"/>
                <a:gd name="T16" fmla="*/ 0 w 11"/>
                <a:gd name="T17" fmla="*/ 27 h 30"/>
                <a:gd name="T18" fmla="*/ 0 w 11"/>
                <a:gd name="T19" fmla="*/ 25 h 30"/>
                <a:gd name="T20" fmla="*/ 3 w 11"/>
                <a:gd name="T21" fmla="*/ 11 h 30"/>
                <a:gd name="T22" fmla="*/ 0 w 11"/>
                <a:gd name="T23" fmla="*/ 11 h 30"/>
                <a:gd name="T24" fmla="*/ 0 w 11"/>
                <a:gd name="T25" fmla="*/ 8 h 30"/>
                <a:gd name="T26" fmla="*/ 3 w 11"/>
                <a:gd name="T27" fmla="*/ 8 h 30"/>
                <a:gd name="T28" fmla="*/ 4 w 11"/>
                <a:gd name="T29" fmla="*/ 2 h 30"/>
                <a:gd name="T30" fmla="*/ 8 w 11"/>
                <a:gd name="T31" fmla="*/ 0 h 30"/>
                <a:gd name="T32" fmla="*/ 6 w 11"/>
                <a:gd name="T33" fmla="*/ 8 h 30"/>
                <a:gd name="T34" fmla="*/ 11 w 11"/>
                <a:gd name="T35" fmla="*/ 8 h 30"/>
                <a:gd name="T36" fmla="*/ 11 w 11"/>
                <a:gd name="T37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30">
                  <a:moveTo>
                    <a:pt x="11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6"/>
                    <a:pt x="3" y="26"/>
                  </a:cubicBezTo>
                  <a:cubicBezTo>
                    <a:pt x="3" y="27"/>
                    <a:pt x="4" y="28"/>
                    <a:pt x="5" y="28"/>
                  </a:cubicBezTo>
                  <a:cubicBezTo>
                    <a:pt x="6" y="28"/>
                    <a:pt x="7" y="27"/>
                    <a:pt x="8" y="27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1" y="30"/>
                    <a:pt x="0" y="29"/>
                    <a:pt x="0" y="27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1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04647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6BC6-7A60-4B91-8253-44CFC850329A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B24-2F10-45CB-B21B-D0382C211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2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6BC6-7A60-4B91-8253-44CFC850329A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B24-2F10-45CB-B21B-D0382C211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22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6BC6-7A60-4B91-8253-44CFC850329A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B24-2F10-45CB-B21B-D0382C211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3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6BC6-7A60-4B91-8253-44CFC850329A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B24-2F10-45CB-B21B-D0382C211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4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6BC6-7A60-4B91-8253-44CFC850329A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B24-2F10-45CB-B21B-D0382C211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4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6BC6-7A60-4B91-8253-44CFC850329A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B24-2F10-45CB-B21B-D0382C211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6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6BC6-7A60-4B91-8253-44CFC850329A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B24-2F10-45CB-B21B-D0382C211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7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6BC6-7A60-4B91-8253-44CFC850329A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1B24-2F10-45CB-B21B-D0382C211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54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6BC6-7A60-4B91-8253-44CFC850329A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81B24-2F10-45CB-B21B-D0382C211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5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resentation Title"/>
          <p:cNvSpPr>
            <a:spLocks noGrp="1"/>
          </p:cNvSpPr>
          <p:nvPr>
            <p:ph type="title"/>
          </p:nvPr>
        </p:nvSpPr>
        <p:spPr>
          <a:xfrm>
            <a:off x="1483255" y="2184400"/>
            <a:ext cx="8930416" cy="292778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Name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Performance &amp; Insights – Q3 2019 </a:t>
            </a:r>
            <a:endParaRPr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5143948"/>
            <a:ext cx="12188825" cy="17140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938" y="4954344"/>
            <a:ext cx="1552575" cy="1057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21CC0-D2BC-0948-B3EF-D4BA94026D58}"/>
              </a:ext>
            </a:extLst>
          </p:cNvPr>
          <p:cNvSpPr/>
          <p:nvPr/>
        </p:nvSpPr>
        <p:spPr bwMode="auto">
          <a:xfrm>
            <a:off x="1588" y="6578946"/>
            <a:ext cx="5458780" cy="2790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CB601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9pPr>
          </a:lstStyle>
          <a:p>
            <a:r>
              <a:rPr lang="en-AU" sz="900" i="1" dirty="0">
                <a:solidFill>
                  <a:schemeClr val="bg1"/>
                </a:solidFill>
                <a:ea typeface="+mj-ea"/>
              </a:rPr>
              <a:t>These materials were produced for </a:t>
            </a:r>
            <a:r>
              <a:rPr lang="en-AU" sz="900" i="1" dirty="0" err="1">
                <a:solidFill>
                  <a:schemeClr val="bg1"/>
                </a:solidFill>
                <a:ea typeface="+mj-ea"/>
              </a:rPr>
              <a:t>InsideSherpa</a:t>
            </a:r>
            <a:r>
              <a:rPr lang="en-AU" sz="900" i="1" dirty="0">
                <a:solidFill>
                  <a:schemeClr val="bg1"/>
                </a:solidFill>
                <a:ea typeface="+mj-ea"/>
              </a:rPr>
              <a:t> and to be used for educational and training purposes only.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78332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09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Revenue Growth and Drivers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4" y="1094874"/>
            <a:ext cx="11538284" cy="5438273"/>
          </a:xfrm>
        </p:spPr>
        <p:txBody>
          <a:bodyPr/>
          <a:lstStyle/>
          <a:p>
            <a:r>
              <a:rPr lang="en-US" sz="1600" spc="-48" dirty="0">
                <a:latin typeface="Calibri" panose="020F0502020204030204" pitchFamily="34" charset="0"/>
                <a:cs typeface="Calibri" panose="020F0502020204030204" pitchFamily="34" charset="0"/>
              </a:rPr>
              <a:t>Revenue </a:t>
            </a:r>
            <a:r>
              <a:rPr lang="en-US" sz="1600" spc="-48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600" spc="-48" dirty="0">
                <a:latin typeface="Calibri" panose="020F0502020204030204" pitchFamily="34" charset="0"/>
                <a:cs typeface="Calibri" panose="020F0502020204030204" pitchFamily="34" charset="0"/>
              </a:rPr>
              <a:t>various sources for the month of July, August &amp; September</a:t>
            </a:r>
          </a:p>
          <a:p>
            <a:endParaRPr lang="en-IN" dirty="0"/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5DD89B7F-479E-44A0-A2E9-5CBB50141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7" y="1913021"/>
            <a:ext cx="10611852" cy="45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9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09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Revenue Growth and Drivers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1106905"/>
            <a:ext cx="11502190" cy="5438274"/>
          </a:xfrm>
        </p:spPr>
        <p:txBody>
          <a:bodyPr/>
          <a:lstStyle/>
          <a:p>
            <a:r>
              <a:rPr lang="en-IN" sz="1600" dirty="0" smtClean="0"/>
              <a:t>Total Revenue for the month of July, August &amp; September </a:t>
            </a:r>
          </a:p>
          <a:p>
            <a:r>
              <a:rPr lang="en-IN" sz="1600" dirty="0" smtClean="0"/>
              <a:t>September has recorded the highest revenue among all the months.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slide3" descr="Sheet 2">
            <a:extLst>
              <a:ext uri="{FF2B5EF4-FFF2-40B4-BE49-F238E27FC236}">
                <a16:creationId xmlns:a16="http://schemas.microsoft.com/office/drawing/2014/main" id="{15A8A43B-40E0-46E4-9AE3-F9BAC40BB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3" y="2146075"/>
            <a:ext cx="9990666" cy="45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0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16" y="172621"/>
            <a:ext cx="10515600" cy="4650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Revenue by Customer Segment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830178"/>
            <a:ext cx="11646568" cy="5919537"/>
          </a:xfrm>
        </p:spPr>
        <p:txBody>
          <a:bodyPr/>
          <a:lstStyle/>
          <a:p>
            <a:r>
              <a:rPr lang="en-IN" sz="1600" dirty="0" smtClean="0"/>
              <a:t>Segment Companies has the highest average revenue over the 3 month period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It shows that organisations are happy with Citi’s corporate banking services.</a:t>
            </a:r>
          </a:p>
          <a:p>
            <a:r>
              <a:rPr lang="en-IN" sz="1600" dirty="0" smtClean="0"/>
              <a:t>Citi has to work more on </a:t>
            </a:r>
            <a:r>
              <a:rPr lang="en-IN" sz="1600" dirty="0" smtClean="0"/>
              <a:t>individual customers satisfaction and providing</a:t>
            </a:r>
          </a:p>
          <a:p>
            <a:pPr marL="0" indent="0">
              <a:buNone/>
            </a:pPr>
            <a:r>
              <a:rPr lang="en-IN" sz="1600" dirty="0" smtClean="0"/>
              <a:t>     them with more customized banking services in order to increase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revenue out of this segment.</a:t>
            </a:r>
            <a:endParaRPr lang="en-IN" sz="1600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slide4" descr="Sheet 4">
            <a:extLst>
              <a:ext uri="{FF2B5EF4-FFF2-40B4-BE49-F238E27FC236}">
                <a16:creationId xmlns:a16="http://schemas.microsoft.com/office/drawing/2014/main" id="{84615C46-0637-4BA8-A6D9-6F7B8547F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53" y="1717224"/>
            <a:ext cx="5426242" cy="46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6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8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 Engagement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926432"/>
            <a:ext cx="11502190" cy="5558589"/>
          </a:xfrm>
        </p:spPr>
        <p:txBody>
          <a:bodyPr/>
          <a:lstStyle/>
          <a:p>
            <a:r>
              <a:rPr lang="en-IN" sz="1600" dirty="0" smtClean="0"/>
              <a:t>Product Engagement on the basis of highest no. product used by segments</a:t>
            </a:r>
          </a:p>
          <a:p>
            <a:r>
              <a:rPr lang="en-IN" sz="1600" dirty="0" smtClean="0"/>
              <a:t>Individuals</a:t>
            </a:r>
            <a:r>
              <a:rPr lang="en-IN" dirty="0" smtClean="0"/>
              <a:t> </a:t>
            </a:r>
            <a:r>
              <a:rPr lang="en-IN" sz="1600" dirty="0" smtClean="0"/>
              <a:t>has the highest product engagement in this category.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slide5" descr="Sheet 5">
            <a:extLst>
              <a:ext uri="{FF2B5EF4-FFF2-40B4-BE49-F238E27FC236}">
                <a16:creationId xmlns:a16="http://schemas.microsoft.com/office/drawing/2014/main" id="{F75862B1-1BBA-467E-8D93-B34ADF6BC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366963"/>
            <a:ext cx="8002504" cy="27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75" y="216568"/>
            <a:ext cx="10467474" cy="6376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 Engagement</a:t>
            </a:r>
            <a:b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/>
          </a:p>
        </p:txBody>
      </p:sp>
      <p:pic>
        <p:nvPicPr>
          <p:cNvPr id="4" name="slide9" descr="Sheet 9">
            <a:extLst>
              <a:ext uri="{FF2B5EF4-FFF2-40B4-BE49-F238E27FC236}">
                <a16:creationId xmlns:a16="http://schemas.microsoft.com/office/drawing/2014/main" id="{70789178-5B4F-40D1-92AB-2339ADA63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75" y="1300163"/>
            <a:ext cx="8802801" cy="50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5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443"/>
            <a:ext cx="9886950" cy="5125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Transactional Revenue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725" y="854242"/>
            <a:ext cx="11309685" cy="5727032"/>
          </a:xfrm>
        </p:spPr>
        <p:txBody>
          <a:bodyPr/>
          <a:lstStyle/>
          <a:p>
            <a:r>
              <a:rPr lang="en-IN" sz="1600" dirty="0"/>
              <a:t>T</a:t>
            </a:r>
            <a:r>
              <a:rPr lang="en-IN" sz="1600" dirty="0" smtClean="0"/>
              <a:t>ransactional </a:t>
            </a:r>
            <a:r>
              <a:rPr lang="en-IN" sz="1600" dirty="0" smtClean="0"/>
              <a:t>revenue over the 3 months that has been earned from foreign transactions is </a:t>
            </a:r>
            <a:r>
              <a:rPr lang="en-IN" sz="1600" dirty="0" smtClean="0"/>
              <a:t>shown below</a:t>
            </a:r>
          </a:p>
          <a:p>
            <a:r>
              <a:rPr lang="en-IN" sz="1600" dirty="0" smtClean="0"/>
              <a:t>This shows Citi Bank has a global presence and customers are satisfied with its transactional fees.</a:t>
            </a:r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dirty="0"/>
          </a:p>
        </p:txBody>
      </p:sp>
      <p:pic>
        <p:nvPicPr>
          <p:cNvPr id="29" name="slide2" descr="Sheet 11">
            <a:extLst>
              <a:ext uri="{FF2B5EF4-FFF2-40B4-BE49-F238E27FC236}">
                <a16:creationId xmlns:a16="http://schemas.microsoft.com/office/drawing/2014/main" id="{7CFABB76-3727-4F02-92EC-9E29071E1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62" y="1591177"/>
            <a:ext cx="4824663" cy="4990097"/>
          </a:xfrm>
          <a:prstGeom prst="rect">
            <a:avLst/>
          </a:prstGeom>
        </p:spPr>
      </p:pic>
      <p:pic>
        <p:nvPicPr>
          <p:cNvPr id="30" name="slide3" descr="Sheet 12">
            <a:extLst>
              <a:ext uri="{FF2B5EF4-FFF2-40B4-BE49-F238E27FC236}">
                <a16:creationId xmlns:a16="http://schemas.microsoft.com/office/drawing/2014/main" id="{D79F30D7-1FED-496C-A91B-79F350787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5" y="1591177"/>
            <a:ext cx="6134491" cy="505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7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32" y="112463"/>
            <a:ext cx="10194758" cy="3447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Acquisition Channels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9" y="625642"/>
            <a:ext cx="11586410" cy="6063915"/>
          </a:xfrm>
        </p:spPr>
        <p:txBody>
          <a:bodyPr/>
          <a:lstStyle/>
          <a:p>
            <a:r>
              <a:rPr lang="en-IN" sz="1600" dirty="0" smtClean="0"/>
              <a:t>Online search has been the most successful among all the acquisition channels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This shows acceptance of Citi’s afford towards going digital.</a:t>
            </a:r>
            <a:endParaRPr lang="en-IN" sz="1600" dirty="0" smtClean="0"/>
          </a:p>
          <a:p>
            <a:endParaRPr lang="en-IN" dirty="0"/>
          </a:p>
        </p:txBody>
      </p:sp>
      <p:pic>
        <p:nvPicPr>
          <p:cNvPr id="4" name="slide7" descr="Sheet 7">
            <a:extLst>
              <a:ext uri="{FF2B5EF4-FFF2-40B4-BE49-F238E27FC236}">
                <a16:creationId xmlns:a16="http://schemas.microsoft.com/office/drawing/2014/main" id="{30624ACF-74C4-45B4-A32C-66C453496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1352800"/>
            <a:ext cx="5606716" cy="51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2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ex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207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Interstate-Bold</vt:lpstr>
      <vt:lpstr>Interstate-Thin</vt:lpstr>
      <vt:lpstr>ヒラギノ角ゴ Pro W3</vt:lpstr>
      <vt:lpstr>Office Theme</vt:lpstr>
      <vt:lpstr>Product Name  Performance &amp; Insights – Q3 2019 </vt:lpstr>
      <vt:lpstr>Revenue Growth and Drivers </vt:lpstr>
      <vt:lpstr>Revenue Growth and Drivers </vt:lpstr>
      <vt:lpstr>Revenue by Customer Segment </vt:lpstr>
      <vt:lpstr>Segment Engagement </vt:lpstr>
      <vt:lpstr>Segment Engagement  </vt:lpstr>
      <vt:lpstr>Transactional Revenue </vt:lpstr>
      <vt:lpstr>Acquisition Channels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2020-06-21T10:05:26Z</dcterms:created>
  <dcterms:modified xsi:type="dcterms:W3CDTF">2020-06-21T14:10:48Z</dcterms:modified>
</cp:coreProperties>
</file>