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F09E5-0AAF-484F-9C8B-031CA1B89E98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90BE3-207B-4FA1-8ECD-82DF08DED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67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4B58-2D19-4BF3-A69B-584D69D0E2F3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56F0-4A76-4563-9670-4401DF790D1A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2177-60E1-4241-A697-ED829B60FB59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8097-60FF-4481-B600-A8A37B3EA40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E157-AF63-4716-AFFC-59C59042A4BE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CAD4-D3D7-4E52-918A-BFD4E98AEA99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88E4-DD00-4146-B215-7584D0419AEC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361-CDCB-4BB6-A07A-606DEADFDCC2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CB75-7BDB-474B-AFE6-D38CA520A59C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07B7-472A-4580-AEE3-CAE74EE2D50E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7691-9F3A-4603-8604-273EE2591A4A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48D-362C-4A38-91A6-2012398D9C8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C33A-36E1-4520-A9E7-045DA16851CF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EC22-D929-464D-914C-CF50FB595F6F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AFE3-12A7-45DC-AFD0-FD3A161EF5A3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20F-7250-4CBA-BB32-C5F902BBC598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1628-18D4-48D2-859F-4478CD128229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7A4-A4F3-428F-AEBC-D6C7FAF9AD98}"/>
              </a:ext>
            </a:extLst>
          </p:cNvPr>
          <p:cNvSpPr txBox="1"/>
          <p:nvPr/>
        </p:nvSpPr>
        <p:spPr>
          <a:xfrm>
            <a:off x="2374566" y="446619"/>
            <a:ext cx="7779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</a:rPr>
              <a:t>FORD AUTONOMOUS VEHICLE MARKET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8FFB2-00E2-4760-B4A7-9ACDF8CFF691}"/>
              </a:ext>
            </a:extLst>
          </p:cNvPr>
          <p:cNvSpPr txBox="1"/>
          <p:nvPr/>
        </p:nvSpPr>
        <p:spPr>
          <a:xfrm>
            <a:off x="2265529" y="3862316"/>
            <a:ext cx="384913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b="1" dirty="0"/>
              <a:t>Presented by:</a:t>
            </a:r>
          </a:p>
          <a:p>
            <a:r>
              <a:rPr lang="en-IN" sz="2600" dirty="0"/>
              <a:t>AMAN MAHAJAN</a:t>
            </a:r>
          </a:p>
          <a:p>
            <a:r>
              <a:rPr lang="en-IN" sz="2600" dirty="0"/>
              <a:t>JAYENDRA BHARDWAJ</a:t>
            </a:r>
          </a:p>
          <a:p>
            <a:r>
              <a:rPr lang="en-IN" sz="2600" dirty="0"/>
              <a:t>SHUBHAM MITTAL</a:t>
            </a:r>
          </a:p>
          <a:p>
            <a:r>
              <a:rPr lang="en-IN" sz="2600" dirty="0"/>
              <a:t>AARZOO DAWRA</a:t>
            </a:r>
          </a:p>
          <a:p>
            <a:r>
              <a:rPr lang="en-IN" sz="2600" dirty="0"/>
              <a:t>EMORY BOYLAND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D22D7-2452-4F49-9D8A-EF4C8FABCD35}"/>
              </a:ext>
            </a:extLst>
          </p:cNvPr>
          <p:cNvSpPr txBox="1"/>
          <p:nvPr/>
        </p:nvSpPr>
        <p:spPr>
          <a:xfrm>
            <a:off x="6327913" y="3862316"/>
            <a:ext cx="52390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Presented to:</a:t>
            </a:r>
            <a:r>
              <a:rPr lang="en-IN" sz="2600" dirty="0"/>
              <a:t> Prof. Chan Choi</a:t>
            </a:r>
          </a:p>
          <a:p>
            <a:endParaRPr lang="en-IN" sz="2600" dirty="0"/>
          </a:p>
          <a:p>
            <a:r>
              <a:rPr lang="en-IN" sz="2600" b="1" dirty="0"/>
              <a:t>Course Name: </a:t>
            </a:r>
            <a:r>
              <a:rPr lang="en-IN" sz="2600" dirty="0"/>
              <a:t>Marketing Research</a:t>
            </a:r>
          </a:p>
          <a:p>
            <a:endParaRPr lang="en-IN" sz="2600" dirty="0"/>
          </a:p>
          <a:p>
            <a:r>
              <a:rPr lang="en-IN" sz="2600" b="1" dirty="0"/>
              <a:t>Date:</a:t>
            </a:r>
            <a:r>
              <a:rPr lang="en-IN" sz="2600" dirty="0"/>
              <a:t> December 12, 2017</a:t>
            </a:r>
          </a:p>
          <a:p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7A5ED-AF99-48C1-ABCD-888F508A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95" y="1434687"/>
            <a:ext cx="4147969" cy="23320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3DB963-E2E7-444C-AB16-61ED1161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2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0DA19-8DE5-417A-A4CA-50BF65181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9" t="21279" r="12910" b="52439"/>
          <a:stretch/>
        </p:blipFill>
        <p:spPr>
          <a:xfrm>
            <a:off x="1696277" y="504958"/>
            <a:ext cx="8612556" cy="2320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2F51A-3A8E-4601-ACE1-89E21D35BA5D}"/>
              </a:ext>
            </a:extLst>
          </p:cNvPr>
          <p:cNvSpPr txBox="1"/>
          <p:nvPr/>
        </p:nvSpPr>
        <p:spPr>
          <a:xfrm>
            <a:off x="1696277" y="176796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7) Response (Q4) vs Age(Q13)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FF547-2A01-4A67-BE57-B859A523E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27" t="29841" r="15446" b="25759"/>
          <a:stretch/>
        </p:blipFill>
        <p:spPr>
          <a:xfrm>
            <a:off x="1696277" y="2993104"/>
            <a:ext cx="8102816" cy="3858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F5A6C7-AC6E-4931-80D6-EF38B37EB61E}"/>
              </a:ext>
            </a:extLst>
          </p:cNvPr>
          <p:cNvSpPr txBox="1"/>
          <p:nvPr/>
        </p:nvSpPr>
        <p:spPr>
          <a:xfrm>
            <a:off x="1696277" y="2783907"/>
            <a:ext cx="660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8) Response (Q4) vs Choice of autonomous vehicle(Q11)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3B6BD-DD0A-4355-BB99-068CFF63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5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A3806-3F0D-4EA1-A662-A44A54EBF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9" t="14510" r="16829" b="9034"/>
          <a:stretch/>
        </p:blipFill>
        <p:spPr>
          <a:xfrm>
            <a:off x="1815152" y="433867"/>
            <a:ext cx="7779224" cy="6424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CB2329-E25D-46AE-A583-AEAB1D8BDC60}"/>
              </a:ext>
            </a:extLst>
          </p:cNvPr>
          <p:cNvSpPr txBox="1"/>
          <p:nvPr/>
        </p:nvSpPr>
        <p:spPr>
          <a:xfrm>
            <a:off x="1696277" y="176796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9) Response (Q4) vs Brand Loyalty(Q3)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1D97-A19E-4AA9-BCC4-8BBC150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7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07936-0F31-449A-ADDA-61B05B82F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3" t="37008" r="17612" b="30538"/>
          <a:stretch/>
        </p:blipFill>
        <p:spPr>
          <a:xfrm>
            <a:off x="1696276" y="1152907"/>
            <a:ext cx="9724515" cy="3514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5E519-A7FA-44A1-B4FC-AE4D615F07FB}"/>
              </a:ext>
            </a:extLst>
          </p:cNvPr>
          <p:cNvSpPr txBox="1"/>
          <p:nvPr/>
        </p:nvSpPr>
        <p:spPr>
          <a:xfrm>
            <a:off x="1696277" y="176796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10) Response (Q4) vs Car time preference(Q12)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F863-DECB-4412-B38C-1BBFE047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71A6F-5998-443B-94AB-CF3E4BC37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t="71055" r="12687" b="17994"/>
          <a:stretch/>
        </p:blipFill>
        <p:spPr>
          <a:xfrm>
            <a:off x="1696276" y="4632870"/>
            <a:ext cx="9789632" cy="10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27D36-05A2-421C-895B-198FF8E39190}"/>
              </a:ext>
            </a:extLst>
          </p:cNvPr>
          <p:cNvSpPr txBox="1"/>
          <p:nvPr/>
        </p:nvSpPr>
        <p:spPr>
          <a:xfrm>
            <a:off x="1798160" y="327545"/>
            <a:ext cx="2443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</a:rPr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33BD4-13C4-474D-97F1-4E02DD8884AD}"/>
              </a:ext>
            </a:extLst>
          </p:cNvPr>
          <p:cNvSpPr txBox="1"/>
          <p:nvPr/>
        </p:nvSpPr>
        <p:spPr>
          <a:xfrm>
            <a:off x="1798160" y="1037230"/>
            <a:ext cx="99765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People are willing to pay above the price of a human-driven vehicle, for their autonomous vehicle and it plays a significant role in decision making of the potential customer.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Trust too is a highly significant factor for customers while purchasing an autonomous vehicle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Brand loyalty is not a highly significant factor for a customer when it comes to buying an autonomous vehicle, so this opens new customer acquisition opportunities for Ford.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Safety features does not carry much significance over the choice of purchase. This could mean that customers trusts the autonomous technology.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We can see that the most popular choice amongst customers for autonomous vehicle is Pickup truck and least one is Hatchback.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The Income factor is highly significant so people lying in higher income brackets are more likely to purchase Ford autonomous vehicles.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This Occupation factor is also highly significant and people belonging to Self employed and Business owner category are more likely to buy autonomous vehicles.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51911-375B-4109-9274-A2E26C6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8C362-2B0C-49C6-AEAC-694804802A4D}"/>
              </a:ext>
            </a:extLst>
          </p:cNvPr>
          <p:cNvSpPr txBox="1"/>
          <p:nvPr/>
        </p:nvSpPr>
        <p:spPr>
          <a:xfrm>
            <a:off x="1798160" y="327545"/>
            <a:ext cx="3712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E8DFA-8EEC-4807-8C0B-B454DB116AF5}"/>
              </a:ext>
            </a:extLst>
          </p:cNvPr>
          <p:cNvSpPr txBox="1"/>
          <p:nvPr/>
        </p:nvSpPr>
        <p:spPr>
          <a:xfrm>
            <a:off x="1798160" y="862334"/>
            <a:ext cx="1004475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Based on these conclusions, we, as the Marketing Research company purpose the following recommendations to the FORD Motor Company.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Overall, there is a positive outcome of people general opinion towards their willingness to purchase autonomous vehicle therefore, Ford can go ahead with their production of autonomous vehicles in the market.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They should be including features like </a:t>
            </a:r>
            <a:r>
              <a:rPr lang="en-IN" sz="2000" dirty="0" err="1"/>
              <a:t>wifi</a:t>
            </a:r>
            <a:r>
              <a:rPr lang="en-IN" sz="2000" dirty="0"/>
              <a:t>, Bluetooth and voice control in the vehicle as it plays a significant part to push the sales.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People though are willing to pay extra for autonomous vehicles, but Ford should be price competitive and keep the price up to $5000 above the price of the manual driven car.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We have seen that factors like comfort, luxury and features play a more important role as compared to trust and safety from customer’s behaviour, so Ford should align their marketing campaign around these lines only.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Ford should not stick only to their present customers but other potential customers too as brand loyalty is not that significant factor.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Ford should launch more of pick up trucks and sedan autonomous vehicles and lesser hatchbacks as per customer’s likability.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Ford should target people who are business owner and self employed as their targeted customers.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863EB-B460-4B45-A723-2C3DCF01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19CAD-2071-4E08-A43F-0EC6DCB9BD29}"/>
              </a:ext>
            </a:extLst>
          </p:cNvPr>
          <p:cNvSpPr txBox="1"/>
          <p:nvPr/>
        </p:nvSpPr>
        <p:spPr>
          <a:xfrm>
            <a:off x="4258101" y="2470245"/>
            <a:ext cx="37577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b="1" u="sng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CCD50-4790-45C9-A9AC-8D591D8A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983FCA-439E-4E7F-B421-62FA4C00DF43}"/>
              </a:ext>
            </a:extLst>
          </p:cNvPr>
          <p:cNvSpPr txBox="1"/>
          <p:nvPr/>
        </p:nvSpPr>
        <p:spPr>
          <a:xfrm>
            <a:off x="1787856" y="272955"/>
            <a:ext cx="4030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</a:rPr>
              <a:t>Industry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18B27-AD20-475F-81D6-A1C7905884D4}"/>
              </a:ext>
            </a:extLst>
          </p:cNvPr>
          <p:cNvSpPr txBox="1"/>
          <p:nvPr/>
        </p:nvSpPr>
        <p:spPr>
          <a:xfrm>
            <a:off x="1787856" y="1228298"/>
            <a:ext cx="99355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Car companies are collaborating with tech companies and prominent start ups to develop Autonomous Vehicles.</a:t>
            </a:r>
            <a:br>
              <a:rPr lang="en-IN" sz="2000" dirty="0"/>
            </a:b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Why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Technological advancements have made computer vision to distinguish various objects on road, build 3D map of the surrounding area and many other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To maximise profits, customer satisfaction has become major tool these days. And this can be attained by bringing Autonomous Vehicle in the market.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Future Prospects: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According to a study conducted by Intel economic value of Autonomous Vehicles will increase from $800 billion in 2035 (base year of study) to $7 trillion by 2050.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55129-D0F4-426D-9AFF-C5F22072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C7CEB-DCD5-49B1-8D5E-5BD9694B0F72}"/>
              </a:ext>
            </a:extLst>
          </p:cNvPr>
          <p:cNvSpPr txBox="1"/>
          <p:nvPr/>
        </p:nvSpPr>
        <p:spPr>
          <a:xfrm>
            <a:off x="1798160" y="327545"/>
            <a:ext cx="57054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</a:rPr>
              <a:t>Research Purpose/Objectives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52387-8A87-4580-9A1C-49B78AFFD3B6}"/>
              </a:ext>
            </a:extLst>
          </p:cNvPr>
          <p:cNvSpPr txBox="1"/>
          <p:nvPr/>
        </p:nvSpPr>
        <p:spPr>
          <a:xfrm>
            <a:off x="1798160" y="107817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Statement of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AA735-25F8-44E0-9B4B-487C5C4C7F4E}"/>
              </a:ext>
            </a:extLst>
          </p:cNvPr>
          <p:cNvSpPr txBox="1"/>
          <p:nvPr/>
        </p:nvSpPr>
        <p:spPr>
          <a:xfrm>
            <a:off x="1798160" y="1570336"/>
            <a:ext cx="9880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Autonomous Technology is fast moving and motor vehicle companies are making large strides forward entering the autonomous vehicle segment. </a:t>
            </a:r>
          </a:p>
          <a:p>
            <a:pPr algn="just"/>
            <a:r>
              <a:rPr lang="en-IN" sz="2000" dirty="0"/>
              <a:t>Ford too wants to be the early movers in this competition.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But is the market ready for this new technology?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And should Ford invest in this new technology?</a:t>
            </a:r>
          </a:p>
          <a:p>
            <a:pPr algn="just"/>
            <a:r>
              <a:rPr lang="en-IN" sz="2000" dirty="0"/>
              <a:t>These are the topics of research.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2F6A2-D624-4C0F-99D8-5FF93558134F}"/>
              </a:ext>
            </a:extLst>
          </p:cNvPr>
          <p:cNvSpPr txBox="1"/>
          <p:nvPr/>
        </p:nvSpPr>
        <p:spPr>
          <a:xfrm>
            <a:off x="1798160" y="3636078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Specific Research 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A802-BC97-4A95-A95F-9BFFCED4945A}"/>
              </a:ext>
            </a:extLst>
          </p:cNvPr>
          <p:cNvSpPr txBox="1"/>
          <p:nvPr/>
        </p:nvSpPr>
        <p:spPr>
          <a:xfrm>
            <a:off x="1798160" y="4142771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Are the customers willing to buy Autonomous Vehicles in future?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What features are they looking for in their future Autonomous Vehicle?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91177-ACD1-433D-A3DC-BC512B1313A1}"/>
              </a:ext>
            </a:extLst>
          </p:cNvPr>
          <p:cNvSpPr txBox="1"/>
          <p:nvPr/>
        </p:nvSpPr>
        <p:spPr>
          <a:xfrm>
            <a:off x="1798160" y="4997574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Potential Actionable Findings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657FB-74E7-4A12-9B52-F17F929D7CAB}"/>
              </a:ext>
            </a:extLst>
          </p:cNvPr>
          <p:cNvSpPr txBox="1"/>
          <p:nvPr/>
        </p:nvSpPr>
        <p:spPr>
          <a:xfrm>
            <a:off x="1798160" y="5504267"/>
            <a:ext cx="892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Factors affecting the customer’s decision in buying an Autonomous Vehicle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Affect of brand loyalty, cost and trust issues on the Ford’s market share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F8996-C0D6-45B0-829E-8CCB545E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780F6-49B2-4E3B-8C83-FEDEE0B30BAC}"/>
              </a:ext>
            </a:extLst>
          </p:cNvPr>
          <p:cNvSpPr txBox="1"/>
          <p:nvPr/>
        </p:nvSpPr>
        <p:spPr>
          <a:xfrm>
            <a:off x="1798160" y="327545"/>
            <a:ext cx="32960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</a:rPr>
              <a:t>Research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495F8-260B-4113-BC8D-81ED25EC0B01}"/>
              </a:ext>
            </a:extLst>
          </p:cNvPr>
          <p:cNvSpPr txBox="1"/>
          <p:nvPr/>
        </p:nvSpPr>
        <p:spPr>
          <a:xfrm>
            <a:off x="1798160" y="977079"/>
            <a:ext cx="9816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Conducted Survey using Google forms and received 47 responses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A survey of 15 questions designed keeping in view the affect of all the questions on our response question.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AD9E1-1AD7-4935-BBD7-0BF0BFD3ADD9}"/>
              </a:ext>
            </a:extLst>
          </p:cNvPr>
          <p:cNvSpPr txBox="1"/>
          <p:nvPr/>
        </p:nvSpPr>
        <p:spPr>
          <a:xfrm>
            <a:off x="1798159" y="2417394"/>
            <a:ext cx="98160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Descriptive Research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Characterizing customers’ demographics, behaviour and attitudes (occupation, age, income etc.)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Characterizing marketing situation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Characterizing situational behaviour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A2AD4-283C-447B-8063-B100FFB7CDF1}"/>
              </a:ext>
            </a:extLst>
          </p:cNvPr>
          <p:cNvSpPr txBox="1"/>
          <p:nvPr/>
        </p:nvSpPr>
        <p:spPr>
          <a:xfrm>
            <a:off x="1798159" y="4227521"/>
            <a:ext cx="6105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Analysis of these survey questions through </a:t>
            </a:r>
            <a:r>
              <a:rPr lang="en-IN" sz="2000" b="1" i="1" dirty="0"/>
              <a:t>SPSS</a:t>
            </a:r>
            <a:r>
              <a:rPr lang="en-IN" sz="2000" dirty="0"/>
              <a:t> with variables correlated to each other to predict the response variable “Your personal interest in acquiring a Self Driving (Autonomous) vehicle for your next vehicle purchase or lease”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E1E9A6-32F2-4804-B62D-347E9163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381" y="3662503"/>
            <a:ext cx="3057494" cy="2880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AA5FB2-0340-4FE1-9281-1416217E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978" y="4067033"/>
            <a:ext cx="2086907" cy="20783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6FF41-841D-41AD-93D3-EE34B8CB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4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107C57-3314-4BD1-AE8E-BDBA5B564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4" t="41735" r="11847" b="29426"/>
          <a:stretch/>
        </p:blipFill>
        <p:spPr>
          <a:xfrm>
            <a:off x="1524001" y="918314"/>
            <a:ext cx="9940068" cy="2792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7C228-D9FF-4306-A7F0-23EE532D351F}"/>
              </a:ext>
            </a:extLst>
          </p:cNvPr>
          <p:cNvSpPr txBox="1"/>
          <p:nvPr/>
        </p:nvSpPr>
        <p:spPr>
          <a:xfrm>
            <a:off x="5659726" y="53009"/>
            <a:ext cx="1702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B086-8012-4299-A8D8-62BAC080690B}"/>
              </a:ext>
            </a:extLst>
          </p:cNvPr>
          <p:cNvSpPr txBox="1"/>
          <p:nvPr/>
        </p:nvSpPr>
        <p:spPr>
          <a:xfrm>
            <a:off x="1669773" y="548981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1) Response (Q4) vs Income (Q14)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B98AF7-688B-46B9-AA8F-383DE57FC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2" t="34969" r="13913" b="33132"/>
          <a:stretch/>
        </p:blipFill>
        <p:spPr>
          <a:xfrm>
            <a:off x="1524001" y="3796748"/>
            <a:ext cx="9940068" cy="306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5B4978-8003-47D5-A00A-67E117793651}"/>
              </a:ext>
            </a:extLst>
          </p:cNvPr>
          <p:cNvSpPr txBox="1"/>
          <p:nvPr/>
        </p:nvSpPr>
        <p:spPr>
          <a:xfrm>
            <a:off x="1669773" y="3525944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2) Response (Q4) vs Occupation (Q15)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40CE7D-D790-4D6C-8F8A-15CDF4CF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9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CC112-2568-4108-8B5F-BC8E64ABA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0" t="17376" r="13152" b="8492"/>
          <a:stretch/>
        </p:blipFill>
        <p:spPr>
          <a:xfrm>
            <a:off x="1696277" y="986271"/>
            <a:ext cx="8468139" cy="587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18577-9E02-421D-B279-AE7EC858862E}"/>
              </a:ext>
            </a:extLst>
          </p:cNvPr>
          <p:cNvSpPr txBox="1"/>
          <p:nvPr/>
        </p:nvSpPr>
        <p:spPr>
          <a:xfrm>
            <a:off x="1669773" y="548981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3) Response (Q4) vs Level of Trust (Q5)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ABE1-DF5F-4F38-BB86-83A47205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8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FF59D-E783-4D47-8F9C-870AE99D1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52" t="15829" r="15761" b="11479"/>
          <a:stretch/>
        </p:blipFill>
        <p:spPr>
          <a:xfrm>
            <a:off x="1802294" y="546128"/>
            <a:ext cx="7315201" cy="5483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67645-04BD-4B75-8004-CBE1F64C1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12" t="54882" r="15870" b="32938"/>
          <a:stretch/>
        </p:blipFill>
        <p:spPr>
          <a:xfrm>
            <a:off x="1802294" y="6023113"/>
            <a:ext cx="6997149" cy="83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C032F-A901-4319-B507-F17CDE194F83}"/>
              </a:ext>
            </a:extLst>
          </p:cNvPr>
          <p:cNvSpPr txBox="1"/>
          <p:nvPr/>
        </p:nvSpPr>
        <p:spPr>
          <a:xfrm>
            <a:off x="1696277" y="176796"/>
            <a:ext cx="687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4) Response (Q4) vs Price above human-driven vehicle(Q9)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5FF47-8508-423B-93CD-F86FC558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9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D03C46-F14E-4E46-8688-2F2F2F6B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4" t="20081" r="14020" b="8192"/>
          <a:stretch/>
        </p:blipFill>
        <p:spPr>
          <a:xfrm>
            <a:off x="1775790" y="693223"/>
            <a:ext cx="8136836" cy="6098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0DCD8-57CB-42DC-9D5F-3AE6A0271DBA}"/>
              </a:ext>
            </a:extLst>
          </p:cNvPr>
          <p:cNvSpPr txBox="1"/>
          <p:nvPr/>
        </p:nvSpPr>
        <p:spPr>
          <a:xfrm>
            <a:off x="1696277" y="176796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5) Response (Q4) vs In-vehicle Features(Q10)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D111-7D9A-4065-ADA5-31354066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EB9E3A-9E8D-4618-A624-D5C069B4CFEA}"/>
              </a:ext>
            </a:extLst>
          </p:cNvPr>
          <p:cNvSpPr txBox="1"/>
          <p:nvPr/>
        </p:nvSpPr>
        <p:spPr>
          <a:xfrm>
            <a:off x="1696277" y="176796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6) Response (Q4) vs Safety Features(Q6)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5CC18-C6D4-4CBF-A27F-8434629B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3" t="11382" r="18913" b="8385"/>
          <a:stretch/>
        </p:blipFill>
        <p:spPr>
          <a:xfrm>
            <a:off x="1696277" y="546128"/>
            <a:ext cx="7686262" cy="63190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99498-082A-4F1D-A987-05E277CE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10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384</TotalTime>
  <Words>789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Mahajan</dc:creator>
  <cp:lastModifiedBy>Aman Mahajan</cp:lastModifiedBy>
  <cp:revision>20</cp:revision>
  <dcterms:created xsi:type="dcterms:W3CDTF">2017-12-12T05:18:53Z</dcterms:created>
  <dcterms:modified xsi:type="dcterms:W3CDTF">2017-12-12T17:26:16Z</dcterms:modified>
</cp:coreProperties>
</file>