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0" r:id="rId6"/>
    <p:sldId id="261" r:id="rId7"/>
    <p:sldId id="262" r:id="rId8"/>
    <p:sldId id="263" r:id="rId9"/>
    <p:sldId id="268" r:id="rId10"/>
    <p:sldId id="269"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04-May-24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BB62-891A-4ED9-F634-1107EB87E0C2}"/>
              </a:ext>
            </a:extLst>
          </p:cNvPr>
          <p:cNvSpPr>
            <a:spLocks noGrp="1"/>
          </p:cNvSpPr>
          <p:nvPr>
            <p:ph type="ctrTitle"/>
          </p:nvPr>
        </p:nvSpPr>
        <p:spPr/>
        <p:txBody>
          <a:bodyPr>
            <a:normAutofit/>
          </a:bodyPr>
          <a:lstStyle/>
          <a:p>
            <a:r>
              <a:rPr lang="en-US" sz="4800" dirty="0">
                <a:latin typeface="+mn-lt"/>
              </a:rPr>
              <a:t>Implementation of E-Learning website with Machine Learning Assistant</a:t>
            </a:r>
            <a:endParaRPr lang="en-US" sz="4800" dirty="0"/>
          </a:p>
        </p:txBody>
      </p:sp>
      <p:sp>
        <p:nvSpPr>
          <p:cNvPr id="3" name="Subtitle 2">
            <a:extLst>
              <a:ext uri="{FF2B5EF4-FFF2-40B4-BE49-F238E27FC236}">
                <a16:creationId xmlns:a16="http://schemas.microsoft.com/office/drawing/2014/main" id="{2C41FB05-AA92-CCAE-B0F7-B15260544FA7}"/>
              </a:ext>
            </a:extLst>
          </p:cNvPr>
          <p:cNvSpPr>
            <a:spLocks noGrp="1"/>
          </p:cNvSpPr>
          <p:nvPr>
            <p:ph type="subTitle" idx="1"/>
          </p:nvPr>
        </p:nvSpPr>
        <p:spPr/>
        <p:txBody>
          <a:bodyPr>
            <a:normAutofit fontScale="85000" lnSpcReduction="20000"/>
          </a:bodyPr>
          <a:lstStyle/>
          <a:p>
            <a:r>
              <a:rPr lang="en-US" dirty="0"/>
              <a:t>Presented by:</a:t>
            </a:r>
          </a:p>
          <a:p>
            <a:r>
              <a:rPr lang="en-US" dirty="0"/>
              <a:t>33_Arpitshivam Pandey</a:t>
            </a:r>
          </a:p>
          <a:p>
            <a:r>
              <a:rPr lang="en-US" dirty="0"/>
              <a:t>35_Jayesh Pandey</a:t>
            </a:r>
          </a:p>
          <a:p>
            <a:r>
              <a:rPr lang="en-US" dirty="0"/>
              <a:t>36_Banti Pathak</a:t>
            </a:r>
          </a:p>
        </p:txBody>
      </p:sp>
    </p:spTree>
    <p:extLst>
      <p:ext uri="{BB962C8B-B14F-4D97-AF65-F5344CB8AC3E}">
        <p14:creationId xmlns:p14="http://schemas.microsoft.com/office/powerpoint/2010/main" val="1245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39F6-E28A-989A-1410-EAFF85FFC7FB}"/>
              </a:ext>
            </a:extLst>
          </p:cNvPr>
          <p:cNvSpPr>
            <a:spLocks noGrp="1"/>
          </p:cNvSpPr>
          <p:nvPr>
            <p:ph type="title"/>
          </p:nvPr>
        </p:nvSpPr>
        <p:spPr>
          <a:xfrm>
            <a:off x="1413967" y="319239"/>
            <a:ext cx="10018713" cy="1752599"/>
          </a:xfrm>
        </p:spPr>
        <p:txBody>
          <a:bodyPr/>
          <a:lstStyle/>
          <a:p>
            <a:r>
              <a:rPr lang="en-US" dirty="0"/>
              <a:t>Swot Analysis</a:t>
            </a:r>
          </a:p>
        </p:txBody>
      </p:sp>
      <p:pic>
        <p:nvPicPr>
          <p:cNvPr id="5" name="Content Placeholder 4">
            <a:extLst>
              <a:ext uri="{FF2B5EF4-FFF2-40B4-BE49-F238E27FC236}">
                <a16:creationId xmlns:a16="http://schemas.microsoft.com/office/drawing/2014/main" id="{6BD4E758-8019-38D4-44DE-E4E61FEE29E6}"/>
              </a:ext>
            </a:extLst>
          </p:cNvPr>
          <p:cNvPicPr>
            <a:picLocks noGrp="1" noChangeAspect="1"/>
          </p:cNvPicPr>
          <p:nvPr>
            <p:ph idx="1"/>
          </p:nvPr>
        </p:nvPicPr>
        <p:blipFill>
          <a:blip r:embed="rId2"/>
          <a:stretch>
            <a:fillRect/>
          </a:stretch>
        </p:blipFill>
        <p:spPr>
          <a:xfrm>
            <a:off x="2412864" y="2071838"/>
            <a:ext cx="8020921" cy="4100362"/>
          </a:xfrm>
        </p:spPr>
      </p:pic>
    </p:spTree>
    <p:extLst>
      <p:ext uri="{BB962C8B-B14F-4D97-AF65-F5344CB8AC3E}">
        <p14:creationId xmlns:p14="http://schemas.microsoft.com/office/powerpoint/2010/main" val="2650924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0BDB-285B-73F3-B742-CC1BFEC6C598}"/>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28B113BD-980D-F555-98D8-64C7334DDF30}"/>
              </a:ext>
            </a:extLst>
          </p:cNvPr>
          <p:cNvSpPr>
            <a:spLocks noGrp="1"/>
          </p:cNvSpPr>
          <p:nvPr>
            <p:ph idx="1"/>
          </p:nvPr>
        </p:nvSpPr>
        <p:spPr/>
        <p:txBody>
          <a:bodyPr/>
          <a:lstStyle/>
          <a:p>
            <a:r>
              <a:rPr lang="en-US" altLang="en-US" sz="2400" dirty="0"/>
              <a:t>Successful integration and evaluation of machine learning assistants in e-learning platforms, leading to improved learning outcomes and engagement. Documentation of best practices and recommendations for future implementation, contributing to the advancement of personalized learning in educational technology.</a:t>
            </a:r>
          </a:p>
          <a:p>
            <a:endParaRPr lang="en-US" dirty="0"/>
          </a:p>
        </p:txBody>
      </p:sp>
    </p:spTree>
    <p:extLst>
      <p:ext uri="{BB962C8B-B14F-4D97-AF65-F5344CB8AC3E}">
        <p14:creationId xmlns:p14="http://schemas.microsoft.com/office/powerpoint/2010/main" val="4495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AF75-079E-7719-4D2D-036F69D693EE}"/>
              </a:ext>
            </a:extLst>
          </p:cNvPr>
          <p:cNvSpPr>
            <a:spLocks noGrp="1"/>
          </p:cNvSpPr>
          <p:nvPr>
            <p:ph type="title"/>
          </p:nvPr>
        </p:nvSpPr>
        <p:spPr/>
        <p:txBody>
          <a:bodyPr/>
          <a:lstStyle/>
          <a:p>
            <a:r>
              <a:rPr lang="en-US" dirty="0"/>
              <a:t>Conclusion/ Future Scope</a:t>
            </a:r>
          </a:p>
        </p:txBody>
      </p:sp>
      <p:sp>
        <p:nvSpPr>
          <p:cNvPr id="3" name="Content Placeholder 2">
            <a:extLst>
              <a:ext uri="{FF2B5EF4-FFF2-40B4-BE49-F238E27FC236}">
                <a16:creationId xmlns:a16="http://schemas.microsoft.com/office/drawing/2014/main" id="{CA2627C5-D4C7-722A-61BC-0B5C7A08E630}"/>
              </a:ext>
            </a:extLst>
          </p:cNvPr>
          <p:cNvSpPr>
            <a:spLocks noGrp="1"/>
          </p:cNvSpPr>
          <p:nvPr>
            <p:ph idx="1"/>
          </p:nvPr>
        </p:nvSpPr>
        <p:spPr/>
        <p:txBody>
          <a:bodyPr/>
          <a:lstStyle/>
          <a:p>
            <a:r>
              <a:rPr lang="en-US" altLang="en-US" sz="2400" dirty="0"/>
              <a:t>In conclusion, the future of e-learning with machine learning assistants holds immense promise for transforming education, fostering individualized learning experiences, and empowering learners to reach their full potential in a rapidly evolving digital world. By embracing innovation, collaboration, and ethical practices, we can create a future where education is accessible, inclusive, and tailored to the needs of every learner.</a:t>
            </a:r>
          </a:p>
          <a:p>
            <a:endParaRPr lang="en-US" dirty="0"/>
          </a:p>
        </p:txBody>
      </p:sp>
    </p:spTree>
    <p:extLst>
      <p:ext uri="{BB962C8B-B14F-4D97-AF65-F5344CB8AC3E}">
        <p14:creationId xmlns:p14="http://schemas.microsoft.com/office/powerpoint/2010/main" val="264477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6B0F-B4F3-046B-D8EC-A4B23B7C1F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5092360-6745-E60D-4136-967E745D8DBB}"/>
              </a:ext>
            </a:extLst>
          </p:cNvPr>
          <p:cNvSpPr>
            <a:spLocks noGrp="1"/>
          </p:cNvSpPr>
          <p:nvPr>
            <p:ph idx="1"/>
          </p:nvPr>
        </p:nvSpPr>
        <p:spPr/>
        <p:txBody>
          <a:bodyPr>
            <a:normAutofit fontScale="92500" lnSpcReduction="10000"/>
          </a:bodyPr>
          <a:lstStyle/>
          <a:p>
            <a:pPr algn="just" rtl="0">
              <a:spcBef>
                <a:spcPts val="0"/>
              </a:spcBef>
              <a:spcAft>
                <a:spcPts val="0"/>
              </a:spcAft>
            </a:pPr>
            <a:r>
              <a:rPr lang="en-US" sz="2400" b="0" i="0" u="none" strike="noStrike" dirty="0">
                <a:solidFill>
                  <a:srgbClr val="000000"/>
                </a:solidFill>
                <a:effectLst/>
              </a:rPr>
              <a:t>[1] E. Inc., “About E-Learning,” Available at: http://www.elearningnc.gov/ about </a:t>
            </a:r>
            <a:r>
              <a:rPr lang="en-US" sz="2400" b="0" i="0" u="none" strike="noStrike" dirty="0" err="1">
                <a:solidFill>
                  <a:srgbClr val="000000"/>
                </a:solidFill>
                <a:effectLst/>
              </a:rPr>
              <a:t>elearning</a:t>
            </a:r>
            <a:r>
              <a:rPr lang="en-US" sz="2400" b="0" i="0" u="none" strike="noStrike" dirty="0">
                <a:solidFill>
                  <a:srgbClr val="000000"/>
                </a:solidFill>
                <a:effectLst/>
              </a:rPr>
              <a:t>/, 2016. </a:t>
            </a:r>
            <a:endParaRPr lang="en-US" sz="2400" b="0" dirty="0">
              <a:effectLst/>
            </a:endParaRPr>
          </a:p>
          <a:p>
            <a:pPr algn="just" rtl="0">
              <a:spcBef>
                <a:spcPts val="0"/>
              </a:spcBef>
              <a:spcAft>
                <a:spcPts val="0"/>
              </a:spcAft>
            </a:pPr>
            <a:r>
              <a:rPr lang="en-US" sz="2400" b="0" i="0" u="none" strike="noStrike" dirty="0">
                <a:solidFill>
                  <a:srgbClr val="000000"/>
                </a:solidFill>
                <a:effectLst/>
              </a:rPr>
              <a:t>[2]  D. Shah, “By The Numbers: MOOCS in 2016,” Available   at: https://www.class-central.com/report/mooc-stats-2016/, 2016.</a:t>
            </a:r>
            <a:endParaRPr lang="en-US" sz="2400" b="0" dirty="0">
              <a:effectLst/>
            </a:endParaRPr>
          </a:p>
          <a:p>
            <a:pPr algn="just" rtl="0">
              <a:spcBef>
                <a:spcPts val="0"/>
              </a:spcBef>
              <a:spcAft>
                <a:spcPts val="0"/>
              </a:spcAft>
            </a:pPr>
            <a:r>
              <a:rPr lang="en-US" sz="2400" b="0" i="0" u="none" strike="noStrike" dirty="0">
                <a:solidFill>
                  <a:srgbClr val="000000"/>
                </a:solidFill>
                <a:effectLst/>
              </a:rPr>
              <a:t>[3]  M. J. Kearns, U. V. Vazirani, and U. Vazirani, An introduction to computational learning theory. MIT press, 1994.</a:t>
            </a:r>
            <a:endParaRPr lang="en-US" sz="2400" b="0" dirty="0">
              <a:effectLst/>
            </a:endParaRPr>
          </a:p>
          <a:p>
            <a:pPr algn="just" rtl="0">
              <a:spcBef>
                <a:spcPts val="0"/>
              </a:spcBef>
              <a:spcAft>
                <a:spcPts val="0"/>
              </a:spcAft>
            </a:pPr>
            <a:r>
              <a:rPr lang="en-US" sz="2400" b="0" i="0" u="none" strike="noStrike" dirty="0">
                <a:solidFill>
                  <a:srgbClr val="000000"/>
                </a:solidFill>
                <a:effectLst/>
              </a:rPr>
              <a:t>[4] M. J. Kearns, U. V. Vazirani, and U. Vazirani, An introduction to computational learning theory. MIT press, 1994. </a:t>
            </a:r>
            <a:endParaRPr lang="en-US" sz="2400" b="0" dirty="0">
              <a:effectLst/>
            </a:endParaRPr>
          </a:p>
          <a:p>
            <a:pPr algn="just" rtl="0">
              <a:spcBef>
                <a:spcPts val="0"/>
              </a:spcBef>
              <a:spcAft>
                <a:spcPts val="0"/>
              </a:spcAft>
            </a:pPr>
            <a:r>
              <a:rPr lang="en-US" sz="2400" b="0" i="0" u="none" strike="noStrike" dirty="0">
                <a:solidFill>
                  <a:srgbClr val="000000"/>
                </a:solidFill>
                <a:effectLst/>
              </a:rPr>
              <a:t>[5]  A. Cooper et al., “What is analytics? definition and essential characteristics,” CETIS Analytics Series, vol. 1, no. 5, pp. 1–10, 2012.</a:t>
            </a:r>
            <a:endParaRPr lang="en-US" sz="2400" b="0" dirty="0">
              <a:effectLst/>
            </a:endParaRPr>
          </a:p>
          <a:p>
            <a:endParaRPr lang="en-US" dirty="0"/>
          </a:p>
        </p:txBody>
      </p:sp>
    </p:spTree>
    <p:extLst>
      <p:ext uri="{BB962C8B-B14F-4D97-AF65-F5344CB8AC3E}">
        <p14:creationId xmlns:p14="http://schemas.microsoft.com/office/powerpoint/2010/main" val="264871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4149-766B-170C-A590-128D062E2B5F}"/>
              </a:ext>
            </a:extLst>
          </p:cNvPr>
          <p:cNvSpPr>
            <a:spLocks noGrp="1"/>
          </p:cNvSpPr>
          <p:nvPr>
            <p:ph type="title"/>
          </p:nvPr>
        </p:nvSpPr>
        <p:spPr/>
        <p:txBody>
          <a:bodyPr/>
          <a:lstStyle/>
          <a:p>
            <a:r>
              <a:rPr lang="en-US" dirty="0"/>
              <a:t>Presentation Flow</a:t>
            </a:r>
          </a:p>
        </p:txBody>
      </p:sp>
      <p:sp>
        <p:nvSpPr>
          <p:cNvPr id="3" name="Content Placeholder 2">
            <a:extLst>
              <a:ext uri="{FF2B5EF4-FFF2-40B4-BE49-F238E27FC236}">
                <a16:creationId xmlns:a16="http://schemas.microsoft.com/office/drawing/2014/main" id="{CCC8DDCD-EF0A-024C-114E-82E55A24541F}"/>
              </a:ext>
            </a:extLst>
          </p:cNvPr>
          <p:cNvSpPr>
            <a:spLocks noGrp="1"/>
          </p:cNvSpPr>
          <p:nvPr>
            <p:ph idx="1"/>
          </p:nvPr>
        </p:nvSpPr>
        <p:spPr/>
        <p:txBody>
          <a:bodyPr>
            <a:normAutofit fontScale="85000" lnSpcReduction="20000"/>
          </a:bodyPr>
          <a:lstStyle/>
          <a:p>
            <a:r>
              <a:rPr lang="en-US" altLang="en-US" sz="2400" b="1" dirty="0"/>
              <a:t>Abstract 				 </a:t>
            </a:r>
          </a:p>
          <a:p>
            <a:r>
              <a:rPr lang="en-US" altLang="en-US" sz="2400" b="1" dirty="0"/>
              <a:t>Problem Definition/ Objective		</a:t>
            </a:r>
          </a:p>
          <a:p>
            <a:r>
              <a:rPr lang="en-US" altLang="en-US" sz="2400" b="1" dirty="0"/>
              <a:t>Introduction 	</a:t>
            </a:r>
          </a:p>
          <a:p>
            <a:r>
              <a:rPr lang="en-US" altLang="en-US" sz="2400" b="1" dirty="0"/>
              <a:t>Background			 </a:t>
            </a:r>
          </a:p>
          <a:p>
            <a:r>
              <a:rPr lang="en-US" altLang="en-US" sz="2400" b="1" dirty="0"/>
              <a:t>Theory (Proposed Work)			 		 </a:t>
            </a:r>
          </a:p>
          <a:p>
            <a:r>
              <a:rPr lang="en-US" altLang="en-US" sz="2400" b="1" dirty="0"/>
              <a:t>Results and Discussions			 			 </a:t>
            </a:r>
          </a:p>
          <a:p>
            <a:r>
              <a:rPr lang="en-US" altLang="en-US" sz="2400" b="1" dirty="0"/>
              <a:t>Conclusion/Future Scope			 			 </a:t>
            </a:r>
          </a:p>
          <a:p>
            <a:r>
              <a:rPr lang="en-US" altLang="en-US" sz="2400" b="1" dirty="0"/>
              <a:t>References 	</a:t>
            </a:r>
            <a:endParaRPr lang="en-US" b="1" dirty="0"/>
          </a:p>
        </p:txBody>
      </p:sp>
    </p:spTree>
    <p:extLst>
      <p:ext uri="{BB962C8B-B14F-4D97-AF65-F5344CB8AC3E}">
        <p14:creationId xmlns:p14="http://schemas.microsoft.com/office/powerpoint/2010/main" val="180422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1D77-9DC9-FAA5-2DB6-2B57BA131E6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C7DE8A0-C9D6-14C4-CEE3-01EFD99B18E0}"/>
              </a:ext>
            </a:extLst>
          </p:cNvPr>
          <p:cNvSpPr>
            <a:spLocks noGrp="1"/>
          </p:cNvSpPr>
          <p:nvPr>
            <p:ph idx="1"/>
          </p:nvPr>
        </p:nvSpPr>
        <p:spPr/>
        <p:txBody>
          <a:bodyPr/>
          <a:lstStyle/>
          <a:p>
            <a:r>
              <a:rPr lang="en-US" sz="2400" dirty="0"/>
              <a:t>This research explores how Machine Learning (ML) assistants can enhance personalized learning in adaptive e-learning platforms by leveraging data and algorithms to tailor the learning experience. It will use a mixed-methods approach to evaluate effectiveness, identify implementation best practices, and contribute to ML-based interventions for personalized learning. Ultimately, the aim is to create a future of e-learning where each learner's journey is uniquely tailored to their needs and potential.</a:t>
            </a:r>
          </a:p>
          <a:p>
            <a:endParaRPr lang="en-US" dirty="0"/>
          </a:p>
        </p:txBody>
      </p:sp>
    </p:spTree>
    <p:extLst>
      <p:ext uri="{BB962C8B-B14F-4D97-AF65-F5344CB8AC3E}">
        <p14:creationId xmlns:p14="http://schemas.microsoft.com/office/powerpoint/2010/main" val="297642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4879-2A8C-C66A-9B73-BE8CC5F0A82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A92DB0C-8FA6-8007-F193-52B303BABB9D}"/>
              </a:ext>
            </a:extLst>
          </p:cNvPr>
          <p:cNvSpPr>
            <a:spLocks noGrp="1"/>
          </p:cNvSpPr>
          <p:nvPr>
            <p:ph idx="1"/>
          </p:nvPr>
        </p:nvSpPr>
        <p:spPr/>
        <p:txBody>
          <a:bodyPr/>
          <a:lstStyle/>
          <a:p>
            <a:r>
              <a:rPr lang="en-US" sz="2400" dirty="0"/>
              <a:t>To evaluate how well Machine Learning (ML) assistants can support personalized learning in adaptive e-learning environments by evaluating their efficacy, pinpointing best practices for deployment, and assisting in the creation of ML-based interventions. The ultimate objective is to design an e-learning environment in which every learner's path is specifically catered to their requirements and potential.</a:t>
            </a:r>
          </a:p>
          <a:p>
            <a:endParaRPr lang="en-US" dirty="0"/>
          </a:p>
        </p:txBody>
      </p:sp>
    </p:spTree>
    <p:extLst>
      <p:ext uri="{BB962C8B-B14F-4D97-AF65-F5344CB8AC3E}">
        <p14:creationId xmlns:p14="http://schemas.microsoft.com/office/powerpoint/2010/main" val="270933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0A4C-294A-8997-125A-AF0603A0B09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706C33E-4F95-ACF6-C8B6-249FA68F1E25}"/>
              </a:ext>
            </a:extLst>
          </p:cNvPr>
          <p:cNvSpPr>
            <a:spLocks noGrp="1"/>
          </p:cNvSpPr>
          <p:nvPr>
            <p:ph idx="1"/>
          </p:nvPr>
        </p:nvSpPr>
        <p:spPr>
          <a:xfrm>
            <a:off x="1484310" y="2358189"/>
            <a:ext cx="10018713" cy="4340994"/>
          </a:xfrm>
        </p:spPr>
        <p:txBody>
          <a:bodyPr>
            <a:normAutofit fontScale="70000" lnSpcReduction="20000"/>
          </a:bodyPr>
          <a:lstStyle/>
          <a:p>
            <a:pPr algn="just"/>
            <a:r>
              <a:rPr lang="en-US" altLang="en-US" sz="3400" b="1" dirty="0"/>
              <a:t>Key Definition</a:t>
            </a:r>
          </a:p>
          <a:p>
            <a:pPr marL="457200" indent="-457200" algn="just">
              <a:buAutoNum type="arabicParenR"/>
            </a:pPr>
            <a:r>
              <a:rPr lang="en-US" altLang="en-US" sz="3400" dirty="0"/>
              <a:t>Personalized Learning: An approach to education that tailors instruction, pace, and content to meet the individual needs, preferences, and abilities of each learner.</a:t>
            </a:r>
          </a:p>
          <a:p>
            <a:pPr algn="just"/>
            <a:r>
              <a:rPr lang="en-US" altLang="en-US" sz="3400" b="1" dirty="0"/>
              <a:t>Abbreviation:</a:t>
            </a:r>
          </a:p>
          <a:p>
            <a:pPr marL="457200" indent="-457200" algn="just">
              <a:buFont typeface="+mj-lt"/>
              <a:buAutoNum type="arabicParenR"/>
            </a:pPr>
            <a:r>
              <a:rPr lang="en-US" altLang="en-US" sz="3400" dirty="0"/>
              <a:t>ML: Machine Learning</a:t>
            </a:r>
          </a:p>
          <a:p>
            <a:pPr marL="457200" indent="-457200" algn="just">
              <a:buFont typeface="+mj-lt"/>
              <a:buAutoNum type="arabicParenR"/>
            </a:pPr>
            <a:r>
              <a:rPr lang="en-US" altLang="en-US" sz="3400" dirty="0"/>
              <a:t>E-Learning: Electronic Learning</a:t>
            </a:r>
          </a:p>
          <a:p>
            <a:pPr algn="just"/>
            <a:r>
              <a:rPr lang="en-US" altLang="en-US" sz="3400" b="1" dirty="0"/>
              <a:t>Potential Application</a:t>
            </a:r>
          </a:p>
          <a:p>
            <a:pPr marL="457200" indent="-457200" algn="just">
              <a:buFont typeface="+mj-lt"/>
              <a:buAutoNum type="arabicParenR"/>
            </a:pPr>
            <a:r>
              <a:rPr lang="en-US" altLang="en-US" sz="3400" dirty="0"/>
              <a:t>Education Sector</a:t>
            </a:r>
          </a:p>
          <a:p>
            <a:pPr marL="457200" indent="-457200" algn="just">
              <a:buFont typeface="+mj-lt"/>
              <a:buAutoNum type="arabicParenR"/>
            </a:pPr>
            <a:r>
              <a:rPr lang="en-US" altLang="en-US" sz="3400" dirty="0"/>
              <a:t>Corporate Training</a:t>
            </a:r>
          </a:p>
          <a:p>
            <a:endParaRPr lang="en-US" dirty="0"/>
          </a:p>
        </p:txBody>
      </p:sp>
    </p:spTree>
    <p:extLst>
      <p:ext uri="{BB962C8B-B14F-4D97-AF65-F5344CB8AC3E}">
        <p14:creationId xmlns:p14="http://schemas.microsoft.com/office/powerpoint/2010/main" val="366945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3ED7-4F82-A67F-BA22-D63524F067B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1A5E07-2773-BBF4-7AA6-E921DF5032B8}"/>
              </a:ext>
            </a:extLst>
          </p:cNvPr>
          <p:cNvSpPr>
            <a:spLocks noGrp="1"/>
          </p:cNvSpPr>
          <p:nvPr>
            <p:ph idx="1"/>
          </p:nvPr>
        </p:nvSpPr>
        <p:spPr/>
        <p:txBody>
          <a:bodyPr>
            <a:normAutofit fontScale="92500" lnSpcReduction="10000"/>
          </a:bodyPr>
          <a:lstStyle/>
          <a:p>
            <a:r>
              <a:rPr lang="en-US" altLang="en-US" sz="2400" dirty="0"/>
              <a:t>Traditional e-learning often adopts a "one-size-fits-all" approach, which may not effectively cater to individual learning needs and preferences. Personalized learning emerges as a solution, aiming to tailor educational experiences to each learner. Machine Learning (ML) offers promising tools to enhance personalized learning within adaptive e-learning platforms by leveraging data and algorithms to dynamically adjust the learning experience. This research aims to explore the potential of ML assistants in improving learning outcomes and engagement, contributing to the evolution of e-learning towards personalized and effective educational experiences.</a:t>
            </a:r>
          </a:p>
          <a:p>
            <a:endParaRPr lang="en-US" dirty="0"/>
          </a:p>
        </p:txBody>
      </p:sp>
    </p:spTree>
    <p:extLst>
      <p:ext uri="{BB962C8B-B14F-4D97-AF65-F5344CB8AC3E}">
        <p14:creationId xmlns:p14="http://schemas.microsoft.com/office/powerpoint/2010/main" val="180152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35FD-CDFB-5DDB-7C1B-21BB265B3391}"/>
              </a:ext>
            </a:extLst>
          </p:cNvPr>
          <p:cNvSpPr>
            <a:spLocks noGrp="1"/>
          </p:cNvSpPr>
          <p:nvPr>
            <p:ph type="title"/>
          </p:nvPr>
        </p:nvSpPr>
        <p:spPr/>
        <p:txBody>
          <a:bodyPr/>
          <a:lstStyle/>
          <a:p>
            <a:r>
              <a:rPr lang="en-US" dirty="0"/>
              <a:t>Theory</a:t>
            </a:r>
          </a:p>
        </p:txBody>
      </p:sp>
      <p:sp>
        <p:nvSpPr>
          <p:cNvPr id="3" name="Content Placeholder 2">
            <a:extLst>
              <a:ext uri="{FF2B5EF4-FFF2-40B4-BE49-F238E27FC236}">
                <a16:creationId xmlns:a16="http://schemas.microsoft.com/office/drawing/2014/main" id="{E7412C6A-2DE5-32B6-EE21-E7DD115D6E12}"/>
              </a:ext>
            </a:extLst>
          </p:cNvPr>
          <p:cNvSpPr>
            <a:spLocks noGrp="1"/>
          </p:cNvSpPr>
          <p:nvPr>
            <p:ph idx="1"/>
          </p:nvPr>
        </p:nvSpPr>
        <p:spPr/>
        <p:txBody>
          <a:bodyPr/>
          <a:lstStyle/>
          <a:p>
            <a:pPr marL="0" indent="0">
              <a:buNone/>
            </a:pPr>
            <a:r>
              <a:rPr lang="en-US" altLang="en-US" sz="2400" b="1" dirty="0"/>
              <a:t>Proposed work</a:t>
            </a:r>
          </a:p>
          <a:p>
            <a:pPr marL="0" indent="0" algn="just">
              <a:buNone/>
            </a:pPr>
            <a:r>
              <a:rPr lang="en-US" altLang="en-US" sz="2400" dirty="0"/>
              <a:t>Develop and integrate machine learning algorithms to create intelligent assistants within e-learning platforms. Evaluate their impact on learning outcomes through data analysis, user feedback, and documentation of best practices. Aim to enhance personalized learning experiences and contribute to the advancement of educational technology.</a:t>
            </a:r>
          </a:p>
          <a:p>
            <a:endParaRPr lang="en-US" dirty="0"/>
          </a:p>
        </p:txBody>
      </p:sp>
    </p:spTree>
    <p:extLst>
      <p:ext uri="{BB962C8B-B14F-4D97-AF65-F5344CB8AC3E}">
        <p14:creationId xmlns:p14="http://schemas.microsoft.com/office/powerpoint/2010/main" val="22444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8A3C03-86C8-B32F-3243-11B48B48D486}"/>
              </a:ext>
            </a:extLst>
          </p:cNvPr>
          <p:cNvPicPr>
            <a:picLocks noGrp="1" noChangeAspect="1"/>
          </p:cNvPicPr>
          <p:nvPr>
            <p:ph idx="1"/>
          </p:nvPr>
        </p:nvPicPr>
        <p:blipFill>
          <a:blip r:embed="rId2"/>
          <a:stretch>
            <a:fillRect/>
          </a:stretch>
        </p:blipFill>
        <p:spPr>
          <a:xfrm>
            <a:off x="2040557" y="1376413"/>
            <a:ext cx="8268100" cy="4414787"/>
          </a:xfrm>
          <a:prstGeom prst="rect">
            <a:avLst/>
          </a:prstGeom>
        </p:spPr>
      </p:pic>
    </p:spTree>
    <p:extLst>
      <p:ext uri="{BB962C8B-B14F-4D97-AF65-F5344CB8AC3E}">
        <p14:creationId xmlns:p14="http://schemas.microsoft.com/office/powerpoint/2010/main" val="302162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6683-28A2-5814-EC8B-0EFDA8D6EBA5}"/>
              </a:ext>
            </a:extLst>
          </p:cNvPr>
          <p:cNvSpPr>
            <a:spLocks noGrp="1"/>
          </p:cNvSpPr>
          <p:nvPr>
            <p:ph type="title"/>
          </p:nvPr>
        </p:nvSpPr>
        <p:spPr>
          <a:xfrm>
            <a:off x="2524610" y="281539"/>
            <a:ext cx="7142780" cy="1752599"/>
          </a:xfrm>
        </p:spPr>
        <p:txBody>
          <a:bodyPr/>
          <a:lstStyle/>
          <a:p>
            <a:r>
              <a:rPr lang="en-US" dirty="0"/>
              <a:t>Literature Survey</a:t>
            </a:r>
          </a:p>
        </p:txBody>
      </p:sp>
      <p:pic>
        <p:nvPicPr>
          <p:cNvPr id="5" name="Picture 4">
            <a:extLst>
              <a:ext uri="{FF2B5EF4-FFF2-40B4-BE49-F238E27FC236}">
                <a16:creationId xmlns:a16="http://schemas.microsoft.com/office/drawing/2014/main" id="{3A512DAE-BA73-0778-7066-2523B83BCDC2}"/>
              </a:ext>
            </a:extLst>
          </p:cNvPr>
          <p:cNvPicPr>
            <a:picLocks noChangeAspect="1"/>
          </p:cNvPicPr>
          <p:nvPr/>
        </p:nvPicPr>
        <p:blipFill>
          <a:blip r:embed="rId2"/>
          <a:stretch>
            <a:fillRect/>
          </a:stretch>
        </p:blipFill>
        <p:spPr>
          <a:xfrm>
            <a:off x="1926125" y="1831362"/>
            <a:ext cx="8590008" cy="3792041"/>
          </a:xfrm>
          <a:prstGeom prst="rect">
            <a:avLst/>
          </a:prstGeom>
        </p:spPr>
      </p:pic>
    </p:spTree>
    <p:extLst>
      <p:ext uri="{BB962C8B-B14F-4D97-AF65-F5344CB8AC3E}">
        <p14:creationId xmlns:p14="http://schemas.microsoft.com/office/powerpoint/2010/main" val="1260132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21</TotalTime>
  <Words>700</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Implementation of E-Learning website with Machine Learning Assistant</vt:lpstr>
      <vt:lpstr>Presentation Flow</vt:lpstr>
      <vt:lpstr>Abstract</vt:lpstr>
      <vt:lpstr>Objective</vt:lpstr>
      <vt:lpstr>Introduction</vt:lpstr>
      <vt:lpstr>Background</vt:lpstr>
      <vt:lpstr>Theory</vt:lpstr>
      <vt:lpstr>PowerPoint Presentation</vt:lpstr>
      <vt:lpstr>Literature Survey</vt:lpstr>
      <vt:lpstr>Swot Analysis</vt:lpstr>
      <vt:lpstr>Results and Discussion</vt:lpstr>
      <vt:lpstr>Conclusion/ 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E-Learning website with Machine Learning Assistant</dc:title>
  <dc:creator>Banti Pathak</dc:creator>
  <cp:lastModifiedBy>Banti Pathak</cp:lastModifiedBy>
  <cp:revision>2</cp:revision>
  <dcterms:created xsi:type="dcterms:W3CDTF">2024-03-14T14:04:28Z</dcterms:created>
  <dcterms:modified xsi:type="dcterms:W3CDTF">2024-05-04T01:49:09Z</dcterms:modified>
</cp:coreProperties>
</file>