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62" r:id="rId9"/>
    <p:sldId id="263" r:id="rId10"/>
    <p:sldId id="264" r:id="rId11"/>
    <p:sldId id="268" r:id="rId12"/>
    <p:sldId id="265" r:id="rId13"/>
    <p:sldId id="269" r:id="rId14"/>
    <p:sldId id="267"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82811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2513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57014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285217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54370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lab.research.google.com/drive/1LDxBT9bTX9gooxpR19yOWIMQyzPEA_ob?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234418"/>
            <a:ext cx="10993549" cy="1475013"/>
          </a:xfrm>
        </p:spPr>
        <p:txBody>
          <a:bodyPr>
            <a:normAutofit/>
          </a:bodyPr>
          <a:lstStyle/>
          <a:p>
            <a:pPr algn="ctr"/>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Grp="1" noRot="1" noChangeAspect="1" noMove="1" noResize="1" noEditPoints="1" noAdjustHandles="1" noChangeArrowheads="1" noChangeShapeType="1" noCrop="1"/>
          </p:cNvPicPr>
          <p:nvPr/>
        </p:nvPicPr>
        <p:blipFill rotWithShape="1">
          <a:blip r:embed="rId3">
            <a:alphaModFix amt="85000"/>
            <a:extLst>
              <a:ext uri="{28A0092B-C50C-407E-A947-70E740481C1C}">
                <a14:useLocalDpi xmlns:a14="http://schemas.microsoft.com/office/drawing/2010/main" val="0"/>
              </a:ext>
            </a:extLst>
          </a:blip>
          <a:srcRect/>
          <a:stretch/>
        </p:blipFill>
        <p:spPr>
          <a:xfrm>
            <a:off x="580094" y="4225159"/>
            <a:ext cx="11012681" cy="2632841"/>
          </a:xfrm>
          <a:prstGeom prst="rect">
            <a:avLst/>
          </a:prstGeom>
        </p:spPr>
      </p:pic>
      <p:sp>
        <p:nvSpPr>
          <p:cNvPr id="3" name="Subtitle 2">
            <a:extLst>
              <a:ext uri="{FF2B5EF4-FFF2-40B4-BE49-F238E27FC236}">
                <a16:creationId xmlns:a16="http://schemas.microsoft.com/office/drawing/2014/main" id="{835D6E6B-3353-491C-A3C6-F278D6CED8B3}"/>
              </a:ext>
            </a:extLst>
          </p:cNvPr>
          <p:cNvSpPr>
            <a:spLocks/>
          </p:cNvSpPr>
          <p:nvPr>
            <p:ph type="subTitle" idx="1"/>
          </p:nvPr>
        </p:nvSpPr>
        <p:spPr>
          <a:xfrm>
            <a:off x="3622052" y="1943848"/>
            <a:ext cx="8123415" cy="2354884"/>
          </a:xfrm>
        </p:spPr>
        <p:txBody>
          <a:bodyPr>
            <a:normAutofit fontScale="55000" lnSpcReduction="20000"/>
          </a:bodyPr>
          <a:lstStyle/>
          <a:p>
            <a:r>
              <a:rPr lang="en-GB" sz="3200" dirty="0"/>
              <a:t>Name: Jayesh Nishikant Inamdar</a:t>
            </a:r>
          </a:p>
          <a:p>
            <a:r>
              <a:rPr lang="en-GB" sz="3200" dirty="0"/>
              <a:t>Skillsbuild Email ID:  jayeshinamdar316@gmail.com</a:t>
            </a:r>
          </a:p>
          <a:p>
            <a:r>
              <a:rPr lang="en-GB" sz="3200" dirty="0"/>
              <a:t>College Name : Deogiri Institute of Engineering and Management Studies, Aurangabad</a:t>
            </a:r>
          </a:p>
          <a:p>
            <a:r>
              <a:rPr lang="en-GB" sz="3200" dirty="0"/>
              <a:t>College State : Maharashtra</a:t>
            </a:r>
          </a:p>
          <a:p>
            <a:r>
              <a:rPr lang="en-GB" sz="3200" dirty="0"/>
              <a:t>Domain: Data analytics   Start Date: 12/06/2023    End Date: 24/07/2023</a:t>
            </a:r>
          </a:p>
          <a:p>
            <a:endParaRPr lang="en-GB" dirty="0"/>
          </a:p>
          <a:p>
            <a:endParaRPr lang="en-GB" dirty="0"/>
          </a:p>
          <a:p>
            <a:endParaRPr lang="en-GB" dirty="0"/>
          </a:p>
        </p:txBody>
      </p:sp>
      <p:pic>
        <p:nvPicPr>
          <p:cNvPr id="13" name="Picture 12" descr="A person with a beard&#10;&#10;Description automatically generated">
            <a:extLst>
              <a:ext uri="{FF2B5EF4-FFF2-40B4-BE49-F238E27FC236}">
                <a16:creationId xmlns:a16="http://schemas.microsoft.com/office/drawing/2014/main" id="{9E38282D-D1CD-4DDD-EE0A-FF5EB6C891A3}"/>
              </a:ext>
            </a:extLst>
          </p:cNvPr>
          <p:cNvPicPr>
            <a:picLocks noChangeAspect="1"/>
          </p:cNvPicPr>
          <p:nvPr/>
        </p:nvPicPr>
        <p:blipFill>
          <a:blip r:embed="rId4"/>
          <a:stretch>
            <a:fillRect/>
          </a:stretch>
        </p:blipFill>
        <p:spPr>
          <a:xfrm>
            <a:off x="1422919" y="1709431"/>
            <a:ext cx="1752600" cy="228131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pic>
        <p:nvPicPr>
          <p:cNvPr id="5" name="Content Placeholder 4" descr="A close-up of a graph&#10;&#10;Description automatically generated">
            <a:extLst>
              <a:ext uri="{FF2B5EF4-FFF2-40B4-BE49-F238E27FC236}">
                <a16:creationId xmlns:a16="http://schemas.microsoft.com/office/drawing/2014/main" id="{3C176E88-D9DB-8283-1768-626D356CC438}"/>
              </a:ext>
            </a:extLst>
          </p:cNvPr>
          <p:cNvPicPr>
            <a:picLocks noGrp="1" noChangeAspect="1"/>
          </p:cNvPicPr>
          <p:nvPr>
            <p:ph idx="1"/>
          </p:nvPr>
        </p:nvPicPr>
        <p:blipFill>
          <a:blip r:embed="rId3"/>
          <a:stretch>
            <a:fillRect/>
          </a:stretch>
        </p:blipFill>
        <p:spPr>
          <a:xfrm>
            <a:off x="1278856" y="1335691"/>
            <a:ext cx="9634286" cy="3309882"/>
          </a:xfrm>
        </p:spPr>
      </p:pic>
      <p:sp>
        <p:nvSpPr>
          <p:cNvPr id="6" name="Content Placeholder 10">
            <a:extLst>
              <a:ext uri="{FF2B5EF4-FFF2-40B4-BE49-F238E27FC236}">
                <a16:creationId xmlns:a16="http://schemas.microsoft.com/office/drawing/2014/main" id="{8B3634DB-0116-68C7-5D31-7E64953825A8}"/>
              </a:ext>
            </a:extLst>
          </p:cNvPr>
          <p:cNvSpPr txBox="1">
            <a:spLocks/>
          </p:cNvSpPr>
          <p:nvPr/>
        </p:nvSpPr>
        <p:spPr>
          <a:xfrm>
            <a:off x="581191" y="4563066"/>
            <a:ext cx="11029616" cy="221242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242424"/>
                </a:solidFill>
                <a:latin typeface="source-serif-pro"/>
              </a:rPr>
              <a:t>Here, firstly we find out the top and bottom 7 cities in the terms of sales revenue generated  and the quantity sold via using the library pandas. </a:t>
            </a:r>
          </a:p>
          <a:p>
            <a:r>
              <a:rPr lang="en-US" sz="2000" dirty="0">
                <a:solidFill>
                  <a:srgbClr val="242424"/>
                </a:solidFill>
                <a:latin typeface="source-serif-pro"/>
              </a:rPr>
              <a:t>Then, by subgrouping the cities in the data, the bar plot is used to create charts for the first and last 7 cities in terms of sales generated. The libraries used are same as the first two were, but the plotting of bar plot is done with different attributes, dimensions and style to accentuate the conclusions drawn.</a:t>
            </a:r>
          </a:p>
        </p:txBody>
      </p:sp>
    </p:spTree>
    <p:extLst>
      <p:ext uri="{BB962C8B-B14F-4D97-AF65-F5344CB8AC3E}">
        <p14:creationId xmlns:p14="http://schemas.microsoft.com/office/powerpoint/2010/main" val="43874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07011" y="535854"/>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5"/>
            <a:ext cx="11029615" cy="4168499"/>
          </a:xfrm>
        </p:spPr>
        <p:txBody>
          <a:bodyPr>
            <a:normAutofit lnSpcReduction="10000"/>
          </a:bodyPr>
          <a:lstStyle/>
          <a:p>
            <a:r>
              <a:rPr lang="en-US" sz="2000" dirty="0"/>
              <a:t>The Data Analysis doe over the Superstore Dataset helps us in analysis of the </a:t>
            </a:r>
            <a:r>
              <a:rPr lang="en-US" sz="2000" b="0" i="0" dirty="0">
                <a:solidFill>
                  <a:srgbClr val="242424"/>
                </a:solidFill>
                <a:effectLst/>
                <a:latin typeface="source-serif-pro"/>
              </a:rPr>
              <a:t>sales data and identify weak areas and opportunities for Super Store to boost business growth. This has helped us gain insights like:-</a:t>
            </a:r>
          </a:p>
          <a:p>
            <a:pPr>
              <a:buFont typeface="Wingdings" panose="05000000000000000000" pitchFamily="2" charset="2"/>
              <a:buChar char="Ø"/>
            </a:pPr>
            <a:r>
              <a:rPr lang="en-US" sz="2000" b="0" i="0" dirty="0">
                <a:solidFill>
                  <a:srgbClr val="242424"/>
                </a:solidFill>
                <a:effectLst/>
                <a:latin typeface="source-serif-pro"/>
              </a:rPr>
              <a:t>Focusing on Technology sub-category products will benefit more as they are the highest selling and most profitable. Bundling them with the less profitable products such as Bookcases, Table and Chairs(Furniture sub-category products) </a:t>
            </a:r>
            <a:r>
              <a:rPr lang="en-US" sz="2000" dirty="0">
                <a:solidFill>
                  <a:srgbClr val="242424"/>
                </a:solidFill>
                <a:latin typeface="source-serif-pro"/>
              </a:rPr>
              <a:t>will help </a:t>
            </a:r>
            <a:r>
              <a:rPr lang="en-US" sz="2000" b="0" i="0" dirty="0">
                <a:solidFill>
                  <a:srgbClr val="242424"/>
                </a:solidFill>
                <a:effectLst/>
                <a:latin typeface="source-serif-pro"/>
              </a:rPr>
              <a:t>to offset the losses.</a:t>
            </a:r>
          </a:p>
          <a:p>
            <a:pPr>
              <a:buFont typeface="Wingdings" panose="05000000000000000000" pitchFamily="2" charset="2"/>
              <a:buChar char="Ø"/>
            </a:pPr>
            <a:r>
              <a:rPr lang="en-US" sz="2000" b="0" i="0" dirty="0">
                <a:solidFill>
                  <a:srgbClr val="242424"/>
                </a:solidFill>
                <a:effectLst/>
                <a:latin typeface="source-serif-pro"/>
              </a:rPr>
              <a:t>Target the public from profitable areas, especially customers from the East and West region in the Top 10 cities with Highest Sales by introducing special promotions and bundles for mass Consumer and Home Offices and send promotional emails or flyers will boost the profits in the upcoming times.</a:t>
            </a:r>
          </a:p>
          <a:p>
            <a:pPr>
              <a:buFont typeface="Wingdings" panose="05000000000000000000" pitchFamily="2" charset="2"/>
              <a:buChar char="Ø"/>
            </a:pPr>
            <a:r>
              <a:rPr lang="en-US" sz="2000" dirty="0">
                <a:solidFill>
                  <a:srgbClr val="242424"/>
                </a:solidFill>
                <a:latin typeface="source-serif-pro"/>
              </a:rPr>
              <a:t>We will also need to address the issues in areas like Springdale, Jupiter and Elyria(Cities with lowest Sales) to develop them for better sales performance.</a:t>
            </a:r>
            <a:endParaRPr lang="en-US" sz="2000" dirty="0"/>
          </a:p>
        </p:txBody>
      </p:sp>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49357" y="693509"/>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sz="2000" dirty="0"/>
              <a:t>Link to </a:t>
            </a:r>
            <a:r>
              <a:rPr lang="en-US" sz="2000" dirty="0" err="1"/>
              <a:t>Colab</a:t>
            </a:r>
            <a:r>
              <a:rPr lang="en-US" sz="2000" dirty="0"/>
              <a:t> file</a:t>
            </a:r>
          </a:p>
          <a:p>
            <a:pPr marL="0" indent="0">
              <a:buNone/>
            </a:pPr>
            <a:r>
              <a:rPr lang="en-US" sz="2000" dirty="0">
                <a:hlinkClick r:id="rId2"/>
              </a:rPr>
              <a:t>https://colab.research.google.com/drive/1LDxBT9bTX9gooxpR19yOWIMQyzPEA_ob?usp=sharing</a:t>
            </a:r>
            <a:endParaRPr lang="en-US" sz="2000" dirty="0"/>
          </a:p>
          <a:p>
            <a:pPr marL="0" indent="0">
              <a:buNone/>
            </a:pPr>
            <a:endParaRPr lang="en-US" sz="2000"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F037-5F69-8CE0-7735-C2B90589A6B0}"/>
              </a:ext>
            </a:extLst>
          </p:cNvPr>
          <p:cNvSpPr>
            <a:spLocks noGrp="1"/>
          </p:cNvSpPr>
          <p:nvPr>
            <p:ph type="title"/>
          </p:nvPr>
        </p:nvSpPr>
        <p:spPr>
          <a:xfrm>
            <a:off x="563526" y="1531089"/>
            <a:ext cx="11047282" cy="2392078"/>
          </a:xfrm>
        </p:spPr>
        <p:txBody>
          <a:bodyPr>
            <a:normAutofit/>
          </a:bodyPr>
          <a:lstStyle/>
          <a:p>
            <a:pPr algn="ctr"/>
            <a:r>
              <a:rPr lang="en-IN" sz="6000" dirty="0"/>
              <a:t>Thank You..</a:t>
            </a:r>
          </a:p>
        </p:txBody>
      </p:sp>
    </p:spTree>
    <p:extLst>
      <p:ext uri="{BB962C8B-B14F-4D97-AF65-F5344CB8AC3E}">
        <p14:creationId xmlns:p14="http://schemas.microsoft.com/office/powerpoint/2010/main" val="79095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96502" y="1017397"/>
            <a:ext cx="11029616" cy="1188720"/>
          </a:xfrm>
        </p:spPr>
        <p:txBody>
          <a:bodyPr>
            <a:noAutofit/>
          </a:bodyPr>
          <a:lstStyle/>
          <a:p>
            <a:r>
              <a:rPr lang="en-US" dirty="0"/>
              <a:t>Exploratory Data Analysis of Superstore Database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11757"/>
            <a:ext cx="11029615" cy="3634486"/>
          </a:xfrm>
        </p:spPr>
        <p:txBody>
          <a:bodyPr>
            <a:normAutofit/>
          </a:bodyPr>
          <a:lstStyle/>
          <a:p>
            <a:r>
              <a:rPr lang="en-US" sz="2000" dirty="0"/>
              <a:t>Exploratory Data Analysis Using Data Analytics, work on the Superstore Dataset to discover insights and record observations of the statistics calculated and graphical representations, to produce solutions to check with our hypotheses and assumptions for the company’s actions and policies in order to increase its productivity and profits and minimize losses.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07013" y="882650"/>
            <a:ext cx="11029616" cy="1188720"/>
          </a:xfrm>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sz="2000" b="0" i="0" dirty="0">
                <a:solidFill>
                  <a:srgbClr val="242424"/>
                </a:solidFill>
                <a:effectLst/>
                <a:latin typeface="source-serif-pro"/>
              </a:rPr>
              <a:t>Super Store is a small retail business located in the United States. They sell Furniture, Office Supplies and Technology products and their customers are the mass Consumer, Corporate and Home Offices.</a:t>
            </a:r>
          </a:p>
          <a:p>
            <a:r>
              <a:rPr lang="en-US" sz="2000" b="0" i="0" dirty="0">
                <a:solidFill>
                  <a:srgbClr val="242424"/>
                </a:solidFill>
                <a:effectLst/>
                <a:latin typeface="source-serif-pro"/>
              </a:rPr>
              <a:t>The data set contains sales, profit and geographical information of Super Store. Our task is to analyze the sales data and identify weak areas and opportunities for Super Store to boost business growth via answering questions like :-</a:t>
            </a:r>
          </a:p>
          <a:p>
            <a:pPr>
              <a:buFont typeface="Wingdings" panose="05000000000000000000" pitchFamily="2" charset="2"/>
              <a:buChar char="Ø"/>
            </a:pPr>
            <a:r>
              <a:rPr lang="en-US" sz="2000" dirty="0"/>
              <a:t>Which Category is the Best Selling and most profitable One?</a:t>
            </a:r>
          </a:p>
          <a:p>
            <a:pPr>
              <a:buFont typeface="Wingdings" panose="05000000000000000000" pitchFamily="2" charset="2"/>
              <a:buChar char="Ø"/>
            </a:pPr>
            <a:r>
              <a:rPr lang="en-US" sz="2000" dirty="0"/>
              <a:t>Which one is the most profitable region?</a:t>
            </a:r>
          </a:p>
          <a:p>
            <a:pPr>
              <a:buFont typeface="Wingdings" panose="05000000000000000000" pitchFamily="2" charset="2"/>
              <a:buChar char="Ø"/>
            </a:pPr>
            <a:r>
              <a:rPr lang="en-US" sz="2000" dirty="0"/>
              <a:t>Which City is the one with highest sales?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49054" y="882650"/>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dirty="0"/>
              <a:t>Many companies nowadays often neglect the necessity of proper stock management, observation of regular trends and buying patterns of customers and fail to understand its importance.</a:t>
            </a:r>
          </a:p>
          <a:p>
            <a:r>
              <a:rPr lang="en-US" sz="2000" dirty="0"/>
              <a:t>The data gathered via the efforts of the IT department and their technology has to be used by Data Analysts in order to recognize patterns, gain insights and draw predictions and suggests solutions which can be beneficial to the enterprise in the future. Such Technology is often used in higher institutions like business corporations, Stock marcescent.</a:t>
            </a:r>
          </a:p>
          <a:p>
            <a:r>
              <a:rPr lang="en-US" sz="2000" dirty="0"/>
              <a:t>In the Superstore, Data Analysis can help identify the trends in the purchases of customers, Which area or city are the most consumers belong to, which cities or branches contribute to the profits of the company.</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64971" y="882650"/>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000" dirty="0"/>
              <a:t>The End Users of this project are supposed to be the Owners, The branch heads and the Marketing and Service Department of the Superstore chain,</a:t>
            </a:r>
          </a:p>
          <a:p>
            <a:r>
              <a:rPr lang="en-US" sz="2000" b="0" i="0" dirty="0">
                <a:solidFill>
                  <a:srgbClr val="242424"/>
                </a:solidFill>
                <a:effectLst/>
                <a:latin typeface="source-serif-pro"/>
              </a:rPr>
              <a:t>Owners are likely not people who are expert in reading charts or the interpretation of statistical analysis, thus our analysis will be in layman terms and easy to understand.</a:t>
            </a:r>
          </a:p>
          <a:p>
            <a:r>
              <a:rPr lang="en-US" sz="2000" dirty="0"/>
              <a:t>The Branch heads ,can observe the trends seen in the analytics and stock up the stores’ wares and inventories accordingly.</a:t>
            </a:r>
          </a:p>
          <a:p>
            <a:r>
              <a:rPr lang="en-US" sz="2000" dirty="0"/>
              <a:t>The Service and the Marketing Department of the Superstore now can know about how and where to boost their publicity and what changes are to be expected in the revenues in the upcoming years.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907011" y="728271"/>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r>
              <a:rPr lang="en-US" sz="2000" b="0" i="0" dirty="0">
                <a:solidFill>
                  <a:srgbClr val="374151"/>
                </a:solidFill>
                <a:effectLst/>
                <a:latin typeface="Söhne"/>
              </a:rPr>
              <a:t>Our solution for the "Exploratory Data Analysis of Superstore Database" project provides comprehensive data-driven insights and actionable recommendations to optimize the Superstore's business operations, improve customer experience, and increase overall profitability. </a:t>
            </a:r>
          </a:p>
          <a:p>
            <a:r>
              <a:rPr lang="en-US" sz="2000" b="0" i="0" dirty="0">
                <a:solidFill>
                  <a:srgbClr val="374151"/>
                </a:solidFill>
                <a:effectLst/>
                <a:latin typeface="Söhne"/>
              </a:rPr>
              <a:t>By leveraging data analysis techniques and methodologies, we can offer valuable solutions to the challenges faced by the Superstore, enabling them to make well-informed decisions and stay ahead in the competitive retail market.</a:t>
            </a:r>
            <a:endParaRPr lang="en-US" sz="2000" dirty="0"/>
          </a:p>
          <a:p>
            <a:r>
              <a:rPr lang="en-US" sz="2000" dirty="0"/>
              <a:t>By making data-driven decisions, the Superstore can enhance operational efficiency, improve customer satisfaction, increase revenue, and maintain a competitive edge in the dynamic retail market. Our value proposition lies in empowering the Superstore with actionable insights, enabling them to unlock the full potential of their data and drive sustainable growth.</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96501" y="660128"/>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48848"/>
            <a:ext cx="11029615" cy="4515340"/>
          </a:xfrm>
        </p:spPr>
        <p:txBody>
          <a:bodyPr>
            <a:noAutofit/>
          </a:bodyPr>
          <a:lstStyle/>
          <a:p>
            <a:r>
              <a:rPr lang="en-US" sz="2000" dirty="0"/>
              <a:t>In the Exploratory Data Analysis of the Superstore Dataset, Firstly I have separated the activity into two sections first part being data cleaning and refining where the data with null and “NaN” values, blank data as well as duplicate data rows are removed from the dataset. And the Data Analysis part where the data is analyzed and are then represented graphically.(Preprocessing is done before this by importing libraries and datasets).</a:t>
            </a:r>
          </a:p>
          <a:p>
            <a:r>
              <a:rPr lang="en-US" sz="2000" dirty="0"/>
              <a:t>For Data cleaning, common operations of pandas library are used like info(),sum(),drop_duplicates() and etc.</a:t>
            </a:r>
          </a:p>
          <a:p>
            <a:r>
              <a:rPr lang="en-US" sz="2000" dirty="0"/>
              <a:t>For Data Analysis part, the libraries pandas(to  manipulate rows and columns of dataset), matplotlib and seaborn(to plot graphs and show them) are used often. </a:t>
            </a:r>
          </a:p>
          <a:p>
            <a:r>
              <a:rPr lang="en-US" sz="2000" dirty="0"/>
              <a:t>Here, the given data is adjusted and split into subgroups and then are operated on accordingly and the converted into graphical representation of an appropriate setting which accentuates the insights gained and observations to be recorded.</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75784" y="630446"/>
            <a:ext cx="11029616" cy="1188720"/>
          </a:xfrm>
        </p:spPr>
        <p:txBody>
          <a:bodyPr anchor="ctr"/>
          <a:lstStyle/>
          <a:p>
            <a:r>
              <a:rPr lang="en-GB" dirty="0"/>
              <a:t>MODELLING</a:t>
            </a:r>
            <a:endParaRPr lang="en-US" dirty="0"/>
          </a:p>
        </p:txBody>
      </p:sp>
      <p:sp>
        <p:nvSpPr>
          <p:cNvPr id="4" name="Content Placeholder 3">
            <a:extLst>
              <a:ext uri="{FF2B5EF4-FFF2-40B4-BE49-F238E27FC236}">
                <a16:creationId xmlns:a16="http://schemas.microsoft.com/office/drawing/2014/main" id="{38FAB7EE-DF5E-8F9A-40A0-AE3D025AB7CC}"/>
              </a:ext>
            </a:extLst>
          </p:cNvPr>
          <p:cNvSpPr>
            <a:spLocks noGrp="1"/>
          </p:cNvSpPr>
          <p:nvPr>
            <p:ph idx="1"/>
          </p:nvPr>
        </p:nvSpPr>
        <p:spPr>
          <a:xfrm>
            <a:off x="357350" y="1682532"/>
            <a:ext cx="5738649" cy="4976822"/>
          </a:xfrm>
        </p:spPr>
        <p:txBody>
          <a:bodyPr>
            <a:normAutofit fontScale="92500" lnSpcReduction="20000"/>
          </a:bodyPr>
          <a:lstStyle/>
          <a:p>
            <a:r>
              <a:rPr lang="en-US" sz="2200" b="0" i="0" dirty="0">
                <a:solidFill>
                  <a:srgbClr val="242424"/>
                </a:solidFill>
                <a:effectLst/>
                <a:latin typeface="source-serif-pro"/>
              </a:rPr>
              <a:t>Here, first we group the columns into subgroups according to sales, profit and quantity.</a:t>
            </a:r>
          </a:p>
          <a:p>
            <a:r>
              <a:rPr lang="en-US" sz="2200" b="0" i="0" dirty="0">
                <a:solidFill>
                  <a:srgbClr val="242424"/>
                </a:solidFill>
                <a:effectLst/>
                <a:latin typeface="source-serif-pro"/>
              </a:rPr>
              <a:t>Then, we use the data gathered to plot it into bar graphs for the purpose of analysis and observations via the use of libraries like matplotlib and seaborn to use bar plots.</a:t>
            </a:r>
          </a:p>
          <a:p>
            <a:r>
              <a:rPr lang="en-US" sz="2200" dirty="0">
                <a:solidFill>
                  <a:srgbClr val="242424"/>
                </a:solidFill>
                <a:latin typeface="source-serif-pro"/>
              </a:rPr>
              <a:t>We see that:-</a:t>
            </a:r>
          </a:p>
          <a:p>
            <a:pPr>
              <a:buFont typeface="Wingdings" panose="05000000000000000000" pitchFamily="2" charset="2"/>
              <a:buChar char="Ø"/>
            </a:pPr>
            <a:r>
              <a:rPr lang="en-US" sz="2200" b="0" i="0" dirty="0">
                <a:solidFill>
                  <a:srgbClr val="242424"/>
                </a:solidFill>
                <a:effectLst/>
                <a:latin typeface="source-serif-pro"/>
              </a:rPr>
              <a:t>Technology is Best Selling and it’s good to know that this category is the Most Profitable too. Only minimal quantity is sold as these products are usually one-off purchases that can last at least 4–5 years.</a:t>
            </a:r>
          </a:p>
          <a:p>
            <a:pPr>
              <a:buFont typeface="Wingdings" panose="05000000000000000000" pitchFamily="2" charset="2"/>
              <a:buChar char="Ø"/>
            </a:pPr>
            <a:r>
              <a:rPr lang="en-US" sz="2200" b="0" i="0" dirty="0">
                <a:solidFill>
                  <a:srgbClr val="242424"/>
                </a:solidFill>
                <a:effectLst/>
                <a:latin typeface="source-serif-pro"/>
              </a:rPr>
              <a:t>Although Furniture makes similar sales as Technology, it is the least profitable and quantity sold are at a minimum too.</a:t>
            </a:r>
          </a:p>
          <a:p>
            <a:pPr>
              <a:buFont typeface="Wingdings" panose="05000000000000000000" pitchFamily="2" charset="2"/>
              <a:buChar char="Ø"/>
            </a:pPr>
            <a:endParaRPr lang="en-IN" dirty="0"/>
          </a:p>
        </p:txBody>
      </p:sp>
      <p:pic>
        <p:nvPicPr>
          <p:cNvPr id="9" name="Picture 8" descr="A group of purple and pink bars&#10;&#10;Description automatically generated">
            <a:extLst>
              <a:ext uri="{FF2B5EF4-FFF2-40B4-BE49-F238E27FC236}">
                <a16:creationId xmlns:a16="http://schemas.microsoft.com/office/drawing/2014/main" id="{C734FE58-66CC-4DF1-8158-8A48400CA80B}"/>
              </a:ext>
            </a:extLst>
          </p:cNvPr>
          <p:cNvPicPr>
            <a:picLocks noChangeAspect="1"/>
          </p:cNvPicPr>
          <p:nvPr/>
        </p:nvPicPr>
        <p:blipFill>
          <a:blip r:embed="rId3"/>
          <a:stretch>
            <a:fillRect/>
          </a:stretch>
        </p:blipFill>
        <p:spPr>
          <a:xfrm>
            <a:off x="6095999" y="1492469"/>
            <a:ext cx="5975332" cy="4482882"/>
          </a:xfrm>
          <a:prstGeom prst="rect">
            <a:avLst/>
          </a:prstGeom>
        </p:spPr>
      </p:pic>
    </p:spTree>
    <p:extLst>
      <p:ext uri="{BB962C8B-B14F-4D97-AF65-F5344CB8AC3E}">
        <p14:creationId xmlns:p14="http://schemas.microsoft.com/office/powerpoint/2010/main" val="409230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12420" y="572594"/>
            <a:ext cx="11029616" cy="1188720"/>
          </a:xfrm>
        </p:spPr>
        <p:txBody>
          <a:bodyPr anchor="ctr"/>
          <a:lstStyle/>
          <a:p>
            <a:r>
              <a:rPr lang="en-GB" dirty="0"/>
              <a:t>MODELLING</a:t>
            </a:r>
            <a:endParaRPr lang="en-US" dirty="0"/>
          </a:p>
        </p:txBody>
      </p:sp>
      <p:sp>
        <p:nvSpPr>
          <p:cNvPr id="11" name="Content Placeholder 10">
            <a:extLst>
              <a:ext uri="{FF2B5EF4-FFF2-40B4-BE49-F238E27FC236}">
                <a16:creationId xmlns:a16="http://schemas.microsoft.com/office/drawing/2014/main" id="{D90C83FF-0731-6BC2-74A0-10FC6ADBE529}"/>
              </a:ext>
            </a:extLst>
          </p:cNvPr>
          <p:cNvSpPr>
            <a:spLocks noGrp="1"/>
          </p:cNvSpPr>
          <p:nvPr>
            <p:ph idx="1"/>
          </p:nvPr>
        </p:nvSpPr>
        <p:spPr>
          <a:xfrm>
            <a:off x="581192" y="1611756"/>
            <a:ext cx="5746036" cy="3748519"/>
          </a:xfrm>
        </p:spPr>
        <p:txBody>
          <a:bodyPr>
            <a:normAutofit lnSpcReduction="10000"/>
          </a:bodyPr>
          <a:lstStyle/>
          <a:p>
            <a:r>
              <a:rPr lang="en-US" sz="2000" b="0" i="0" dirty="0">
                <a:solidFill>
                  <a:srgbClr val="242424"/>
                </a:solidFill>
                <a:effectLst/>
                <a:latin typeface="source-serif-pro"/>
              </a:rPr>
              <a:t>Here, we simply form subgroups </a:t>
            </a:r>
            <a:r>
              <a:rPr lang="en-US" sz="2000" dirty="0">
                <a:solidFill>
                  <a:srgbClr val="242424"/>
                </a:solidFill>
                <a:latin typeface="source-serif-pro"/>
              </a:rPr>
              <a:t>of the columns region and profit to find region with the largest profits.</a:t>
            </a:r>
          </a:p>
          <a:p>
            <a:r>
              <a:rPr lang="en-US" sz="2000" b="0" i="0" dirty="0">
                <a:solidFill>
                  <a:srgbClr val="242424"/>
                </a:solidFill>
                <a:effectLst/>
                <a:latin typeface="source-serif-pro"/>
              </a:rPr>
              <a:t>We then using the data gathered plot a pie chart to be observed by the user.</a:t>
            </a:r>
          </a:p>
          <a:p>
            <a:r>
              <a:rPr lang="en-US" sz="2000" b="0" i="0" dirty="0">
                <a:solidFill>
                  <a:srgbClr val="242424"/>
                </a:solidFill>
                <a:effectLst/>
                <a:latin typeface="source-serif-pro"/>
              </a:rPr>
              <a:t>We find the regions in the cities that are responsible for the contribution in the profits for the Superstores.</a:t>
            </a:r>
          </a:p>
          <a:p>
            <a:r>
              <a:rPr lang="en-US" sz="2000" dirty="0">
                <a:solidFill>
                  <a:srgbClr val="242424"/>
                </a:solidFill>
                <a:latin typeface="source-serif-pro"/>
              </a:rPr>
              <a:t>E</a:t>
            </a:r>
            <a:r>
              <a:rPr lang="en-US" sz="2000" b="0" i="0" dirty="0">
                <a:solidFill>
                  <a:srgbClr val="242424"/>
                </a:solidFill>
                <a:effectLst/>
                <a:latin typeface="source-serif-pro"/>
              </a:rPr>
              <a:t>ast and West region are found to be  most profitable.</a:t>
            </a:r>
            <a:endParaRPr lang="en-IN" sz="2000" dirty="0"/>
          </a:p>
        </p:txBody>
      </p:sp>
      <p:pic>
        <p:nvPicPr>
          <p:cNvPr id="7" name="Picture 6" descr="A pie chart with different colored circles&#10;&#10;Description automatically generated">
            <a:extLst>
              <a:ext uri="{FF2B5EF4-FFF2-40B4-BE49-F238E27FC236}">
                <a16:creationId xmlns:a16="http://schemas.microsoft.com/office/drawing/2014/main" id="{12FB58E6-ABF8-6C23-D01C-4B99542D1F5A}"/>
              </a:ext>
            </a:extLst>
          </p:cNvPr>
          <p:cNvPicPr>
            <a:picLocks noChangeAspect="1"/>
          </p:cNvPicPr>
          <p:nvPr/>
        </p:nvPicPr>
        <p:blipFill>
          <a:blip r:embed="rId2"/>
          <a:stretch>
            <a:fillRect/>
          </a:stretch>
        </p:blipFill>
        <p:spPr>
          <a:xfrm>
            <a:off x="6814110" y="1166954"/>
            <a:ext cx="4796697" cy="4808396"/>
          </a:xfrm>
          <a:prstGeom prst="rect">
            <a:avLst/>
          </a:prstGeom>
        </p:spPr>
      </p:pic>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terms/"/>
    <ds:schemaRef ds:uri="http://www.w3.org/XML/1998/namespace"/>
    <ds:schemaRef ds:uri="http://schemas.microsoft.com/office/infopath/2007/PartnerControls"/>
    <ds:schemaRef ds:uri="http://purl.org/dc/elements/1.1/"/>
    <ds:schemaRef ds:uri="http://schemas.microsoft.com/office/2006/metadata/properties"/>
    <ds:schemaRef ds:uri="71af3243-3dd4-4a8d-8c0d-dd76da1f02a5"/>
    <ds:schemaRef ds:uri="http://schemas.microsoft.com/office/2006/documentManagement/type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418</TotalTime>
  <Words>1255</Words>
  <Application>Microsoft Office PowerPoint</Application>
  <PresentationFormat>Widescreen</PresentationFormat>
  <Paragraphs>61</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Franklin Gothic Book</vt:lpstr>
      <vt:lpstr>Franklin Gothic Demi</vt:lpstr>
      <vt:lpstr>Söhne</vt:lpstr>
      <vt:lpstr>source-serif-pro</vt:lpstr>
      <vt:lpstr>Wingdings</vt:lpstr>
      <vt:lpstr>Wingdings 2</vt:lpstr>
      <vt:lpstr>DividendVTI</vt:lpstr>
      <vt:lpstr>Student Details</vt:lpstr>
      <vt:lpstr>Exploratory Data Analysis of Superstore Database </vt:lpstr>
      <vt:lpstr>AGENDA</vt:lpstr>
      <vt:lpstr>PROJECT  OVERVIEW</vt:lpstr>
      <vt:lpstr>WHO ARE THE END USERS of this project?</vt:lpstr>
      <vt:lpstr> YOUR SOLUTION AND ITS VALUE PROPOSITION</vt:lpstr>
      <vt:lpstr>How did you customize the project and make it your own</vt:lpstr>
      <vt:lpstr>MODELLING</vt:lpstr>
      <vt:lpstr>MODELLING</vt:lpstr>
      <vt:lpstr>MODELLING</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T26045 INAMDAR JAYESH NISHIKANT</cp:lastModifiedBy>
  <cp:revision>8</cp:revision>
  <dcterms:created xsi:type="dcterms:W3CDTF">2021-05-26T16:50:10Z</dcterms:created>
  <dcterms:modified xsi:type="dcterms:W3CDTF">2023-07-23T21:08:37Z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