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Default Extension="png" ContentType="image/png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CF922-7A5C-4FB2-96BF-21585D4DB1B4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D7C17-D668-44BC-88C9-D5FA04AE6C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83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D7C17-D668-44BC-88C9-D5FA04AE6C2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8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D7C17-D668-44BC-88C9-D5FA04AE6C2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628800"/>
            <a:ext cx="8640960" cy="1296144"/>
          </a:xfrm>
        </p:spPr>
        <p:txBody>
          <a:bodyPr anchor="b">
            <a:noAutofit/>
          </a:bodyPr>
          <a:lstStyle>
            <a:lvl1pPr algn="r">
              <a:defRPr sz="2400" b="1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758560" y="3023691"/>
            <a:ext cx="2133600" cy="365125"/>
          </a:xfrm>
        </p:spPr>
        <p:txBody>
          <a:bodyPr/>
          <a:lstStyle>
            <a:lvl1pPr algn="r">
              <a:defRPr sz="1600" b="1">
                <a:solidFill>
                  <a:srgbClr val="0E127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smtClean="0"/>
              <a:t>15 July 2016</a:t>
            </a:r>
            <a:endParaRPr lang="ja-JP" altLang="en-US" dirty="0"/>
          </a:p>
        </p:txBody>
      </p:sp>
      <p:sp>
        <p:nvSpPr>
          <p:cNvPr id="17" name="テキスト プレースホルダ 16"/>
          <p:cNvSpPr>
            <a:spLocks noGrp="1"/>
          </p:cNvSpPr>
          <p:nvPr>
            <p:ph type="body" sz="quarter" idx="13"/>
          </p:nvPr>
        </p:nvSpPr>
        <p:spPr>
          <a:xfrm>
            <a:off x="251520" y="4149080"/>
            <a:ext cx="864064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1800" b="1" i="0" u="none" strike="noStrike" kern="1200" cap="none" spc="0" normalizeH="0" baseline="0" noProof="0"/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51520" y="2924944"/>
            <a:ext cx="5760000" cy="92636"/>
          </a:xfrm>
          <a:prstGeom prst="rect">
            <a:avLst/>
          </a:prstGeom>
          <a:solidFill>
            <a:srgbClr val="0E1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6011520" y="2924944"/>
            <a:ext cx="2880640" cy="926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404664"/>
            <a:ext cx="4968552" cy="1008112"/>
          </a:xfrm>
          <a:ln>
            <a:solidFill>
              <a:schemeClr val="tx1"/>
            </a:solidFill>
            <a:prstDash val="dash"/>
          </a:ln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dirty="0" smtClean="0"/>
              <a:t>資料作成時の注意</a:t>
            </a:r>
            <a:br>
              <a:rPr kumimoji="1" lang="ja-JP" altLang="en-US" dirty="0" smtClean="0"/>
            </a:br>
            <a:r>
              <a:rPr kumimoji="1" lang="ja-JP" altLang="en-US" dirty="0" smtClean="0"/>
              <a:t>挿入タブ ＞ 日付と時刻 ＞ 日付を固定　・・・日付は資料の公開日とする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挿入タブ ＞ ヘッダーとフッター ＞フッターを記入する</a:t>
            </a:r>
            <a:br>
              <a:rPr kumimoji="1" lang="ja-JP" altLang="en-US" dirty="0" smtClean="0"/>
            </a:br>
            <a:r>
              <a:rPr kumimoji="1" lang="ja-JP" altLang="en-US" dirty="0" smtClean="0"/>
              <a:t>表示タブ ＞ スライドマスター ＞ 合計ページ数 </a:t>
            </a:r>
            <a:r>
              <a:rPr kumimoji="1" lang="en-US" altLang="ja-JP" dirty="0" smtClean="0"/>
              <a:t>&lt;#&gt;/pp </a:t>
            </a:r>
            <a:r>
              <a:rPr kumimoji="1" lang="ja-JP" altLang="en-US" dirty="0" smtClean="0"/>
              <a:t>を記入する</a:t>
            </a:r>
            <a:endParaRPr kumimoji="1" lang="en-US" altLang="ja-JP" dirty="0" smtClean="0"/>
          </a:p>
          <a:p>
            <a:pPr lvl="0"/>
            <a:endParaRPr kumimoji="1"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9388" indent="-179388">
              <a:defRPr>
                <a:latin typeface="+mn-lt"/>
              </a:defRPr>
            </a:lvl1pPr>
            <a:lvl2pPr marL="446088" indent="-266700">
              <a:defRPr b="0" i="0">
                <a:solidFill>
                  <a:schemeClr val="tx1"/>
                </a:solidFill>
                <a:latin typeface="+mn-lt"/>
              </a:defRPr>
            </a:lvl2pPr>
            <a:lvl3pPr marL="625475" indent="-266700">
              <a:defRPr b="0">
                <a:solidFill>
                  <a:schemeClr val="tx1"/>
                </a:solidFill>
                <a:latin typeface="+mn-lt"/>
              </a:defRPr>
            </a:lvl3pPr>
            <a:lvl4pPr marL="804863" indent="-265113">
              <a:defRPr b="0">
                <a:solidFill>
                  <a:schemeClr val="tx1"/>
                </a:solidFill>
                <a:latin typeface="+mn-lt"/>
              </a:defRPr>
            </a:lvl4pPr>
            <a:lvl5pPr marL="898525" indent="-273050">
              <a:defRPr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cxnSp>
        <p:nvCxnSpPr>
          <p:cNvPr id="11" name="直線コネクタ 10"/>
          <p:cNvCxnSpPr/>
          <p:nvPr/>
        </p:nvCxnSpPr>
        <p:spPr>
          <a:xfrm flipH="1">
            <a:off x="180472" y="6309320"/>
            <a:ext cx="8640000" cy="0"/>
          </a:xfrm>
          <a:prstGeom prst="line">
            <a:avLst/>
          </a:prstGeom>
          <a:ln w="28575">
            <a:solidFill>
              <a:srgbClr val="0E12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0" y="404664"/>
            <a:ext cx="6588000" cy="0"/>
          </a:xfrm>
          <a:prstGeom prst="line">
            <a:avLst/>
          </a:prstGeom>
          <a:ln w="28575">
            <a:solidFill>
              <a:srgbClr val="0E12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8507272" y="8664"/>
            <a:ext cx="626400" cy="396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61CADF-C279-4E24-A470-1D0A22EF9633}" type="slidenum">
              <a:rPr kumimoji="1" lang="ja-JP" altLang="en-US" sz="1200" smtClean="0"/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200" dirty="0" smtClean="0"/>
              <a:t>/10</a:t>
            </a:r>
          </a:p>
        </p:txBody>
      </p:sp>
      <p:sp>
        <p:nvSpPr>
          <p:cNvPr id="12" name="フッター プレースホルダー 3"/>
          <p:cNvSpPr txBox="1">
            <a:spLocks/>
          </p:cNvSpPr>
          <p:nvPr/>
        </p:nvSpPr>
        <p:spPr>
          <a:xfrm>
            <a:off x="6284912" y="8662"/>
            <a:ext cx="2319535" cy="390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400" b="1" i="0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24" name="フッター プレースホルダー 3"/>
          <p:cNvSpPr txBox="1">
            <a:spLocks/>
          </p:cNvSpPr>
          <p:nvPr/>
        </p:nvSpPr>
        <p:spPr>
          <a:xfrm>
            <a:off x="6284913" y="8662"/>
            <a:ext cx="2319535" cy="390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400" b="1" i="0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 smtClean="0"/>
          </a:p>
        </p:txBody>
      </p:sp>
      <p:sp>
        <p:nvSpPr>
          <p:cNvPr id="22" name="正方形/長方形 21"/>
          <p:cNvSpPr/>
          <p:nvPr/>
        </p:nvSpPr>
        <p:spPr>
          <a:xfrm>
            <a:off x="6300416" y="8664"/>
            <a:ext cx="2304032" cy="396000"/>
          </a:xfrm>
          <a:prstGeom prst="rect">
            <a:avLst/>
          </a:prstGeom>
          <a:solidFill>
            <a:srgbClr val="0E1271"/>
          </a:solidFill>
          <a:ln w="28575">
            <a:solidFill>
              <a:srgbClr val="0E12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i="0" dirty="0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6300415" y="24101"/>
            <a:ext cx="2304032" cy="36512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endParaRPr lang="ja-JP" altLang="en-US" dirty="0"/>
          </a:p>
        </p:txBody>
      </p:sp>
      <p:sp>
        <p:nvSpPr>
          <p:cNvPr id="14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6553200" y="6361530"/>
            <a:ext cx="2133600" cy="365125"/>
          </a:xfrm>
        </p:spPr>
        <p:txBody>
          <a:bodyPr/>
          <a:lstStyle/>
          <a:p>
            <a:r>
              <a:rPr kumimoji="1" lang="en-US" altLang="ja-JP" smtClean="0"/>
              <a:t>15 July 2016</a:t>
            </a:r>
            <a:endParaRPr kumimoji="1" lang="ja-JP" altLang="en-US"/>
          </a:p>
        </p:txBody>
      </p:sp>
      <p:sp>
        <p:nvSpPr>
          <p:cNvPr id="13" name="タイトル プレースホルダ 1"/>
          <p:cNvSpPr>
            <a:spLocks noGrp="1"/>
          </p:cNvSpPr>
          <p:nvPr>
            <p:ph type="title"/>
          </p:nvPr>
        </p:nvSpPr>
        <p:spPr>
          <a:xfrm>
            <a:off x="163551" y="0"/>
            <a:ext cx="6136864" cy="39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15 July 2016</a:t>
            </a:r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180472" y="6309320"/>
            <a:ext cx="8640000" cy="0"/>
          </a:xfrm>
          <a:prstGeom prst="line">
            <a:avLst/>
          </a:prstGeom>
          <a:ln w="28575">
            <a:solidFill>
              <a:srgbClr val="0E12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H="1">
            <a:off x="-1" y="404664"/>
            <a:ext cx="6588000" cy="0"/>
          </a:xfrm>
          <a:prstGeom prst="line">
            <a:avLst/>
          </a:prstGeom>
          <a:ln w="28575">
            <a:solidFill>
              <a:srgbClr val="0E12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タイトル プレースホルダ 1"/>
          <p:cNvSpPr>
            <a:spLocks noGrp="1"/>
          </p:cNvSpPr>
          <p:nvPr>
            <p:ph type="title"/>
          </p:nvPr>
        </p:nvSpPr>
        <p:spPr>
          <a:xfrm>
            <a:off x="163551" y="0"/>
            <a:ext cx="6136864" cy="39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8507272" y="8664"/>
            <a:ext cx="626400" cy="396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61CADF-C279-4E24-A470-1D0A22EF9633}" type="slidenum">
              <a:rPr kumimoji="1" lang="ja-JP" altLang="en-US" sz="1200" smtClean="0"/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200" dirty="0" smtClean="0"/>
              <a:t>/10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6300415" y="8664"/>
            <a:ext cx="2304032" cy="396000"/>
          </a:xfrm>
          <a:prstGeom prst="rect">
            <a:avLst/>
          </a:prstGeom>
          <a:solidFill>
            <a:srgbClr val="0E1271"/>
          </a:solidFill>
          <a:ln w="28575">
            <a:solidFill>
              <a:srgbClr val="0E12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i="0" dirty="0"/>
          </a:p>
        </p:txBody>
      </p:sp>
      <p:sp>
        <p:nvSpPr>
          <p:cNvPr id="11" name="フッター プレースホルダー 3"/>
          <p:cNvSpPr txBox="1">
            <a:spLocks/>
          </p:cNvSpPr>
          <p:nvPr/>
        </p:nvSpPr>
        <p:spPr>
          <a:xfrm>
            <a:off x="6284912" y="8662"/>
            <a:ext cx="2319535" cy="390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400" b="1" i="0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 smtClean="0"/>
          </a:p>
        </p:txBody>
      </p:sp>
      <p:sp>
        <p:nvSpPr>
          <p:cNvPr id="12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6300415" y="24101"/>
            <a:ext cx="2304032" cy="36512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由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55443" y="0"/>
            <a:ext cx="2688557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r"/>
            <a:r>
              <a:rPr kumimoji="1" lang="en-US" altLang="ja-JP" sz="1050" b="1" dirty="0" smtClean="0">
                <a:solidFill>
                  <a:schemeClr val="accent1"/>
                </a:solidFill>
                <a:latin typeface="+mn-lt"/>
              </a:rPr>
              <a:t>KOMATSU Confidential and Proprietary</a:t>
            </a:r>
          </a:p>
        </p:txBody>
      </p:sp>
      <p:sp>
        <p:nvSpPr>
          <p:cNvPr id="8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7010400" y="180975"/>
            <a:ext cx="2133600" cy="218625"/>
          </a:xfrm>
        </p:spPr>
        <p:txBody>
          <a:bodyPr anchor="b"/>
          <a:lstStyle>
            <a:lvl1pPr>
              <a:defRPr sz="1050"/>
            </a:lvl1pPr>
          </a:lstStyle>
          <a:p>
            <a:r>
              <a:rPr lang="en-US" altLang="ja-JP" smtClean="0"/>
              <a:t>15 July 2016</a:t>
            </a:r>
            <a:endParaRPr lang="ja-JP" altLang="en-US" dirty="0"/>
          </a:p>
        </p:txBody>
      </p:sp>
      <p:sp>
        <p:nvSpPr>
          <p:cNvPr id="9" name="タイトル プレースホルダ 1"/>
          <p:cNvSpPr txBox="1">
            <a:spLocks/>
          </p:cNvSpPr>
          <p:nvPr/>
        </p:nvSpPr>
        <p:spPr>
          <a:xfrm>
            <a:off x="163551" y="0"/>
            <a:ext cx="6136864" cy="39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2000" b="1" i="0" kern="1200">
                <a:solidFill>
                  <a:srgbClr val="0E127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7529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8507272" y="8664"/>
            <a:ext cx="626400" cy="396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61CADF-C279-4E24-A470-1D0A22EF9633}" type="slidenum">
              <a:rPr kumimoji="1" lang="ja-JP" altLang="en-US" sz="1200" smtClean="0"/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200" dirty="0" smtClean="0"/>
              <a:t>/pp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661637"/>
            <a:ext cx="4038600" cy="547153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661637"/>
            <a:ext cx="4038600" cy="547153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15 July 2016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300415" y="8664"/>
            <a:ext cx="2304032" cy="396000"/>
          </a:xfrm>
          <a:prstGeom prst="rect">
            <a:avLst/>
          </a:prstGeom>
          <a:solidFill>
            <a:srgbClr val="0E1271"/>
          </a:solidFill>
          <a:ln w="28575">
            <a:solidFill>
              <a:srgbClr val="0E12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i="0" dirty="0"/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-1" y="404664"/>
            <a:ext cx="6588000" cy="0"/>
          </a:xfrm>
          <a:prstGeom prst="line">
            <a:avLst/>
          </a:prstGeom>
          <a:ln w="28575">
            <a:solidFill>
              <a:srgbClr val="0E12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180472" y="6309320"/>
            <a:ext cx="8640000" cy="0"/>
          </a:xfrm>
          <a:prstGeom prst="line">
            <a:avLst/>
          </a:prstGeom>
          <a:ln w="28575">
            <a:solidFill>
              <a:srgbClr val="0E12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ッター プレースホルダー 3"/>
          <p:cNvSpPr txBox="1">
            <a:spLocks/>
          </p:cNvSpPr>
          <p:nvPr/>
        </p:nvSpPr>
        <p:spPr>
          <a:xfrm>
            <a:off x="6284912" y="8662"/>
            <a:ext cx="2319535" cy="390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400" b="1" i="0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13" name="タイトル プレースホルダ 1"/>
          <p:cNvSpPr>
            <a:spLocks noGrp="1"/>
          </p:cNvSpPr>
          <p:nvPr>
            <p:ph type="title"/>
          </p:nvPr>
        </p:nvSpPr>
        <p:spPr>
          <a:xfrm>
            <a:off x="163551" y="0"/>
            <a:ext cx="6136864" cy="39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6300415" y="24101"/>
            <a:ext cx="2304032" cy="36512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8507272" y="8664"/>
            <a:ext cx="626400" cy="396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61CADF-C279-4E24-A470-1D0A22EF9633}" type="slidenum">
              <a:rPr kumimoji="1" lang="ja-JP" altLang="en-US" sz="1200" smtClean="0"/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200" dirty="0" smtClean="0"/>
              <a:t>/pp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400611"/>
            <a:ext cx="4040188" cy="47255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00611"/>
            <a:ext cx="4041775" cy="472555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15 July 2016</a:t>
            </a:r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300415" y="8664"/>
            <a:ext cx="2304032" cy="396000"/>
          </a:xfrm>
          <a:prstGeom prst="rect">
            <a:avLst/>
          </a:prstGeom>
          <a:solidFill>
            <a:srgbClr val="0E1271"/>
          </a:solidFill>
          <a:ln w="28575">
            <a:solidFill>
              <a:srgbClr val="0E12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i="0" dirty="0"/>
          </a:p>
        </p:txBody>
      </p:sp>
      <p:cxnSp>
        <p:nvCxnSpPr>
          <p:cNvPr id="12" name="直線コネクタ 11"/>
          <p:cNvCxnSpPr/>
          <p:nvPr/>
        </p:nvCxnSpPr>
        <p:spPr>
          <a:xfrm flipH="1">
            <a:off x="-1" y="404664"/>
            <a:ext cx="6588000" cy="0"/>
          </a:xfrm>
          <a:prstGeom prst="line">
            <a:avLst/>
          </a:prstGeom>
          <a:ln w="28575">
            <a:solidFill>
              <a:srgbClr val="0E12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180472" y="6309320"/>
            <a:ext cx="8640000" cy="0"/>
          </a:xfrm>
          <a:prstGeom prst="line">
            <a:avLst/>
          </a:prstGeom>
          <a:ln w="28575">
            <a:solidFill>
              <a:srgbClr val="0E12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ッター プレースホルダー 3"/>
          <p:cNvSpPr txBox="1">
            <a:spLocks/>
          </p:cNvSpPr>
          <p:nvPr/>
        </p:nvSpPr>
        <p:spPr>
          <a:xfrm>
            <a:off x="6284912" y="8662"/>
            <a:ext cx="2319535" cy="390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400" b="1" i="0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 smtClean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163551" y="0"/>
            <a:ext cx="6136864" cy="39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6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6300415" y="24101"/>
            <a:ext cx="2304032" cy="36512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endParaRPr lang="ja-JP" altLang="en-US" dirty="0"/>
          </a:p>
        </p:txBody>
      </p:sp>
      <p:sp>
        <p:nvSpPr>
          <p:cNvPr id="17" name="テキスト プレースホルダ 2"/>
          <p:cNvSpPr>
            <a:spLocks noGrp="1"/>
          </p:cNvSpPr>
          <p:nvPr>
            <p:ph type="body" idx="12"/>
          </p:nvPr>
        </p:nvSpPr>
        <p:spPr>
          <a:xfrm>
            <a:off x="457200" y="582757"/>
            <a:ext cx="4040188" cy="639762"/>
          </a:xfr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8" name="テキスト プレースホルダ 4"/>
          <p:cNvSpPr>
            <a:spLocks noGrp="1"/>
          </p:cNvSpPr>
          <p:nvPr>
            <p:ph type="body" sz="quarter" idx="13"/>
          </p:nvPr>
        </p:nvSpPr>
        <p:spPr>
          <a:xfrm>
            <a:off x="4645025" y="582757"/>
            <a:ext cx="4041775" cy="639762"/>
          </a:xfr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163551" y="0"/>
            <a:ext cx="6136864" cy="39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692696"/>
            <a:ext cx="8229600" cy="5433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553200" y="63615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smtClean="0"/>
              <a:t>15 July 2016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512099" y="1"/>
            <a:ext cx="631902" cy="39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753BFF9-569D-4476-BB7D-F46B23EC043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7" name="Picture 2" descr="C:\Users\km60677\Pictures\150_Gloria_blue_posi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609" y="6345206"/>
            <a:ext cx="1484783" cy="39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338518" y="6415685"/>
            <a:ext cx="225228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kumimoji="1" lang="en-US" altLang="ja-JP" sz="1200" b="1" dirty="0" smtClean="0">
                <a:solidFill>
                  <a:schemeClr val="accent2"/>
                </a:solidFill>
                <a:latin typeface="+mn-lt"/>
              </a:rPr>
              <a:t>Confidential and Proprietary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6300415" y="0"/>
            <a:ext cx="2304032" cy="399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62" r:id="rId4"/>
    <p:sldLayoutId id="2147483652" r:id="rId5"/>
    <p:sldLayoutId id="2147483653" r:id="rId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i="0" kern="1200">
          <a:solidFill>
            <a:srgbClr val="0E127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800" b="1" kern="1200">
          <a:solidFill>
            <a:srgbClr val="0E127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446088" indent="-268288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600" b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623888" indent="-266700" algn="l" defTabSz="914400" rtl="0" eaLnBrk="1" latinLnBrk="0" hangingPunct="1">
        <a:spcBef>
          <a:spcPct val="20000"/>
        </a:spcBef>
        <a:buFont typeface="Arial" pitchFamily="34" charset="0"/>
        <a:buChar char="•"/>
        <a:tabLst>
          <a:tab pos="623888" algn="l"/>
        </a:tabLst>
        <a:defRPr kumimoji="1" sz="1400" b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803275" indent="-268288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200" b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900113" indent="-276225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200" b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Screen design and transition requirements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15 July 2016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251520" y="3789040"/>
            <a:ext cx="8640640" cy="1274440"/>
          </a:xfrm>
        </p:spPr>
        <p:txBody>
          <a:bodyPr/>
          <a:lstStyle/>
          <a:p>
            <a:pPr algn="r"/>
            <a:r>
              <a:rPr kumimoji="1" lang="en-US" altLang="ja-JP" dirty="0" smtClean="0"/>
              <a:t>Ryo </a:t>
            </a:r>
            <a:r>
              <a:rPr kumimoji="1" lang="en-US" altLang="ja-JP" dirty="0" err="1" smtClean="0"/>
              <a:t>Fukano</a:t>
            </a:r>
            <a:r>
              <a:rPr kumimoji="1" lang="en-US" altLang="ja-JP" dirty="0" smtClean="0"/>
              <a:t>, Ph.D.</a:t>
            </a:r>
          </a:p>
          <a:p>
            <a:pPr algn="r"/>
            <a:r>
              <a:rPr lang="en-US" altLang="ja-JP" dirty="0" smtClean="0"/>
              <a:t>Business Innovation Department</a:t>
            </a:r>
          </a:p>
          <a:p>
            <a:pPr algn="r"/>
            <a:r>
              <a:rPr kumimoji="1" lang="en-US" altLang="ja-JP" dirty="0" smtClean="0"/>
              <a:t>ICT Solution Division</a:t>
            </a:r>
          </a:p>
          <a:p>
            <a:pPr algn="r"/>
            <a:r>
              <a:rPr lang="en-US" altLang="ja-JP" dirty="0" smtClean="0"/>
              <a:t>Komatsu Ltd.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36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15 July 2016</a:t>
            </a:r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Mobile</a:t>
            </a:r>
            <a:r>
              <a:rPr kumimoji="1" lang="en-US" altLang="ja-JP" dirty="0" smtClean="0"/>
              <a:t> screen 2: Individual history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11560" y="530678"/>
            <a:ext cx="7488832" cy="56166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動作設定ボタン : 戻る/前へ 4">
            <a:hlinkClick r:id="" action="ppaction://hlinkshowjump?jump=previousslide" highlightClick="1"/>
          </p:cNvPr>
          <p:cNvSpPr/>
          <p:nvPr/>
        </p:nvSpPr>
        <p:spPr>
          <a:xfrm>
            <a:off x="7628844" y="5635676"/>
            <a:ext cx="339175" cy="339175"/>
          </a:xfrm>
          <a:prstGeom prst="actionButtonBackPreviou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角丸四角形吹き出し 5"/>
          <p:cNvSpPr/>
          <p:nvPr/>
        </p:nvSpPr>
        <p:spPr>
          <a:xfrm>
            <a:off x="7009350" y="6248666"/>
            <a:ext cx="1466282" cy="401249"/>
          </a:xfrm>
          <a:prstGeom prst="wedgeRoundRectCallout">
            <a:avLst>
              <a:gd name="adj1" fmla="val 4908"/>
              <a:gd name="adj2" fmla="val -125387"/>
              <a:gd name="adj3" fmla="val 16667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bg1"/>
                </a:solidFill>
              </a:rPr>
              <a:t>Transition button 1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3568" y="620688"/>
            <a:ext cx="82747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C1010</a:t>
            </a:r>
            <a:endParaRPr kumimoji="1" lang="ja-JP" altLang="en-US" dirty="0"/>
          </a:p>
        </p:txBody>
      </p:sp>
      <p:sp>
        <p:nvSpPr>
          <p:cNvPr id="10" name="線吹き出し 1 (枠付き) 9"/>
          <p:cNvSpPr/>
          <p:nvPr/>
        </p:nvSpPr>
        <p:spPr>
          <a:xfrm>
            <a:off x="2151584" y="620688"/>
            <a:ext cx="1268288" cy="367578"/>
          </a:xfrm>
          <a:prstGeom prst="borderCallout1">
            <a:avLst>
              <a:gd name="adj1" fmla="val 18750"/>
              <a:gd name="adj2" fmla="val -8333"/>
              <a:gd name="adj3" fmla="val 60056"/>
              <a:gd name="adj4" fmla="val -52301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Target machines selected screen 1</a:t>
            </a:r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844133"/>
              </p:ext>
            </p:extLst>
          </p:nvPr>
        </p:nvGraphicFramePr>
        <p:xfrm>
          <a:off x="827584" y="1556792"/>
          <a:ext cx="453650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864096"/>
                <a:gridCol w="1224136"/>
                <a:gridCol w="1656184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Unit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Model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Notification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Analysis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C1010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930E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Analysis</a:t>
                      </a:r>
                      <a:r>
                        <a:rPr kumimoji="1" lang="en-US" altLang="ja-JP" sz="1200" baseline="0" dirty="0" smtClean="0"/>
                        <a:t> 1: Good</a:t>
                      </a:r>
                    </a:p>
                    <a:p>
                      <a:r>
                        <a:rPr kumimoji="1" lang="en-US" altLang="ja-JP" sz="1200" baseline="0" dirty="0" smtClean="0"/>
                        <a:t>Analysis 2 : Status 90</a:t>
                      </a:r>
                    </a:p>
                    <a:p>
                      <a:r>
                        <a:rPr kumimoji="1" lang="en-US" altLang="ja-JP" sz="1200" baseline="0" dirty="0" smtClean="0"/>
                        <a:t>Analysis 3: Good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二等辺三角形 6"/>
          <p:cNvSpPr/>
          <p:nvPr/>
        </p:nvSpPr>
        <p:spPr>
          <a:xfrm>
            <a:off x="3224686" y="2090645"/>
            <a:ext cx="264990" cy="228439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</a:rPr>
              <a:t>?</a:t>
            </a:r>
            <a:endParaRPr kumimoji="1" lang="ja-JP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2630096" y="2060848"/>
            <a:ext cx="288032" cy="28803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!</a:t>
            </a:r>
            <a:endParaRPr kumimoji="1" lang="ja-JP" altLang="en-US" dirty="0" smtClean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47896" y="2087270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3</a:t>
            </a:r>
            <a:endParaRPr kumimoji="1" lang="ja-JP" altLang="en-US" sz="11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0994" y="2069416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9</a:t>
            </a:r>
            <a:endParaRPr kumimoji="1" lang="ja-JP" altLang="en-US" sz="1100" dirty="0"/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971761"/>
              </p:ext>
            </p:extLst>
          </p:nvPr>
        </p:nvGraphicFramePr>
        <p:xfrm>
          <a:off x="1198546" y="3444592"/>
          <a:ext cx="618176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080120"/>
                <a:gridCol w="1969103"/>
                <a:gridCol w="2196439"/>
              </a:tblGrid>
              <a:tr h="140284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Date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Notification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Detail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Manual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00799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2016/7/1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Error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Pressure A</a:t>
                      </a:r>
                      <a:r>
                        <a:rPr kumimoji="1" lang="en-US" altLang="ja-JP" sz="1100" baseline="0" dirty="0" smtClean="0"/>
                        <a:t> over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0799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2016/7/1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Warning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Pressure C high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31056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2016/6/26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Warning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Pressure A high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0799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2016/5/5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Error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Temperature B over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0799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2016/5/5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Warning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Temperature B high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0799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2016/4/2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Error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Pressure C over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31056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2015/12/31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Error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Pressure C over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3357181" y="3068960"/>
            <a:ext cx="170687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 smtClean="0"/>
              <a:t>Notification history</a:t>
            </a:r>
            <a:endParaRPr kumimoji="1" lang="ja-JP" altLang="en-US" sz="1400" dirty="0"/>
          </a:p>
        </p:txBody>
      </p:sp>
      <p:sp>
        <p:nvSpPr>
          <p:cNvPr id="16" name="動作設定ボタン : 進む/次へ 15">
            <a:hlinkClick r:id="" action="ppaction://hlinkshowjump?jump=nextslide" highlightClick="1"/>
          </p:cNvPr>
          <p:cNvSpPr/>
          <p:nvPr/>
        </p:nvSpPr>
        <p:spPr>
          <a:xfrm>
            <a:off x="6084168" y="4236328"/>
            <a:ext cx="216024" cy="216024"/>
          </a:xfrm>
          <a:prstGeom prst="actionButtonForwardNex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動作設定ボタン : 進む/次へ 16">
            <a:hlinkClick r:id="" action="ppaction://hlinkshowjump?jump=nextslide" highlightClick="1"/>
          </p:cNvPr>
          <p:cNvSpPr/>
          <p:nvPr/>
        </p:nvSpPr>
        <p:spPr>
          <a:xfrm>
            <a:off x="6084168" y="3717032"/>
            <a:ext cx="216024" cy="216024"/>
          </a:xfrm>
          <a:prstGeom prst="actionButtonForwardNex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8" name="動作設定ボタン : 進む/次へ 17">
            <a:hlinkClick r:id="" action="ppaction://hlinkshowjump?jump=nextslide" highlightClick="1"/>
          </p:cNvPr>
          <p:cNvSpPr/>
          <p:nvPr/>
        </p:nvSpPr>
        <p:spPr>
          <a:xfrm>
            <a:off x="6084168" y="4493880"/>
            <a:ext cx="216024" cy="216024"/>
          </a:xfrm>
          <a:prstGeom prst="actionButtonForwardNex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9" name="動作設定ボタン : 進む/次へ 18">
            <a:hlinkClick r:id="" action="ppaction://hlinkshowjump?jump=nextslide" highlightClick="1"/>
          </p:cNvPr>
          <p:cNvSpPr/>
          <p:nvPr/>
        </p:nvSpPr>
        <p:spPr>
          <a:xfrm>
            <a:off x="6084168" y="4755624"/>
            <a:ext cx="216024" cy="216024"/>
          </a:xfrm>
          <a:prstGeom prst="actionButtonForwardNex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7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15 July 2016</a:t>
            </a:r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Mobile </a:t>
            </a:r>
            <a:r>
              <a:rPr kumimoji="1" lang="en-US" altLang="ja-JP" dirty="0" smtClean="0"/>
              <a:t>screen transition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3635896" y="2852936"/>
            <a:ext cx="1512168" cy="7920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Screen 1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Portal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39552" y="4437112"/>
            <a:ext cx="1512168" cy="7920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Screen 6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Individual history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8" idx="3"/>
          </p:cNvCxnSpPr>
          <p:nvPr/>
        </p:nvCxnSpPr>
        <p:spPr>
          <a:xfrm flipV="1">
            <a:off x="2051720" y="3645024"/>
            <a:ext cx="1728192" cy="118813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2051720" y="3573016"/>
            <a:ext cx="1584176" cy="11062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316855" y="4571255"/>
            <a:ext cx="8613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/>
                </a:solidFill>
              </a:rPr>
              <a:t>Button 1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413145" y="3645023"/>
            <a:ext cx="86132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Button 4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42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フリーフォーム 57"/>
          <p:cNvSpPr/>
          <p:nvPr/>
        </p:nvSpPr>
        <p:spPr>
          <a:xfrm>
            <a:off x="6332220" y="1261492"/>
            <a:ext cx="906780" cy="1371600"/>
          </a:xfrm>
          <a:custGeom>
            <a:avLst/>
            <a:gdLst>
              <a:gd name="connsiteX0" fmla="*/ 0 w 906780"/>
              <a:gd name="connsiteY0" fmla="*/ 876300 h 1371600"/>
              <a:gd name="connsiteX1" fmla="*/ 114300 w 906780"/>
              <a:gd name="connsiteY1" fmla="*/ 228600 h 1371600"/>
              <a:gd name="connsiteX2" fmla="*/ 548640 w 906780"/>
              <a:gd name="connsiteY2" fmla="*/ 0 h 1371600"/>
              <a:gd name="connsiteX3" fmla="*/ 906780 w 906780"/>
              <a:gd name="connsiteY3" fmla="*/ 670560 h 1371600"/>
              <a:gd name="connsiteX4" fmla="*/ 640080 w 906780"/>
              <a:gd name="connsiteY4" fmla="*/ 1371600 h 1371600"/>
              <a:gd name="connsiteX5" fmla="*/ 114300 w 906780"/>
              <a:gd name="connsiteY5" fmla="*/ 1150620 h 1371600"/>
              <a:gd name="connsiteX6" fmla="*/ 0 w 906780"/>
              <a:gd name="connsiteY6" fmla="*/ 8763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6780" h="1371600">
                <a:moveTo>
                  <a:pt x="0" y="876300"/>
                </a:moveTo>
                <a:lnTo>
                  <a:pt x="114300" y="228600"/>
                </a:lnTo>
                <a:lnTo>
                  <a:pt x="548640" y="0"/>
                </a:lnTo>
                <a:lnTo>
                  <a:pt x="906780" y="670560"/>
                </a:lnTo>
                <a:lnTo>
                  <a:pt x="640080" y="1371600"/>
                </a:lnTo>
                <a:lnTo>
                  <a:pt x="114300" y="1150620"/>
                </a:lnTo>
                <a:lnTo>
                  <a:pt x="0" y="8763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487168"/>
              </p:ext>
            </p:extLst>
          </p:nvPr>
        </p:nvGraphicFramePr>
        <p:xfrm>
          <a:off x="899592" y="3098759"/>
          <a:ext cx="4536504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864096"/>
                <a:gridCol w="1224136"/>
                <a:gridCol w="1656184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Unit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Model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Notification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Analysis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C1010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930E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Analysis</a:t>
                      </a:r>
                      <a:r>
                        <a:rPr kumimoji="1" lang="en-US" altLang="ja-JP" sz="1200" baseline="0" dirty="0" smtClean="0"/>
                        <a:t> 1: Good</a:t>
                      </a:r>
                    </a:p>
                    <a:p>
                      <a:r>
                        <a:rPr kumimoji="1" lang="en-US" altLang="ja-JP" sz="1200" baseline="0" dirty="0" smtClean="0"/>
                        <a:t>Analysis 2 : Status 90</a:t>
                      </a:r>
                    </a:p>
                    <a:p>
                      <a:r>
                        <a:rPr kumimoji="1" lang="en-US" altLang="ja-JP" sz="1200" baseline="0" dirty="0" smtClean="0"/>
                        <a:t>Analysis 3: Good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C5326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930E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Analysis</a:t>
                      </a:r>
                      <a:r>
                        <a:rPr kumimoji="1" lang="en-US" altLang="ja-JP" sz="1200" baseline="0" dirty="0" smtClean="0"/>
                        <a:t> 1: Bad</a:t>
                      </a:r>
                    </a:p>
                    <a:p>
                      <a:r>
                        <a:rPr kumimoji="1" lang="en-US" altLang="ja-JP" sz="1200" baseline="0" dirty="0" smtClean="0"/>
                        <a:t>Analysis 2 : Status 96</a:t>
                      </a:r>
                    </a:p>
                    <a:p>
                      <a:r>
                        <a:rPr kumimoji="1" lang="en-US" altLang="ja-JP" sz="1200" baseline="0" dirty="0" smtClean="0"/>
                        <a:t>Analysis 3: Good</a:t>
                      </a:r>
                      <a:endParaRPr kumimoji="1" lang="ja-JP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C9362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860E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Analysis</a:t>
                      </a:r>
                      <a:r>
                        <a:rPr kumimoji="1" lang="en-US" altLang="ja-JP" sz="1200" baseline="0" dirty="0" smtClean="0"/>
                        <a:t> 1: Bad</a:t>
                      </a:r>
                    </a:p>
                    <a:p>
                      <a:r>
                        <a:rPr kumimoji="1" lang="en-US" altLang="ja-JP" sz="1200" baseline="0" dirty="0" smtClean="0"/>
                        <a:t>Analysis 2 : Status 30</a:t>
                      </a:r>
                    </a:p>
                    <a:p>
                      <a:r>
                        <a:rPr kumimoji="1" lang="en-US" altLang="ja-JP" sz="1200" baseline="0" dirty="0" smtClean="0"/>
                        <a:t>Analysis 3: Bad</a:t>
                      </a:r>
                      <a:endParaRPr kumimoji="1" lang="ja-JP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C4725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PC3000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498783" y="6324675"/>
            <a:ext cx="2133600" cy="365125"/>
          </a:xfrm>
        </p:spPr>
        <p:txBody>
          <a:bodyPr/>
          <a:lstStyle/>
          <a:p>
            <a:r>
              <a:rPr kumimoji="1" lang="en-US" altLang="ja-JP" dirty="0" smtClean="0"/>
              <a:t>15 July 2016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Desktop screen 1: Portal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11560" y="530678"/>
            <a:ext cx="7488832" cy="56166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二等辺三角形 6"/>
          <p:cNvSpPr/>
          <p:nvPr/>
        </p:nvSpPr>
        <p:spPr>
          <a:xfrm>
            <a:off x="3224686" y="3632609"/>
            <a:ext cx="264990" cy="228439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</a:rPr>
              <a:t>?</a:t>
            </a:r>
            <a:endParaRPr kumimoji="1" lang="ja-JP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8" name="二等辺三角形 7"/>
          <p:cNvSpPr/>
          <p:nvPr/>
        </p:nvSpPr>
        <p:spPr>
          <a:xfrm>
            <a:off x="3224686" y="4305038"/>
            <a:ext cx="264990" cy="228439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</a:rPr>
              <a:t>?</a:t>
            </a:r>
            <a:endParaRPr kumimoji="1" lang="ja-JP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9" name="二等辺三角形 8"/>
          <p:cNvSpPr/>
          <p:nvPr/>
        </p:nvSpPr>
        <p:spPr>
          <a:xfrm>
            <a:off x="3247728" y="4906286"/>
            <a:ext cx="264990" cy="228439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</a:rPr>
              <a:t>?</a:t>
            </a:r>
            <a:endParaRPr kumimoji="1" lang="ja-JP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447896" y="3632609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3</a:t>
            </a:r>
            <a:endParaRPr kumimoji="1" lang="ja-JP" altLang="en-US" sz="11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440710" y="4349314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2</a:t>
            </a:r>
            <a:endParaRPr kumimoji="1" lang="ja-JP" altLang="en-US" sz="11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40710" y="4898956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1</a:t>
            </a:r>
            <a:endParaRPr kumimoji="1" lang="ja-JP" altLang="en-US" sz="1100" dirty="0"/>
          </a:p>
        </p:txBody>
      </p:sp>
      <p:sp>
        <p:nvSpPr>
          <p:cNvPr id="13" name="円/楕円 12"/>
          <p:cNvSpPr/>
          <p:nvPr/>
        </p:nvSpPr>
        <p:spPr>
          <a:xfrm>
            <a:off x="2630096" y="3602812"/>
            <a:ext cx="288032" cy="28803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!</a:t>
            </a:r>
            <a:endParaRPr kumimoji="1" lang="ja-JP" altLang="en-US" dirty="0" smtClean="0">
              <a:solidFill>
                <a:schemeClr val="bg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2627784" y="4305038"/>
            <a:ext cx="288032" cy="28803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!</a:t>
            </a:r>
            <a:endParaRPr kumimoji="1" lang="ja-JP" altLang="en-US" dirty="0" smtClean="0">
              <a:solidFill>
                <a:schemeClr val="bg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850994" y="3614755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9</a:t>
            </a:r>
            <a:endParaRPr kumimoji="1" lang="ja-JP" altLang="en-US" sz="11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843808" y="4331460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2</a:t>
            </a:r>
            <a:endParaRPr kumimoji="1" lang="ja-JP" altLang="en-US" sz="1100" dirty="0"/>
          </a:p>
        </p:txBody>
      </p:sp>
      <p:sp>
        <p:nvSpPr>
          <p:cNvPr id="17" name="角丸四角形 16"/>
          <p:cNvSpPr/>
          <p:nvPr/>
        </p:nvSpPr>
        <p:spPr>
          <a:xfrm>
            <a:off x="3577900" y="2303788"/>
            <a:ext cx="1472291" cy="3273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/>
              <a:t>Add filter </a:t>
            </a:r>
            <a:r>
              <a:rPr lang="en-US" altLang="ja-JP" sz="1100" dirty="0" smtClean="0"/>
              <a:t>condition</a:t>
            </a:r>
            <a:endParaRPr lang="ja-JP" altLang="en-US" sz="1100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436632"/>
              </p:ext>
            </p:extLst>
          </p:nvPr>
        </p:nvGraphicFramePr>
        <p:xfrm>
          <a:off x="885580" y="692696"/>
          <a:ext cx="417646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77"/>
                <a:gridCol w="3041787"/>
              </a:tblGrid>
              <a:tr h="239424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Filter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Condition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39424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Time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2013/7/1 to 2016/7/1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39424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Velocity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50km/h to 60km/h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39424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Model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930E, 860E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39424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Affiliation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Mountain A, Mountain C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39424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Event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Event A occurred three time for</a:t>
                      </a:r>
                      <a:r>
                        <a:rPr kumimoji="1" lang="en-US" altLang="ja-JP" sz="1100" baseline="0" dirty="0" smtClean="0"/>
                        <a:t> 10 hours</a:t>
                      </a:r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正方形/長方形 19"/>
          <p:cNvSpPr/>
          <p:nvPr/>
        </p:nvSpPr>
        <p:spPr>
          <a:xfrm>
            <a:off x="5580112" y="620688"/>
            <a:ext cx="2304256" cy="23762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672078" y="692696"/>
            <a:ext cx="1060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Target area</a:t>
            </a:r>
            <a:endParaRPr kumimoji="1" lang="ja-JP" altLang="en-US" sz="1400" dirty="0"/>
          </a:p>
        </p:txBody>
      </p:sp>
      <p:sp>
        <p:nvSpPr>
          <p:cNvPr id="23" name="フリーフォーム 22"/>
          <p:cNvSpPr/>
          <p:nvPr/>
        </p:nvSpPr>
        <p:spPr>
          <a:xfrm>
            <a:off x="5836920" y="1116712"/>
            <a:ext cx="1859280" cy="1729740"/>
          </a:xfrm>
          <a:custGeom>
            <a:avLst/>
            <a:gdLst>
              <a:gd name="connsiteX0" fmla="*/ 0 w 1859280"/>
              <a:gd name="connsiteY0" fmla="*/ 0 h 1729740"/>
              <a:gd name="connsiteX1" fmla="*/ 868680 w 1859280"/>
              <a:gd name="connsiteY1" fmla="*/ 419100 h 1729740"/>
              <a:gd name="connsiteX2" fmla="*/ 952500 w 1859280"/>
              <a:gd name="connsiteY2" fmla="*/ 1234440 h 1729740"/>
              <a:gd name="connsiteX3" fmla="*/ 1859280 w 1859280"/>
              <a:gd name="connsiteY3" fmla="*/ 1729740 h 172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9280" h="1729740">
                <a:moveTo>
                  <a:pt x="0" y="0"/>
                </a:moveTo>
                <a:cubicBezTo>
                  <a:pt x="354965" y="106680"/>
                  <a:pt x="709930" y="213360"/>
                  <a:pt x="868680" y="419100"/>
                </a:cubicBezTo>
                <a:cubicBezTo>
                  <a:pt x="1027430" y="624840"/>
                  <a:pt x="787400" y="1016000"/>
                  <a:pt x="952500" y="1234440"/>
                </a:cubicBezTo>
                <a:cubicBezTo>
                  <a:pt x="1117600" y="1452880"/>
                  <a:pt x="1488440" y="1591310"/>
                  <a:pt x="1859280" y="172974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>
            <a:stCxn id="23" idx="2"/>
          </p:cNvCxnSpPr>
          <p:nvPr/>
        </p:nvCxnSpPr>
        <p:spPr>
          <a:xfrm flipH="1">
            <a:off x="5836920" y="2351152"/>
            <a:ext cx="952500" cy="49530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3" idx="1"/>
          </p:cNvCxnSpPr>
          <p:nvPr/>
        </p:nvCxnSpPr>
        <p:spPr>
          <a:xfrm flipV="1">
            <a:off x="6705600" y="1052736"/>
            <a:ext cx="990600" cy="48307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グループ化 34"/>
          <p:cNvGrpSpPr/>
          <p:nvPr/>
        </p:nvGrpSpPr>
        <p:grpSpPr>
          <a:xfrm>
            <a:off x="7308304" y="894682"/>
            <a:ext cx="346802" cy="325521"/>
            <a:chOff x="8163936" y="1803392"/>
            <a:chExt cx="480080" cy="450620"/>
          </a:xfrm>
        </p:grpSpPr>
        <p:sp>
          <p:nvSpPr>
            <p:cNvPr id="31" name="二等辺三角形 30"/>
            <p:cNvSpPr/>
            <p:nvPr/>
          </p:nvSpPr>
          <p:spPr>
            <a:xfrm rot="10800000">
              <a:off x="8283976" y="1803392"/>
              <a:ext cx="360040" cy="250198"/>
            </a:xfrm>
            <a:prstGeom prst="triangl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二等辺三角形 31"/>
            <p:cNvSpPr/>
            <p:nvPr/>
          </p:nvSpPr>
          <p:spPr>
            <a:xfrm>
              <a:off x="8163936" y="1872318"/>
              <a:ext cx="240080" cy="166836"/>
            </a:xfrm>
            <a:prstGeom prst="triangl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8202036" y="2078411"/>
              <a:ext cx="175601" cy="175601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8422695" y="2078411"/>
              <a:ext cx="175601" cy="175601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6182610" y="1015202"/>
            <a:ext cx="346802" cy="325521"/>
            <a:chOff x="8163936" y="1803392"/>
            <a:chExt cx="480080" cy="450620"/>
          </a:xfrm>
        </p:grpSpPr>
        <p:sp>
          <p:nvSpPr>
            <p:cNvPr id="37" name="二等辺三角形 36"/>
            <p:cNvSpPr/>
            <p:nvPr/>
          </p:nvSpPr>
          <p:spPr>
            <a:xfrm rot="10800000">
              <a:off x="8283976" y="1803392"/>
              <a:ext cx="360040" cy="250198"/>
            </a:xfrm>
            <a:prstGeom prst="triangl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二等辺三角形 37"/>
            <p:cNvSpPr/>
            <p:nvPr/>
          </p:nvSpPr>
          <p:spPr>
            <a:xfrm>
              <a:off x="8163936" y="1872318"/>
              <a:ext cx="240080" cy="166836"/>
            </a:xfrm>
            <a:prstGeom prst="triangl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8202036" y="2078411"/>
              <a:ext cx="175601" cy="175601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8422695" y="2078411"/>
              <a:ext cx="175601" cy="175601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6515273" y="1656061"/>
            <a:ext cx="346802" cy="325521"/>
            <a:chOff x="8163936" y="1803392"/>
            <a:chExt cx="480080" cy="450620"/>
          </a:xfrm>
        </p:grpSpPr>
        <p:sp>
          <p:nvSpPr>
            <p:cNvPr id="42" name="二等辺三角形 41"/>
            <p:cNvSpPr/>
            <p:nvPr/>
          </p:nvSpPr>
          <p:spPr>
            <a:xfrm rot="10800000">
              <a:off x="8283976" y="1803392"/>
              <a:ext cx="360040" cy="250198"/>
            </a:xfrm>
            <a:prstGeom prst="triangl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二等辺三角形 42"/>
            <p:cNvSpPr/>
            <p:nvPr/>
          </p:nvSpPr>
          <p:spPr>
            <a:xfrm>
              <a:off x="8163936" y="1872318"/>
              <a:ext cx="240080" cy="166836"/>
            </a:xfrm>
            <a:prstGeom prst="triangl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8202036" y="2078411"/>
              <a:ext cx="175601" cy="175601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8422695" y="2078411"/>
              <a:ext cx="175601" cy="175601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6532199" y="2025631"/>
            <a:ext cx="346802" cy="325521"/>
            <a:chOff x="8163936" y="1803392"/>
            <a:chExt cx="480080" cy="450620"/>
          </a:xfrm>
        </p:grpSpPr>
        <p:sp>
          <p:nvSpPr>
            <p:cNvPr id="47" name="二等辺三角形 46"/>
            <p:cNvSpPr/>
            <p:nvPr/>
          </p:nvSpPr>
          <p:spPr>
            <a:xfrm rot="10800000">
              <a:off x="8283976" y="1803392"/>
              <a:ext cx="360040" cy="250198"/>
            </a:xfrm>
            <a:prstGeom prst="triangl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二等辺三角形 47"/>
            <p:cNvSpPr/>
            <p:nvPr/>
          </p:nvSpPr>
          <p:spPr>
            <a:xfrm>
              <a:off x="8163936" y="1872318"/>
              <a:ext cx="240080" cy="166836"/>
            </a:xfrm>
            <a:prstGeom prst="triangl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8202036" y="2078411"/>
              <a:ext cx="175601" cy="175601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8422695" y="2078411"/>
              <a:ext cx="175601" cy="175601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5855357" y="2403278"/>
            <a:ext cx="346802" cy="325521"/>
            <a:chOff x="8163936" y="1803392"/>
            <a:chExt cx="480080" cy="450620"/>
          </a:xfrm>
        </p:grpSpPr>
        <p:sp>
          <p:nvSpPr>
            <p:cNvPr id="52" name="二等辺三角形 51"/>
            <p:cNvSpPr/>
            <p:nvPr/>
          </p:nvSpPr>
          <p:spPr>
            <a:xfrm rot="10800000">
              <a:off x="8283976" y="1803392"/>
              <a:ext cx="360040" cy="250198"/>
            </a:xfrm>
            <a:prstGeom prst="triangl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二等辺三角形 52"/>
            <p:cNvSpPr/>
            <p:nvPr/>
          </p:nvSpPr>
          <p:spPr>
            <a:xfrm>
              <a:off x="8163936" y="1872318"/>
              <a:ext cx="240080" cy="166836"/>
            </a:xfrm>
            <a:prstGeom prst="triangl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8202036" y="2078411"/>
              <a:ext cx="175601" cy="175601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" name="円/楕円 54"/>
            <p:cNvSpPr/>
            <p:nvPr/>
          </p:nvSpPr>
          <p:spPr>
            <a:xfrm>
              <a:off x="8422695" y="2078411"/>
              <a:ext cx="175601" cy="175601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6" name="角丸四角形 55"/>
          <p:cNvSpPr/>
          <p:nvPr/>
        </p:nvSpPr>
        <p:spPr>
          <a:xfrm>
            <a:off x="6948264" y="3103325"/>
            <a:ext cx="988781" cy="3273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/>
              <a:t>Clear area</a:t>
            </a:r>
            <a:endParaRPr lang="ja-JP" altLang="en-US" sz="1100" dirty="0"/>
          </a:p>
        </p:txBody>
      </p:sp>
      <p:sp>
        <p:nvSpPr>
          <p:cNvPr id="57" name="角丸四角形 56"/>
          <p:cNvSpPr/>
          <p:nvPr/>
        </p:nvSpPr>
        <p:spPr>
          <a:xfrm>
            <a:off x="2267744" y="2301581"/>
            <a:ext cx="1221933" cy="3273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/>
              <a:t>Clear condition</a:t>
            </a:r>
            <a:endParaRPr lang="ja-JP" altLang="en-US" sz="1100" dirty="0"/>
          </a:p>
        </p:txBody>
      </p:sp>
      <p:sp>
        <p:nvSpPr>
          <p:cNvPr id="59" name="線吹き出し 1 (枠付き) 58"/>
          <p:cNvSpPr/>
          <p:nvPr/>
        </p:nvSpPr>
        <p:spPr>
          <a:xfrm>
            <a:off x="7696200" y="1651723"/>
            <a:ext cx="1268288" cy="367578"/>
          </a:xfrm>
          <a:prstGeom prst="borderCallout1">
            <a:avLst>
              <a:gd name="adj1" fmla="val 18750"/>
              <a:gd name="adj2" fmla="val -8333"/>
              <a:gd name="adj3" fmla="val 39326"/>
              <a:gd name="adj4" fmla="val -29471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Cite Use Case 3</a:t>
            </a:r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0" name="線吹き出し 1 (枠付き) 59"/>
          <p:cNvSpPr/>
          <p:nvPr/>
        </p:nvSpPr>
        <p:spPr>
          <a:xfrm>
            <a:off x="3679901" y="476672"/>
            <a:ext cx="1268288" cy="367578"/>
          </a:xfrm>
          <a:prstGeom prst="borderCallout1">
            <a:avLst>
              <a:gd name="adj1" fmla="val 18750"/>
              <a:gd name="adj2" fmla="val -8333"/>
              <a:gd name="adj3" fmla="val 91152"/>
              <a:gd name="adj4" fmla="val -35479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Cite Use Case 3</a:t>
            </a:r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1" name="線吹き出し 1 (枠付き) 60"/>
          <p:cNvSpPr/>
          <p:nvPr/>
        </p:nvSpPr>
        <p:spPr>
          <a:xfrm>
            <a:off x="5665734" y="5525320"/>
            <a:ext cx="1642570" cy="351952"/>
          </a:xfrm>
          <a:prstGeom prst="borderCallout1">
            <a:avLst>
              <a:gd name="adj1" fmla="val 18750"/>
              <a:gd name="adj2" fmla="val -8333"/>
              <a:gd name="adj3" fmla="val 39326"/>
              <a:gd name="adj4" fmla="val -29471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Cite Use Case 1</a:t>
            </a:r>
          </a:p>
        </p:txBody>
      </p:sp>
      <p:sp>
        <p:nvSpPr>
          <p:cNvPr id="66" name="角丸四角形 65"/>
          <p:cNvSpPr/>
          <p:nvPr/>
        </p:nvSpPr>
        <p:spPr>
          <a:xfrm>
            <a:off x="2593485" y="5781888"/>
            <a:ext cx="1472291" cy="3273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/>
              <a:t>Go to maintenance record</a:t>
            </a:r>
            <a:endParaRPr lang="ja-JP" altLang="en-US" sz="1100" dirty="0"/>
          </a:p>
        </p:txBody>
      </p:sp>
      <p:sp>
        <p:nvSpPr>
          <p:cNvPr id="67" name="角丸四角形 66"/>
          <p:cNvSpPr/>
          <p:nvPr/>
        </p:nvSpPr>
        <p:spPr>
          <a:xfrm>
            <a:off x="1047841" y="5776559"/>
            <a:ext cx="1472291" cy="3273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/>
              <a:t>Go to analysis</a:t>
            </a:r>
            <a:endParaRPr lang="ja-JP" altLang="en-US" sz="1100" dirty="0"/>
          </a:p>
        </p:txBody>
      </p:sp>
      <p:sp>
        <p:nvSpPr>
          <p:cNvPr id="64" name="角丸四角形吹き出し 63"/>
          <p:cNvSpPr/>
          <p:nvPr/>
        </p:nvSpPr>
        <p:spPr>
          <a:xfrm>
            <a:off x="899592" y="6298312"/>
            <a:ext cx="1710299" cy="380480"/>
          </a:xfrm>
          <a:prstGeom prst="wedgeRoundRectCallout">
            <a:avLst>
              <a:gd name="adj1" fmla="val 23557"/>
              <a:gd name="adj2" fmla="val -11530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Transition button 1</a:t>
            </a:r>
          </a:p>
        </p:txBody>
      </p:sp>
      <p:sp>
        <p:nvSpPr>
          <p:cNvPr id="68" name="角丸四角形吹き出し 67"/>
          <p:cNvSpPr/>
          <p:nvPr/>
        </p:nvSpPr>
        <p:spPr>
          <a:xfrm>
            <a:off x="2717685" y="6309320"/>
            <a:ext cx="1710299" cy="380480"/>
          </a:xfrm>
          <a:prstGeom prst="wedgeRoundRectCallout">
            <a:avLst>
              <a:gd name="adj1" fmla="val -15208"/>
              <a:gd name="adj2" fmla="val -11330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Transition button 2</a:t>
            </a:r>
          </a:p>
        </p:txBody>
      </p:sp>
      <p:sp>
        <p:nvSpPr>
          <p:cNvPr id="69" name="線吹き出し 1 (枠付き) 68"/>
          <p:cNvSpPr/>
          <p:nvPr/>
        </p:nvSpPr>
        <p:spPr>
          <a:xfrm>
            <a:off x="6018176" y="4365104"/>
            <a:ext cx="2016224" cy="504056"/>
          </a:xfrm>
          <a:prstGeom prst="borderCallout1">
            <a:avLst>
              <a:gd name="adj1" fmla="val 18750"/>
              <a:gd name="adj2" fmla="val -8333"/>
              <a:gd name="adj3" fmla="val 128466"/>
              <a:gd name="adj4" fmla="val -43290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Each </a:t>
            </a:r>
            <a:r>
              <a:rPr lang="en-US" altLang="ja-JP" sz="1100" dirty="0">
                <a:solidFill>
                  <a:schemeClr val="tx1"/>
                </a:solidFill>
              </a:rPr>
              <a:t>row is selectable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User can select multi rows</a:t>
            </a:r>
          </a:p>
        </p:txBody>
      </p:sp>
      <p:sp>
        <p:nvSpPr>
          <p:cNvPr id="70" name="線吹き出し 1 (枠付き) 69"/>
          <p:cNvSpPr/>
          <p:nvPr/>
        </p:nvSpPr>
        <p:spPr>
          <a:xfrm>
            <a:off x="6009730" y="3624337"/>
            <a:ext cx="2320613" cy="504056"/>
          </a:xfrm>
          <a:prstGeom prst="borderCallout1">
            <a:avLst>
              <a:gd name="adj1" fmla="val 18750"/>
              <a:gd name="adj2" fmla="val -8333"/>
              <a:gd name="adj3" fmla="val 83114"/>
              <a:gd name="adj4" fmla="val -33439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This table indicates selected items in the above filters and map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4208531" y="5780920"/>
            <a:ext cx="1472291" cy="3273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/>
              <a:t>Go to graph</a:t>
            </a:r>
            <a:endParaRPr lang="ja-JP" altLang="en-US" sz="1100" dirty="0"/>
          </a:p>
        </p:txBody>
      </p:sp>
      <p:sp>
        <p:nvSpPr>
          <p:cNvPr id="72" name="角丸四角形吹き出し 71"/>
          <p:cNvSpPr/>
          <p:nvPr/>
        </p:nvSpPr>
        <p:spPr>
          <a:xfrm>
            <a:off x="4602871" y="6319360"/>
            <a:ext cx="1710299" cy="380480"/>
          </a:xfrm>
          <a:prstGeom prst="wedgeRoundRectCallout">
            <a:avLst>
              <a:gd name="adj1" fmla="val -15208"/>
              <a:gd name="adj2" fmla="val -11330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Transition button 3</a:t>
            </a:r>
          </a:p>
        </p:txBody>
      </p:sp>
      <p:sp>
        <p:nvSpPr>
          <p:cNvPr id="73" name="角丸四角形吹き出し 72"/>
          <p:cNvSpPr/>
          <p:nvPr/>
        </p:nvSpPr>
        <p:spPr>
          <a:xfrm>
            <a:off x="251520" y="2616472"/>
            <a:ext cx="1710299" cy="380480"/>
          </a:xfrm>
          <a:prstGeom prst="wedgeRoundRectCallout">
            <a:avLst>
              <a:gd name="adj1" fmla="val 19547"/>
              <a:gd name="adj2" fmla="val 19511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Transition button 4</a:t>
            </a:r>
          </a:p>
        </p:txBody>
      </p:sp>
    </p:spTree>
    <p:extLst>
      <p:ext uri="{BB962C8B-B14F-4D97-AF65-F5344CB8AC3E}">
        <p14:creationId xmlns:p14="http://schemas.microsoft.com/office/powerpoint/2010/main" val="226109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15 July 2016</a:t>
            </a:r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Desktop screen 2: Graph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11560" y="530678"/>
            <a:ext cx="7488832" cy="56166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1220125" y="1196752"/>
            <a:ext cx="2934946" cy="1723236"/>
            <a:chOff x="683568" y="1484785"/>
            <a:chExt cx="2934946" cy="172323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83568" y="1484785"/>
              <a:ext cx="2934946" cy="1723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2346277" y="2132856"/>
              <a:ext cx="984757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histogram</a:t>
              </a:r>
              <a:endParaRPr kumimoji="1" lang="ja-JP" altLang="en-US" sz="1400" dirty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4454955" y="1335812"/>
            <a:ext cx="2997365" cy="1381033"/>
            <a:chOff x="971600" y="3789040"/>
            <a:chExt cx="2997365" cy="138103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43"/>
            <a:stretch/>
          </p:blipFill>
          <p:spPr bwMode="auto">
            <a:xfrm>
              <a:off x="971600" y="3789040"/>
              <a:ext cx="2934946" cy="1381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テキスト ボックス 11"/>
            <p:cNvSpPr txBox="1"/>
            <p:nvPr/>
          </p:nvSpPr>
          <p:spPr>
            <a:xfrm>
              <a:off x="2827627" y="4201626"/>
              <a:ext cx="1141338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Trend graph</a:t>
              </a:r>
              <a:endParaRPr kumimoji="1" lang="ja-JP" altLang="en-US" sz="1400" dirty="0"/>
            </a:p>
          </p:txBody>
        </p:sp>
      </p:grpSp>
      <p:sp>
        <p:nvSpPr>
          <p:cNvPr id="15" name="線吹き出し 1 (枠付き) 14"/>
          <p:cNvSpPr/>
          <p:nvPr/>
        </p:nvSpPr>
        <p:spPr>
          <a:xfrm>
            <a:off x="5580112" y="1124744"/>
            <a:ext cx="1268288" cy="367578"/>
          </a:xfrm>
          <a:prstGeom prst="borderCallout1">
            <a:avLst>
              <a:gd name="adj1" fmla="val 18750"/>
              <a:gd name="adj2" fmla="val -8333"/>
              <a:gd name="adj3" fmla="val 128466"/>
              <a:gd name="adj4" fmla="val -43290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Cite Use Case 2</a:t>
            </a:r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6" name="線吹き出し 1 (枠付き) 15"/>
          <p:cNvSpPr/>
          <p:nvPr/>
        </p:nvSpPr>
        <p:spPr>
          <a:xfrm>
            <a:off x="2741068" y="1196752"/>
            <a:ext cx="1268288" cy="367578"/>
          </a:xfrm>
          <a:prstGeom prst="borderCallout1">
            <a:avLst>
              <a:gd name="adj1" fmla="val 18750"/>
              <a:gd name="adj2" fmla="val -8333"/>
              <a:gd name="adj3" fmla="val 138831"/>
              <a:gd name="adj4" fmla="val -37882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Cite Use Case 2</a:t>
            </a:r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3568" y="620688"/>
            <a:ext cx="158248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C1010, C5326</a:t>
            </a:r>
            <a:endParaRPr kumimoji="1" lang="ja-JP" altLang="en-US" dirty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08376"/>
              </p:ext>
            </p:extLst>
          </p:nvPr>
        </p:nvGraphicFramePr>
        <p:xfrm>
          <a:off x="1016618" y="3994572"/>
          <a:ext cx="186815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078"/>
                <a:gridCol w="934078"/>
              </a:tblGrid>
              <a:tr h="213753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Count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13753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Event 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35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13753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Event 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63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13753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Event 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26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13753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Event D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19</a:t>
                      </a:r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線吹き出し 1 (枠付き) 19"/>
          <p:cNvSpPr/>
          <p:nvPr/>
        </p:nvSpPr>
        <p:spPr>
          <a:xfrm>
            <a:off x="2818245" y="620688"/>
            <a:ext cx="1268288" cy="367578"/>
          </a:xfrm>
          <a:prstGeom prst="borderCallout1">
            <a:avLst>
              <a:gd name="adj1" fmla="val 18750"/>
              <a:gd name="adj2" fmla="val -8333"/>
              <a:gd name="adj3" fmla="val 60056"/>
              <a:gd name="adj4" fmla="val -52301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Target machines selected screen 1</a:t>
            </a:r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4689928" y="3624039"/>
            <a:ext cx="2810058" cy="2181225"/>
            <a:chOff x="3867591" y="3789040"/>
            <a:chExt cx="2810058" cy="2181225"/>
          </a:xfrm>
        </p:grpSpPr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7591" y="3789040"/>
              <a:ext cx="2476500" cy="2181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テキスト ボックス 20"/>
            <p:cNvSpPr txBox="1"/>
            <p:nvPr/>
          </p:nvSpPr>
          <p:spPr>
            <a:xfrm>
              <a:off x="3867591" y="3789040"/>
              <a:ext cx="1712521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/>
                <a:t>Threshold analysis</a:t>
              </a:r>
              <a:endParaRPr kumimoji="1" lang="ja-JP" altLang="en-US" sz="1400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611075" y="4221088"/>
              <a:ext cx="967765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Threshold</a:t>
              </a:r>
              <a:endParaRPr kumimoji="1" lang="ja-JP" altLang="en-US" sz="14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4544501" y="5157192"/>
              <a:ext cx="2133148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Threshold count: 2 times</a:t>
              </a:r>
              <a:endParaRPr kumimoji="1" lang="ja-JP" altLang="en-US" sz="1400" dirty="0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1403648" y="2924944"/>
            <a:ext cx="1839707" cy="288032"/>
            <a:chOff x="1220125" y="3140968"/>
            <a:chExt cx="1839707" cy="288032"/>
          </a:xfrm>
        </p:grpSpPr>
        <p:sp>
          <p:nvSpPr>
            <p:cNvPr id="25" name="正方形/長方形 24"/>
            <p:cNvSpPr/>
            <p:nvPr/>
          </p:nvSpPr>
          <p:spPr>
            <a:xfrm>
              <a:off x="1220125" y="3140968"/>
              <a:ext cx="1839707" cy="2880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ja-JP" sz="1100" dirty="0" smtClean="0">
                  <a:solidFill>
                    <a:schemeClr val="tx1"/>
                  </a:solidFill>
                </a:rPr>
                <a:t>Target sensor: sensor 1</a:t>
              </a:r>
              <a:endParaRPr kumimoji="1" lang="ja-JP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二等辺三角形 25"/>
            <p:cNvSpPr/>
            <p:nvPr/>
          </p:nvSpPr>
          <p:spPr>
            <a:xfrm rot="10800000">
              <a:off x="1258786" y="3212976"/>
              <a:ext cx="216024" cy="1440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4971547" y="2924944"/>
            <a:ext cx="1839707" cy="288032"/>
            <a:chOff x="1220125" y="3140968"/>
            <a:chExt cx="1839707" cy="288032"/>
          </a:xfrm>
        </p:grpSpPr>
        <p:sp>
          <p:nvSpPr>
            <p:cNvPr id="29" name="正方形/長方形 28"/>
            <p:cNvSpPr/>
            <p:nvPr/>
          </p:nvSpPr>
          <p:spPr>
            <a:xfrm>
              <a:off x="1220125" y="3140968"/>
              <a:ext cx="1839707" cy="2880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ja-JP" sz="1100" dirty="0" smtClean="0">
                  <a:solidFill>
                    <a:schemeClr val="tx1"/>
                  </a:solidFill>
                </a:rPr>
                <a:t>Target sensor: sensor 3</a:t>
              </a:r>
              <a:endParaRPr kumimoji="1" lang="ja-JP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二等辺三角形 29"/>
            <p:cNvSpPr/>
            <p:nvPr/>
          </p:nvSpPr>
          <p:spPr>
            <a:xfrm rot="10800000">
              <a:off x="1258786" y="3212976"/>
              <a:ext cx="216024" cy="1440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1" name="線吹き出し 1 (枠付き) 30"/>
          <p:cNvSpPr/>
          <p:nvPr/>
        </p:nvSpPr>
        <p:spPr>
          <a:xfrm>
            <a:off x="7020272" y="2348880"/>
            <a:ext cx="2016224" cy="504056"/>
          </a:xfrm>
          <a:prstGeom prst="borderCallout1">
            <a:avLst>
              <a:gd name="adj1" fmla="val 18750"/>
              <a:gd name="adj2" fmla="val -8333"/>
              <a:gd name="adj3" fmla="val 128466"/>
              <a:gd name="adj4" fmla="val -43290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User select menu</a:t>
            </a: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User can input text directly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Auto completion text field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115616" y="3645024"/>
            <a:ext cx="171252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Event Tabulation</a:t>
            </a:r>
            <a:endParaRPr kumimoji="1" lang="ja-JP" altLang="en-US" sz="1400" dirty="0"/>
          </a:p>
        </p:txBody>
      </p:sp>
      <p:sp>
        <p:nvSpPr>
          <p:cNvPr id="18" name="線吹き出し 1 (枠付き) 17"/>
          <p:cNvSpPr/>
          <p:nvPr/>
        </p:nvSpPr>
        <p:spPr>
          <a:xfrm>
            <a:off x="3170802" y="5013176"/>
            <a:ext cx="1529349" cy="367578"/>
          </a:xfrm>
          <a:prstGeom prst="borderCallout1">
            <a:avLst>
              <a:gd name="adj1" fmla="val 18750"/>
              <a:gd name="adj2" fmla="val -8333"/>
              <a:gd name="adj3" fmla="val 51764"/>
              <a:gd name="adj4" fmla="val -43861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Cite Use Case 2</a:t>
            </a:r>
          </a:p>
        </p:txBody>
      </p:sp>
      <p:sp>
        <p:nvSpPr>
          <p:cNvPr id="33" name="角丸四角形 32"/>
          <p:cNvSpPr/>
          <p:nvPr/>
        </p:nvSpPr>
        <p:spPr>
          <a:xfrm>
            <a:off x="2226545" y="5373216"/>
            <a:ext cx="905295" cy="3273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/>
              <a:t>Add </a:t>
            </a:r>
            <a:r>
              <a:rPr lang="en-US" altLang="ja-JP" sz="1100" dirty="0" smtClean="0"/>
              <a:t>event</a:t>
            </a:r>
            <a:endParaRPr lang="ja-JP" altLang="en-US" sz="1100" dirty="0"/>
          </a:p>
        </p:txBody>
      </p:sp>
      <p:sp>
        <p:nvSpPr>
          <p:cNvPr id="34" name="角丸四角形 33"/>
          <p:cNvSpPr/>
          <p:nvPr/>
        </p:nvSpPr>
        <p:spPr>
          <a:xfrm>
            <a:off x="899592" y="5371009"/>
            <a:ext cx="1232904" cy="3273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/>
              <a:t>Clear tabulation</a:t>
            </a:r>
            <a:endParaRPr lang="ja-JP" altLang="en-US" sz="1100" dirty="0"/>
          </a:p>
        </p:txBody>
      </p:sp>
      <p:sp>
        <p:nvSpPr>
          <p:cNvPr id="35" name="線吹き出し 1 (枠付き) 34"/>
          <p:cNvSpPr/>
          <p:nvPr/>
        </p:nvSpPr>
        <p:spPr>
          <a:xfrm>
            <a:off x="7164288" y="3429000"/>
            <a:ext cx="1268288" cy="367578"/>
          </a:xfrm>
          <a:prstGeom prst="borderCallout1">
            <a:avLst>
              <a:gd name="adj1" fmla="val 18750"/>
              <a:gd name="adj2" fmla="val -8333"/>
              <a:gd name="adj3" fmla="val 128466"/>
              <a:gd name="adj4" fmla="val -43290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Cite Use Case 2</a:t>
            </a:r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6" name="線吹き出し 1 (枠付き) 35"/>
          <p:cNvSpPr/>
          <p:nvPr/>
        </p:nvSpPr>
        <p:spPr>
          <a:xfrm>
            <a:off x="7596336" y="4501582"/>
            <a:ext cx="1368152" cy="367578"/>
          </a:xfrm>
          <a:prstGeom prst="borderCallout1">
            <a:avLst>
              <a:gd name="adj1" fmla="val 18750"/>
              <a:gd name="adj2" fmla="val -8333"/>
              <a:gd name="adj3" fmla="val -35303"/>
              <a:gd name="adj4" fmla="val -33076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User configurable</a:t>
            </a:r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  <p:grpSp>
        <p:nvGrpSpPr>
          <p:cNvPr id="37" name="グループ化 36"/>
          <p:cNvGrpSpPr/>
          <p:nvPr/>
        </p:nvGrpSpPr>
        <p:grpSpPr>
          <a:xfrm>
            <a:off x="4982757" y="5781268"/>
            <a:ext cx="1839707" cy="288032"/>
            <a:chOff x="1220125" y="3140968"/>
            <a:chExt cx="1839707" cy="288032"/>
          </a:xfrm>
        </p:grpSpPr>
        <p:sp>
          <p:nvSpPr>
            <p:cNvPr id="38" name="正方形/長方形 37"/>
            <p:cNvSpPr/>
            <p:nvPr/>
          </p:nvSpPr>
          <p:spPr>
            <a:xfrm>
              <a:off x="1220125" y="3140968"/>
              <a:ext cx="1839707" cy="2880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ja-JP" sz="1100" dirty="0" smtClean="0">
                  <a:solidFill>
                    <a:schemeClr val="tx1"/>
                  </a:solidFill>
                </a:rPr>
                <a:t>Target sensor: sensor 2</a:t>
              </a:r>
              <a:endParaRPr kumimoji="1" lang="ja-JP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" name="二等辺三角形 38"/>
            <p:cNvSpPr/>
            <p:nvPr/>
          </p:nvSpPr>
          <p:spPr>
            <a:xfrm rot="10800000">
              <a:off x="1258786" y="3212976"/>
              <a:ext cx="216024" cy="1440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3" name="動作設定ボタン : 戻る/前へ 42">
            <a:hlinkClick r:id="" action="ppaction://hlinkshowjump?jump=previousslide" highlightClick="1"/>
          </p:cNvPr>
          <p:cNvSpPr/>
          <p:nvPr/>
        </p:nvSpPr>
        <p:spPr>
          <a:xfrm>
            <a:off x="7628844" y="5635676"/>
            <a:ext cx="339175" cy="339175"/>
          </a:xfrm>
          <a:prstGeom prst="actionButtonBackPreviou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44" name="角丸四角形吹き出し 43"/>
          <p:cNvSpPr/>
          <p:nvPr/>
        </p:nvSpPr>
        <p:spPr>
          <a:xfrm>
            <a:off x="7009350" y="6248667"/>
            <a:ext cx="1466282" cy="276678"/>
          </a:xfrm>
          <a:prstGeom prst="wedgeRoundRectCallout">
            <a:avLst>
              <a:gd name="adj1" fmla="val 4908"/>
              <a:gd name="adj2" fmla="val -188731"/>
              <a:gd name="adj3" fmla="val 16667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bg1"/>
                </a:solidFill>
              </a:rPr>
              <a:t>Transition button 1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5698040" y="359102"/>
            <a:ext cx="2759734" cy="5231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Notes: this screen 2 inherits filter condition of screen 1 </a:t>
            </a:r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725873" y="5765982"/>
            <a:ext cx="1472291" cy="3273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/>
              <a:t>Go to event history</a:t>
            </a:r>
            <a:endParaRPr lang="ja-JP" altLang="en-US" sz="1100" dirty="0"/>
          </a:p>
        </p:txBody>
      </p:sp>
      <p:sp>
        <p:nvSpPr>
          <p:cNvPr id="47" name="角丸四角形吹き出し 46"/>
          <p:cNvSpPr/>
          <p:nvPr/>
        </p:nvSpPr>
        <p:spPr>
          <a:xfrm>
            <a:off x="2556743" y="6216088"/>
            <a:ext cx="1529790" cy="309256"/>
          </a:xfrm>
          <a:prstGeom prst="wedgeRoundRectCallout">
            <a:avLst>
              <a:gd name="adj1" fmla="val -26802"/>
              <a:gd name="adj2" fmla="val -12709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Transition button 2</a:t>
            </a:r>
          </a:p>
        </p:txBody>
      </p:sp>
      <p:sp>
        <p:nvSpPr>
          <p:cNvPr id="49" name="線吹き出し 1 (枠付き) 48"/>
          <p:cNvSpPr/>
          <p:nvPr/>
        </p:nvSpPr>
        <p:spPr>
          <a:xfrm>
            <a:off x="2611073" y="3422723"/>
            <a:ext cx="2089078" cy="852868"/>
          </a:xfrm>
          <a:prstGeom prst="borderCallout1">
            <a:avLst>
              <a:gd name="adj1" fmla="val 109554"/>
              <a:gd name="adj2" fmla="val 24112"/>
              <a:gd name="adj3" fmla="val 142533"/>
              <a:gd name="adj4" fmla="val -1188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Each row is selectable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User can select multi </a:t>
            </a:r>
            <a:r>
              <a:rPr lang="en-US" altLang="ja-JP" sz="1100" dirty="0" smtClean="0">
                <a:solidFill>
                  <a:schemeClr val="tx1"/>
                </a:solidFill>
              </a:rPr>
              <a:t>rows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selected item is highlighted</a:t>
            </a:r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02080" y="4293095"/>
            <a:ext cx="1880754" cy="50405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1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15 July 2016</a:t>
            </a:r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Desktop screen 3: Event history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508104" y="620688"/>
            <a:ext cx="2304256" cy="23762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フリーフォーム 6"/>
          <p:cNvSpPr/>
          <p:nvPr/>
        </p:nvSpPr>
        <p:spPr>
          <a:xfrm>
            <a:off x="5764912" y="1013460"/>
            <a:ext cx="1859280" cy="1729740"/>
          </a:xfrm>
          <a:custGeom>
            <a:avLst/>
            <a:gdLst>
              <a:gd name="connsiteX0" fmla="*/ 0 w 1859280"/>
              <a:gd name="connsiteY0" fmla="*/ 0 h 1729740"/>
              <a:gd name="connsiteX1" fmla="*/ 868680 w 1859280"/>
              <a:gd name="connsiteY1" fmla="*/ 419100 h 1729740"/>
              <a:gd name="connsiteX2" fmla="*/ 952500 w 1859280"/>
              <a:gd name="connsiteY2" fmla="*/ 1234440 h 1729740"/>
              <a:gd name="connsiteX3" fmla="*/ 1859280 w 1859280"/>
              <a:gd name="connsiteY3" fmla="*/ 1729740 h 172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9280" h="1729740">
                <a:moveTo>
                  <a:pt x="0" y="0"/>
                </a:moveTo>
                <a:cubicBezTo>
                  <a:pt x="354965" y="106680"/>
                  <a:pt x="709930" y="213360"/>
                  <a:pt x="868680" y="419100"/>
                </a:cubicBezTo>
                <a:cubicBezTo>
                  <a:pt x="1027430" y="624840"/>
                  <a:pt x="787400" y="1016000"/>
                  <a:pt x="952500" y="1234440"/>
                </a:cubicBezTo>
                <a:cubicBezTo>
                  <a:pt x="1117600" y="1452880"/>
                  <a:pt x="1488440" y="1591310"/>
                  <a:pt x="1859280" y="172974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stCxn id="7" idx="2"/>
          </p:cNvCxnSpPr>
          <p:nvPr/>
        </p:nvCxnSpPr>
        <p:spPr>
          <a:xfrm flipH="1">
            <a:off x="5764912" y="2247900"/>
            <a:ext cx="952500" cy="49530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7" idx="1"/>
          </p:cNvCxnSpPr>
          <p:nvPr/>
        </p:nvCxnSpPr>
        <p:spPr>
          <a:xfrm flipV="1">
            <a:off x="6633592" y="949484"/>
            <a:ext cx="990600" cy="48307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611560" y="530678"/>
            <a:ext cx="7488832" cy="56166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5913512" y="2351534"/>
            <a:ext cx="72008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/>
              <a:t>Event B</a:t>
            </a:r>
            <a:endParaRPr lang="ja-JP" altLang="en-US" sz="1100" dirty="0"/>
          </a:p>
        </p:txBody>
      </p:sp>
      <p:sp>
        <p:nvSpPr>
          <p:cNvPr id="38" name="角丸四角形 37"/>
          <p:cNvSpPr/>
          <p:nvPr/>
        </p:nvSpPr>
        <p:spPr>
          <a:xfrm>
            <a:off x="6408812" y="1288544"/>
            <a:ext cx="72008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/>
              <a:t>Event </a:t>
            </a:r>
            <a:r>
              <a:rPr lang="en-US" altLang="ja-JP" sz="1100" dirty="0" smtClean="0"/>
              <a:t>A</a:t>
            </a:r>
            <a:endParaRPr lang="ja-JP" altLang="en-US" sz="1100" dirty="0"/>
          </a:p>
        </p:txBody>
      </p:sp>
      <p:sp>
        <p:nvSpPr>
          <p:cNvPr id="39" name="角丸四角形 38"/>
          <p:cNvSpPr/>
          <p:nvPr/>
        </p:nvSpPr>
        <p:spPr>
          <a:xfrm>
            <a:off x="5966460" y="1047006"/>
            <a:ext cx="72008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/>
              <a:t>Event </a:t>
            </a:r>
            <a:r>
              <a:rPr lang="en-US" altLang="ja-JP" sz="1100" dirty="0" smtClean="0"/>
              <a:t>A</a:t>
            </a:r>
            <a:endParaRPr lang="ja-JP" altLang="en-US" sz="1100" dirty="0"/>
          </a:p>
        </p:txBody>
      </p:sp>
      <p:sp>
        <p:nvSpPr>
          <p:cNvPr id="40" name="角丸四角形 39"/>
          <p:cNvSpPr/>
          <p:nvPr/>
        </p:nvSpPr>
        <p:spPr>
          <a:xfrm>
            <a:off x="6334512" y="1872826"/>
            <a:ext cx="72008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/>
              <a:t>Event </a:t>
            </a:r>
            <a:r>
              <a:rPr lang="en-US" altLang="ja-JP" sz="1100" dirty="0" smtClean="0"/>
              <a:t>A</a:t>
            </a:r>
            <a:endParaRPr lang="ja-JP" altLang="en-US" sz="1100" dirty="0"/>
          </a:p>
        </p:txBody>
      </p:sp>
      <p:sp>
        <p:nvSpPr>
          <p:cNvPr id="41" name="動作設定ボタン : 戻る/前へ 40">
            <a:hlinkClick r:id="" action="ppaction://hlinkshowjump?jump=previousslide" highlightClick="1"/>
          </p:cNvPr>
          <p:cNvSpPr/>
          <p:nvPr/>
        </p:nvSpPr>
        <p:spPr>
          <a:xfrm>
            <a:off x="7628844" y="5635676"/>
            <a:ext cx="339175" cy="339175"/>
          </a:xfrm>
          <a:prstGeom prst="actionButtonBackPreviou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角丸四角形吹き出し 41"/>
          <p:cNvSpPr/>
          <p:nvPr/>
        </p:nvSpPr>
        <p:spPr>
          <a:xfrm>
            <a:off x="7009350" y="6248666"/>
            <a:ext cx="1466282" cy="401249"/>
          </a:xfrm>
          <a:prstGeom prst="wedgeRoundRectCallout">
            <a:avLst>
              <a:gd name="adj1" fmla="val 4908"/>
              <a:gd name="adj2" fmla="val -125387"/>
              <a:gd name="adj3" fmla="val 16667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bg1"/>
                </a:solidFill>
              </a:rPr>
              <a:t>Transition button 1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972896" y="3089979"/>
            <a:ext cx="137467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Event mapping</a:t>
            </a:r>
            <a:endParaRPr kumimoji="1" lang="ja-JP" altLang="en-US" sz="1400" dirty="0"/>
          </a:p>
        </p:txBody>
      </p:sp>
      <p:graphicFrame>
        <p:nvGraphicFramePr>
          <p:cNvPr id="44" name="表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149390"/>
              </p:ext>
            </p:extLst>
          </p:nvPr>
        </p:nvGraphicFramePr>
        <p:xfrm>
          <a:off x="971600" y="3430880"/>
          <a:ext cx="3624063" cy="223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021"/>
                <a:gridCol w="1208021"/>
                <a:gridCol w="120802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Date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Unit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Event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260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2016/7/1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C1010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Event A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260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2016/5/26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C5326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Event A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260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2016/5/15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C1010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Event</a:t>
                      </a:r>
                      <a:r>
                        <a:rPr kumimoji="1" lang="en-US" altLang="ja-JP" sz="1200" baseline="0" dirty="0" smtClean="0"/>
                        <a:t> B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260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2016/4/3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C1010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Event A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260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2015/12/31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C5326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Event A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260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2015/11/30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C1010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Event B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テキスト ボックス 44"/>
          <p:cNvSpPr txBox="1"/>
          <p:nvPr/>
        </p:nvSpPr>
        <p:spPr>
          <a:xfrm>
            <a:off x="683568" y="620688"/>
            <a:ext cx="158248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C1010, C5326</a:t>
            </a:r>
            <a:endParaRPr kumimoji="1" lang="ja-JP" altLang="en-US" dirty="0"/>
          </a:p>
        </p:txBody>
      </p:sp>
      <p:sp>
        <p:nvSpPr>
          <p:cNvPr id="46" name="線吹き出し 1 (枠付き) 45"/>
          <p:cNvSpPr/>
          <p:nvPr/>
        </p:nvSpPr>
        <p:spPr>
          <a:xfrm>
            <a:off x="2818245" y="620688"/>
            <a:ext cx="1268288" cy="367578"/>
          </a:xfrm>
          <a:prstGeom prst="borderCallout1">
            <a:avLst>
              <a:gd name="adj1" fmla="val 18750"/>
              <a:gd name="adj2" fmla="val -8333"/>
              <a:gd name="adj3" fmla="val 60056"/>
              <a:gd name="adj4" fmla="val -52301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Target machines selected screen 1</a:t>
            </a:r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5436096" y="116632"/>
            <a:ext cx="2759734" cy="5231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Notes: this screen 3 inherits filter condition of screen 1 </a:t>
            </a:r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8" name="表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380439"/>
              </p:ext>
            </p:extLst>
          </p:nvPr>
        </p:nvGraphicFramePr>
        <p:xfrm>
          <a:off x="1016618" y="1701552"/>
          <a:ext cx="186815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078"/>
                <a:gridCol w="934078"/>
              </a:tblGrid>
              <a:tr h="213753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Count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13753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Event 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35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13753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Event 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63</a:t>
                      </a:r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テキスト ボックス 48"/>
          <p:cNvSpPr txBox="1"/>
          <p:nvPr/>
        </p:nvSpPr>
        <p:spPr>
          <a:xfrm>
            <a:off x="1115616" y="1352004"/>
            <a:ext cx="171252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Event Tabulation</a:t>
            </a:r>
            <a:endParaRPr kumimoji="1" lang="ja-JP" altLang="en-US" sz="1400" dirty="0"/>
          </a:p>
        </p:txBody>
      </p:sp>
      <p:sp>
        <p:nvSpPr>
          <p:cNvPr id="50" name="線吹き出し 1 (枠付き) 49"/>
          <p:cNvSpPr/>
          <p:nvPr/>
        </p:nvSpPr>
        <p:spPr>
          <a:xfrm>
            <a:off x="3170802" y="1628800"/>
            <a:ext cx="1689230" cy="367578"/>
          </a:xfrm>
          <a:prstGeom prst="borderCallout1">
            <a:avLst>
              <a:gd name="adj1" fmla="val 18750"/>
              <a:gd name="adj2" fmla="val -8333"/>
              <a:gd name="adj3" fmla="val 68348"/>
              <a:gd name="adj4" fmla="val -28073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This table inherits select items in screen 2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961984" y="3051095"/>
            <a:ext cx="171252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Event history</a:t>
            </a:r>
            <a:endParaRPr kumimoji="1" lang="ja-JP" altLang="en-US" sz="1400" dirty="0"/>
          </a:p>
        </p:txBody>
      </p:sp>
      <p:pic>
        <p:nvPicPr>
          <p:cNvPr id="5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84656" y="3768060"/>
            <a:ext cx="2011680" cy="146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167412"/>
              </p:ext>
            </p:extLst>
          </p:nvPr>
        </p:nvGraphicFramePr>
        <p:xfrm>
          <a:off x="5096825" y="3573016"/>
          <a:ext cx="2981931" cy="32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977"/>
                <a:gridCol w="993977"/>
                <a:gridCol w="993977"/>
              </a:tblGrid>
              <a:tr h="326008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2016/5/26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C5326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Event A</a:t>
                      </a:r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4" name="グループ化 53"/>
          <p:cNvGrpSpPr/>
          <p:nvPr/>
        </p:nvGrpSpPr>
        <p:grpSpPr>
          <a:xfrm>
            <a:off x="5148064" y="5229200"/>
            <a:ext cx="1839707" cy="288032"/>
            <a:chOff x="1220125" y="3140968"/>
            <a:chExt cx="1839707" cy="288032"/>
          </a:xfrm>
        </p:grpSpPr>
        <p:sp>
          <p:nvSpPr>
            <p:cNvPr id="55" name="正方形/長方形 54"/>
            <p:cNvSpPr/>
            <p:nvPr/>
          </p:nvSpPr>
          <p:spPr>
            <a:xfrm>
              <a:off x="1220125" y="3140968"/>
              <a:ext cx="1839707" cy="2880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ja-JP" sz="1100" dirty="0" smtClean="0">
                  <a:solidFill>
                    <a:schemeClr val="tx1"/>
                  </a:solidFill>
                </a:rPr>
                <a:t>Target sensor: sensor 2</a:t>
              </a:r>
              <a:endParaRPr kumimoji="1" lang="ja-JP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" name="二等辺三角形 55"/>
            <p:cNvSpPr/>
            <p:nvPr/>
          </p:nvSpPr>
          <p:spPr>
            <a:xfrm rot="10800000">
              <a:off x="1258786" y="3212976"/>
              <a:ext cx="216024" cy="1440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7" name="角丸四角形 56"/>
          <p:cNvSpPr/>
          <p:nvPr/>
        </p:nvSpPr>
        <p:spPr>
          <a:xfrm>
            <a:off x="971600" y="4006944"/>
            <a:ext cx="3600400" cy="36004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8" name="線吹き出し 1 (枠付き) 57"/>
          <p:cNvSpPr/>
          <p:nvPr/>
        </p:nvSpPr>
        <p:spPr>
          <a:xfrm>
            <a:off x="3040361" y="2599019"/>
            <a:ext cx="1268288" cy="367578"/>
          </a:xfrm>
          <a:prstGeom prst="borderCallout1">
            <a:avLst>
              <a:gd name="adj1" fmla="val 18750"/>
              <a:gd name="adj2" fmla="val -8333"/>
              <a:gd name="adj3" fmla="val 138831"/>
              <a:gd name="adj4" fmla="val -37882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Cite Use Case 4</a:t>
            </a:r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0" name="ホームベース 59"/>
          <p:cNvSpPr/>
          <p:nvPr/>
        </p:nvSpPr>
        <p:spPr>
          <a:xfrm>
            <a:off x="4860032" y="4293096"/>
            <a:ext cx="570497" cy="504056"/>
          </a:xfrm>
          <a:prstGeom prst="homePlat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61" name="グループ化 60"/>
          <p:cNvGrpSpPr/>
          <p:nvPr/>
        </p:nvGrpSpPr>
        <p:grpSpPr>
          <a:xfrm>
            <a:off x="5156287" y="5589240"/>
            <a:ext cx="1839707" cy="288032"/>
            <a:chOff x="1220125" y="3140968"/>
            <a:chExt cx="1839707" cy="288032"/>
          </a:xfrm>
        </p:grpSpPr>
        <p:sp>
          <p:nvSpPr>
            <p:cNvPr id="62" name="正方形/長方形 61"/>
            <p:cNvSpPr/>
            <p:nvPr/>
          </p:nvSpPr>
          <p:spPr>
            <a:xfrm>
              <a:off x="1220125" y="3140968"/>
              <a:ext cx="1839707" cy="2880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ja-JP" sz="1100" dirty="0" smtClean="0">
                  <a:solidFill>
                    <a:schemeClr val="tx1"/>
                  </a:solidFill>
                </a:rPr>
                <a:t>Target sensor: sensor 1</a:t>
              </a:r>
              <a:endParaRPr kumimoji="1" lang="ja-JP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二等辺三角形 62"/>
            <p:cNvSpPr/>
            <p:nvPr/>
          </p:nvSpPr>
          <p:spPr>
            <a:xfrm rot="10800000">
              <a:off x="1258786" y="3212976"/>
              <a:ext cx="216024" cy="1440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64" name="角丸四角形 63"/>
          <p:cNvSpPr/>
          <p:nvPr/>
        </p:nvSpPr>
        <p:spPr>
          <a:xfrm>
            <a:off x="7131787" y="5189918"/>
            <a:ext cx="968606" cy="3273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/>
              <a:t>Add </a:t>
            </a:r>
            <a:r>
              <a:rPr lang="en-US" altLang="ja-JP" sz="1100" dirty="0" smtClean="0"/>
              <a:t>sensor</a:t>
            </a:r>
            <a:endParaRPr lang="ja-JP" altLang="en-US" sz="1100" dirty="0"/>
          </a:p>
        </p:txBody>
      </p:sp>
      <p:sp>
        <p:nvSpPr>
          <p:cNvPr id="65" name="線吹き出し 1 (枠付き) 64"/>
          <p:cNvSpPr/>
          <p:nvPr/>
        </p:nvSpPr>
        <p:spPr>
          <a:xfrm>
            <a:off x="7714224" y="3934646"/>
            <a:ext cx="1268288" cy="790498"/>
          </a:xfrm>
          <a:prstGeom prst="borderCallout1">
            <a:avLst>
              <a:gd name="adj1" fmla="val 18750"/>
              <a:gd name="adj2" fmla="val -8333"/>
              <a:gd name="adj3" fmla="val 42719"/>
              <a:gd name="adj4" fmla="val -45092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This graph indicates “Event history”  selected items</a:t>
            </a:r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6" name="線吹き出し 1 (枠付き) 65"/>
          <p:cNvSpPr/>
          <p:nvPr/>
        </p:nvSpPr>
        <p:spPr>
          <a:xfrm>
            <a:off x="1474810" y="5121983"/>
            <a:ext cx="2089078" cy="852868"/>
          </a:xfrm>
          <a:prstGeom prst="borderCallout1">
            <a:avLst>
              <a:gd name="adj1" fmla="val -10169"/>
              <a:gd name="adj2" fmla="val 44538"/>
              <a:gd name="adj3" fmla="val -95126"/>
              <a:gd name="adj4" fmla="val 25804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Each row is selectable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User can select multi </a:t>
            </a:r>
            <a:r>
              <a:rPr lang="en-US" altLang="ja-JP" sz="1100" dirty="0" smtClean="0">
                <a:solidFill>
                  <a:schemeClr val="tx1"/>
                </a:solidFill>
              </a:rPr>
              <a:t>rows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selected item is highlighted</a:t>
            </a:r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0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15 July 2016</a:t>
            </a:r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Deskto</a:t>
            </a:r>
            <a:r>
              <a:rPr lang="en-US" altLang="ja-JP" dirty="0" smtClean="0"/>
              <a:t>p screen 4: Analysis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11560" y="530678"/>
            <a:ext cx="7488832" cy="56166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8" y="620688"/>
            <a:ext cx="158248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C1010, C5326</a:t>
            </a:r>
            <a:endParaRPr kumimoji="1" lang="ja-JP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81" y="1130578"/>
            <a:ext cx="2858442" cy="1986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動作設定ボタン : 戻る/前へ 7">
            <a:hlinkClick r:id="" action="ppaction://hlinkshowjump?jump=previousslide" highlightClick="1"/>
          </p:cNvPr>
          <p:cNvSpPr/>
          <p:nvPr/>
        </p:nvSpPr>
        <p:spPr>
          <a:xfrm>
            <a:off x="7628844" y="5635676"/>
            <a:ext cx="339175" cy="339175"/>
          </a:xfrm>
          <a:prstGeom prst="actionButtonBackPreviou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7009350" y="6248666"/>
            <a:ext cx="1466282" cy="401249"/>
          </a:xfrm>
          <a:prstGeom prst="wedgeRoundRectCallout">
            <a:avLst>
              <a:gd name="adj1" fmla="val 4908"/>
              <a:gd name="adj2" fmla="val -125387"/>
              <a:gd name="adj3" fmla="val 16667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bg1"/>
                </a:solidFill>
              </a:rPr>
              <a:t>Transition button 1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187624" y="3068960"/>
            <a:ext cx="3106895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sz="1400" dirty="0" smtClean="0"/>
              <a:t>Analysis </a:t>
            </a:r>
            <a:r>
              <a:rPr lang="en-US" altLang="ja-JP" sz="1400" dirty="0"/>
              <a:t>status is projected on a map</a:t>
            </a:r>
            <a:endParaRPr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5698040" y="359102"/>
            <a:ext cx="2759734" cy="5231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Notes: this screen 4 inherits filter condition of screen 1 </a:t>
            </a:r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線吹き出し 1 (枠付き) 5"/>
          <p:cNvSpPr/>
          <p:nvPr/>
        </p:nvSpPr>
        <p:spPr>
          <a:xfrm>
            <a:off x="2818245" y="620688"/>
            <a:ext cx="1268288" cy="367578"/>
          </a:xfrm>
          <a:prstGeom prst="borderCallout1">
            <a:avLst>
              <a:gd name="adj1" fmla="val 18750"/>
              <a:gd name="adj2" fmla="val -8333"/>
              <a:gd name="adj3" fmla="val 60056"/>
              <a:gd name="adj4" fmla="val -52301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Target machines selected screen 1</a:t>
            </a:r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856028" y="3659867"/>
            <a:ext cx="2934946" cy="1723236"/>
            <a:chOff x="683568" y="1484785"/>
            <a:chExt cx="2934946" cy="1723236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83568" y="1484785"/>
              <a:ext cx="2934946" cy="1723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テキスト ボックス 14"/>
            <p:cNvSpPr txBox="1"/>
            <p:nvPr/>
          </p:nvSpPr>
          <p:spPr>
            <a:xfrm>
              <a:off x="2346277" y="2132856"/>
              <a:ext cx="984757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histogram</a:t>
              </a:r>
              <a:endParaRPr kumimoji="1" lang="ja-JP" altLang="en-US" sz="1400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764530" y="1380541"/>
            <a:ext cx="2997365" cy="1381033"/>
            <a:chOff x="971600" y="3789040"/>
            <a:chExt cx="2997365" cy="1381033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43"/>
            <a:stretch/>
          </p:blipFill>
          <p:spPr bwMode="auto">
            <a:xfrm>
              <a:off x="971600" y="3789040"/>
              <a:ext cx="2934946" cy="1381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2827627" y="4201626"/>
              <a:ext cx="1141338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Trend graph</a:t>
              </a:r>
              <a:endParaRPr kumimoji="1" lang="ja-JP" altLang="en-US" sz="1400" dirty="0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4689928" y="3624039"/>
            <a:ext cx="2810058" cy="2181225"/>
            <a:chOff x="3867591" y="3789040"/>
            <a:chExt cx="2810058" cy="2181225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7591" y="3789040"/>
              <a:ext cx="2476500" cy="2181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テキスト ボックス 20"/>
            <p:cNvSpPr txBox="1"/>
            <p:nvPr/>
          </p:nvSpPr>
          <p:spPr>
            <a:xfrm>
              <a:off x="3867591" y="3789040"/>
              <a:ext cx="1712521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/>
                <a:t>Threshold analysis</a:t>
              </a:r>
              <a:endParaRPr kumimoji="1" lang="ja-JP" altLang="en-US" sz="1400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611075" y="4221088"/>
              <a:ext cx="967765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Threshold</a:t>
              </a:r>
              <a:endParaRPr kumimoji="1" lang="ja-JP" altLang="en-US" sz="14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4544501" y="5157192"/>
              <a:ext cx="2133148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Threshold count: 2 times</a:t>
              </a:r>
              <a:endParaRPr kumimoji="1" lang="ja-JP" altLang="en-US" sz="1400" dirty="0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1039551" y="5388059"/>
            <a:ext cx="1839707" cy="288032"/>
            <a:chOff x="1220125" y="3140968"/>
            <a:chExt cx="1839707" cy="288032"/>
          </a:xfrm>
        </p:grpSpPr>
        <p:sp>
          <p:nvSpPr>
            <p:cNvPr id="25" name="正方形/長方形 24"/>
            <p:cNvSpPr/>
            <p:nvPr/>
          </p:nvSpPr>
          <p:spPr>
            <a:xfrm>
              <a:off x="1220125" y="3140968"/>
              <a:ext cx="1839707" cy="2880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ja-JP" sz="1100" dirty="0" smtClean="0">
                  <a:solidFill>
                    <a:schemeClr val="tx1"/>
                  </a:solidFill>
                </a:rPr>
                <a:t>Target: analysis </a:t>
              </a:r>
              <a:r>
                <a:rPr lang="en-US" altLang="ja-JP" sz="1100" dirty="0">
                  <a:solidFill>
                    <a:schemeClr val="tx1"/>
                  </a:solidFill>
                </a:rPr>
                <a:t>2</a:t>
              </a:r>
              <a:endParaRPr kumimoji="1" lang="ja-JP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二等辺三角形 25"/>
            <p:cNvSpPr/>
            <p:nvPr/>
          </p:nvSpPr>
          <p:spPr>
            <a:xfrm rot="10800000">
              <a:off x="1258786" y="3212976"/>
              <a:ext cx="216024" cy="1440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5523188" y="2972829"/>
            <a:ext cx="1839707" cy="288032"/>
            <a:chOff x="1220125" y="3140968"/>
            <a:chExt cx="1839707" cy="288032"/>
          </a:xfrm>
        </p:grpSpPr>
        <p:sp>
          <p:nvSpPr>
            <p:cNvPr id="28" name="正方形/長方形 27"/>
            <p:cNvSpPr/>
            <p:nvPr/>
          </p:nvSpPr>
          <p:spPr>
            <a:xfrm>
              <a:off x="1220125" y="3140968"/>
              <a:ext cx="1839707" cy="2880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ja-JP" sz="1100" dirty="0" smtClean="0">
                  <a:solidFill>
                    <a:schemeClr val="tx1"/>
                  </a:solidFill>
                </a:rPr>
                <a:t>Target: analysis 3</a:t>
              </a:r>
              <a:endParaRPr kumimoji="1" lang="ja-JP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二等辺三角形 28"/>
            <p:cNvSpPr/>
            <p:nvPr/>
          </p:nvSpPr>
          <p:spPr>
            <a:xfrm rot="10800000">
              <a:off x="1258786" y="3212976"/>
              <a:ext cx="216024" cy="1440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5266765" y="5805244"/>
            <a:ext cx="1839707" cy="288032"/>
            <a:chOff x="1220125" y="3140968"/>
            <a:chExt cx="1839707" cy="288032"/>
          </a:xfrm>
        </p:grpSpPr>
        <p:sp>
          <p:nvSpPr>
            <p:cNvPr id="31" name="正方形/長方形 30"/>
            <p:cNvSpPr/>
            <p:nvPr/>
          </p:nvSpPr>
          <p:spPr>
            <a:xfrm>
              <a:off x="1220125" y="3140968"/>
              <a:ext cx="1839707" cy="2880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ja-JP" sz="1100" dirty="0" smtClean="0">
                  <a:solidFill>
                    <a:schemeClr val="tx1"/>
                  </a:solidFill>
                </a:rPr>
                <a:t>Target: analysis 1</a:t>
              </a:r>
              <a:endParaRPr kumimoji="1" lang="ja-JP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二等辺三角形 31"/>
            <p:cNvSpPr/>
            <p:nvPr/>
          </p:nvSpPr>
          <p:spPr>
            <a:xfrm rot="10800000">
              <a:off x="1258786" y="3212976"/>
              <a:ext cx="216024" cy="1440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線吹き出し 1 (枠付き) 10"/>
          <p:cNvSpPr/>
          <p:nvPr/>
        </p:nvSpPr>
        <p:spPr>
          <a:xfrm>
            <a:off x="3998477" y="1085270"/>
            <a:ext cx="1268288" cy="367578"/>
          </a:xfrm>
          <a:prstGeom prst="borderCallout1">
            <a:avLst>
              <a:gd name="adj1" fmla="val 18750"/>
              <a:gd name="adj2" fmla="val -8333"/>
              <a:gd name="adj3" fmla="val 138831"/>
              <a:gd name="adj4" fmla="val -37882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Cite Use Case 5</a:t>
            </a:r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15 July 2016</a:t>
            </a:r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Desktop screen 5: Maintenance record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11560" y="530678"/>
            <a:ext cx="7488832" cy="56166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8" y="620688"/>
            <a:ext cx="158248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C1010, C5326</a:t>
            </a:r>
            <a:endParaRPr kumimoji="1" lang="ja-JP" altLang="en-US" dirty="0"/>
          </a:p>
        </p:txBody>
      </p:sp>
      <p:sp>
        <p:nvSpPr>
          <p:cNvPr id="6" name="動作設定ボタン : 戻る/前へ 5">
            <a:hlinkClick r:id="" action="ppaction://hlinkshowjump?jump=previousslide" highlightClick="1"/>
          </p:cNvPr>
          <p:cNvSpPr/>
          <p:nvPr/>
        </p:nvSpPr>
        <p:spPr>
          <a:xfrm>
            <a:off x="7628844" y="5635676"/>
            <a:ext cx="339175" cy="339175"/>
          </a:xfrm>
          <a:prstGeom prst="actionButtonBackPreviou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7009350" y="6248666"/>
            <a:ext cx="1466282" cy="401249"/>
          </a:xfrm>
          <a:prstGeom prst="wedgeRoundRectCallout">
            <a:avLst>
              <a:gd name="adj1" fmla="val 4908"/>
              <a:gd name="adj2" fmla="val -125387"/>
              <a:gd name="adj3" fmla="val 16667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bg1"/>
                </a:solidFill>
              </a:rPr>
              <a:t>Transition button 1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5826570" y="114844"/>
            <a:ext cx="2759734" cy="5231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Notes: this screen 5 inherits filter condition of screen 1 </a:t>
            </a:r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523424"/>
              </p:ext>
            </p:extLst>
          </p:nvPr>
        </p:nvGraphicFramePr>
        <p:xfrm>
          <a:off x="1226136" y="3781413"/>
          <a:ext cx="2813952" cy="585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920"/>
                <a:gridCol w="906016"/>
                <a:gridCol w="906016"/>
              </a:tblGrid>
              <a:tr h="1169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Date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Unit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Event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326008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2016/5/26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C5326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Event A</a:t>
                      </a:r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1871952" y="3356992"/>
            <a:ext cx="171252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Event history</a:t>
            </a:r>
            <a:endParaRPr kumimoji="1" lang="ja-JP" altLang="en-US" sz="1400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94624" y="3768060"/>
            <a:ext cx="2011680" cy="146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844280"/>
              </p:ext>
            </p:extLst>
          </p:nvPr>
        </p:nvGraphicFramePr>
        <p:xfrm>
          <a:off x="5006793" y="3573016"/>
          <a:ext cx="2981931" cy="32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977"/>
                <a:gridCol w="993977"/>
                <a:gridCol w="993977"/>
              </a:tblGrid>
              <a:tr h="326008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2016/5/26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C5326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Event A</a:t>
                      </a:r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グループ化 14"/>
          <p:cNvGrpSpPr/>
          <p:nvPr/>
        </p:nvGrpSpPr>
        <p:grpSpPr>
          <a:xfrm>
            <a:off x="5058032" y="5229200"/>
            <a:ext cx="1839707" cy="288032"/>
            <a:chOff x="1220125" y="3140968"/>
            <a:chExt cx="1839707" cy="288032"/>
          </a:xfrm>
        </p:grpSpPr>
        <p:sp>
          <p:nvSpPr>
            <p:cNvPr id="16" name="正方形/長方形 15"/>
            <p:cNvSpPr/>
            <p:nvPr/>
          </p:nvSpPr>
          <p:spPr>
            <a:xfrm>
              <a:off x="1220125" y="3140968"/>
              <a:ext cx="1839707" cy="2880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ja-JP" sz="1100" dirty="0" smtClean="0">
                  <a:solidFill>
                    <a:schemeClr val="tx1"/>
                  </a:solidFill>
                </a:rPr>
                <a:t>Target sensor: sensor 2</a:t>
              </a:r>
              <a:endParaRPr kumimoji="1" lang="ja-JP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二等辺三角形 16"/>
            <p:cNvSpPr/>
            <p:nvPr/>
          </p:nvSpPr>
          <p:spPr>
            <a:xfrm rot="10800000">
              <a:off x="1258786" y="3212976"/>
              <a:ext cx="216024" cy="1440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0" name="ホームベース 19"/>
          <p:cNvSpPr/>
          <p:nvPr/>
        </p:nvSpPr>
        <p:spPr>
          <a:xfrm>
            <a:off x="4770000" y="4293096"/>
            <a:ext cx="570497" cy="504056"/>
          </a:xfrm>
          <a:prstGeom prst="homePlat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5066255" y="5589240"/>
            <a:ext cx="1839707" cy="288032"/>
            <a:chOff x="1220125" y="3140968"/>
            <a:chExt cx="1839707" cy="288032"/>
          </a:xfrm>
        </p:grpSpPr>
        <p:sp>
          <p:nvSpPr>
            <p:cNvPr id="22" name="正方形/長方形 21"/>
            <p:cNvSpPr/>
            <p:nvPr/>
          </p:nvSpPr>
          <p:spPr>
            <a:xfrm>
              <a:off x="1220125" y="3140968"/>
              <a:ext cx="1839707" cy="2880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ja-JP" sz="1100" dirty="0" smtClean="0">
                  <a:solidFill>
                    <a:schemeClr val="tx1"/>
                  </a:solidFill>
                </a:rPr>
                <a:t>Target sensor: sensor 1</a:t>
              </a:r>
              <a:endParaRPr kumimoji="1" lang="ja-JP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二等辺三角形 22"/>
            <p:cNvSpPr/>
            <p:nvPr/>
          </p:nvSpPr>
          <p:spPr>
            <a:xfrm rot="10800000">
              <a:off x="1258786" y="3212976"/>
              <a:ext cx="216024" cy="1440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4" name="角丸四角形 23"/>
          <p:cNvSpPr/>
          <p:nvPr/>
        </p:nvSpPr>
        <p:spPr>
          <a:xfrm>
            <a:off x="7041755" y="5189918"/>
            <a:ext cx="968606" cy="3273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/>
              <a:t>Add </a:t>
            </a:r>
            <a:r>
              <a:rPr lang="en-US" altLang="ja-JP" sz="1100" dirty="0" smtClean="0"/>
              <a:t>sensor</a:t>
            </a:r>
            <a:endParaRPr lang="ja-JP" altLang="en-US" sz="11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96160" y="990020"/>
            <a:ext cx="1767087" cy="30777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Maintenance record</a:t>
            </a:r>
            <a:endParaRPr kumimoji="1" lang="ja-JP" altLang="en-US" sz="1400" dirty="0"/>
          </a:p>
        </p:txBody>
      </p:sp>
      <p:sp>
        <p:nvSpPr>
          <p:cNvPr id="28" name="ホームベース 27"/>
          <p:cNvSpPr/>
          <p:nvPr/>
        </p:nvSpPr>
        <p:spPr>
          <a:xfrm rot="5400000">
            <a:off x="4182063" y="2715027"/>
            <a:ext cx="347825" cy="504056"/>
          </a:xfrm>
          <a:prstGeom prst="homePlat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9" name="線吹き出し 1 (枠付き) 28"/>
          <p:cNvSpPr/>
          <p:nvPr/>
        </p:nvSpPr>
        <p:spPr>
          <a:xfrm>
            <a:off x="2771800" y="476672"/>
            <a:ext cx="1268288" cy="367578"/>
          </a:xfrm>
          <a:prstGeom prst="borderCallout1">
            <a:avLst>
              <a:gd name="adj1" fmla="val 18750"/>
              <a:gd name="adj2" fmla="val -8333"/>
              <a:gd name="adj3" fmla="val 60056"/>
              <a:gd name="adj4" fmla="val -52301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Target machines selected screen 1</a:t>
            </a:r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72566"/>
              </p:ext>
            </p:extLst>
          </p:nvPr>
        </p:nvGraphicFramePr>
        <p:xfrm>
          <a:off x="827585" y="1341512"/>
          <a:ext cx="3456384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195741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Date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Unit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Record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195741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2016/7/1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C1010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Part exchange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195741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2016/5/26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C5326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Part exchange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195741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2016/4/3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C1010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Oil change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195741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2015/12/31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C5326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Adjust pressure</a:t>
                      </a:r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角丸四角形 30"/>
          <p:cNvSpPr/>
          <p:nvPr/>
        </p:nvSpPr>
        <p:spPr>
          <a:xfrm>
            <a:off x="827584" y="1844824"/>
            <a:ext cx="3456384" cy="28803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755576" y="3284984"/>
            <a:ext cx="7254785" cy="2689867"/>
          </a:xfrm>
          <a:prstGeom prst="roundRect">
            <a:avLst>
              <a:gd name="adj" fmla="val 8261"/>
            </a:avLst>
          </a:prstGeom>
          <a:noFill/>
          <a:ln w="12700">
            <a:solidFill>
              <a:schemeClr val="accent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線吹き出し 1 (枠付き) 32"/>
          <p:cNvSpPr/>
          <p:nvPr/>
        </p:nvSpPr>
        <p:spPr>
          <a:xfrm>
            <a:off x="7747688" y="3061422"/>
            <a:ext cx="1268288" cy="367578"/>
          </a:xfrm>
          <a:prstGeom prst="borderCallout1">
            <a:avLst>
              <a:gd name="adj1" fmla="val 72649"/>
              <a:gd name="adj2" fmla="val -4127"/>
              <a:gd name="adj3" fmla="val 136758"/>
              <a:gd name="adj4" fmla="val -48697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Same function of screen 3</a:t>
            </a:r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5" name="線吹き出し 1 (枠付き) 34"/>
          <p:cNvSpPr/>
          <p:nvPr/>
        </p:nvSpPr>
        <p:spPr>
          <a:xfrm>
            <a:off x="96063" y="960983"/>
            <a:ext cx="2016224" cy="431616"/>
          </a:xfrm>
          <a:prstGeom prst="borderCallout1">
            <a:avLst>
              <a:gd name="adj1" fmla="val 107943"/>
              <a:gd name="adj2" fmla="val 64986"/>
              <a:gd name="adj3" fmla="val 182889"/>
              <a:gd name="adj4" fmla="val 87475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Each </a:t>
            </a:r>
            <a:r>
              <a:rPr lang="en-US" altLang="ja-JP" sz="1100" dirty="0">
                <a:solidFill>
                  <a:schemeClr val="tx1"/>
                </a:solidFill>
              </a:rPr>
              <a:t>row is selectable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User can select multi rows</a:t>
            </a:r>
          </a:p>
        </p:txBody>
      </p:sp>
      <p:cxnSp>
        <p:nvCxnSpPr>
          <p:cNvPr id="37" name="直線矢印コネクタ 36"/>
          <p:cNvCxnSpPr>
            <a:stCxn id="38" idx="2"/>
          </p:cNvCxnSpPr>
          <p:nvPr/>
        </p:nvCxnSpPr>
        <p:spPr>
          <a:xfrm>
            <a:off x="776880" y="3225190"/>
            <a:ext cx="554760" cy="63585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33919" y="2708920"/>
            <a:ext cx="1485922" cy="5162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This selection relates to “Event history”</a:t>
            </a:r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/>
          <p:cNvCxnSpPr>
            <a:stCxn id="38" idx="0"/>
            <a:endCxn id="30" idx="1"/>
          </p:cNvCxnSpPr>
          <p:nvPr/>
        </p:nvCxnSpPr>
        <p:spPr>
          <a:xfrm flipV="1">
            <a:off x="776880" y="1989212"/>
            <a:ext cx="50705" cy="71970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33"/>
          <p:cNvSpPr/>
          <p:nvPr/>
        </p:nvSpPr>
        <p:spPr>
          <a:xfrm>
            <a:off x="6589663" y="2758382"/>
            <a:ext cx="1472291" cy="25781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/>
              <a:t>Add filter </a:t>
            </a:r>
            <a:r>
              <a:rPr lang="en-US" altLang="ja-JP" sz="1000" dirty="0" smtClean="0"/>
              <a:t>condition</a:t>
            </a:r>
            <a:endParaRPr lang="ja-JP" altLang="en-US" sz="1000" dirty="0"/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95450"/>
              </p:ext>
            </p:extLst>
          </p:nvPr>
        </p:nvGraphicFramePr>
        <p:xfrm>
          <a:off x="4412232" y="1594500"/>
          <a:ext cx="3472136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840"/>
                <a:gridCol w="2664296"/>
              </a:tblGrid>
              <a:tr h="239424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Filter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Condition</a:t>
                      </a:r>
                      <a:endParaRPr kumimoji="1" lang="ja-JP" altLang="en-US" sz="1050" dirty="0"/>
                    </a:p>
                  </a:txBody>
                  <a:tcPr/>
                </a:tc>
              </a:tr>
              <a:tr h="239424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Model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930E</a:t>
                      </a:r>
                      <a:endParaRPr kumimoji="1" lang="ja-JP" altLang="en-US" sz="1050" dirty="0"/>
                    </a:p>
                  </a:txBody>
                  <a:tcPr/>
                </a:tc>
              </a:tr>
              <a:tr h="239424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Affiliation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Mountain A</a:t>
                      </a:r>
                      <a:endParaRPr kumimoji="1" lang="ja-JP" alt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角丸四角形 38"/>
          <p:cNvSpPr/>
          <p:nvPr/>
        </p:nvSpPr>
        <p:spPr>
          <a:xfrm>
            <a:off x="5279507" y="2752691"/>
            <a:ext cx="1221933" cy="25781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 smtClean="0"/>
              <a:t>Clear condition</a:t>
            </a:r>
            <a:endParaRPr lang="ja-JP" altLang="en-US" sz="1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590606" y="1136593"/>
            <a:ext cx="1615831" cy="43088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Filter condition of maintenance record</a:t>
            </a:r>
            <a:endParaRPr kumimoji="1" lang="ja-JP" altLang="en-US" sz="1100" dirty="0"/>
          </a:p>
        </p:txBody>
      </p:sp>
      <p:sp>
        <p:nvSpPr>
          <p:cNvPr id="42" name="線吹き出し 1 (枠付き) 41"/>
          <p:cNvSpPr/>
          <p:nvPr/>
        </p:nvSpPr>
        <p:spPr>
          <a:xfrm>
            <a:off x="7097079" y="1232097"/>
            <a:ext cx="2006626" cy="543829"/>
          </a:xfrm>
          <a:prstGeom prst="borderCallout1">
            <a:avLst>
              <a:gd name="adj1" fmla="val 72649"/>
              <a:gd name="adj2" fmla="val -4127"/>
              <a:gd name="adj3" fmla="val 137735"/>
              <a:gd name="adj4" fmla="val -27708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Additional filter condition for this screen</a:t>
            </a: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User can narrow target data</a:t>
            </a:r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9" name="線吹き出し 1 (枠付き) 18"/>
          <p:cNvSpPr/>
          <p:nvPr/>
        </p:nvSpPr>
        <p:spPr>
          <a:xfrm>
            <a:off x="4432111" y="767231"/>
            <a:ext cx="1268288" cy="367578"/>
          </a:xfrm>
          <a:prstGeom prst="borderCallout1">
            <a:avLst>
              <a:gd name="adj1" fmla="val 18750"/>
              <a:gd name="adj2" fmla="val -8333"/>
              <a:gd name="adj3" fmla="val 158517"/>
              <a:gd name="adj4" fmla="val -44106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Cite Use Case 5</a:t>
            </a:r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02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15 July 2016</a:t>
            </a:r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Desktop screen 6: Individual history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11560" y="530678"/>
            <a:ext cx="7488832" cy="56166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動作設定ボタン : 戻る/前へ 4">
            <a:hlinkClick r:id="" action="ppaction://hlinkshowjump?jump=previousslide" highlightClick="1"/>
          </p:cNvPr>
          <p:cNvSpPr/>
          <p:nvPr/>
        </p:nvSpPr>
        <p:spPr>
          <a:xfrm>
            <a:off x="7628844" y="5635676"/>
            <a:ext cx="339175" cy="339175"/>
          </a:xfrm>
          <a:prstGeom prst="actionButtonBackPreviou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角丸四角形吹き出し 5"/>
          <p:cNvSpPr/>
          <p:nvPr/>
        </p:nvSpPr>
        <p:spPr>
          <a:xfrm>
            <a:off x="7009350" y="6248666"/>
            <a:ext cx="1466282" cy="401249"/>
          </a:xfrm>
          <a:prstGeom prst="wedgeRoundRectCallout">
            <a:avLst>
              <a:gd name="adj1" fmla="val 4908"/>
              <a:gd name="adj2" fmla="val -125387"/>
              <a:gd name="adj3" fmla="val 16667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bg1"/>
                </a:solidFill>
              </a:rPr>
              <a:t>Transition button 1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3568" y="620688"/>
            <a:ext cx="82747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C1010</a:t>
            </a:r>
            <a:endParaRPr kumimoji="1" lang="ja-JP" altLang="en-US" dirty="0"/>
          </a:p>
        </p:txBody>
      </p:sp>
      <p:sp>
        <p:nvSpPr>
          <p:cNvPr id="10" name="線吹き出し 1 (枠付き) 9"/>
          <p:cNvSpPr/>
          <p:nvPr/>
        </p:nvSpPr>
        <p:spPr>
          <a:xfrm>
            <a:off x="2151584" y="620688"/>
            <a:ext cx="1268288" cy="367578"/>
          </a:xfrm>
          <a:prstGeom prst="borderCallout1">
            <a:avLst>
              <a:gd name="adj1" fmla="val 18750"/>
              <a:gd name="adj2" fmla="val -8333"/>
              <a:gd name="adj3" fmla="val 60056"/>
              <a:gd name="adj4" fmla="val -52301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Target machines selected screen 1</a:t>
            </a:r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296225"/>
              </p:ext>
            </p:extLst>
          </p:nvPr>
        </p:nvGraphicFramePr>
        <p:xfrm>
          <a:off x="755576" y="1124744"/>
          <a:ext cx="453650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864096"/>
                <a:gridCol w="1224136"/>
                <a:gridCol w="1656184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Unit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Model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Notification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Analysis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C1010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930E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Analysis</a:t>
                      </a:r>
                      <a:r>
                        <a:rPr kumimoji="1" lang="en-US" altLang="ja-JP" sz="1200" baseline="0" dirty="0" smtClean="0"/>
                        <a:t> 1: Good</a:t>
                      </a:r>
                    </a:p>
                    <a:p>
                      <a:r>
                        <a:rPr kumimoji="1" lang="en-US" altLang="ja-JP" sz="1200" baseline="0" dirty="0" smtClean="0"/>
                        <a:t>Analysis 2 : Status 90</a:t>
                      </a:r>
                    </a:p>
                    <a:p>
                      <a:r>
                        <a:rPr kumimoji="1" lang="en-US" altLang="ja-JP" sz="1200" baseline="0" dirty="0" smtClean="0"/>
                        <a:t>Analysis 3: Good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二等辺三角形 6"/>
          <p:cNvSpPr/>
          <p:nvPr/>
        </p:nvSpPr>
        <p:spPr>
          <a:xfrm>
            <a:off x="3152678" y="1661405"/>
            <a:ext cx="264990" cy="228439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</a:rPr>
              <a:t>?</a:t>
            </a:r>
            <a:endParaRPr kumimoji="1" lang="ja-JP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2558088" y="1631608"/>
            <a:ext cx="288032" cy="28803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!</a:t>
            </a:r>
            <a:endParaRPr kumimoji="1" lang="ja-JP" altLang="en-US" dirty="0" smtClean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375888" y="1658030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3</a:t>
            </a:r>
            <a:endParaRPr kumimoji="1" lang="ja-JP" altLang="en-US" sz="11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778986" y="1640176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9</a:t>
            </a:r>
            <a:endParaRPr kumimoji="1" lang="ja-JP" altLang="en-US" sz="1100" dirty="0"/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865767"/>
              </p:ext>
            </p:extLst>
          </p:nvPr>
        </p:nvGraphicFramePr>
        <p:xfrm>
          <a:off x="1198546" y="3948648"/>
          <a:ext cx="618176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080120"/>
                <a:gridCol w="1969103"/>
                <a:gridCol w="2196439"/>
              </a:tblGrid>
              <a:tr h="140284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Date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Notification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Detail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Manual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00799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2016/7/1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Error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0799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2016/7/1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Warning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31056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2016/6/26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Warning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0799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2016/5/5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Error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0799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2016/5/5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Warning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0799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2016/4/2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Error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31056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2015/12/31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Error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3297170" y="3573016"/>
            <a:ext cx="170687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 smtClean="0"/>
              <a:t>Notification history</a:t>
            </a:r>
            <a:endParaRPr kumimoji="1" lang="ja-JP" altLang="en-US" sz="1400" dirty="0"/>
          </a:p>
        </p:txBody>
      </p:sp>
      <p:sp>
        <p:nvSpPr>
          <p:cNvPr id="16" name="動作設定ボタン : 進む/次へ 15">
            <a:hlinkClick r:id="" action="ppaction://hlinkshowjump?jump=nextslide" highlightClick="1"/>
          </p:cNvPr>
          <p:cNvSpPr/>
          <p:nvPr/>
        </p:nvSpPr>
        <p:spPr>
          <a:xfrm>
            <a:off x="6084168" y="4740384"/>
            <a:ext cx="216024" cy="216024"/>
          </a:xfrm>
          <a:prstGeom prst="actionButtonForwardNex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動作設定ボタン : 進む/次へ 16">
            <a:hlinkClick r:id="" action="ppaction://hlinkshowjump?jump=nextslide" highlightClick="1"/>
          </p:cNvPr>
          <p:cNvSpPr/>
          <p:nvPr/>
        </p:nvSpPr>
        <p:spPr>
          <a:xfrm>
            <a:off x="6084168" y="4221088"/>
            <a:ext cx="216024" cy="216024"/>
          </a:xfrm>
          <a:prstGeom prst="actionButtonForwardNex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8" name="動作設定ボタン : 進む/次へ 17">
            <a:hlinkClick r:id="" action="ppaction://hlinkshowjump?jump=nextslide" highlightClick="1"/>
          </p:cNvPr>
          <p:cNvSpPr/>
          <p:nvPr/>
        </p:nvSpPr>
        <p:spPr>
          <a:xfrm>
            <a:off x="6084168" y="4997936"/>
            <a:ext cx="216024" cy="216024"/>
          </a:xfrm>
          <a:prstGeom prst="actionButtonForwardNex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9" name="動作設定ボタン : 進む/次へ 18">
            <a:hlinkClick r:id="" action="ppaction://hlinkshowjump?jump=nextslide" highlightClick="1"/>
          </p:cNvPr>
          <p:cNvSpPr/>
          <p:nvPr/>
        </p:nvSpPr>
        <p:spPr>
          <a:xfrm>
            <a:off x="6084168" y="5259680"/>
            <a:ext cx="216024" cy="216024"/>
          </a:xfrm>
          <a:prstGeom prst="actionButtonForwardNex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5632035" y="2132856"/>
            <a:ext cx="2000961" cy="1225715"/>
            <a:chOff x="683568" y="1982305"/>
            <a:chExt cx="2000961" cy="1225715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051"/>
            <a:stretch/>
          </p:blipFill>
          <p:spPr bwMode="auto">
            <a:xfrm>
              <a:off x="683568" y="1982305"/>
              <a:ext cx="1460245" cy="122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テキスト ボックス 21"/>
            <p:cNvSpPr txBox="1"/>
            <p:nvPr/>
          </p:nvSpPr>
          <p:spPr>
            <a:xfrm>
              <a:off x="1699772" y="2441273"/>
              <a:ext cx="984757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histogram</a:t>
              </a:r>
              <a:endParaRPr kumimoji="1" lang="ja-JP" altLang="en-US" sz="1400" dirty="0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5815558" y="692696"/>
            <a:ext cx="1803601" cy="896240"/>
            <a:chOff x="971601" y="4273833"/>
            <a:chExt cx="1803601" cy="896240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388" b="4143"/>
            <a:stretch/>
          </p:blipFill>
          <p:spPr bwMode="auto">
            <a:xfrm>
              <a:off x="971601" y="4273833"/>
              <a:ext cx="1440160" cy="8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テキスト ボックス 24"/>
            <p:cNvSpPr txBox="1"/>
            <p:nvPr/>
          </p:nvSpPr>
          <p:spPr>
            <a:xfrm>
              <a:off x="1633864" y="4414176"/>
              <a:ext cx="1141338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Trend graph</a:t>
              </a:r>
              <a:endParaRPr kumimoji="1" lang="ja-JP" altLang="en-US" sz="1400" dirty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5796136" y="3429000"/>
            <a:ext cx="1839707" cy="288032"/>
            <a:chOff x="1220125" y="3140968"/>
            <a:chExt cx="1839707" cy="288032"/>
          </a:xfrm>
        </p:grpSpPr>
        <p:sp>
          <p:nvSpPr>
            <p:cNvPr id="27" name="正方形/長方形 26"/>
            <p:cNvSpPr/>
            <p:nvPr/>
          </p:nvSpPr>
          <p:spPr>
            <a:xfrm>
              <a:off x="1220125" y="3140968"/>
              <a:ext cx="1839707" cy="2880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ja-JP" sz="1100" dirty="0" smtClean="0">
                  <a:solidFill>
                    <a:schemeClr val="tx1"/>
                  </a:solidFill>
                </a:rPr>
                <a:t>Target: analysis </a:t>
              </a:r>
              <a:r>
                <a:rPr lang="en-US" altLang="ja-JP" sz="1100" dirty="0">
                  <a:solidFill>
                    <a:schemeClr val="tx1"/>
                  </a:solidFill>
                </a:rPr>
                <a:t>2</a:t>
              </a:r>
              <a:endParaRPr kumimoji="1" lang="ja-JP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二等辺三角形 27"/>
            <p:cNvSpPr/>
            <p:nvPr/>
          </p:nvSpPr>
          <p:spPr>
            <a:xfrm rot="10800000">
              <a:off x="1258786" y="3212976"/>
              <a:ext cx="216024" cy="1440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5777324" y="1700808"/>
            <a:ext cx="1839707" cy="288032"/>
            <a:chOff x="1220125" y="3140968"/>
            <a:chExt cx="1839707" cy="288032"/>
          </a:xfrm>
        </p:grpSpPr>
        <p:sp>
          <p:nvSpPr>
            <p:cNvPr id="30" name="正方形/長方形 29"/>
            <p:cNvSpPr/>
            <p:nvPr/>
          </p:nvSpPr>
          <p:spPr>
            <a:xfrm>
              <a:off x="1220125" y="3140968"/>
              <a:ext cx="1839707" cy="2880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ja-JP" sz="1100" dirty="0" smtClean="0">
                  <a:solidFill>
                    <a:schemeClr val="tx1"/>
                  </a:solidFill>
                </a:rPr>
                <a:t>Target: analysis 3</a:t>
              </a:r>
              <a:endParaRPr kumimoji="1" lang="ja-JP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二等辺三角形 30"/>
            <p:cNvSpPr/>
            <p:nvPr/>
          </p:nvSpPr>
          <p:spPr>
            <a:xfrm rot="10800000">
              <a:off x="1258786" y="3212976"/>
              <a:ext cx="216024" cy="144016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2" name="テキスト ボックス 31"/>
          <p:cNvSpPr txBox="1"/>
          <p:nvPr/>
        </p:nvSpPr>
        <p:spPr>
          <a:xfrm>
            <a:off x="2237922" y="2271231"/>
            <a:ext cx="1767087" cy="30777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Maintenance record</a:t>
            </a:r>
            <a:endParaRPr kumimoji="1" lang="ja-JP" altLang="en-US" sz="1400" dirty="0"/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73619"/>
              </p:ext>
            </p:extLst>
          </p:nvPr>
        </p:nvGraphicFramePr>
        <p:xfrm>
          <a:off x="1674750" y="2651760"/>
          <a:ext cx="296925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629"/>
                <a:gridCol w="1484629"/>
              </a:tblGrid>
              <a:tr h="195741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Date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Record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195741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2016/7/1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Part exchange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195741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2016/4/3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Oil change</a:t>
                      </a:r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5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15 July 2016</a:t>
            </a:r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Desktop screen transition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635896" y="1329368"/>
            <a:ext cx="1512168" cy="7920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Screen 2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Graph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948264" y="1329368"/>
            <a:ext cx="1512168" cy="7920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Screen 3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Event history 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635896" y="2852936"/>
            <a:ext cx="1512168" cy="7920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Screen 1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Portal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6948264" y="4437112"/>
            <a:ext cx="1512168" cy="7920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Screen 4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539552" y="4437112"/>
            <a:ext cx="1512168" cy="7920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Screen 6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Individual history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39552" y="2852936"/>
            <a:ext cx="1512168" cy="7920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Screen 5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Maintenance record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8" idx="3"/>
          </p:cNvCxnSpPr>
          <p:nvPr/>
        </p:nvCxnSpPr>
        <p:spPr>
          <a:xfrm flipV="1">
            <a:off x="2051720" y="3645024"/>
            <a:ext cx="1728192" cy="118813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2051720" y="3573016"/>
            <a:ext cx="1584176" cy="11062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9" idx="3"/>
            <a:endCxn id="6" idx="1"/>
          </p:cNvCxnSpPr>
          <p:nvPr/>
        </p:nvCxnSpPr>
        <p:spPr>
          <a:xfrm>
            <a:off x="2051720" y="3248980"/>
            <a:ext cx="158417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2051720" y="3068960"/>
            <a:ext cx="158417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6" idx="0"/>
            <a:endCxn id="4" idx="2"/>
          </p:cNvCxnSpPr>
          <p:nvPr/>
        </p:nvCxnSpPr>
        <p:spPr>
          <a:xfrm flipV="1">
            <a:off x="4391980" y="2121456"/>
            <a:ext cx="0" cy="7314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4572000" y="2121456"/>
            <a:ext cx="0" cy="7314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5148064" y="1556792"/>
            <a:ext cx="18002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5" idx="1"/>
            <a:endCxn id="4" idx="3"/>
          </p:cNvCxnSpPr>
          <p:nvPr/>
        </p:nvCxnSpPr>
        <p:spPr>
          <a:xfrm flipH="1">
            <a:off x="5148064" y="1725412"/>
            <a:ext cx="18002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1"/>
          </p:cNvCxnSpPr>
          <p:nvPr/>
        </p:nvCxnSpPr>
        <p:spPr>
          <a:xfrm flipH="1" flipV="1">
            <a:off x="5076056" y="3645024"/>
            <a:ext cx="1872208" cy="118813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5148064" y="3573016"/>
            <a:ext cx="1800200" cy="115212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316855" y="4571255"/>
            <a:ext cx="8613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/>
                </a:solidFill>
              </a:rPr>
              <a:t>Button 1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796136" y="4571255"/>
            <a:ext cx="8613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/>
                </a:solidFill>
              </a:rPr>
              <a:t>Button 1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195736" y="3140968"/>
            <a:ext cx="8613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/>
                </a:solidFill>
              </a:rPr>
              <a:t>Button 1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499992" y="2179419"/>
            <a:ext cx="8613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/>
                </a:solidFill>
              </a:rPr>
              <a:t>Button 1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005324" y="1628800"/>
            <a:ext cx="8613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/>
                </a:solidFill>
              </a:rPr>
              <a:t>Button 1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613388" y="2487196"/>
            <a:ext cx="86132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Button 3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730730" y="2798049"/>
            <a:ext cx="86132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Button 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617501" y="3645024"/>
            <a:ext cx="86132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Button 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413145" y="3645023"/>
            <a:ext cx="86132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Button 4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5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570035"/>
              </p:ext>
            </p:extLst>
          </p:nvPr>
        </p:nvGraphicFramePr>
        <p:xfrm>
          <a:off x="899592" y="3098759"/>
          <a:ext cx="4536504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864096"/>
                <a:gridCol w="1224136"/>
                <a:gridCol w="1656184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Unit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Model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Notification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Analysis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C1010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930E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Analysis</a:t>
                      </a:r>
                      <a:r>
                        <a:rPr kumimoji="1" lang="en-US" altLang="ja-JP" sz="1200" baseline="0" dirty="0" smtClean="0"/>
                        <a:t> 1: Good</a:t>
                      </a:r>
                    </a:p>
                    <a:p>
                      <a:r>
                        <a:rPr kumimoji="1" lang="en-US" altLang="ja-JP" sz="1200" baseline="0" dirty="0" smtClean="0"/>
                        <a:t>Analysis 2 : Status 90</a:t>
                      </a:r>
                    </a:p>
                    <a:p>
                      <a:r>
                        <a:rPr kumimoji="1" lang="en-US" altLang="ja-JP" sz="1200" baseline="0" dirty="0" smtClean="0"/>
                        <a:t>Analysis 3: Good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C5326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930E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Analysis</a:t>
                      </a:r>
                      <a:r>
                        <a:rPr kumimoji="1" lang="en-US" altLang="ja-JP" sz="1200" baseline="0" dirty="0" smtClean="0"/>
                        <a:t> 1: Bad</a:t>
                      </a:r>
                    </a:p>
                    <a:p>
                      <a:r>
                        <a:rPr kumimoji="1" lang="en-US" altLang="ja-JP" sz="1200" baseline="0" dirty="0" smtClean="0"/>
                        <a:t>Analysis 2 : Status 96</a:t>
                      </a:r>
                    </a:p>
                    <a:p>
                      <a:r>
                        <a:rPr kumimoji="1" lang="en-US" altLang="ja-JP" sz="1200" baseline="0" dirty="0" smtClean="0"/>
                        <a:t>Analysis 3: Good</a:t>
                      </a:r>
                      <a:endParaRPr kumimoji="1" lang="ja-JP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C9362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860E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Analysis</a:t>
                      </a:r>
                      <a:r>
                        <a:rPr kumimoji="1" lang="en-US" altLang="ja-JP" sz="1200" baseline="0" dirty="0" smtClean="0"/>
                        <a:t> 1: Bad</a:t>
                      </a:r>
                    </a:p>
                    <a:p>
                      <a:r>
                        <a:rPr kumimoji="1" lang="en-US" altLang="ja-JP" sz="1200" baseline="0" dirty="0" smtClean="0"/>
                        <a:t>Analysis 2 : Status 30</a:t>
                      </a:r>
                    </a:p>
                    <a:p>
                      <a:r>
                        <a:rPr kumimoji="1" lang="en-US" altLang="ja-JP" sz="1200" baseline="0" dirty="0" smtClean="0"/>
                        <a:t>Analysis 3: Bad</a:t>
                      </a:r>
                      <a:endParaRPr kumimoji="1" lang="ja-JP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C4725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PC3000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498783" y="6324675"/>
            <a:ext cx="2133600" cy="365125"/>
          </a:xfrm>
        </p:spPr>
        <p:txBody>
          <a:bodyPr/>
          <a:lstStyle/>
          <a:p>
            <a:r>
              <a:rPr kumimoji="1" lang="en-US" altLang="ja-JP" dirty="0" smtClean="0"/>
              <a:t>15 July 2016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Mobile</a:t>
            </a:r>
            <a:r>
              <a:rPr kumimoji="1" lang="en-US" altLang="ja-JP" dirty="0" smtClean="0"/>
              <a:t> screen 1: Portal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11560" y="530678"/>
            <a:ext cx="7488832" cy="56166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二等辺三角形 6"/>
          <p:cNvSpPr/>
          <p:nvPr/>
        </p:nvSpPr>
        <p:spPr>
          <a:xfrm>
            <a:off x="3224686" y="3632609"/>
            <a:ext cx="264990" cy="228439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</a:rPr>
              <a:t>?</a:t>
            </a:r>
            <a:endParaRPr kumimoji="1" lang="ja-JP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8" name="二等辺三角形 7"/>
          <p:cNvSpPr/>
          <p:nvPr/>
        </p:nvSpPr>
        <p:spPr>
          <a:xfrm>
            <a:off x="3224686" y="4305038"/>
            <a:ext cx="264990" cy="228439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</a:rPr>
              <a:t>?</a:t>
            </a:r>
            <a:endParaRPr kumimoji="1" lang="ja-JP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9" name="二等辺三角形 8"/>
          <p:cNvSpPr/>
          <p:nvPr/>
        </p:nvSpPr>
        <p:spPr>
          <a:xfrm>
            <a:off x="3247728" y="4906286"/>
            <a:ext cx="264990" cy="228439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</a:rPr>
              <a:t>?</a:t>
            </a:r>
            <a:endParaRPr kumimoji="1" lang="ja-JP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447896" y="3632609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3</a:t>
            </a:r>
            <a:endParaRPr kumimoji="1" lang="ja-JP" altLang="en-US" sz="11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440710" y="4349314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2</a:t>
            </a:r>
            <a:endParaRPr kumimoji="1" lang="ja-JP" altLang="en-US" sz="11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40710" y="4898956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1</a:t>
            </a:r>
            <a:endParaRPr kumimoji="1" lang="ja-JP" altLang="en-US" sz="1100" dirty="0"/>
          </a:p>
        </p:txBody>
      </p:sp>
      <p:sp>
        <p:nvSpPr>
          <p:cNvPr id="13" name="円/楕円 12"/>
          <p:cNvSpPr/>
          <p:nvPr/>
        </p:nvSpPr>
        <p:spPr>
          <a:xfrm>
            <a:off x="2630096" y="3602812"/>
            <a:ext cx="288032" cy="28803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!</a:t>
            </a:r>
            <a:endParaRPr kumimoji="1" lang="ja-JP" altLang="en-US" dirty="0" smtClean="0">
              <a:solidFill>
                <a:schemeClr val="bg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2627784" y="4305038"/>
            <a:ext cx="288032" cy="28803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!</a:t>
            </a:r>
            <a:endParaRPr kumimoji="1" lang="ja-JP" altLang="en-US" dirty="0" smtClean="0">
              <a:solidFill>
                <a:schemeClr val="bg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850994" y="3614755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9</a:t>
            </a:r>
            <a:endParaRPr kumimoji="1" lang="ja-JP" altLang="en-US" sz="11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843808" y="4331460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2</a:t>
            </a:r>
            <a:endParaRPr kumimoji="1" lang="ja-JP" altLang="en-US" sz="1100" dirty="0"/>
          </a:p>
        </p:txBody>
      </p:sp>
      <p:sp>
        <p:nvSpPr>
          <p:cNvPr id="20" name="正方形/長方形 19"/>
          <p:cNvSpPr/>
          <p:nvPr/>
        </p:nvSpPr>
        <p:spPr>
          <a:xfrm>
            <a:off x="5580112" y="3212976"/>
            <a:ext cx="2304256" cy="23762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672078" y="3284984"/>
            <a:ext cx="1060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Target area</a:t>
            </a:r>
            <a:endParaRPr kumimoji="1" lang="ja-JP" altLang="en-US" sz="1400" dirty="0"/>
          </a:p>
        </p:txBody>
      </p:sp>
      <p:sp>
        <p:nvSpPr>
          <p:cNvPr id="23" name="フリーフォーム 22"/>
          <p:cNvSpPr/>
          <p:nvPr/>
        </p:nvSpPr>
        <p:spPr>
          <a:xfrm>
            <a:off x="5836920" y="3709000"/>
            <a:ext cx="1859280" cy="1729740"/>
          </a:xfrm>
          <a:custGeom>
            <a:avLst/>
            <a:gdLst>
              <a:gd name="connsiteX0" fmla="*/ 0 w 1859280"/>
              <a:gd name="connsiteY0" fmla="*/ 0 h 1729740"/>
              <a:gd name="connsiteX1" fmla="*/ 868680 w 1859280"/>
              <a:gd name="connsiteY1" fmla="*/ 419100 h 1729740"/>
              <a:gd name="connsiteX2" fmla="*/ 952500 w 1859280"/>
              <a:gd name="connsiteY2" fmla="*/ 1234440 h 1729740"/>
              <a:gd name="connsiteX3" fmla="*/ 1859280 w 1859280"/>
              <a:gd name="connsiteY3" fmla="*/ 1729740 h 172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9280" h="1729740">
                <a:moveTo>
                  <a:pt x="0" y="0"/>
                </a:moveTo>
                <a:cubicBezTo>
                  <a:pt x="354965" y="106680"/>
                  <a:pt x="709930" y="213360"/>
                  <a:pt x="868680" y="419100"/>
                </a:cubicBezTo>
                <a:cubicBezTo>
                  <a:pt x="1027430" y="624840"/>
                  <a:pt x="787400" y="1016000"/>
                  <a:pt x="952500" y="1234440"/>
                </a:cubicBezTo>
                <a:cubicBezTo>
                  <a:pt x="1117600" y="1452880"/>
                  <a:pt x="1488440" y="1591310"/>
                  <a:pt x="1859280" y="172974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>
            <a:stCxn id="23" idx="2"/>
          </p:cNvCxnSpPr>
          <p:nvPr/>
        </p:nvCxnSpPr>
        <p:spPr>
          <a:xfrm flipH="1">
            <a:off x="5836920" y="4943440"/>
            <a:ext cx="952500" cy="49530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3" idx="1"/>
          </p:cNvCxnSpPr>
          <p:nvPr/>
        </p:nvCxnSpPr>
        <p:spPr>
          <a:xfrm flipV="1">
            <a:off x="6705600" y="3645024"/>
            <a:ext cx="990600" cy="48307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グループ化 34"/>
          <p:cNvGrpSpPr/>
          <p:nvPr/>
        </p:nvGrpSpPr>
        <p:grpSpPr>
          <a:xfrm>
            <a:off x="7308304" y="3486970"/>
            <a:ext cx="346802" cy="325521"/>
            <a:chOff x="8163936" y="1803392"/>
            <a:chExt cx="480080" cy="450620"/>
          </a:xfrm>
        </p:grpSpPr>
        <p:sp>
          <p:nvSpPr>
            <p:cNvPr id="31" name="二等辺三角形 30"/>
            <p:cNvSpPr/>
            <p:nvPr/>
          </p:nvSpPr>
          <p:spPr>
            <a:xfrm rot="10800000">
              <a:off x="8283976" y="1803392"/>
              <a:ext cx="360040" cy="250198"/>
            </a:xfrm>
            <a:prstGeom prst="triangl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二等辺三角形 31"/>
            <p:cNvSpPr/>
            <p:nvPr/>
          </p:nvSpPr>
          <p:spPr>
            <a:xfrm>
              <a:off x="8163936" y="1872318"/>
              <a:ext cx="240080" cy="166836"/>
            </a:xfrm>
            <a:prstGeom prst="triangl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8202036" y="2078411"/>
              <a:ext cx="175601" cy="175601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8422695" y="2078411"/>
              <a:ext cx="175601" cy="175601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6182610" y="3607490"/>
            <a:ext cx="346802" cy="325521"/>
            <a:chOff x="8163936" y="1803392"/>
            <a:chExt cx="480080" cy="450620"/>
          </a:xfrm>
        </p:grpSpPr>
        <p:sp>
          <p:nvSpPr>
            <p:cNvPr id="37" name="二等辺三角形 36"/>
            <p:cNvSpPr/>
            <p:nvPr/>
          </p:nvSpPr>
          <p:spPr>
            <a:xfrm rot="10800000">
              <a:off x="8283976" y="1803392"/>
              <a:ext cx="360040" cy="250198"/>
            </a:xfrm>
            <a:prstGeom prst="triangl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二等辺三角形 37"/>
            <p:cNvSpPr/>
            <p:nvPr/>
          </p:nvSpPr>
          <p:spPr>
            <a:xfrm>
              <a:off x="8163936" y="1872318"/>
              <a:ext cx="240080" cy="166836"/>
            </a:xfrm>
            <a:prstGeom prst="triangl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8202036" y="2078411"/>
              <a:ext cx="175601" cy="175601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8422695" y="2078411"/>
              <a:ext cx="175601" cy="175601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6515273" y="4248349"/>
            <a:ext cx="346802" cy="325521"/>
            <a:chOff x="8163936" y="1803392"/>
            <a:chExt cx="480080" cy="450620"/>
          </a:xfrm>
        </p:grpSpPr>
        <p:sp>
          <p:nvSpPr>
            <p:cNvPr id="42" name="二等辺三角形 41"/>
            <p:cNvSpPr/>
            <p:nvPr/>
          </p:nvSpPr>
          <p:spPr>
            <a:xfrm rot="10800000">
              <a:off x="8283976" y="1803392"/>
              <a:ext cx="360040" cy="250198"/>
            </a:xfrm>
            <a:prstGeom prst="triangl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二等辺三角形 42"/>
            <p:cNvSpPr/>
            <p:nvPr/>
          </p:nvSpPr>
          <p:spPr>
            <a:xfrm>
              <a:off x="8163936" y="1872318"/>
              <a:ext cx="240080" cy="166836"/>
            </a:xfrm>
            <a:prstGeom prst="triangl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8202036" y="2078411"/>
              <a:ext cx="175601" cy="175601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8422695" y="2078411"/>
              <a:ext cx="175601" cy="175601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6532199" y="4617919"/>
            <a:ext cx="346802" cy="325521"/>
            <a:chOff x="8163936" y="1803392"/>
            <a:chExt cx="480080" cy="450620"/>
          </a:xfrm>
        </p:grpSpPr>
        <p:sp>
          <p:nvSpPr>
            <p:cNvPr id="47" name="二等辺三角形 46"/>
            <p:cNvSpPr/>
            <p:nvPr/>
          </p:nvSpPr>
          <p:spPr>
            <a:xfrm rot="10800000">
              <a:off x="8283976" y="1803392"/>
              <a:ext cx="360040" cy="250198"/>
            </a:xfrm>
            <a:prstGeom prst="triangl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二等辺三角形 47"/>
            <p:cNvSpPr/>
            <p:nvPr/>
          </p:nvSpPr>
          <p:spPr>
            <a:xfrm>
              <a:off x="8163936" y="1872318"/>
              <a:ext cx="240080" cy="166836"/>
            </a:xfrm>
            <a:prstGeom prst="triangl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8202036" y="2078411"/>
              <a:ext cx="175601" cy="175601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8422695" y="2078411"/>
              <a:ext cx="175601" cy="175601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5855357" y="4995566"/>
            <a:ext cx="346802" cy="325521"/>
            <a:chOff x="8163936" y="1803392"/>
            <a:chExt cx="480080" cy="450620"/>
          </a:xfrm>
        </p:grpSpPr>
        <p:sp>
          <p:nvSpPr>
            <p:cNvPr id="52" name="二等辺三角形 51"/>
            <p:cNvSpPr/>
            <p:nvPr/>
          </p:nvSpPr>
          <p:spPr>
            <a:xfrm rot="10800000">
              <a:off x="8283976" y="1803392"/>
              <a:ext cx="360040" cy="250198"/>
            </a:xfrm>
            <a:prstGeom prst="triangl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二等辺三角形 52"/>
            <p:cNvSpPr/>
            <p:nvPr/>
          </p:nvSpPr>
          <p:spPr>
            <a:xfrm>
              <a:off x="8163936" y="1872318"/>
              <a:ext cx="240080" cy="166836"/>
            </a:xfrm>
            <a:prstGeom prst="triangl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8202036" y="2078411"/>
              <a:ext cx="175601" cy="175601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" name="円/楕円 54"/>
            <p:cNvSpPr/>
            <p:nvPr/>
          </p:nvSpPr>
          <p:spPr>
            <a:xfrm>
              <a:off x="8422695" y="2078411"/>
              <a:ext cx="175601" cy="175601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61" name="線吹き出し 1 (枠付き) 60"/>
          <p:cNvSpPr/>
          <p:nvPr/>
        </p:nvSpPr>
        <p:spPr>
          <a:xfrm>
            <a:off x="3532180" y="2348880"/>
            <a:ext cx="1642570" cy="351952"/>
          </a:xfrm>
          <a:prstGeom prst="borderCallout1">
            <a:avLst>
              <a:gd name="adj1" fmla="val 18750"/>
              <a:gd name="adj2" fmla="val -8333"/>
              <a:gd name="adj3" fmla="val 240677"/>
              <a:gd name="adj4" fmla="val -32254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Cite Use Case 1</a:t>
            </a: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Preset machines</a:t>
            </a:r>
          </a:p>
        </p:txBody>
      </p:sp>
      <p:sp>
        <p:nvSpPr>
          <p:cNvPr id="66" name="角丸四角形 65"/>
          <p:cNvSpPr/>
          <p:nvPr/>
        </p:nvSpPr>
        <p:spPr>
          <a:xfrm>
            <a:off x="2593485" y="5781888"/>
            <a:ext cx="1472291" cy="3273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/>
              <a:t>Go to maintenance record</a:t>
            </a:r>
            <a:endParaRPr lang="ja-JP" altLang="en-US" sz="1100" dirty="0"/>
          </a:p>
        </p:txBody>
      </p:sp>
      <p:sp>
        <p:nvSpPr>
          <p:cNvPr id="67" name="角丸四角形 66"/>
          <p:cNvSpPr/>
          <p:nvPr/>
        </p:nvSpPr>
        <p:spPr>
          <a:xfrm>
            <a:off x="1047841" y="5776559"/>
            <a:ext cx="1472291" cy="3273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/>
              <a:t>Go to analysis</a:t>
            </a:r>
            <a:endParaRPr lang="ja-JP" altLang="en-US" sz="1100" dirty="0"/>
          </a:p>
        </p:txBody>
      </p:sp>
      <p:sp>
        <p:nvSpPr>
          <p:cNvPr id="71" name="角丸四角形 70"/>
          <p:cNvSpPr/>
          <p:nvPr/>
        </p:nvSpPr>
        <p:spPr>
          <a:xfrm>
            <a:off x="4208531" y="5780920"/>
            <a:ext cx="1472291" cy="3273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/>
              <a:t>Go to graph</a:t>
            </a:r>
            <a:endParaRPr lang="ja-JP" altLang="en-US" sz="1100" dirty="0"/>
          </a:p>
        </p:txBody>
      </p:sp>
      <p:sp>
        <p:nvSpPr>
          <p:cNvPr id="73" name="角丸四角形吹き出し 72"/>
          <p:cNvSpPr/>
          <p:nvPr/>
        </p:nvSpPr>
        <p:spPr>
          <a:xfrm>
            <a:off x="251520" y="2616472"/>
            <a:ext cx="1710299" cy="380480"/>
          </a:xfrm>
          <a:prstGeom prst="wedgeRoundRectCallout">
            <a:avLst>
              <a:gd name="adj1" fmla="val 19547"/>
              <a:gd name="adj2" fmla="val 19511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Transition button 4</a:t>
            </a:r>
          </a:p>
        </p:txBody>
      </p:sp>
      <p:sp>
        <p:nvSpPr>
          <p:cNvPr id="2" name="円/楕円 1"/>
          <p:cNvSpPr/>
          <p:nvPr/>
        </p:nvSpPr>
        <p:spPr>
          <a:xfrm>
            <a:off x="6990766" y="5105617"/>
            <a:ext cx="210134" cy="21013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65" name="線吹き出し 1 (枠付き) 64"/>
          <p:cNvSpPr/>
          <p:nvPr/>
        </p:nvSpPr>
        <p:spPr>
          <a:xfrm>
            <a:off x="7610266" y="4220894"/>
            <a:ext cx="1354222" cy="351952"/>
          </a:xfrm>
          <a:prstGeom prst="borderCallout1">
            <a:avLst>
              <a:gd name="adj1" fmla="val 118343"/>
              <a:gd name="adj2" fmla="val -455"/>
              <a:gd name="adj3" fmla="val 240677"/>
              <a:gd name="adj4" fmla="val -32254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User position</a:t>
            </a:r>
          </a:p>
        </p:txBody>
      </p:sp>
    </p:spTree>
    <p:extLst>
      <p:ext uri="{BB962C8B-B14F-4D97-AF65-F5344CB8AC3E}">
        <p14:creationId xmlns:p14="http://schemas.microsoft.com/office/powerpoint/2010/main" val="27447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D_Theme_20160628">
  <a:themeElements>
    <a:clrScheme name="コマツパターン">
      <a:dk1>
        <a:srgbClr val="323232"/>
      </a:dk1>
      <a:lt1>
        <a:sysClr val="window" lastClr="FFFFFF"/>
      </a:lt1>
      <a:dk2>
        <a:srgbClr val="000000"/>
      </a:dk2>
      <a:lt2>
        <a:srgbClr val="E7E6E6"/>
      </a:lt2>
      <a:accent1>
        <a:srgbClr val="0E1271"/>
      </a:accent1>
      <a:accent2>
        <a:srgbClr val="C00000"/>
      </a:accent2>
      <a:accent3>
        <a:srgbClr val="690A88"/>
      </a:accent3>
      <a:accent4>
        <a:srgbClr val="EAAA00"/>
      </a:accent4>
      <a:accent5>
        <a:srgbClr val="70AD47"/>
      </a:accent5>
      <a:accent6>
        <a:srgbClr val="0A7088"/>
      </a:accent6>
      <a:hlink>
        <a:srgbClr val="0563C1"/>
      </a:hlink>
      <a:folHlink>
        <a:srgbClr val="954F72"/>
      </a:folHlink>
    </a:clrScheme>
    <a:fontScheme name="伝わるデザイン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ID_Theme_20160628" id="{9386F72D-CC27-4263-8C78-EA0C3B937E65}" vid="{4160DCE1-824C-4C0D-AA4B-72C53A44C2EB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52C81ED129A24D9F1F09F538A49EF9" ma:contentTypeVersion="0" ma:contentTypeDescription="Create a new document." ma:contentTypeScope="" ma:versionID="e502c3ee5cf7fe39e8593b875df1e9d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F3A285F-235D-4B85-A809-2C7F3D999326}"/>
</file>

<file path=customXml/itemProps2.xml><?xml version="1.0" encoding="utf-8"?>
<ds:datastoreItem xmlns:ds="http://schemas.openxmlformats.org/officeDocument/2006/customXml" ds:itemID="{2436F267-DE6E-4E16-B8FD-A447114B99D7}"/>
</file>

<file path=customXml/itemProps3.xml><?xml version="1.0" encoding="utf-8"?>
<ds:datastoreItem xmlns:ds="http://schemas.openxmlformats.org/officeDocument/2006/customXml" ds:itemID="{8D1ED44C-4E48-4A50-A56F-41662E696B0C}"/>
</file>

<file path=docProps/app.xml><?xml version="1.0" encoding="utf-8"?>
<Properties xmlns="http://schemas.openxmlformats.org/officeDocument/2006/extended-properties" xmlns:vt="http://schemas.openxmlformats.org/officeDocument/2006/docPropsVTypes">
  <Template>BID_Theme_20160628</Template>
  <TotalTime>235</TotalTime>
  <Words>954</Words>
  <Application>Microsoft Office PowerPoint</Application>
  <PresentationFormat>画面に合わせる (4:3)</PresentationFormat>
  <Paragraphs>393</Paragraphs>
  <Slides>11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BID_Theme_20160628</vt:lpstr>
      <vt:lpstr>Screen design and transition requirements</vt:lpstr>
      <vt:lpstr>Desktop screen 1: Portal</vt:lpstr>
      <vt:lpstr>Desktop screen 2: Graph</vt:lpstr>
      <vt:lpstr>Desktop screen 3: Event history</vt:lpstr>
      <vt:lpstr>Desktop screen 4: Analysis</vt:lpstr>
      <vt:lpstr>Desktop screen 5: Maintenance record</vt:lpstr>
      <vt:lpstr>Desktop screen 6: Individual history</vt:lpstr>
      <vt:lpstr>Desktop screen transition</vt:lpstr>
      <vt:lpstr>Mobile screen 1: Portal</vt:lpstr>
      <vt:lpstr>Mobile screen 2: Individual history</vt:lpstr>
      <vt:lpstr>Mobile screen transition</vt:lpstr>
    </vt:vector>
  </TitlesOfParts>
  <Company>コマツ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 design requirements</dc:title>
  <dc:creator>Ryo Fukano</dc:creator>
  <cp:lastModifiedBy>Tochigi</cp:lastModifiedBy>
  <cp:revision>145</cp:revision>
  <dcterms:created xsi:type="dcterms:W3CDTF">2016-07-15T04:39:23Z</dcterms:created>
  <dcterms:modified xsi:type="dcterms:W3CDTF">2016-08-24T06:53:29Z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0x010100AE52C81ED129A24D9F1F09F538A49EF9</vt:lpwstr>
  </property>
</Properties>
</file>