
<file path=[Content_Types].xml><?xml version="1.0" encoding="utf-8"?>
<Types xmlns="http://schemas.openxmlformats.org/package/2006/content-types">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heme/themeOverride19.xml" ContentType="application/vnd.openxmlformats-officedocument.themeOverride+xml"/>
  <Override PartName="/docProps/custom.xml" ContentType="application/vnd.openxmlformats-officedocument.custom-properties+xml"/>
  <Override PartName="/ppt/theme/themeOverride17.xml" ContentType="application/vnd.openxmlformats-officedocument.themeOverride+xml"/>
  <Override PartName="/ppt/theme/themeOverride15.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heme/themeOverride22.xml" ContentType="application/vnd.openxmlformats-officedocument.themeOverride+xml"/>
  <Default Extension="bin" ContentType="application/vnd.openxmlformats-officedocument.oleObject"/>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Override6.xml" ContentType="application/vnd.openxmlformats-officedocument.themeOverride+xml"/>
  <Default Extension="emf" ContentType="image/x-emf"/>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heme/themeOverride2.xml" ContentType="application/vnd.openxmlformats-officedocument.themeOverride+xml"/>
  <Override PartName="/docProps/app.xml" ContentType="application/vnd.openxmlformats-officedocument.extended-properties+xml"/>
  <Default Extension="wdp" ContentType="image/vnd.ms-photo"/>
  <Override PartName="/ppt/slides/slide11.xml" ContentType="application/vnd.openxmlformats-officedocument.presentationml.slide+xml"/>
  <Override PartName="/ppt/slides/slide20.xml" ContentType="application/vnd.openxmlformats-officedocument.presentationml.slide+xml"/>
  <Default Extension="vml" ContentType="application/vnd.openxmlformats-officedocument.vmlDrawing"/>
  <Override PartName="/ppt/theme/themeOverride18.xml" ContentType="application/vnd.openxmlformats-officedocument.themeOverride+xml"/>
  <Override PartName="/ppt/theme/themeOverride16.xml" ContentType="application/vnd.openxmlformats-officedocument.themeOverride+xml"/>
  <Override PartName="/ppt/slides/slide8.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Override10.xml" ContentType="application/vnd.openxmlformats-officedocument.themeOverr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heme/themeOverride3.xml" ContentType="application/vnd.openxmlformats-officedocument.themeOverr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6" r:id="rId3"/>
    <p:sldId id="258" r:id="rId4"/>
    <p:sldId id="259" r:id="rId5"/>
    <p:sldId id="260" r:id="rId6"/>
    <p:sldId id="261" r:id="rId7"/>
    <p:sldId id="262" r:id="rId8"/>
    <p:sldId id="263" r:id="rId9"/>
    <p:sldId id="264" r:id="rId10"/>
    <p:sldId id="265" r:id="rId11"/>
    <p:sldId id="266" r:id="rId12"/>
    <p:sldId id="280" r:id="rId13"/>
    <p:sldId id="267" r:id="rId14"/>
    <p:sldId id="268" r:id="rId15"/>
    <p:sldId id="269" r:id="rId16"/>
    <p:sldId id="281" r:id="rId17"/>
    <p:sldId id="270" r:id="rId18"/>
    <p:sldId id="271" r:id="rId19"/>
    <p:sldId id="273" r:id="rId20"/>
    <p:sldId id="274" r:id="rId21"/>
    <p:sldId id="275" r:id="rId22"/>
    <p:sldId id="276" r:id="rId23"/>
    <p:sldId id="277" r:id="rId24"/>
    <p:sldId id="278" r:id="rId25"/>
    <p:sldId id="279"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p:cViewPr varScale="1">
        <p:scale>
          <a:sx n="92" d="100"/>
          <a:sy n="92" d="100"/>
        </p:scale>
        <p:origin x="-141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8.jpe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4.png"/><Relationship Id="rId4" Type="http://schemas.openxmlformats.org/officeDocument/2006/relationships/image" Target="../media/image9.jpeg"/><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usethis">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219156" y="23231"/>
            <a:ext cx="5409635" cy="230835"/>
          </a:xfrm>
          <a:noFill/>
        </p:spPr>
        <p:txBody>
          <a:bodyPr wrap="square" lIns="0" rtlCol="0">
            <a:spAutoFit/>
          </a:bodyPr>
          <a:lstStyle>
            <a:lvl1pPr>
              <a:defRPr lang="en-US" sz="900" kern="1200" dirty="0" smtClean="0">
                <a:solidFill>
                  <a:srgbClr val="FFFF00"/>
                </a:solidFill>
                <a:latin typeface="Arial" pitchFamily="34" charset="0"/>
                <a:ea typeface="+mn-ea"/>
                <a:cs typeface="Arial" pitchFamily="34" charset="0"/>
              </a:defRPr>
            </a:lvl1pPr>
            <a:lvl2pPr>
              <a:defRPr lang="en-US" dirty="0" smtClean="0">
                <a:solidFill>
                  <a:schemeClr val="tx1"/>
                </a:solidFill>
              </a:defRPr>
            </a:lvl2pPr>
            <a:lvl3pPr>
              <a:defRPr lang="en-US" sz="1300" dirty="0" smtClean="0">
                <a:solidFill>
                  <a:schemeClr val="tx1"/>
                </a:solidFill>
              </a:defRPr>
            </a:lvl3pPr>
            <a:lvl4pPr>
              <a:defRPr lang="en-US" sz="1300" dirty="0" smtClean="0">
                <a:solidFill>
                  <a:schemeClr val="tx1"/>
                </a:solidFill>
              </a:defRPr>
            </a:lvl4pPr>
            <a:lvl5pPr>
              <a:defRPr lang="en-US" sz="1300" dirty="0">
                <a:solidFill>
                  <a:schemeClr val="tx1"/>
                </a:solidFill>
              </a:defRPr>
            </a:lvl5pPr>
          </a:lstStyle>
          <a:p>
            <a:pPr lvl="0"/>
            <a:r>
              <a:rPr lang="en-US" dirty="0" smtClean="0"/>
              <a:t>Click to edit Master text styles </a:t>
            </a:r>
            <a:r>
              <a:rPr lang="en-US" sz="700" dirty="0" smtClean="0">
                <a:solidFill>
                  <a:schemeClr val="bg2"/>
                </a:solidFill>
              </a:rPr>
              <a:t> ►</a:t>
            </a:r>
            <a:endParaRPr lang="en-US" dirty="0"/>
          </a:p>
        </p:txBody>
      </p:sp>
      <p:sp>
        <p:nvSpPr>
          <p:cNvPr id="6" name="Title 1"/>
          <p:cNvSpPr>
            <a:spLocks noGrp="1"/>
          </p:cNvSpPr>
          <p:nvPr>
            <p:ph type="title"/>
          </p:nvPr>
        </p:nvSpPr>
        <p:spPr>
          <a:xfrm>
            <a:off x="207802" y="412937"/>
            <a:ext cx="8686800" cy="616744"/>
          </a:xfrm>
        </p:spPr>
        <p:txBody>
          <a:bodyPr lIns="0" tIns="17140" anchor="t">
            <a:noAutofit/>
          </a:bodyPr>
          <a:lstStyle>
            <a:lvl1pPr>
              <a:defRPr sz="2000" b="0">
                <a:solidFill>
                  <a:schemeClr val="tx1">
                    <a:lumMod val="75000"/>
                    <a:lumOff val="2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0265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_usethis1">
    <p:spTree>
      <p:nvGrpSpPr>
        <p:cNvPr id="1" name=""/>
        <p:cNvGrpSpPr/>
        <p:nvPr/>
      </p:nvGrpSpPr>
      <p:grpSpPr>
        <a:xfrm>
          <a:off x="0" y="0"/>
          <a:ext cx="0" cy="0"/>
          <a:chOff x="0" y="0"/>
          <a:chExt cx="0" cy="0"/>
        </a:xfrm>
      </p:grpSpPr>
      <p:sp>
        <p:nvSpPr>
          <p:cNvPr id="4" name="Freeform 6"/>
          <p:cNvSpPr>
            <a:spLocks/>
          </p:cNvSpPr>
          <p:nvPr/>
        </p:nvSpPr>
        <p:spPr bwMode="auto">
          <a:xfrm>
            <a:off x="5540743" y="276963"/>
            <a:ext cx="3602193" cy="4890749"/>
          </a:xfrm>
          <a:custGeom>
            <a:avLst/>
            <a:gdLst>
              <a:gd name="T0" fmla="*/ 5758 w 5758"/>
              <a:gd name="T1" fmla="*/ 8134 h 8134"/>
              <a:gd name="T2" fmla="*/ 0 w 5758"/>
              <a:gd name="T3" fmla="*/ 8134 h 8134"/>
              <a:gd name="T4" fmla="*/ 2367 w 5758"/>
              <a:gd name="T5" fmla="*/ 0 h 8134"/>
              <a:gd name="T6" fmla="*/ 5758 w 5758"/>
              <a:gd name="T7" fmla="*/ 0 h 8134"/>
              <a:gd name="T8" fmla="*/ 5758 w 5758"/>
              <a:gd name="T9" fmla="*/ 8134 h 8134"/>
            </a:gdLst>
            <a:ahLst/>
            <a:cxnLst>
              <a:cxn ang="0">
                <a:pos x="T0" y="T1"/>
              </a:cxn>
              <a:cxn ang="0">
                <a:pos x="T2" y="T3"/>
              </a:cxn>
              <a:cxn ang="0">
                <a:pos x="T4" y="T5"/>
              </a:cxn>
              <a:cxn ang="0">
                <a:pos x="T6" y="T7"/>
              </a:cxn>
              <a:cxn ang="0">
                <a:pos x="T8" y="T9"/>
              </a:cxn>
            </a:cxnLst>
            <a:rect l="0" t="0" r="r" b="b"/>
            <a:pathLst>
              <a:path w="5758" h="8134">
                <a:moveTo>
                  <a:pt x="5758" y="8134"/>
                </a:moveTo>
                <a:lnTo>
                  <a:pt x="0" y="8134"/>
                </a:lnTo>
                <a:lnTo>
                  <a:pt x="2367" y="0"/>
                </a:lnTo>
                <a:lnTo>
                  <a:pt x="5758" y="0"/>
                </a:lnTo>
                <a:lnTo>
                  <a:pt x="5758" y="8134"/>
                </a:lnTo>
                <a:close/>
              </a:path>
            </a:pathLst>
          </a:cu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lIns="91419" tIns="45709" rIns="91419" bIns="45709" rtlCol="0" anchor="ctr"/>
          <a:lstStyle/>
          <a:p>
            <a:pPr algn="ctr" defTabSz="685644"/>
            <a:endParaRPr lang="en-US" sz="1300">
              <a:solidFill>
                <a:prstClr val="white"/>
              </a:solidFill>
            </a:endParaRPr>
          </a:p>
        </p:txBody>
      </p:sp>
      <p:sp>
        <p:nvSpPr>
          <p:cNvPr id="5" name="Text Placeholder 10"/>
          <p:cNvSpPr>
            <a:spLocks noGrp="1"/>
          </p:cNvSpPr>
          <p:nvPr>
            <p:ph type="body" sz="quarter" idx="11" hasCustomPrompt="1"/>
          </p:nvPr>
        </p:nvSpPr>
        <p:spPr>
          <a:xfrm>
            <a:off x="219156" y="23231"/>
            <a:ext cx="5409635" cy="230835"/>
          </a:xfrm>
          <a:noFill/>
        </p:spPr>
        <p:txBody>
          <a:bodyPr wrap="square" lIns="0" rtlCol="0">
            <a:spAutoFit/>
          </a:bodyPr>
          <a:lstStyle>
            <a:lvl1pPr>
              <a:defRPr lang="en-US" sz="900" kern="1200" dirty="0" smtClean="0">
                <a:solidFill>
                  <a:srgbClr val="FFFF00"/>
                </a:solidFill>
                <a:latin typeface="Arial" pitchFamily="34" charset="0"/>
                <a:ea typeface="+mn-ea"/>
                <a:cs typeface="Arial" pitchFamily="34" charset="0"/>
              </a:defRPr>
            </a:lvl1pPr>
            <a:lvl2pPr>
              <a:defRPr lang="en-US" dirty="0" smtClean="0">
                <a:solidFill>
                  <a:schemeClr val="tx1"/>
                </a:solidFill>
              </a:defRPr>
            </a:lvl2pPr>
            <a:lvl3pPr>
              <a:defRPr lang="en-US" sz="1300" dirty="0" smtClean="0">
                <a:solidFill>
                  <a:schemeClr val="tx1"/>
                </a:solidFill>
              </a:defRPr>
            </a:lvl3pPr>
            <a:lvl4pPr>
              <a:defRPr lang="en-US" sz="1300" dirty="0" smtClean="0">
                <a:solidFill>
                  <a:schemeClr val="tx1"/>
                </a:solidFill>
              </a:defRPr>
            </a:lvl4pPr>
            <a:lvl5pPr>
              <a:defRPr lang="en-US" sz="1300" dirty="0">
                <a:solidFill>
                  <a:schemeClr val="tx1"/>
                </a:solidFill>
              </a:defRPr>
            </a:lvl5pPr>
          </a:lstStyle>
          <a:p>
            <a:pPr lvl="0"/>
            <a:r>
              <a:rPr lang="en-US" dirty="0" smtClean="0"/>
              <a:t>Click to edit Master text styles </a:t>
            </a:r>
            <a:r>
              <a:rPr lang="en-US" sz="700" dirty="0" smtClean="0">
                <a:solidFill>
                  <a:schemeClr val="bg2"/>
                </a:solidFill>
              </a:rPr>
              <a:t> ►</a:t>
            </a:r>
            <a:endParaRPr lang="en-US" dirty="0"/>
          </a:p>
        </p:txBody>
      </p:sp>
      <p:sp>
        <p:nvSpPr>
          <p:cNvPr id="6" name="Title 1"/>
          <p:cNvSpPr>
            <a:spLocks noGrp="1"/>
          </p:cNvSpPr>
          <p:nvPr>
            <p:ph type="title"/>
          </p:nvPr>
        </p:nvSpPr>
        <p:spPr>
          <a:xfrm>
            <a:off x="207802" y="412937"/>
            <a:ext cx="8686800" cy="616744"/>
          </a:xfrm>
        </p:spPr>
        <p:txBody>
          <a:bodyPr lIns="0" tIns="17140" anchor="t">
            <a:noAutofit/>
          </a:bodyPr>
          <a:lstStyle>
            <a:lvl1pPr>
              <a:defRPr sz="2000" b="0">
                <a:solidFill>
                  <a:schemeClr val="tx1">
                    <a:lumMod val="75000"/>
                    <a:lumOff val="25000"/>
                  </a:schemeClr>
                </a:solidFill>
              </a:defRPr>
            </a:lvl1pPr>
          </a:lstStyle>
          <a:p>
            <a:r>
              <a:rPr lang="en-US" dirty="0" smtClean="0"/>
              <a:t>Click to edit Master title style</a:t>
            </a:r>
            <a:endParaRPr lang="en-US" dirty="0"/>
          </a:p>
        </p:txBody>
      </p:sp>
      <p:cxnSp>
        <p:nvCxnSpPr>
          <p:cNvPr id="7" name="Straight Connector 6"/>
          <p:cNvCxnSpPr/>
          <p:nvPr/>
        </p:nvCxnSpPr>
        <p:spPr>
          <a:xfrm>
            <a:off x="5629137" y="4858944"/>
            <a:ext cx="3514863" cy="0"/>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2"/>
          <p:cNvSpPr txBox="1">
            <a:spLocks/>
          </p:cNvSpPr>
          <p:nvPr/>
        </p:nvSpPr>
        <p:spPr>
          <a:xfrm>
            <a:off x="8534400" y="4914900"/>
            <a:ext cx="457200" cy="179404"/>
          </a:xfrm>
          <a:prstGeom prst="rect">
            <a:avLst/>
          </a:prstGeom>
        </p:spPr>
        <p:txBody>
          <a:bodyPr lIns="91419" tIns="45709" rIns="91419" bIns="45709"/>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4F94C26-2A70-4961-AAB1-3557AEA8AC57}" type="slidenum">
              <a:rPr lang="en-US" smtClean="0">
                <a:solidFill>
                  <a:prstClr val="white"/>
                </a:solidFill>
                <a:latin typeface="Calibri Light"/>
              </a:rPr>
              <a:pPr algn="r"/>
              <a:t>‹#›</a:t>
            </a:fld>
            <a:endParaRPr lang="en-US" dirty="0">
              <a:solidFill>
                <a:prstClr val="white"/>
              </a:solidFill>
              <a:latin typeface="Calibri Light"/>
            </a:endParaRPr>
          </a:p>
        </p:txBody>
      </p:sp>
      <p:sp>
        <p:nvSpPr>
          <p:cNvPr id="9" name="Footer Placeholder 81"/>
          <p:cNvSpPr txBox="1">
            <a:spLocks noGrp="1"/>
          </p:cNvSpPr>
          <p:nvPr/>
        </p:nvSpPr>
        <p:spPr bwMode="auto">
          <a:xfrm>
            <a:off x="7265644" y="4966363"/>
            <a:ext cx="1485707" cy="147836"/>
          </a:xfrm>
          <a:prstGeom prst="rect">
            <a:avLst/>
          </a:prstGeom>
          <a:noFill/>
          <a:ln>
            <a:noFill/>
          </a:ln>
          <a:extLst/>
        </p:spPr>
        <p:txBody>
          <a:bodyPr lIns="0" tIns="0" rIns="0" bIns="0"/>
          <a:lstStyle>
            <a:lvl1pPr eaLnBrk="0" hangingPunct="0">
              <a:defRPr sz="800">
                <a:solidFill>
                  <a:schemeClr val="bg1"/>
                </a:solidFill>
                <a:latin typeface="Arial" charset="0"/>
                <a:ea typeface="ＭＳ Ｐゴシック" pitchFamily="34" charset="-128"/>
              </a:defRPr>
            </a:lvl1pPr>
            <a:lvl2pPr marL="742950" indent="-285750" eaLnBrk="0" hangingPunct="0">
              <a:defRPr sz="800">
                <a:solidFill>
                  <a:schemeClr val="bg1"/>
                </a:solidFill>
                <a:latin typeface="Arial" charset="0"/>
                <a:ea typeface="ＭＳ Ｐゴシック" pitchFamily="34" charset="-128"/>
              </a:defRPr>
            </a:lvl2pPr>
            <a:lvl3pPr marL="1143000" indent="-228600" eaLnBrk="0" hangingPunct="0">
              <a:defRPr sz="800">
                <a:solidFill>
                  <a:schemeClr val="bg1"/>
                </a:solidFill>
                <a:latin typeface="Arial" charset="0"/>
                <a:ea typeface="ＭＳ Ｐゴシック" pitchFamily="34" charset="-128"/>
              </a:defRPr>
            </a:lvl3pPr>
            <a:lvl4pPr marL="1600200" indent="-228600" eaLnBrk="0" hangingPunct="0">
              <a:defRPr sz="800">
                <a:solidFill>
                  <a:schemeClr val="bg1"/>
                </a:solidFill>
                <a:latin typeface="Arial" charset="0"/>
                <a:ea typeface="ＭＳ Ｐゴシック" pitchFamily="34" charset="-128"/>
              </a:defRPr>
            </a:lvl4pPr>
            <a:lvl5pPr marL="2057400" indent="-228600" eaLnBrk="0" hangingPunct="0">
              <a:defRPr sz="8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8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8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8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800">
                <a:solidFill>
                  <a:schemeClr val="bg1"/>
                </a:solidFill>
                <a:latin typeface="Arial" charset="0"/>
                <a:ea typeface="ＭＳ Ｐゴシック" pitchFamily="34" charset="-128"/>
              </a:defRPr>
            </a:lvl9pPr>
          </a:lstStyle>
          <a:p>
            <a:pPr defTabSz="685644">
              <a:defRPr/>
            </a:pPr>
            <a:r>
              <a:rPr lang="en-US" sz="600" dirty="0" smtClean="0">
                <a:solidFill>
                  <a:prstClr val="white"/>
                </a:solidFill>
                <a:latin typeface="Calibri Light"/>
                <a:ea typeface="Arial Unicode MS" pitchFamily="34" charset="-128"/>
                <a:cs typeface="Arial Unicode MS" pitchFamily="34" charset="-128"/>
              </a:rPr>
              <a:t>© 2016 Copyright Genpact. All Rights Reserved.</a:t>
            </a:r>
          </a:p>
        </p:txBody>
      </p:sp>
      <p:grpSp>
        <p:nvGrpSpPr>
          <p:cNvPr id="3" name="Group 2"/>
          <p:cNvGrpSpPr/>
          <p:nvPr/>
        </p:nvGrpSpPr>
        <p:grpSpPr>
          <a:xfrm>
            <a:off x="6451992" y="3287007"/>
            <a:ext cx="2999984" cy="1169551"/>
            <a:chOff x="16841787" y="7589681"/>
            <a:chExt cx="8001000" cy="3118802"/>
          </a:xfrm>
        </p:grpSpPr>
        <p:sp>
          <p:nvSpPr>
            <p:cNvPr id="14" name="Rectangle 13"/>
            <p:cNvSpPr/>
            <p:nvPr/>
          </p:nvSpPr>
          <p:spPr>
            <a:xfrm>
              <a:off x="16848567" y="8525552"/>
              <a:ext cx="6522476" cy="10233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7"/>
              <a:endParaRPr lang="en-US" sz="2700" dirty="0">
                <a:solidFill>
                  <a:prstClr val="white"/>
                </a:solidFill>
              </a:endParaRPr>
            </a:p>
          </p:txBody>
        </p:sp>
        <p:sp>
          <p:nvSpPr>
            <p:cNvPr id="16" name="TextBox 15"/>
            <p:cNvSpPr txBox="1"/>
            <p:nvPr userDrawn="1"/>
          </p:nvSpPr>
          <p:spPr>
            <a:xfrm>
              <a:off x="16841787" y="7589681"/>
              <a:ext cx="8001000" cy="3118802"/>
            </a:xfrm>
            <a:prstGeom prst="rect">
              <a:avLst/>
            </a:prstGeom>
            <a:noFill/>
          </p:spPr>
          <p:txBody>
            <a:bodyPr wrap="square" rtlCol="0">
              <a:spAutoFit/>
            </a:bodyPr>
            <a:lstStyle/>
            <a:p>
              <a:pPr defTabSz="914147">
                <a:lnSpc>
                  <a:spcPts val="2812"/>
                </a:lnSpc>
              </a:pPr>
              <a:r>
                <a:rPr lang="en-US" sz="2700" dirty="0">
                  <a:solidFill>
                    <a:prstClr val="white">
                      <a:lumMod val="65000"/>
                    </a:prstClr>
                  </a:solidFill>
                </a:rPr>
                <a:t>We architect the </a:t>
              </a:r>
              <a:r>
                <a:rPr lang="en-US" sz="2700" b="1" dirty="0">
                  <a:solidFill>
                    <a:srgbClr val="00B0F0"/>
                  </a:solidFill>
                </a:rPr>
                <a:t>Lean Digital</a:t>
              </a:r>
              <a:r>
                <a:rPr lang="en-US" sz="2700" b="1" baseline="30000" dirty="0">
                  <a:solidFill>
                    <a:srgbClr val="00B0F0"/>
                  </a:solidFill>
                </a:rPr>
                <a:t>SM</a:t>
              </a:r>
              <a:r>
                <a:rPr lang="en-US" sz="2700" b="1" dirty="0">
                  <a:solidFill>
                    <a:srgbClr val="00608A"/>
                  </a:solidFill>
                </a:rPr>
                <a:t> </a:t>
              </a:r>
              <a:r>
                <a:rPr lang="en-US" sz="2700" dirty="0">
                  <a:solidFill>
                    <a:prstClr val="white">
                      <a:lumMod val="65000"/>
                    </a:prstClr>
                  </a:solidFill>
                </a:rPr>
                <a:t>enterprise</a:t>
              </a:r>
            </a:p>
          </p:txBody>
        </p:sp>
      </p:grpSp>
      <p:pic>
        <p:nvPicPr>
          <p:cNvPr id="17" name="Picture 16" descr="LDvisual.png"/>
          <p:cNvPicPr>
            <a:picLocks noChangeAspect="1"/>
          </p:cNvPicPr>
          <p:nvPr/>
        </p:nvPicPr>
        <p:blipFill rotWithShape="1">
          <a:blip r:embed="rId2" cstate="email">
            <a:extLst>
              <a:ext uri="{BEBA8EAE-BF5A-486C-A8C5-ECC9F3942E4B}">
                <a14:imgProps xmlns:a14="http://schemas.microsoft.com/office/drawing/2010/main">
                  <a14:imgLayer r:embed="rId3">
                    <a14:imgEffect>
                      <a14:brightnessContrast bright="30000" contrast="15000"/>
                    </a14:imgEffect>
                  </a14:imgLayer>
                </a14:imgProps>
              </a:ext>
              <a:ext uri="{28A0092B-C50C-407E-A947-70E740481C1C}">
                <a14:useLocalDpi xmlns:a14="http://schemas.microsoft.com/office/drawing/2010/main"/>
              </a:ext>
            </a:extLst>
          </a:blip>
          <a:srcRect t="-1" b="-3869"/>
          <a:stretch/>
        </p:blipFill>
        <p:spPr>
          <a:xfrm>
            <a:off x="7352018" y="273697"/>
            <a:ext cx="1790918" cy="2383778"/>
          </a:xfrm>
          <a:prstGeom prst="rect">
            <a:avLst/>
          </a:prstGeom>
        </p:spPr>
      </p:pic>
    </p:spTree>
    <p:extLst>
      <p:ext uri="{BB962C8B-B14F-4D97-AF65-F5344CB8AC3E}">
        <p14:creationId xmlns:p14="http://schemas.microsoft.com/office/powerpoint/2010/main" val="1799245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_usethis1">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27005" y="287048"/>
            <a:ext cx="1449576" cy="3769386"/>
          </a:xfrm>
          <a:prstGeom prst="rect">
            <a:avLst/>
          </a:prstGeom>
        </p:spPr>
      </p:pic>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295163" y="287049"/>
            <a:ext cx="1503072" cy="3769386"/>
          </a:xfrm>
          <a:prstGeom prst="rect">
            <a:avLst/>
          </a:prstGeom>
        </p:spPr>
      </p:pic>
      <p:pic>
        <p:nvPicPr>
          <p:cNvPr id="15" name="Picture 1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700803" y="287049"/>
            <a:ext cx="1447284" cy="3769386"/>
          </a:xfrm>
          <a:prstGeom prst="rect">
            <a:avLst/>
          </a:prstGeom>
        </p:spPr>
      </p:pic>
      <p:pic>
        <p:nvPicPr>
          <p:cNvPr id="18" name="Picture 1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50656" y="287048"/>
            <a:ext cx="1663956" cy="3769386"/>
          </a:xfrm>
          <a:prstGeom prst="rect">
            <a:avLst/>
          </a:prstGeom>
        </p:spPr>
      </p:pic>
      <p:pic>
        <p:nvPicPr>
          <p:cNvPr id="19" name="Picture 18"/>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0" y="287049"/>
            <a:ext cx="1392594" cy="3769386"/>
          </a:xfrm>
          <a:prstGeom prst="rect">
            <a:avLst/>
          </a:prstGeom>
        </p:spPr>
      </p:pic>
      <p:sp>
        <p:nvSpPr>
          <p:cNvPr id="20" name="Rectangle 19"/>
          <p:cNvSpPr/>
          <p:nvPr/>
        </p:nvSpPr>
        <p:spPr>
          <a:xfrm>
            <a:off x="0" y="2818581"/>
            <a:ext cx="7072530" cy="2324919"/>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defTabSz="914147"/>
            <a:endParaRPr lang="en-US" dirty="0">
              <a:solidFill>
                <a:prstClr val="white"/>
              </a:solidFill>
            </a:endParaRPr>
          </a:p>
        </p:txBody>
      </p:sp>
      <p:sp>
        <p:nvSpPr>
          <p:cNvPr id="4" name="Freeform 6"/>
          <p:cNvSpPr>
            <a:spLocks/>
          </p:cNvSpPr>
          <p:nvPr/>
        </p:nvSpPr>
        <p:spPr bwMode="auto">
          <a:xfrm>
            <a:off x="5540743" y="276963"/>
            <a:ext cx="3602193" cy="4890749"/>
          </a:xfrm>
          <a:custGeom>
            <a:avLst/>
            <a:gdLst>
              <a:gd name="T0" fmla="*/ 5758 w 5758"/>
              <a:gd name="T1" fmla="*/ 8134 h 8134"/>
              <a:gd name="T2" fmla="*/ 0 w 5758"/>
              <a:gd name="T3" fmla="*/ 8134 h 8134"/>
              <a:gd name="T4" fmla="*/ 2367 w 5758"/>
              <a:gd name="T5" fmla="*/ 0 h 8134"/>
              <a:gd name="T6" fmla="*/ 5758 w 5758"/>
              <a:gd name="T7" fmla="*/ 0 h 8134"/>
              <a:gd name="T8" fmla="*/ 5758 w 5758"/>
              <a:gd name="T9" fmla="*/ 8134 h 8134"/>
            </a:gdLst>
            <a:ahLst/>
            <a:cxnLst>
              <a:cxn ang="0">
                <a:pos x="T0" y="T1"/>
              </a:cxn>
              <a:cxn ang="0">
                <a:pos x="T2" y="T3"/>
              </a:cxn>
              <a:cxn ang="0">
                <a:pos x="T4" y="T5"/>
              </a:cxn>
              <a:cxn ang="0">
                <a:pos x="T6" y="T7"/>
              </a:cxn>
              <a:cxn ang="0">
                <a:pos x="T8" y="T9"/>
              </a:cxn>
            </a:cxnLst>
            <a:rect l="0" t="0" r="r" b="b"/>
            <a:pathLst>
              <a:path w="5758" h="8134">
                <a:moveTo>
                  <a:pt x="5758" y="8134"/>
                </a:moveTo>
                <a:lnTo>
                  <a:pt x="0" y="8134"/>
                </a:lnTo>
                <a:lnTo>
                  <a:pt x="2367" y="0"/>
                </a:lnTo>
                <a:lnTo>
                  <a:pt x="5758" y="0"/>
                </a:lnTo>
                <a:lnTo>
                  <a:pt x="5758" y="8134"/>
                </a:lnTo>
                <a:close/>
              </a:path>
            </a:pathLst>
          </a:cu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lIns="91419" tIns="45709" rIns="91419" bIns="45709" rtlCol="0" anchor="ctr"/>
          <a:lstStyle/>
          <a:p>
            <a:pPr algn="ctr" defTabSz="685644"/>
            <a:endParaRPr lang="en-US" sz="1300">
              <a:solidFill>
                <a:prstClr val="white"/>
              </a:solidFill>
            </a:endParaRPr>
          </a:p>
        </p:txBody>
      </p:sp>
      <p:sp>
        <p:nvSpPr>
          <p:cNvPr id="5" name="Text Placeholder 10"/>
          <p:cNvSpPr>
            <a:spLocks noGrp="1"/>
          </p:cNvSpPr>
          <p:nvPr>
            <p:ph type="body" sz="quarter" idx="11" hasCustomPrompt="1"/>
          </p:nvPr>
        </p:nvSpPr>
        <p:spPr>
          <a:xfrm>
            <a:off x="219156" y="23231"/>
            <a:ext cx="5409635" cy="230835"/>
          </a:xfrm>
          <a:noFill/>
        </p:spPr>
        <p:txBody>
          <a:bodyPr wrap="square" lIns="0" rtlCol="0">
            <a:spAutoFit/>
          </a:bodyPr>
          <a:lstStyle>
            <a:lvl1pPr>
              <a:defRPr lang="en-US" sz="900" kern="1200" dirty="0" smtClean="0">
                <a:solidFill>
                  <a:srgbClr val="FFFF00"/>
                </a:solidFill>
                <a:latin typeface="Arial" pitchFamily="34" charset="0"/>
                <a:ea typeface="+mn-ea"/>
                <a:cs typeface="Arial" pitchFamily="34" charset="0"/>
              </a:defRPr>
            </a:lvl1pPr>
            <a:lvl2pPr>
              <a:defRPr lang="en-US" dirty="0" smtClean="0">
                <a:solidFill>
                  <a:schemeClr val="tx1"/>
                </a:solidFill>
              </a:defRPr>
            </a:lvl2pPr>
            <a:lvl3pPr>
              <a:defRPr lang="en-US" sz="1300" dirty="0" smtClean="0">
                <a:solidFill>
                  <a:schemeClr val="tx1"/>
                </a:solidFill>
              </a:defRPr>
            </a:lvl3pPr>
            <a:lvl4pPr>
              <a:defRPr lang="en-US" sz="1300" dirty="0" smtClean="0">
                <a:solidFill>
                  <a:schemeClr val="tx1"/>
                </a:solidFill>
              </a:defRPr>
            </a:lvl4pPr>
            <a:lvl5pPr>
              <a:defRPr lang="en-US" sz="1300" dirty="0">
                <a:solidFill>
                  <a:schemeClr val="tx1"/>
                </a:solidFill>
              </a:defRPr>
            </a:lvl5pPr>
          </a:lstStyle>
          <a:p>
            <a:pPr lvl="0"/>
            <a:r>
              <a:rPr lang="en-US" dirty="0" smtClean="0"/>
              <a:t>Click to edit Master text styles </a:t>
            </a:r>
            <a:r>
              <a:rPr lang="en-US" sz="700" dirty="0" smtClean="0">
                <a:solidFill>
                  <a:schemeClr val="bg2"/>
                </a:solidFill>
              </a:rPr>
              <a:t> ►</a:t>
            </a:r>
            <a:endParaRPr lang="en-US" dirty="0"/>
          </a:p>
        </p:txBody>
      </p:sp>
      <p:sp>
        <p:nvSpPr>
          <p:cNvPr id="6" name="Title 1"/>
          <p:cNvSpPr>
            <a:spLocks noGrp="1"/>
          </p:cNvSpPr>
          <p:nvPr>
            <p:ph type="title"/>
          </p:nvPr>
        </p:nvSpPr>
        <p:spPr>
          <a:xfrm>
            <a:off x="207802" y="412937"/>
            <a:ext cx="8686800" cy="616744"/>
          </a:xfrm>
        </p:spPr>
        <p:txBody>
          <a:bodyPr lIns="0" tIns="17140" anchor="t">
            <a:noAutofit/>
          </a:bodyPr>
          <a:lstStyle>
            <a:lvl1pPr>
              <a:defRPr sz="2000" b="0">
                <a:solidFill>
                  <a:schemeClr val="tx1">
                    <a:lumMod val="75000"/>
                    <a:lumOff val="25000"/>
                  </a:schemeClr>
                </a:solidFill>
              </a:defRPr>
            </a:lvl1pPr>
          </a:lstStyle>
          <a:p>
            <a:r>
              <a:rPr lang="en-US" dirty="0" smtClean="0"/>
              <a:t>Click to edit Master title style</a:t>
            </a:r>
            <a:endParaRPr lang="en-US" dirty="0"/>
          </a:p>
        </p:txBody>
      </p:sp>
      <p:cxnSp>
        <p:nvCxnSpPr>
          <p:cNvPr id="7" name="Straight Connector 6"/>
          <p:cNvCxnSpPr/>
          <p:nvPr/>
        </p:nvCxnSpPr>
        <p:spPr>
          <a:xfrm>
            <a:off x="222618" y="4858944"/>
            <a:ext cx="8921382" cy="0"/>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2"/>
          <p:cNvSpPr txBox="1">
            <a:spLocks/>
          </p:cNvSpPr>
          <p:nvPr/>
        </p:nvSpPr>
        <p:spPr>
          <a:xfrm>
            <a:off x="8534400" y="4914900"/>
            <a:ext cx="457200" cy="179404"/>
          </a:xfrm>
          <a:prstGeom prst="rect">
            <a:avLst/>
          </a:prstGeom>
        </p:spPr>
        <p:txBody>
          <a:bodyPr lIns="91419" tIns="45709" rIns="91419" bIns="45709"/>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4F94C26-2A70-4961-AAB1-3557AEA8AC57}" type="slidenum">
              <a:rPr lang="en-US" smtClean="0">
                <a:solidFill>
                  <a:prstClr val="white"/>
                </a:solidFill>
                <a:latin typeface="Calibri Light"/>
              </a:rPr>
              <a:pPr algn="r"/>
              <a:t>‹#›</a:t>
            </a:fld>
            <a:endParaRPr lang="en-US" dirty="0">
              <a:solidFill>
                <a:prstClr val="white"/>
              </a:solidFill>
              <a:latin typeface="Calibri Light"/>
            </a:endParaRPr>
          </a:p>
        </p:txBody>
      </p:sp>
      <p:sp>
        <p:nvSpPr>
          <p:cNvPr id="9" name="Footer Placeholder 81"/>
          <p:cNvSpPr txBox="1">
            <a:spLocks noGrp="1"/>
          </p:cNvSpPr>
          <p:nvPr/>
        </p:nvSpPr>
        <p:spPr bwMode="auto">
          <a:xfrm>
            <a:off x="7265644" y="4966363"/>
            <a:ext cx="1485707" cy="147836"/>
          </a:xfrm>
          <a:prstGeom prst="rect">
            <a:avLst/>
          </a:prstGeom>
          <a:noFill/>
          <a:ln>
            <a:noFill/>
          </a:ln>
          <a:extLst/>
        </p:spPr>
        <p:txBody>
          <a:bodyPr lIns="0" tIns="0" rIns="0" bIns="0"/>
          <a:lstStyle>
            <a:lvl1pPr eaLnBrk="0" hangingPunct="0">
              <a:defRPr sz="800">
                <a:solidFill>
                  <a:schemeClr val="bg1"/>
                </a:solidFill>
                <a:latin typeface="Arial" charset="0"/>
                <a:ea typeface="ＭＳ Ｐゴシック" pitchFamily="34" charset="-128"/>
              </a:defRPr>
            </a:lvl1pPr>
            <a:lvl2pPr marL="742950" indent="-285750" eaLnBrk="0" hangingPunct="0">
              <a:defRPr sz="800">
                <a:solidFill>
                  <a:schemeClr val="bg1"/>
                </a:solidFill>
                <a:latin typeface="Arial" charset="0"/>
                <a:ea typeface="ＭＳ Ｐゴシック" pitchFamily="34" charset="-128"/>
              </a:defRPr>
            </a:lvl2pPr>
            <a:lvl3pPr marL="1143000" indent="-228600" eaLnBrk="0" hangingPunct="0">
              <a:defRPr sz="800">
                <a:solidFill>
                  <a:schemeClr val="bg1"/>
                </a:solidFill>
                <a:latin typeface="Arial" charset="0"/>
                <a:ea typeface="ＭＳ Ｐゴシック" pitchFamily="34" charset="-128"/>
              </a:defRPr>
            </a:lvl3pPr>
            <a:lvl4pPr marL="1600200" indent="-228600" eaLnBrk="0" hangingPunct="0">
              <a:defRPr sz="800">
                <a:solidFill>
                  <a:schemeClr val="bg1"/>
                </a:solidFill>
                <a:latin typeface="Arial" charset="0"/>
                <a:ea typeface="ＭＳ Ｐゴシック" pitchFamily="34" charset="-128"/>
              </a:defRPr>
            </a:lvl4pPr>
            <a:lvl5pPr marL="2057400" indent="-228600" eaLnBrk="0" hangingPunct="0">
              <a:defRPr sz="8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8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8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8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800">
                <a:solidFill>
                  <a:schemeClr val="bg1"/>
                </a:solidFill>
                <a:latin typeface="Arial" charset="0"/>
                <a:ea typeface="ＭＳ Ｐゴシック" pitchFamily="34" charset="-128"/>
              </a:defRPr>
            </a:lvl9pPr>
          </a:lstStyle>
          <a:p>
            <a:pPr defTabSz="685644">
              <a:defRPr/>
            </a:pPr>
            <a:r>
              <a:rPr lang="en-US" sz="600" dirty="0" smtClean="0">
                <a:solidFill>
                  <a:prstClr val="white"/>
                </a:solidFill>
                <a:latin typeface="Calibri Light"/>
                <a:ea typeface="Arial Unicode MS" pitchFamily="34" charset="-128"/>
                <a:cs typeface="Arial Unicode MS" pitchFamily="34" charset="-128"/>
              </a:rPr>
              <a:t>© 2016 Copyright Genpact. All Rights Reserved.</a:t>
            </a:r>
          </a:p>
        </p:txBody>
      </p:sp>
      <p:grpSp>
        <p:nvGrpSpPr>
          <p:cNvPr id="3" name="Group 2"/>
          <p:cNvGrpSpPr/>
          <p:nvPr/>
        </p:nvGrpSpPr>
        <p:grpSpPr>
          <a:xfrm>
            <a:off x="6451992" y="3287007"/>
            <a:ext cx="2999984" cy="1169551"/>
            <a:chOff x="16841787" y="7589681"/>
            <a:chExt cx="8001000" cy="3118802"/>
          </a:xfrm>
        </p:grpSpPr>
        <p:sp>
          <p:nvSpPr>
            <p:cNvPr id="14" name="Rectangle 13"/>
            <p:cNvSpPr/>
            <p:nvPr/>
          </p:nvSpPr>
          <p:spPr>
            <a:xfrm>
              <a:off x="16848567" y="8525552"/>
              <a:ext cx="6522476" cy="10233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7"/>
              <a:endParaRPr lang="en-US" sz="2700" dirty="0">
                <a:solidFill>
                  <a:prstClr val="white"/>
                </a:solidFill>
              </a:endParaRPr>
            </a:p>
          </p:txBody>
        </p:sp>
        <p:sp>
          <p:nvSpPr>
            <p:cNvPr id="16" name="TextBox 15"/>
            <p:cNvSpPr txBox="1"/>
            <p:nvPr userDrawn="1"/>
          </p:nvSpPr>
          <p:spPr>
            <a:xfrm>
              <a:off x="16841787" y="7589681"/>
              <a:ext cx="8001000" cy="3118802"/>
            </a:xfrm>
            <a:prstGeom prst="rect">
              <a:avLst/>
            </a:prstGeom>
            <a:noFill/>
          </p:spPr>
          <p:txBody>
            <a:bodyPr wrap="square" rtlCol="0">
              <a:spAutoFit/>
            </a:bodyPr>
            <a:lstStyle/>
            <a:p>
              <a:pPr defTabSz="914147">
                <a:lnSpc>
                  <a:spcPts val="2812"/>
                </a:lnSpc>
              </a:pPr>
              <a:r>
                <a:rPr lang="en-US" sz="2700" dirty="0">
                  <a:solidFill>
                    <a:prstClr val="white">
                      <a:lumMod val="65000"/>
                    </a:prstClr>
                  </a:solidFill>
                </a:rPr>
                <a:t>We architect the </a:t>
              </a:r>
              <a:r>
                <a:rPr lang="en-US" sz="2700" b="1" dirty="0">
                  <a:solidFill>
                    <a:srgbClr val="00B0F0"/>
                  </a:solidFill>
                </a:rPr>
                <a:t>Lean Digital</a:t>
              </a:r>
              <a:r>
                <a:rPr lang="en-US" sz="2700" b="1" baseline="30000" dirty="0">
                  <a:solidFill>
                    <a:srgbClr val="00B0F0"/>
                  </a:solidFill>
                </a:rPr>
                <a:t>SM</a:t>
              </a:r>
              <a:r>
                <a:rPr lang="en-US" sz="2700" b="1" dirty="0">
                  <a:solidFill>
                    <a:srgbClr val="00608A"/>
                  </a:solidFill>
                </a:rPr>
                <a:t> </a:t>
              </a:r>
              <a:r>
                <a:rPr lang="en-US" sz="2700" dirty="0">
                  <a:solidFill>
                    <a:prstClr val="white">
                      <a:lumMod val="65000"/>
                    </a:prstClr>
                  </a:solidFill>
                </a:rPr>
                <a:t>enterprise</a:t>
              </a:r>
            </a:p>
          </p:txBody>
        </p:sp>
      </p:grpSp>
      <p:pic>
        <p:nvPicPr>
          <p:cNvPr id="17" name="Picture 16" descr="LDvisual.png"/>
          <p:cNvPicPr>
            <a:picLocks noChangeAspect="1"/>
          </p:cNvPicPr>
          <p:nvPr/>
        </p:nvPicPr>
        <p:blipFill rotWithShape="1">
          <a:blip r:embed="rId7" cstate="email">
            <a:extLst>
              <a:ext uri="{BEBA8EAE-BF5A-486C-A8C5-ECC9F3942E4B}">
                <a14:imgProps xmlns:a14="http://schemas.microsoft.com/office/drawing/2010/main">
                  <a14:imgLayer r:embed="rId8">
                    <a14:imgEffect>
                      <a14:brightnessContrast bright="30000" contrast="15000"/>
                    </a14:imgEffect>
                  </a14:imgLayer>
                </a14:imgProps>
              </a:ext>
              <a:ext uri="{28A0092B-C50C-407E-A947-70E740481C1C}">
                <a14:useLocalDpi xmlns:a14="http://schemas.microsoft.com/office/drawing/2010/main"/>
              </a:ext>
            </a:extLst>
          </a:blip>
          <a:srcRect t="-1" b="-3869"/>
          <a:stretch/>
        </p:blipFill>
        <p:spPr>
          <a:xfrm>
            <a:off x="7352018" y="273697"/>
            <a:ext cx="1790918" cy="2383778"/>
          </a:xfrm>
          <a:prstGeom prst="rect">
            <a:avLst/>
          </a:prstGeom>
        </p:spPr>
      </p:pic>
      <p:grpSp>
        <p:nvGrpSpPr>
          <p:cNvPr id="21" name="Group 20"/>
          <p:cNvGrpSpPr/>
          <p:nvPr/>
        </p:nvGrpSpPr>
        <p:grpSpPr>
          <a:xfrm>
            <a:off x="220342" y="4939903"/>
            <a:ext cx="2920426" cy="117886"/>
            <a:chOff x="260350" y="6596003"/>
            <a:chExt cx="3661152" cy="146304"/>
          </a:xfrm>
        </p:grpSpPr>
        <p:pic>
          <p:nvPicPr>
            <p:cNvPr id="22" name="DE059669-D665-4EC3-AAD3-76458BA39420" descr="AE5E8382-2306-409F-AEAD-CB65EA6A496C"/>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297781" y="6596003"/>
              <a:ext cx="2623721" cy="14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GP_GRAY_LOGO.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260350" y="6601968"/>
              <a:ext cx="806450" cy="130175"/>
            </a:xfrm>
            <a:prstGeom prst="rect">
              <a:avLst/>
            </a:prstGeom>
          </p:spPr>
        </p:pic>
      </p:grpSp>
    </p:spTree>
    <p:extLst>
      <p:ext uri="{BB962C8B-B14F-4D97-AF65-F5344CB8AC3E}">
        <p14:creationId xmlns:p14="http://schemas.microsoft.com/office/powerpoint/2010/main" val="1978512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Page">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92" y="1192"/>
          <a:ext cx="1587" cy="1190"/>
        </p:xfrm>
        <a:graphic>
          <a:graphicData uri="http://schemas.openxmlformats.org/presentationml/2006/ole">
            <mc:AlternateContent xmlns:mc="http://schemas.openxmlformats.org/markup-compatibility/2006">
              <mc:Choice xmlns:v="urn:schemas-microsoft-com:vml" Requires="v">
                <p:oleObj spid="_x0000_s2662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 y="119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sz="quarter" idx="10"/>
          </p:nvPr>
        </p:nvSpPr>
        <p:spPr>
          <a:xfrm>
            <a:off x="273839" y="3929214"/>
            <a:ext cx="8595360" cy="276999"/>
          </a:xfrm>
        </p:spPr>
        <p:txBody>
          <a:bodyPr anchor="b"/>
          <a:lstStyle>
            <a:lvl1pPr>
              <a:defRPr sz="1800">
                <a:solidFill>
                  <a:schemeClr val="tx1">
                    <a:lumMod val="85000"/>
                    <a:lumOff val="15000"/>
                  </a:schemeClr>
                </a:solidFill>
                <a:latin typeface="Calibri Light" panose="020F0302020204030204" pitchFamily="34" charset="0"/>
              </a:defRPr>
            </a:lvl1pPr>
          </a:lstStyle>
          <a:p>
            <a:pPr lvl="0"/>
            <a:r>
              <a:rPr lang="en-US" smtClean="0"/>
              <a:t>Click to edit Master text styles</a:t>
            </a:r>
          </a:p>
        </p:txBody>
      </p:sp>
      <p:sp>
        <p:nvSpPr>
          <p:cNvPr id="10" name="Text Placeholder 8"/>
          <p:cNvSpPr>
            <a:spLocks noGrp="1"/>
          </p:cNvSpPr>
          <p:nvPr>
            <p:ph type="body" sz="quarter" idx="11"/>
          </p:nvPr>
        </p:nvSpPr>
        <p:spPr>
          <a:xfrm>
            <a:off x="273842" y="4240506"/>
            <a:ext cx="5441161" cy="388647"/>
          </a:xfrm>
        </p:spPr>
        <p:txBody>
          <a:bodyPr anchor="t">
            <a:noAutofit/>
          </a:bodyPr>
          <a:lstStyle>
            <a:lvl1pPr>
              <a:defRPr sz="1300">
                <a:latin typeface="Calibri Light" panose="020F0302020204030204" pitchFamily="34" charset="0"/>
              </a:defRPr>
            </a:lvl1pPr>
          </a:lstStyle>
          <a:p>
            <a:pPr lvl="0"/>
            <a:r>
              <a:rPr lang="en-US" smtClean="0"/>
              <a:t>Click to edit Master text styles</a:t>
            </a:r>
          </a:p>
        </p:txBody>
      </p:sp>
      <p:sp>
        <p:nvSpPr>
          <p:cNvPr id="21" name="Rectangle 20"/>
          <p:cNvSpPr/>
          <p:nvPr/>
        </p:nvSpPr>
        <p:spPr>
          <a:xfrm>
            <a:off x="0" y="3375422"/>
            <a:ext cx="9144000" cy="282178"/>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lIns="91419" tIns="45709" rIns="91419" bIns="45709" rtlCol="0" anchor="ctr"/>
          <a:lstStyle/>
          <a:p>
            <a:pPr algn="ctr" defTabSz="685644"/>
            <a:endParaRPr lang="en-US" sz="1300">
              <a:solidFill>
                <a:prstClr val="white"/>
              </a:solidFill>
            </a:endParaRPr>
          </a:p>
        </p:txBody>
      </p:sp>
      <p:pic>
        <p:nvPicPr>
          <p:cNvPr id="14" name="Picture 123"/>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996074" y="3470250"/>
            <a:ext cx="1882911" cy="11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164" name="Picture 124" descr="D:\Users\703099269\Desktop\Genpact-lean-digital_Logo_Black.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543418" y="4475559"/>
            <a:ext cx="247503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0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8_Blank">
    <p:spTree>
      <p:nvGrpSpPr>
        <p:cNvPr id="1" name=""/>
        <p:cNvGrpSpPr/>
        <p:nvPr/>
      </p:nvGrpSpPr>
      <p:grpSpPr>
        <a:xfrm>
          <a:off x="0" y="0"/>
          <a:ext cx="0" cy="0"/>
          <a:chOff x="0" y="0"/>
          <a:chExt cx="0" cy="0"/>
        </a:xfrm>
      </p:grpSpPr>
      <p:sp>
        <p:nvSpPr>
          <p:cNvPr id="5" name="Title 7"/>
          <p:cNvSpPr>
            <a:spLocks noGrp="1"/>
          </p:cNvSpPr>
          <p:nvPr>
            <p:ph type="title"/>
          </p:nvPr>
        </p:nvSpPr>
        <p:spPr>
          <a:xfrm>
            <a:off x="607409" y="205297"/>
            <a:ext cx="7890933" cy="328184"/>
          </a:xfrm>
          <a:prstGeom prst="rect">
            <a:avLst/>
          </a:prstGeom>
        </p:spPr>
        <p:txBody>
          <a:bodyPr/>
          <a:lstStyle>
            <a:lvl1pPr algn="l">
              <a:defRPr sz="1900" b="1" i="0" baseline="0">
                <a:solidFill>
                  <a:srgbClr val="2BACE2"/>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34828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18B035A-5D2C-4018-A3ED-1178B0ECDB56}" type="datetimeFigureOut">
              <a:rPr lang="en-US" smtClean="0"/>
              <a:t>9/10/2016</a:t>
            </a:fld>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167BACD4-3287-4F91-8D94-6AAAC3487656}" type="slidenum">
              <a:rPr lang="en-US" smtClean="0"/>
              <a:t>‹#›</a:t>
            </a:fld>
            <a:endParaRPr lang="en-US"/>
          </a:p>
        </p:txBody>
      </p:sp>
    </p:spTree>
    <p:extLst>
      <p:ext uri="{BB962C8B-B14F-4D97-AF65-F5344CB8AC3E}">
        <p14:creationId xmlns:p14="http://schemas.microsoft.com/office/powerpoint/2010/main" val="65537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18B035A-5D2C-4018-A3ED-1178B0ECDB56}" type="datetimeFigureOut">
              <a:rPr lang="en-US" smtClean="0"/>
              <a:t>9/10/2016</a:t>
            </a:fld>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167BACD4-3287-4F91-8D94-6AAAC3487656}" type="slidenum">
              <a:rPr lang="en-US" smtClean="0"/>
              <a:t>‹#›</a:t>
            </a:fld>
            <a:endParaRPr lang="en-US"/>
          </a:p>
        </p:txBody>
      </p:sp>
    </p:spTree>
    <p:extLst>
      <p:ext uri="{BB962C8B-B14F-4D97-AF65-F5344CB8AC3E}">
        <p14:creationId xmlns:p14="http://schemas.microsoft.com/office/powerpoint/2010/main" val="343386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5.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1"/>
            </p:custDataLst>
            <p:extLst/>
          </p:nvPr>
        </p:nvGraphicFramePr>
        <p:xfrm>
          <a:off x="1592" y="1192"/>
          <a:ext cx="1587" cy="1190"/>
        </p:xfrm>
        <a:graphic>
          <a:graphicData uri="http://schemas.openxmlformats.org/presentationml/2006/ole">
            <mc:AlternateContent xmlns:mc="http://schemas.openxmlformats.org/markup-compatibility/2006">
              <mc:Choice xmlns:v="urn:schemas-microsoft-com:vml" Requires="v">
                <p:oleObj spid="_x0000_s25604" name="think-cell Slide" r:id="rId12" imgW="360" imgH="360" progId="TCLayout.ActiveDocument.1">
                  <p:embed/>
                </p:oleObj>
              </mc:Choice>
              <mc:Fallback>
                <p:oleObj name="think-cell Slide" r:id="rId12" imgW="360" imgH="36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2" y="119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273060" y="273849"/>
            <a:ext cx="8597901" cy="703421"/>
          </a:xfrm>
          <a:prstGeom prst="rect">
            <a:avLst/>
          </a:prstGeom>
        </p:spPr>
        <p:txBody>
          <a:bodyPr vert="horz" lIns="0" tIns="45709" rIns="0" bIns="45709"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73051" y="1200151"/>
            <a:ext cx="8597900" cy="3426620"/>
          </a:xfrm>
          <a:prstGeom prst="rect">
            <a:avLst/>
          </a:prstGeom>
        </p:spPr>
        <p:txBody>
          <a:bodyPr vert="horz" wrap="square" lIns="0" tIns="45709" rIns="0" bIns="45709"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3" name="Straight Connector 12"/>
          <p:cNvCxnSpPr/>
          <p:nvPr/>
        </p:nvCxnSpPr>
        <p:spPr>
          <a:xfrm>
            <a:off x="0" y="4857753"/>
            <a:ext cx="9144000" cy="1191"/>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 name="Slide Number Placeholder 2"/>
          <p:cNvSpPr txBox="1">
            <a:spLocks/>
          </p:cNvSpPr>
          <p:nvPr/>
        </p:nvSpPr>
        <p:spPr>
          <a:xfrm>
            <a:off x="8534400" y="4914900"/>
            <a:ext cx="457200" cy="179404"/>
          </a:xfrm>
          <a:prstGeom prst="rect">
            <a:avLst/>
          </a:prstGeom>
        </p:spPr>
        <p:txBody>
          <a:bodyPr lIns="91419" tIns="45709" rIns="91419" bIns="45709"/>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4F94C26-2A70-4961-AAB1-3557AEA8AC57}" type="slidenum">
              <a:rPr lang="en-US" smtClean="0">
                <a:solidFill>
                  <a:prstClr val="black">
                    <a:lumMod val="50000"/>
                    <a:lumOff val="50000"/>
                  </a:prstClr>
                </a:solidFill>
                <a:latin typeface="Calibri Light"/>
              </a:rPr>
              <a:pPr algn="r"/>
              <a:t>‹#›</a:t>
            </a:fld>
            <a:endParaRPr lang="en-US" dirty="0">
              <a:solidFill>
                <a:prstClr val="black">
                  <a:lumMod val="50000"/>
                  <a:lumOff val="50000"/>
                </a:prstClr>
              </a:solidFill>
              <a:latin typeface="Calibri Light"/>
            </a:endParaRPr>
          </a:p>
        </p:txBody>
      </p:sp>
      <p:sp>
        <p:nvSpPr>
          <p:cNvPr id="12" name="Footer Placeholder 81"/>
          <p:cNvSpPr txBox="1">
            <a:spLocks noGrp="1"/>
          </p:cNvSpPr>
          <p:nvPr/>
        </p:nvSpPr>
        <p:spPr bwMode="auto">
          <a:xfrm>
            <a:off x="7265644" y="4966363"/>
            <a:ext cx="1485707" cy="147836"/>
          </a:xfrm>
          <a:prstGeom prst="rect">
            <a:avLst/>
          </a:prstGeom>
          <a:noFill/>
          <a:ln>
            <a:noFill/>
          </a:ln>
          <a:extLst/>
        </p:spPr>
        <p:txBody>
          <a:bodyPr lIns="0" tIns="0" rIns="0" bIns="0"/>
          <a:lstStyle>
            <a:lvl1pPr eaLnBrk="0" hangingPunct="0">
              <a:defRPr sz="800">
                <a:solidFill>
                  <a:schemeClr val="bg1"/>
                </a:solidFill>
                <a:latin typeface="Arial" charset="0"/>
                <a:ea typeface="ＭＳ Ｐゴシック" pitchFamily="34" charset="-128"/>
              </a:defRPr>
            </a:lvl1pPr>
            <a:lvl2pPr marL="742950" indent="-285750" eaLnBrk="0" hangingPunct="0">
              <a:defRPr sz="800">
                <a:solidFill>
                  <a:schemeClr val="bg1"/>
                </a:solidFill>
                <a:latin typeface="Arial" charset="0"/>
                <a:ea typeface="ＭＳ Ｐゴシック" pitchFamily="34" charset="-128"/>
              </a:defRPr>
            </a:lvl2pPr>
            <a:lvl3pPr marL="1143000" indent="-228600" eaLnBrk="0" hangingPunct="0">
              <a:defRPr sz="800">
                <a:solidFill>
                  <a:schemeClr val="bg1"/>
                </a:solidFill>
                <a:latin typeface="Arial" charset="0"/>
                <a:ea typeface="ＭＳ Ｐゴシック" pitchFamily="34" charset="-128"/>
              </a:defRPr>
            </a:lvl3pPr>
            <a:lvl4pPr marL="1600200" indent="-228600" eaLnBrk="0" hangingPunct="0">
              <a:defRPr sz="800">
                <a:solidFill>
                  <a:schemeClr val="bg1"/>
                </a:solidFill>
                <a:latin typeface="Arial" charset="0"/>
                <a:ea typeface="ＭＳ Ｐゴシック" pitchFamily="34" charset="-128"/>
              </a:defRPr>
            </a:lvl4pPr>
            <a:lvl5pPr marL="2057400" indent="-228600" eaLnBrk="0" hangingPunct="0">
              <a:defRPr sz="8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8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8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8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800">
                <a:solidFill>
                  <a:schemeClr val="bg1"/>
                </a:solidFill>
                <a:latin typeface="Arial" charset="0"/>
                <a:ea typeface="ＭＳ Ｐゴシック" pitchFamily="34" charset="-128"/>
              </a:defRPr>
            </a:lvl9pPr>
          </a:lstStyle>
          <a:p>
            <a:pPr defTabSz="685644">
              <a:defRPr/>
            </a:pPr>
            <a:r>
              <a:rPr lang="en-US" sz="600" dirty="0" smtClean="0">
                <a:solidFill>
                  <a:srgbClr val="414141"/>
                </a:solidFill>
                <a:latin typeface="Calibri Light"/>
                <a:ea typeface="Arial Unicode MS" pitchFamily="34" charset="-128"/>
                <a:cs typeface="Arial Unicode MS" pitchFamily="34" charset="-128"/>
              </a:rPr>
              <a:t>© 2016 Copyright Genpact. All Rights Reserved.</a:t>
            </a:r>
          </a:p>
        </p:txBody>
      </p:sp>
      <p:sp>
        <p:nvSpPr>
          <p:cNvPr id="5" name="Rectangle 4"/>
          <p:cNvSpPr/>
          <p:nvPr/>
        </p:nvSpPr>
        <p:spPr>
          <a:xfrm>
            <a:off x="0" y="0"/>
            <a:ext cx="9144000" cy="28575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lIns="91419" tIns="45709" rIns="91419" bIns="45709" rtlCol="0" anchor="ctr"/>
          <a:lstStyle/>
          <a:p>
            <a:pPr algn="ctr" defTabSz="685644"/>
            <a:endParaRPr lang="en-US" sz="1300">
              <a:solidFill>
                <a:prstClr val="white"/>
              </a:solidFill>
            </a:endParaRPr>
          </a:p>
        </p:txBody>
      </p:sp>
      <p:pic>
        <p:nvPicPr>
          <p:cNvPr id="9" name="Picture 8" descr="DOTS_LIGHT Gray_SHORT.png"/>
          <p:cNvPicPr>
            <a:picLocks noChangeAspect="1"/>
          </p:cNvPicPr>
          <p:nvPr/>
        </p:nvPicPr>
        <p:blipFill>
          <a:blip r:embed="rId14" cstate="screen">
            <a:extLst>
              <a:ext uri="{BEBA8EAE-BF5A-486C-A8C5-ECC9F3942E4B}">
                <a14:imgProps xmlns:a14="http://schemas.microsoft.com/office/drawing/2010/main">
                  <a14:imgLayer r:embed="rId15">
                    <a14:imgEffect>
                      <a14:brightnessContrast bright="-52000"/>
                    </a14:imgEffect>
                  </a14:imgLayer>
                </a14:imgProps>
              </a:ext>
              <a:ext uri="{28A0092B-C50C-407E-A947-70E740481C1C}">
                <a14:useLocalDpi xmlns:a14="http://schemas.microsoft.com/office/drawing/2010/main"/>
              </a:ext>
            </a:extLst>
          </a:blip>
          <a:stretch>
            <a:fillRect/>
          </a:stretch>
        </p:blipFill>
        <p:spPr>
          <a:xfrm>
            <a:off x="4495810" y="27437"/>
            <a:ext cx="4058107" cy="241631"/>
          </a:xfrm>
          <a:prstGeom prst="rect">
            <a:avLst/>
          </a:prstGeom>
        </p:spPr>
      </p:pic>
      <p:grpSp>
        <p:nvGrpSpPr>
          <p:cNvPr id="8" name="Group 7"/>
          <p:cNvGrpSpPr/>
          <p:nvPr/>
        </p:nvGrpSpPr>
        <p:grpSpPr>
          <a:xfrm>
            <a:off x="220342" y="4939903"/>
            <a:ext cx="2920426" cy="117886"/>
            <a:chOff x="260350" y="6596003"/>
            <a:chExt cx="3661152" cy="146304"/>
          </a:xfrm>
        </p:grpSpPr>
        <p:pic>
          <p:nvPicPr>
            <p:cNvPr id="14" name="DE059669-D665-4EC3-AAD3-76458BA39420" descr="AE5E8382-2306-409F-AEAD-CB65EA6A496C"/>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1297781" y="6596003"/>
              <a:ext cx="2623721" cy="14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GP_GRAY_LOGO.png"/>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260350" y="6601968"/>
              <a:ext cx="806450" cy="130175"/>
            </a:xfrm>
            <a:prstGeom prst="rect">
              <a:avLst/>
            </a:prstGeom>
          </p:spPr>
        </p:pic>
      </p:grpSp>
      <p:pic>
        <p:nvPicPr>
          <p:cNvPr id="16" name="Picture 123"/>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6996074" y="84938"/>
            <a:ext cx="1882911" cy="11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834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sldNum="0" hdr="0" dt="0"/>
  <p:txStyles>
    <p:titleStyle>
      <a:lvl1pPr algn="l" defTabSz="685644" rtl="0" eaLnBrk="1" latinLnBrk="0" hangingPunct="1">
        <a:lnSpc>
          <a:spcPct val="90000"/>
        </a:lnSpc>
        <a:spcBef>
          <a:spcPct val="0"/>
        </a:spcBef>
        <a:buNone/>
        <a:defRPr sz="2100" b="0" i="0" kern="1200" cap="all" baseline="0">
          <a:solidFill>
            <a:schemeClr val="tx1">
              <a:lumMod val="75000"/>
              <a:lumOff val="25000"/>
            </a:schemeClr>
          </a:solidFill>
          <a:latin typeface="Calibri Light"/>
          <a:ea typeface="+mj-ea"/>
          <a:cs typeface="+mj-cs"/>
        </a:defRPr>
      </a:lvl1pPr>
    </p:titleStyle>
    <p:bodyStyle>
      <a:lvl1pPr marL="0" indent="0" algn="l" defTabSz="685644" rtl="0" eaLnBrk="1" latinLnBrk="0" hangingPunct="1">
        <a:lnSpc>
          <a:spcPct val="100000"/>
        </a:lnSpc>
        <a:spcBef>
          <a:spcPts val="288"/>
        </a:spcBef>
        <a:spcAft>
          <a:spcPts val="0"/>
        </a:spcAft>
        <a:buFont typeface="Arial" panose="020B0604020202020204" pitchFamily="34" charset="0"/>
        <a:buNone/>
        <a:defRPr sz="1600" b="0" i="0" kern="1200">
          <a:solidFill>
            <a:schemeClr val="tx1">
              <a:lumMod val="65000"/>
              <a:lumOff val="35000"/>
            </a:schemeClr>
          </a:solidFill>
          <a:latin typeface="+mn-lt"/>
          <a:ea typeface="+mn-ea"/>
          <a:cs typeface="+mn-cs"/>
        </a:defRPr>
      </a:lvl1pPr>
      <a:lvl2pPr marL="127368" indent="-127368" algn="l" defTabSz="685644" rtl="0" eaLnBrk="1" latinLnBrk="0" hangingPunct="1">
        <a:lnSpc>
          <a:spcPct val="100000"/>
        </a:lnSpc>
        <a:spcBef>
          <a:spcPts val="288"/>
        </a:spcBef>
        <a:spcAft>
          <a:spcPts val="0"/>
        </a:spcAft>
        <a:buClr>
          <a:schemeClr val="bg2"/>
        </a:buClr>
        <a:buSzPct val="85000"/>
        <a:buFont typeface="Wingdings" panose="05000000000000000000" pitchFamily="2" charset="2"/>
        <a:buChar char="§"/>
        <a:defRPr sz="1600" b="0" i="0" kern="1200">
          <a:solidFill>
            <a:schemeClr val="tx1">
              <a:lumMod val="65000"/>
              <a:lumOff val="35000"/>
            </a:schemeClr>
          </a:solidFill>
          <a:latin typeface="+mn-lt"/>
          <a:ea typeface="+mn-ea"/>
          <a:cs typeface="+mn-cs"/>
        </a:defRPr>
      </a:lvl2pPr>
      <a:lvl3pPr marL="260688" indent="-133320" algn="l" defTabSz="685644" rtl="0" eaLnBrk="1" latinLnBrk="0" hangingPunct="1">
        <a:lnSpc>
          <a:spcPct val="100000"/>
        </a:lnSpc>
        <a:spcBef>
          <a:spcPts val="288"/>
        </a:spcBef>
        <a:spcAft>
          <a:spcPts val="0"/>
        </a:spcAft>
        <a:buClr>
          <a:schemeClr val="bg2"/>
        </a:buClr>
        <a:buSzPct val="50000"/>
        <a:buFont typeface="Arial" panose="020B0604020202020204" pitchFamily="34" charset="0"/>
        <a:buChar char="–"/>
        <a:tabLst/>
        <a:defRPr sz="1600" b="0" i="0" kern="1200">
          <a:solidFill>
            <a:schemeClr val="tx1">
              <a:lumMod val="65000"/>
              <a:lumOff val="35000"/>
            </a:schemeClr>
          </a:solidFill>
          <a:latin typeface="+mn-lt"/>
          <a:ea typeface="+mn-ea"/>
          <a:cs typeface="+mn-cs"/>
        </a:defRPr>
      </a:lvl3pPr>
      <a:lvl4pPr marL="386866" indent="-126177" algn="l" defTabSz="685644" rtl="0" eaLnBrk="1" latinLnBrk="0" hangingPunct="1">
        <a:lnSpc>
          <a:spcPct val="100000"/>
        </a:lnSpc>
        <a:spcBef>
          <a:spcPts val="288"/>
        </a:spcBef>
        <a:spcAft>
          <a:spcPts val="0"/>
        </a:spcAft>
        <a:buClr>
          <a:schemeClr val="bg2"/>
        </a:buClr>
        <a:buSzPct val="65000"/>
        <a:buFont typeface="Wingdings" panose="05000000000000000000" pitchFamily="2" charset="2"/>
        <a:buChar char="§"/>
        <a:defRPr sz="1600" b="0" i="0" kern="1200" baseline="0">
          <a:solidFill>
            <a:schemeClr val="tx1">
              <a:lumMod val="65000"/>
              <a:lumOff val="35000"/>
            </a:schemeClr>
          </a:solidFill>
          <a:latin typeface="+mn-lt"/>
          <a:ea typeface="+mn-ea"/>
          <a:cs typeface="+mn-cs"/>
        </a:defRPr>
      </a:lvl4pPr>
      <a:lvl5pPr marL="514233" indent="-127368" algn="l" defTabSz="685644" rtl="0" eaLnBrk="1" latinLnBrk="0" hangingPunct="1">
        <a:lnSpc>
          <a:spcPct val="100000"/>
        </a:lnSpc>
        <a:spcBef>
          <a:spcPts val="288"/>
        </a:spcBef>
        <a:spcAft>
          <a:spcPts val="0"/>
        </a:spcAft>
        <a:buClr>
          <a:schemeClr val="bg2"/>
        </a:buClr>
        <a:buSzPct val="65000"/>
        <a:buFont typeface="Arial" panose="020B0604020202020204" pitchFamily="34" charset="0"/>
        <a:buChar char="–"/>
        <a:defRPr sz="1600" b="0" i="0" kern="1200">
          <a:solidFill>
            <a:schemeClr val="tx1">
              <a:lumMod val="65000"/>
              <a:lumOff val="35000"/>
            </a:schemeClr>
          </a:solidFill>
          <a:latin typeface="+mn-lt"/>
          <a:ea typeface="+mn-ea"/>
          <a:cs typeface="+mn-cs"/>
        </a:defRPr>
      </a:lvl5pPr>
      <a:lvl6pPr marL="1885521" indent="-171411" algn="l" defTabSz="685644"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342" indent="-171411" algn="l" defTabSz="685644"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64" indent="-171411" algn="l" defTabSz="685644"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3986" indent="-171411" algn="l" defTabSz="685644"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644" rtl="0" eaLnBrk="1" latinLnBrk="0" hangingPunct="1">
        <a:defRPr sz="1300" kern="1200">
          <a:solidFill>
            <a:schemeClr val="tx1"/>
          </a:solidFill>
          <a:latin typeface="+mn-lt"/>
          <a:ea typeface="+mn-ea"/>
          <a:cs typeface="+mn-cs"/>
        </a:defRPr>
      </a:lvl1pPr>
      <a:lvl2pPr marL="342822" algn="l" defTabSz="685644" rtl="0" eaLnBrk="1" latinLnBrk="0" hangingPunct="1">
        <a:defRPr sz="1300" kern="1200">
          <a:solidFill>
            <a:schemeClr val="tx1"/>
          </a:solidFill>
          <a:latin typeface="+mn-lt"/>
          <a:ea typeface="+mn-ea"/>
          <a:cs typeface="+mn-cs"/>
        </a:defRPr>
      </a:lvl2pPr>
      <a:lvl3pPr marL="685644" algn="l" defTabSz="685644" rtl="0" eaLnBrk="1" latinLnBrk="0" hangingPunct="1">
        <a:defRPr sz="1300" kern="1200">
          <a:solidFill>
            <a:schemeClr val="tx1"/>
          </a:solidFill>
          <a:latin typeface="+mn-lt"/>
          <a:ea typeface="+mn-ea"/>
          <a:cs typeface="+mn-cs"/>
        </a:defRPr>
      </a:lvl3pPr>
      <a:lvl4pPr marL="1028466" algn="l" defTabSz="685644" rtl="0" eaLnBrk="1" latinLnBrk="0" hangingPunct="1">
        <a:defRPr sz="1300" kern="1200">
          <a:solidFill>
            <a:schemeClr val="tx1"/>
          </a:solidFill>
          <a:latin typeface="+mn-lt"/>
          <a:ea typeface="+mn-ea"/>
          <a:cs typeface="+mn-cs"/>
        </a:defRPr>
      </a:lvl4pPr>
      <a:lvl5pPr marL="1371288" algn="l" defTabSz="685644" rtl="0" eaLnBrk="1" latinLnBrk="0" hangingPunct="1">
        <a:defRPr sz="1300" kern="1200">
          <a:solidFill>
            <a:schemeClr val="tx1"/>
          </a:solidFill>
          <a:latin typeface="+mn-lt"/>
          <a:ea typeface="+mn-ea"/>
          <a:cs typeface="+mn-cs"/>
        </a:defRPr>
      </a:lvl5pPr>
      <a:lvl6pPr marL="1714110" algn="l" defTabSz="685644" rtl="0" eaLnBrk="1" latinLnBrk="0" hangingPunct="1">
        <a:defRPr sz="1300" kern="1200">
          <a:solidFill>
            <a:schemeClr val="tx1"/>
          </a:solidFill>
          <a:latin typeface="+mn-lt"/>
          <a:ea typeface="+mn-ea"/>
          <a:cs typeface="+mn-cs"/>
        </a:defRPr>
      </a:lvl6pPr>
      <a:lvl7pPr marL="2056932" algn="l" defTabSz="685644" rtl="0" eaLnBrk="1" latinLnBrk="0" hangingPunct="1">
        <a:defRPr sz="1300" kern="1200">
          <a:solidFill>
            <a:schemeClr val="tx1"/>
          </a:solidFill>
          <a:latin typeface="+mn-lt"/>
          <a:ea typeface="+mn-ea"/>
          <a:cs typeface="+mn-cs"/>
        </a:defRPr>
      </a:lvl7pPr>
      <a:lvl8pPr marL="2399753" algn="l" defTabSz="685644" rtl="0" eaLnBrk="1" latinLnBrk="0" hangingPunct="1">
        <a:defRPr sz="1300" kern="1200">
          <a:solidFill>
            <a:schemeClr val="tx1"/>
          </a:solidFill>
          <a:latin typeface="+mn-lt"/>
          <a:ea typeface="+mn-ea"/>
          <a:cs typeface="+mn-cs"/>
        </a:defRPr>
      </a:lvl8pPr>
      <a:lvl9pPr marL="2742575" algn="l" defTabSz="685644"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4294967295" orient="horz" pos="2160">
          <p15:clr>
            <a:srgbClr val="F26B43"/>
          </p15:clr>
        </p15:guide>
        <p15:guide id="4294967295" pos="2880">
          <p15:clr>
            <a:srgbClr val="F26B43"/>
          </p15:clr>
        </p15:guide>
        <p15:guide id="4294967295" pos="144">
          <p15:clr>
            <a:srgbClr val="F26B43"/>
          </p15:clr>
        </p15:guide>
        <p15:guide id="4294967295" pos="5616">
          <p15:clr>
            <a:srgbClr val="F26B43"/>
          </p15:clr>
        </p15:guide>
        <p15:guide id="4294967295"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hyperlink" Target="https://komatsu-machine-analysis.run.aws-usw02-pr.ice.predix.i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1143000" y="2800351"/>
            <a:ext cx="6705600" cy="246221"/>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685800" y="3314700"/>
          <a:ext cx="7924800" cy="980361"/>
        </p:xfrm>
        <a:graphic>
          <a:graphicData uri="http://schemas.openxmlformats.org/drawingml/2006/table">
            <a:tbl>
              <a:tblPr/>
              <a:tblGrid>
                <a:gridCol w="1000125"/>
                <a:gridCol w="998538"/>
                <a:gridCol w="3355975"/>
                <a:gridCol w="1046162"/>
                <a:gridCol w="1524000"/>
              </a:tblGrid>
              <a:tr h="29718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Times New Roman" pitchFamily="18" charset="0"/>
                        </a:rPr>
                        <a:t>Version No.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Times New Roman" pitchFamily="18" charset="0"/>
                        </a:rPr>
                        <a:t>Date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Times New Roman" pitchFamily="18" charset="0"/>
                        </a:rPr>
                        <a:t>Type of Changes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Times New Roman" pitchFamily="18" charset="0"/>
                        </a:rPr>
                        <a:t>Owner/ Author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Times New Roman" pitchFamily="18" charset="0"/>
                        </a:rPr>
                        <a:t>Date of </a:t>
                      </a:r>
                      <a:br>
                        <a:rPr kumimoji="0" lang="en-US" sz="800" b="1" i="0" u="none" strike="noStrike" cap="none" normalizeH="0" baseline="0" dirty="0" smtClean="0">
                          <a:ln>
                            <a:noFill/>
                          </a:ln>
                          <a:solidFill>
                            <a:schemeClr val="tx1"/>
                          </a:solidFill>
                          <a:effectLst/>
                          <a:latin typeface="Arial" charset="0"/>
                          <a:cs typeface="Times New Roman" pitchFamily="18" charset="0"/>
                        </a:rPr>
                      </a:br>
                      <a:r>
                        <a:rPr kumimoji="0" lang="en-US" sz="800" b="1" i="0" u="none" strike="noStrike" cap="none" normalizeH="0" baseline="0" dirty="0" smtClean="0">
                          <a:ln>
                            <a:noFill/>
                          </a:ln>
                          <a:solidFill>
                            <a:schemeClr val="tx1"/>
                          </a:solidFill>
                          <a:effectLst/>
                          <a:latin typeface="Arial" charset="0"/>
                          <a:cs typeface="Times New Roman" pitchFamily="18" charset="0"/>
                        </a:rPr>
                        <a:t>Review/Expiry</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472">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cs typeface="Times New Roman" pitchFamily="18"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46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7" name="Rectangle 1053"/>
          <p:cNvSpPr>
            <a:spLocks noChangeArrowheads="1"/>
          </p:cNvSpPr>
          <p:nvPr/>
        </p:nvSpPr>
        <p:spPr bwMode="auto">
          <a:xfrm>
            <a:off x="685800" y="1747837"/>
            <a:ext cx="7772400" cy="995363"/>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smtClean="0">
              <a:latin typeface="Arial" charset="0"/>
              <a:cs typeface="Times New Roman" pitchFamily="18" charset="0"/>
            </a:endParaRPr>
          </a:p>
          <a:p>
            <a:pPr algn="just"/>
            <a:r>
              <a:rPr lang="en-US" sz="1000" dirty="0" smtClean="0">
                <a:latin typeface="Arial" charset="0"/>
                <a:cs typeface="Times New Roman" pitchFamily="18" charset="0"/>
              </a:rPr>
              <a:t>The </a:t>
            </a:r>
            <a:r>
              <a:rPr lang="en-US" sz="1000" dirty="0">
                <a:latin typeface="Arial" charset="0"/>
                <a:cs typeface="Times New Roman" pitchFamily="18" charset="0"/>
              </a:rPr>
              <a:t>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2895600" y="912019"/>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r>
              <a:rPr lang="en-US" sz="1000" b="1" dirty="0" smtClean="0">
                <a:latin typeface="Arial" charset="0"/>
                <a:cs typeface="Times New Roman" pitchFamily="18" charset="0"/>
              </a:rPr>
              <a:t>]</a:t>
            </a:r>
          </a:p>
          <a:p>
            <a:pPr algn="ctr">
              <a:spcBef>
                <a:spcPct val="50000"/>
              </a:spcBef>
            </a:pPr>
            <a:endParaRPr lang="en-US" sz="1000" b="1" dirty="0" smtClean="0">
              <a:latin typeface="Arial" charset="0"/>
              <a:cs typeface="Times New Roman" pitchFamily="18" charset="0"/>
            </a:endParaRPr>
          </a:p>
          <a:p>
            <a:pPr algn="ctr">
              <a:spcBef>
                <a:spcPct val="50000"/>
              </a:spcBef>
            </a:pPr>
            <a:endParaRPr lang="en-US" sz="1000" b="1" dirty="0" smtClean="0">
              <a:latin typeface="Arial" charset="0"/>
              <a:cs typeface="Times New Roman" pitchFamily="18" charset="0"/>
            </a:endParaRPr>
          </a:p>
          <a:p>
            <a:pPr algn="ctr">
              <a:spcBef>
                <a:spcPct val="50000"/>
              </a:spcBef>
            </a:pPr>
            <a:endParaRPr lang="en-US" sz="1000" b="1" dirty="0" smtClean="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4294967295"/>
          </p:nvPr>
        </p:nvSpPr>
        <p:spPr>
          <a:xfrm>
            <a:off x="3124200" y="4686300"/>
            <a:ext cx="2895600" cy="342900"/>
          </a:xfrm>
          <a:prstGeom prst="rect">
            <a:avLst/>
          </a:prstGeom>
        </p:spPr>
        <p:txBody>
          <a:bodyPr/>
          <a:lstStyle/>
          <a:p>
            <a:pPr>
              <a:defRPr/>
            </a:pPr>
            <a:r>
              <a:rPr lang="en-US" smtClean="0"/>
              <a:t>Classification: Genpact Internal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568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1504950"/>
            <a:ext cx="2133600" cy="5309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Event history for the selected event </a:t>
            </a:r>
            <a:endParaRPr lang="en-US" sz="1000" dirty="0">
              <a:solidFill>
                <a:schemeClr val="tx1"/>
              </a:solidFill>
            </a:endParaRPr>
          </a:p>
        </p:txBody>
      </p:sp>
    </p:spTree>
    <p:extLst>
      <p:ext uri="{BB962C8B-B14F-4D97-AF65-F5344CB8AC3E}">
        <p14:creationId xmlns:p14="http://schemas.microsoft.com/office/powerpoint/2010/main" val="9092798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515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752600" y="3361265"/>
            <a:ext cx="1219200" cy="5309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event</a:t>
            </a:r>
            <a:endParaRPr lang="en-US" sz="1000" dirty="0">
              <a:solidFill>
                <a:schemeClr val="tx1"/>
              </a:solidFill>
            </a:endParaRPr>
          </a:p>
        </p:txBody>
      </p:sp>
      <p:sp>
        <p:nvSpPr>
          <p:cNvPr id="7" name="Down Arrow 6"/>
          <p:cNvSpPr/>
          <p:nvPr/>
        </p:nvSpPr>
        <p:spPr>
          <a:xfrm rot="10603951">
            <a:off x="2724275" y="3112209"/>
            <a:ext cx="266387" cy="65428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91200" y="4669687"/>
            <a:ext cx="2057400" cy="416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Choose 2 sensor names and click on Compare </a:t>
            </a:r>
            <a:endParaRPr lang="en-US" sz="1000" dirty="0">
              <a:solidFill>
                <a:schemeClr val="tx1"/>
              </a:solidFill>
            </a:endParaRPr>
          </a:p>
        </p:txBody>
      </p:sp>
    </p:spTree>
    <p:extLst>
      <p:ext uri="{BB962C8B-B14F-4D97-AF65-F5344CB8AC3E}">
        <p14:creationId xmlns:p14="http://schemas.microsoft.com/office/powerpoint/2010/main" val="3234442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242"/>
            <a:ext cx="9144000" cy="482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171950"/>
            <a:ext cx="22098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Perform Search Operation </a:t>
            </a:r>
          </a:p>
          <a:p>
            <a:pPr marL="171450" indent="-171450">
              <a:buFont typeface="Arial" panose="020B0604020202020204" pitchFamily="34" charset="0"/>
              <a:buChar char="•"/>
            </a:pPr>
            <a:r>
              <a:rPr lang="en-US" sz="1000" dirty="0" smtClean="0">
                <a:solidFill>
                  <a:schemeClr val="tx1"/>
                </a:solidFill>
              </a:rPr>
              <a:t>Click on Go to Maintenance records after result is displayed </a:t>
            </a:r>
            <a:endParaRPr lang="en-US" sz="1000" dirty="0">
              <a:solidFill>
                <a:schemeClr val="tx1"/>
              </a:solidFill>
            </a:endParaRPr>
          </a:p>
        </p:txBody>
      </p:sp>
    </p:spTree>
    <p:extLst>
      <p:ext uri="{BB962C8B-B14F-4D97-AF65-F5344CB8AC3E}">
        <p14:creationId xmlns:p14="http://schemas.microsoft.com/office/powerpoint/2010/main" val="1892073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647"/>
            <a:ext cx="9144000" cy="4856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370667" y="3487197"/>
            <a:ext cx="1744133"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Maintenance records for selected time period</a:t>
            </a:r>
            <a:endParaRPr lang="en-US" sz="1000" dirty="0">
              <a:solidFill>
                <a:schemeClr val="tx1"/>
              </a:solidFill>
            </a:endParaRPr>
          </a:p>
        </p:txBody>
      </p:sp>
    </p:spTree>
    <p:extLst>
      <p:ext uri="{BB962C8B-B14F-4D97-AF65-F5344CB8AC3E}">
        <p14:creationId xmlns:p14="http://schemas.microsoft.com/office/powerpoint/2010/main" val="30073454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922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5800" y="2038350"/>
            <a:ext cx="1744133"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event to see Event History below </a:t>
            </a:r>
            <a:endParaRPr lang="en-US" sz="1000" dirty="0">
              <a:solidFill>
                <a:schemeClr val="tx1"/>
              </a:solidFill>
            </a:endParaRPr>
          </a:p>
        </p:txBody>
      </p:sp>
      <p:sp>
        <p:nvSpPr>
          <p:cNvPr id="7" name="Down Arrow 6"/>
          <p:cNvSpPr/>
          <p:nvPr/>
        </p:nvSpPr>
        <p:spPr>
          <a:xfrm rot="19238856" flipH="1">
            <a:off x="2563421" y="2343148"/>
            <a:ext cx="228600" cy="609601"/>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3621631">
            <a:off x="1667013" y="1258055"/>
            <a:ext cx="259909" cy="712291"/>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2592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595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5800" y="2038350"/>
            <a:ext cx="1744133"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row to see the sensor trend during that time </a:t>
            </a:r>
            <a:endParaRPr lang="en-US" sz="1000" dirty="0">
              <a:solidFill>
                <a:schemeClr val="tx1"/>
              </a:solidFill>
            </a:endParaRPr>
          </a:p>
        </p:txBody>
      </p:sp>
      <p:sp>
        <p:nvSpPr>
          <p:cNvPr id="7" name="Down Arrow 6"/>
          <p:cNvSpPr/>
          <p:nvPr/>
        </p:nvSpPr>
        <p:spPr>
          <a:xfrm rot="19238856" flipH="1">
            <a:off x="2563421" y="2343148"/>
            <a:ext cx="228600" cy="609601"/>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2800" y="3333750"/>
            <a:ext cx="1744133"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2 parameters and click on Compare</a:t>
            </a:r>
            <a:endParaRPr lang="en-US" sz="1000" dirty="0">
              <a:solidFill>
                <a:schemeClr val="tx1"/>
              </a:solidFill>
            </a:endParaRPr>
          </a:p>
        </p:txBody>
      </p:sp>
      <p:sp>
        <p:nvSpPr>
          <p:cNvPr id="9" name="Down Arrow 8"/>
          <p:cNvSpPr/>
          <p:nvPr/>
        </p:nvSpPr>
        <p:spPr>
          <a:xfrm rot="19238856" flipH="1">
            <a:off x="5230421" y="3638548"/>
            <a:ext cx="228600" cy="609601"/>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0581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242"/>
            <a:ext cx="9144000" cy="482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171950"/>
            <a:ext cx="22098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Perform Search Operation </a:t>
            </a:r>
          </a:p>
          <a:p>
            <a:pPr marL="171450" indent="-171450">
              <a:buFont typeface="Arial" panose="020B0604020202020204" pitchFamily="34" charset="0"/>
              <a:buChar char="•"/>
            </a:pPr>
            <a:r>
              <a:rPr lang="en-US" sz="1000" dirty="0" smtClean="0">
                <a:solidFill>
                  <a:schemeClr val="tx1"/>
                </a:solidFill>
              </a:rPr>
              <a:t>Click on Go to Analysis after result is displayed </a:t>
            </a:r>
            <a:endParaRPr lang="en-US" sz="1000" dirty="0">
              <a:solidFill>
                <a:schemeClr val="tx1"/>
              </a:solidFill>
            </a:endParaRPr>
          </a:p>
        </p:txBody>
      </p:sp>
    </p:spTree>
    <p:extLst>
      <p:ext uri="{BB962C8B-B14F-4D97-AF65-F5344CB8AC3E}">
        <p14:creationId xmlns:p14="http://schemas.microsoft.com/office/powerpoint/2010/main" val="1816360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836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0" y="2247899"/>
            <a:ext cx="2209800" cy="4561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Shows vehicles and event types for selected period </a:t>
            </a:r>
            <a:endParaRPr lang="en-US" sz="1000" dirty="0">
              <a:solidFill>
                <a:schemeClr val="tx1"/>
              </a:solidFill>
            </a:endParaRPr>
          </a:p>
        </p:txBody>
      </p:sp>
      <p:sp>
        <p:nvSpPr>
          <p:cNvPr id="7" name="Rectangle 6"/>
          <p:cNvSpPr/>
          <p:nvPr/>
        </p:nvSpPr>
        <p:spPr>
          <a:xfrm>
            <a:off x="3467100" y="1638299"/>
            <a:ext cx="2209800" cy="4561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Choose parameter , machine name and click on Analyze Data </a:t>
            </a:r>
            <a:endParaRPr lang="en-US" sz="1000" dirty="0">
              <a:solidFill>
                <a:schemeClr val="tx1"/>
              </a:solidFill>
            </a:endParaRPr>
          </a:p>
        </p:txBody>
      </p:sp>
      <p:sp>
        <p:nvSpPr>
          <p:cNvPr id="8" name="Down Arrow 7"/>
          <p:cNvSpPr/>
          <p:nvPr/>
        </p:nvSpPr>
        <p:spPr>
          <a:xfrm flipH="1" flipV="1">
            <a:off x="5448300" y="1500616"/>
            <a:ext cx="457200" cy="365760"/>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4230145"/>
            <a:ext cx="1600200" cy="4561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Statistical Data </a:t>
            </a:r>
            <a:endParaRPr lang="en-US" sz="1000" dirty="0">
              <a:solidFill>
                <a:schemeClr val="tx1"/>
              </a:solidFill>
            </a:endParaRPr>
          </a:p>
        </p:txBody>
      </p:sp>
    </p:spTree>
    <p:extLst>
      <p:ext uri="{BB962C8B-B14F-4D97-AF65-F5344CB8AC3E}">
        <p14:creationId xmlns:p14="http://schemas.microsoft.com/office/powerpoint/2010/main" val="3750702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2958"/>
            <a:ext cx="9144000" cy="455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6000" y="4171950"/>
            <a:ext cx="1600200" cy="4561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Percentile Details</a:t>
            </a:r>
            <a:endParaRPr lang="en-US" sz="1000" dirty="0">
              <a:solidFill>
                <a:schemeClr val="tx1"/>
              </a:solidFill>
            </a:endParaRPr>
          </a:p>
        </p:txBody>
      </p:sp>
      <p:sp>
        <p:nvSpPr>
          <p:cNvPr id="7" name="Rectangle 6"/>
          <p:cNvSpPr/>
          <p:nvPr/>
        </p:nvSpPr>
        <p:spPr>
          <a:xfrm>
            <a:off x="4724400" y="3399890"/>
            <a:ext cx="2286000" cy="7720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Choose Parameter from below drop down and click on Analyze Trend </a:t>
            </a:r>
          </a:p>
          <a:p>
            <a:pPr marL="171450" indent="-171450">
              <a:buFont typeface="Arial" panose="020B0604020202020204" pitchFamily="34" charset="0"/>
              <a:buChar char="•"/>
            </a:pPr>
            <a:r>
              <a:rPr lang="en-US" sz="1000" dirty="0" smtClean="0">
                <a:solidFill>
                  <a:schemeClr val="tx1"/>
                </a:solidFill>
              </a:rPr>
              <a:t>Graph shows auto calculated Lower Control Limit </a:t>
            </a:r>
            <a:endParaRPr lang="en-US" sz="1000" dirty="0">
              <a:solidFill>
                <a:schemeClr val="tx1"/>
              </a:solidFill>
            </a:endParaRPr>
          </a:p>
        </p:txBody>
      </p:sp>
    </p:spTree>
    <p:extLst>
      <p:ext uri="{BB962C8B-B14F-4D97-AF65-F5344CB8AC3E}">
        <p14:creationId xmlns:p14="http://schemas.microsoft.com/office/powerpoint/2010/main" val="484432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9144000" cy="454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400550"/>
            <a:ext cx="23622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Perform Search Operation from Home page  </a:t>
            </a:r>
          </a:p>
          <a:p>
            <a:pPr marL="171450" indent="-171450">
              <a:buFont typeface="Arial" panose="020B0604020202020204" pitchFamily="34" charset="0"/>
              <a:buChar char="•"/>
            </a:pPr>
            <a:r>
              <a:rPr lang="en-US" sz="1000" dirty="0" smtClean="0">
                <a:solidFill>
                  <a:schemeClr val="tx1"/>
                </a:solidFill>
              </a:rPr>
              <a:t>Click on the row to go to Individual History</a:t>
            </a:r>
            <a:endParaRPr lang="en-US" sz="1000" dirty="0">
              <a:solidFill>
                <a:schemeClr val="tx1"/>
              </a:solidFill>
            </a:endParaRPr>
          </a:p>
        </p:txBody>
      </p:sp>
    </p:spTree>
    <p:extLst>
      <p:ext uri="{BB962C8B-B14F-4D97-AF65-F5344CB8AC3E}">
        <p14:creationId xmlns:p14="http://schemas.microsoft.com/office/powerpoint/2010/main" val="345131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9670"/>
            <a:ext cx="9144000" cy="489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895350"/>
            <a:ext cx="4572000" cy="8374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smtClean="0">
                <a:solidFill>
                  <a:schemeClr val="tx1"/>
                </a:solidFill>
                <a:hlinkClick r:id="rId4"/>
              </a:rPr>
              <a:t>https://komatsu-machine-analysis.run.aws-usw02-pr.ice.predix.io</a:t>
            </a:r>
            <a:endParaRPr lang="en-US" sz="1050" dirty="0" smtClean="0">
              <a:solidFill>
                <a:schemeClr val="tx1"/>
              </a:solidFill>
            </a:endParaRPr>
          </a:p>
          <a:p>
            <a:pPr marL="171450" indent="-171450">
              <a:buFont typeface="Arial" panose="020B0604020202020204" pitchFamily="34" charset="0"/>
              <a:buChar char="•"/>
            </a:pPr>
            <a:r>
              <a:rPr lang="en-US" sz="1050" dirty="0" smtClean="0">
                <a:solidFill>
                  <a:schemeClr val="tx1"/>
                </a:solidFill>
              </a:rPr>
              <a:t>Enter id – </a:t>
            </a:r>
            <a:r>
              <a:rPr lang="en-US" sz="1050" dirty="0" err="1" smtClean="0">
                <a:solidFill>
                  <a:schemeClr val="tx1"/>
                </a:solidFill>
              </a:rPr>
              <a:t>fukano</a:t>
            </a:r>
            <a:r>
              <a:rPr lang="en-US" sz="1050" dirty="0" smtClean="0">
                <a:solidFill>
                  <a:schemeClr val="tx1"/>
                </a:solidFill>
              </a:rPr>
              <a:t>-san</a:t>
            </a:r>
          </a:p>
          <a:p>
            <a:pPr marL="171450" indent="-171450">
              <a:buFont typeface="Arial" panose="020B0604020202020204" pitchFamily="34" charset="0"/>
              <a:buChar char="•"/>
            </a:pPr>
            <a:r>
              <a:rPr lang="en-US" sz="1050" dirty="0" smtClean="0">
                <a:solidFill>
                  <a:schemeClr val="tx1"/>
                </a:solidFill>
              </a:rPr>
              <a:t>Enter </a:t>
            </a:r>
            <a:r>
              <a:rPr lang="en-US" sz="1050" dirty="0" err="1" smtClean="0">
                <a:solidFill>
                  <a:schemeClr val="tx1"/>
                </a:solidFill>
              </a:rPr>
              <a:t>pwd</a:t>
            </a:r>
            <a:r>
              <a:rPr lang="en-US" sz="1050" dirty="0" smtClean="0">
                <a:solidFill>
                  <a:schemeClr val="tx1"/>
                </a:solidFill>
              </a:rPr>
              <a:t> – demo123</a:t>
            </a:r>
          </a:p>
          <a:p>
            <a:pPr marL="171450" indent="-171450">
              <a:buFont typeface="Arial" panose="020B0604020202020204" pitchFamily="34" charset="0"/>
              <a:buChar char="•"/>
            </a:pPr>
            <a:r>
              <a:rPr lang="en-US" sz="1050" dirty="0" smtClean="0">
                <a:solidFill>
                  <a:schemeClr val="tx1"/>
                </a:solidFill>
              </a:rPr>
              <a:t>Click Sign In </a:t>
            </a:r>
            <a:endParaRPr lang="en-US" sz="1050" dirty="0">
              <a:solidFill>
                <a:schemeClr val="tx1"/>
              </a:solidFill>
            </a:endParaRPr>
          </a:p>
        </p:txBody>
      </p:sp>
      <p:sp>
        <p:nvSpPr>
          <p:cNvPr id="9" name="Footer Placeholder 8"/>
          <p:cNvSpPr>
            <a:spLocks noGrp="1"/>
          </p:cNvSpPr>
          <p:nvPr>
            <p:ph type="ftr" sz="quarter" idx="4294967295"/>
          </p:nvPr>
        </p:nvSpPr>
        <p:spPr>
          <a:xfrm>
            <a:off x="3124200" y="4767263"/>
            <a:ext cx="2895600" cy="273844"/>
          </a:xfrm>
          <a:prstGeom prst="rect">
            <a:avLst/>
          </a:prstGeom>
        </p:spPr>
        <p:txBody>
          <a:bodyPr/>
          <a:lstStyle/>
          <a:p>
            <a:r>
              <a:rPr lang="en-US" smtClean="0"/>
              <a:t>Classification: Genpact Internal</a:t>
            </a:r>
            <a:endParaRPr lang="en-US"/>
          </a:p>
        </p:txBody>
      </p:sp>
    </p:spTree>
    <p:extLst>
      <p:ext uri="{BB962C8B-B14F-4D97-AF65-F5344CB8AC3E}">
        <p14:creationId xmlns:p14="http://schemas.microsoft.com/office/powerpoint/2010/main" val="15794559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8767"/>
            <a:ext cx="9144000" cy="4893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81000" y="2916716"/>
            <a:ext cx="19812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Maintenance record for selected machine </a:t>
            </a:r>
            <a:endParaRPr lang="en-US" sz="1000" dirty="0">
              <a:solidFill>
                <a:schemeClr val="tx1"/>
              </a:solidFill>
            </a:endParaRPr>
          </a:p>
        </p:txBody>
      </p:sp>
      <p:sp>
        <p:nvSpPr>
          <p:cNvPr id="7" name="Rectangle 6"/>
          <p:cNvSpPr/>
          <p:nvPr/>
        </p:nvSpPr>
        <p:spPr>
          <a:xfrm>
            <a:off x="3886200" y="3069116"/>
            <a:ext cx="19812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Repair Type Analysis View</a:t>
            </a:r>
            <a:endParaRPr lang="en-US" sz="1000" dirty="0">
              <a:solidFill>
                <a:schemeClr val="tx1"/>
              </a:solidFill>
            </a:endParaRPr>
          </a:p>
        </p:txBody>
      </p:sp>
    </p:spTree>
    <p:extLst>
      <p:ext uri="{BB962C8B-B14F-4D97-AF65-F5344CB8AC3E}">
        <p14:creationId xmlns:p14="http://schemas.microsoft.com/office/powerpoint/2010/main" val="5475979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010400" y="3761317"/>
            <a:ext cx="1676400" cy="4677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Repair Type Analysis View by date </a:t>
            </a:r>
            <a:endParaRPr lang="en-US" sz="1000" dirty="0">
              <a:solidFill>
                <a:schemeClr val="tx1"/>
              </a:solidFill>
            </a:endParaRPr>
          </a:p>
        </p:txBody>
      </p:sp>
    </p:spTree>
    <p:extLst>
      <p:ext uri="{BB962C8B-B14F-4D97-AF65-F5344CB8AC3E}">
        <p14:creationId xmlns:p14="http://schemas.microsoft.com/office/powerpoint/2010/main" val="23498035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657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600" y="3293534"/>
            <a:ext cx="1676400" cy="4677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Notification History for selected machine </a:t>
            </a:r>
            <a:endParaRPr lang="en-US" sz="1000" dirty="0">
              <a:solidFill>
                <a:schemeClr val="tx1"/>
              </a:solidFill>
            </a:endParaRPr>
          </a:p>
        </p:txBody>
      </p:sp>
      <p:sp>
        <p:nvSpPr>
          <p:cNvPr id="7" name="Rectangle 6"/>
          <p:cNvSpPr/>
          <p:nvPr/>
        </p:nvSpPr>
        <p:spPr>
          <a:xfrm>
            <a:off x="5867400" y="4381500"/>
            <a:ext cx="1676400" cy="46778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Error &amp; Warning Count for selected time </a:t>
            </a:r>
            <a:endParaRPr lang="en-US" sz="1000" dirty="0">
              <a:solidFill>
                <a:schemeClr val="tx1"/>
              </a:solidFill>
            </a:endParaRPr>
          </a:p>
        </p:txBody>
      </p:sp>
    </p:spTree>
    <p:extLst>
      <p:ext uri="{BB962C8B-B14F-4D97-AF65-F5344CB8AC3E}">
        <p14:creationId xmlns:p14="http://schemas.microsoft.com/office/powerpoint/2010/main" val="2435455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387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71600" y="3714750"/>
            <a:ext cx="3657600" cy="11589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From Home page search for Start Date : -08/01/2014 and End Date : 11/30/2014</a:t>
            </a:r>
          </a:p>
          <a:p>
            <a:pPr marL="171450" indent="-171450">
              <a:buFont typeface="Arial" panose="020B0604020202020204" pitchFamily="34" charset="0"/>
              <a:buChar char="•"/>
            </a:pPr>
            <a:r>
              <a:rPr lang="en-US" sz="1000" dirty="0" smtClean="0">
                <a:solidFill>
                  <a:schemeClr val="tx1"/>
                </a:solidFill>
              </a:rPr>
              <a:t>Velocity  :0 to 80</a:t>
            </a:r>
          </a:p>
          <a:p>
            <a:pPr marL="171450" indent="-171450">
              <a:buFont typeface="Arial" panose="020B0604020202020204" pitchFamily="34" charset="0"/>
              <a:buChar char="•"/>
            </a:pPr>
            <a:r>
              <a:rPr lang="en-US" sz="1000" dirty="0" smtClean="0">
                <a:solidFill>
                  <a:schemeClr val="tx1"/>
                </a:solidFill>
              </a:rPr>
              <a:t>Machine :- 1 m 2m 3</a:t>
            </a:r>
          </a:p>
          <a:p>
            <a:pPr marL="171450" indent="-171450">
              <a:buFont typeface="Arial" panose="020B0604020202020204" pitchFamily="34" charset="0"/>
              <a:buChar char="•"/>
            </a:pPr>
            <a:r>
              <a:rPr lang="en-US" sz="1000" dirty="0" smtClean="0">
                <a:solidFill>
                  <a:schemeClr val="tx1"/>
                </a:solidFill>
              </a:rPr>
              <a:t>Affiliation :- Mountain A, Mountain B</a:t>
            </a:r>
          </a:p>
          <a:p>
            <a:pPr marL="171450" indent="-171450">
              <a:buFont typeface="Arial" panose="020B0604020202020204" pitchFamily="34" charset="0"/>
              <a:buChar char="•"/>
            </a:pPr>
            <a:r>
              <a:rPr lang="en-US" sz="1000" dirty="0" smtClean="0">
                <a:solidFill>
                  <a:schemeClr val="tx1"/>
                </a:solidFill>
              </a:rPr>
              <a:t>Event : event4 occurred 3 times for 30 hours </a:t>
            </a:r>
          </a:p>
          <a:p>
            <a:pPr marL="171450" indent="-171450">
              <a:buFont typeface="Arial" panose="020B0604020202020204" pitchFamily="34" charset="0"/>
              <a:buChar char="•"/>
            </a:pPr>
            <a:r>
              <a:rPr lang="en-US" sz="1000" dirty="0" smtClean="0">
                <a:solidFill>
                  <a:schemeClr val="tx1"/>
                </a:solidFill>
              </a:rPr>
              <a:t>Click Apply Filter </a:t>
            </a:r>
          </a:p>
          <a:p>
            <a:pPr marL="171450" indent="-171450">
              <a:buFont typeface="Arial" panose="020B0604020202020204" pitchFamily="34" charset="0"/>
              <a:buChar char="•"/>
            </a:pPr>
            <a:endParaRPr lang="en-US" sz="1000" dirty="0">
              <a:solidFill>
                <a:schemeClr val="tx1"/>
              </a:solidFill>
            </a:endParaRPr>
          </a:p>
        </p:txBody>
      </p:sp>
    </p:spTree>
    <p:extLst>
      <p:ext uri="{BB962C8B-B14F-4D97-AF65-F5344CB8AC3E}">
        <p14:creationId xmlns:p14="http://schemas.microsoft.com/office/powerpoint/2010/main" val="7035147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996"/>
            <a:ext cx="9144000" cy="454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371600" y="3947746"/>
            <a:ext cx="19812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Search Results </a:t>
            </a:r>
            <a:endParaRPr lang="en-US" sz="1000" dirty="0">
              <a:solidFill>
                <a:schemeClr val="tx1"/>
              </a:solidFill>
            </a:endParaRPr>
          </a:p>
        </p:txBody>
      </p:sp>
    </p:spTree>
    <p:extLst>
      <p:ext uri="{BB962C8B-B14F-4D97-AF65-F5344CB8AC3E}">
        <p14:creationId xmlns:p14="http://schemas.microsoft.com/office/powerpoint/2010/main" val="9525984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0774"/>
            <a:ext cx="9144000" cy="441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76400" y="4006307"/>
            <a:ext cx="19812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Data view</a:t>
            </a:r>
            <a:endParaRPr lang="en-US" sz="1000" dirty="0">
              <a:solidFill>
                <a:schemeClr val="tx1"/>
              </a:solidFill>
            </a:endParaRPr>
          </a:p>
        </p:txBody>
      </p:sp>
    </p:spTree>
    <p:extLst>
      <p:ext uri="{BB962C8B-B14F-4D97-AF65-F5344CB8AC3E}">
        <p14:creationId xmlns:p14="http://schemas.microsoft.com/office/powerpoint/2010/main" val="2387211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9550"/>
            <a:ext cx="9144000" cy="489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62000" y="2857499"/>
            <a:ext cx="4572000" cy="83749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smtClean="0">
                <a:solidFill>
                  <a:schemeClr val="tx1"/>
                </a:solidFill>
              </a:rPr>
              <a:t>Select Time as 08/01/2014 – 08/31/3014</a:t>
            </a:r>
          </a:p>
          <a:p>
            <a:pPr marL="171450" indent="-171450">
              <a:buFont typeface="Arial" panose="020B0604020202020204" pitchFamily="34" charset="0"/>
              <a:buChar char="•"/>
            </a:pPr>
            <a:r>
              <a:rPr lang="en-US" sz="1050" dirty="0" smtClean="0">
                <a:solidFill>
                  <a:schemeClr val="tx1"/>
                </a:solidFill>
              </a:rPr>
              <a:t>Select Machine – Machine 1 , Machine 2 , Machine 3</a:t>
            </a:r>
          </a:p>
          <a:p>
            <a:pPr marL="171450" indent="-171450">
              <a:buFont typeface="Arial" panose="020B0604020202020204" pitchFamily="34" charset="0"/>
              <a:buChar char="•"/>
            </a:pPr>
            <a:r>
              <a:rPr lang="en-US" sz="1050" dirty="0" smtClean="0">
                <a:solidFill>
                  <a:schemeClr val="tx1"/>
                </a:solidFill>
              </a:rPr>
              <a:t>Click Apply Filter</a:t>
            </a:r>
            <a:endParaRPr lang="en-US" sz="1050" dirty="0">
              <a:solidFill>
                <a:schemeClr val="tx1"/>
              </a:solidFill>
            </a:endParaRPr>
          </a:p>
        </p:txBody>
      </p:sp>
    </p:spTree>
    <p:extLst>
      <p:ext uri="{BB962C8B-B14F-4D97-AF65-F5344CB8AC3E}">
        <p14:creationId xmlns:p14="http://schemas.microsoft.com/office/powerpoint/2010/main" val="356857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87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4800" y="2933700"/>
            <a:ext cx="1828800" cy="838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Map plots the coordinates in the map where machine was located during the search period</a:t>
            </a:r>
            <a:endParaRPr lang="en-US" sz="1000" dirty="0">
              <a:solidFill>
                <a:schemeClr val="tx1"/>
              </a:solidFill>
            </a:endParaRPr>
          </a:p>
        </p:txBody>
      </p:sp>
      <p:sp>
        <p:nvSpPr>
          <p:cNvPr id="5" name="Down Arrow 4"/>
          <p:cNvSpPr/>
          <p:nvPr/>
        </p:nvSpPr>
        <p:spPr>
          <a:xfrm rot="17667154" flipH="1">
            <a:off x="2337717" y="3448622"/>
            <a:ext cx="220081" cy="92498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flipH="1" flipV="1">
            <a:off x="8283497" y="2324100"/>
            <a:ext cx="182880" cy="836754"/>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0" y="3086100"/>
            <a:ext cx="1828800" cy="5333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Click to toggle between Map View and Data View</a:t>
            </a:r>
            <a:endParaRPr lang="en-US" sz="1000" dirty="0">
              <a:solidFill>
                <a:schemeClr val="tx1"/>
              </a:solidFill>
            </a:endParaRPr>
          </a:p>
        </p:txBody>
      </p:sp>
    </p:spTree>
    <p:extLst>
      <p:ext uri="{BB962C8B-B14F-4D97-AF65-F5344CB8AC3E}">
        <p14:creationId xmlns:p14="http://schemas.microsoft.com/office/powerpoint/2010/main" val="876735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242"/>
            <a:ext cx="9144000" cy="482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600" y="3714750"/>
            <a:ext cx="18288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Data View : Shows the result of the search </a:t>
            </a:r>
            <a:endParaRPr lang="en-US" sz="1000" dirty="0">
              <a:solidFill>
                <a:schemeClr val="tx1"/>
              </a:solidFill>
            </a:endParaRPr>
          </a:p>
        </p:txBody>
      </p:sp>
      <p:sp>
        <p:nvSpPr>
          <p:cNvPr id="7" name="Down Arrow 6"/>
          <p:cNvSpPr/>
          <p:nvPr/>
        </p:nvSpPr>
        <p:spPr>
          <a:xfrm flipH="1">
            <a:off x="8077200" y="3409949"/>
            <a:ext cx="182880" cy="1219201"/>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0" y="2876550"/>
            <a:ext cx="1828800" cy="5333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Click to Go to Graph</a:t>
            </a:r>
            <a:endParaRPr lang="en-US" sz="1000" dirty="0">
              <a:solidFill>
                <a:schemeClr val="tx1"/>
              </a:solidFill>
            </a:endParaRPr>
          </a:p>
        </p:txBody>
      </p:sp>
    </p:spTree>
    <p:extLst>
      <p:ext uri="{BB962C8B-B14F-4D97-AF65-F5344CB8AC3E}">
        <p14:creationId xmlns:p14="http://schemas.microsoft.com/office/powerpoint/2010/main" val="25259997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850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04800" y="1847851"/>
            <a:ext cx="1524000" cy="2666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Machine</a:t>
            </a:r>
            <a:endParaRPr lang="en-US" sz="1000" dirty="0">
              <a:solidFill>
                <a:schemeClr val="tx1"/>
              </a:solidFill>
            </a:endParaRPr>
          </a:p>
        </p:txBody>
      </p:sp>
      <p:sp>
        <p:nvSpPr>
          <p:cNvPr id="8" name="Down Arrow 7"/>
          <p:cNvSpPr/>
          <p:nvPr/>
        </p:nvSpPr>
        <p:spPr>
          <a:xfrm rot="1792751" flipH="1" flipV="1">
            <a:off x="1675737" y="1439344"/>
            <a:ext cx="306124" cy="66461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386248" flipH="1" flipV="1">
            <a:off x="3040801" y="1400217"/>
            <a:ext cx="306124" cy="66461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42508" y="1889801"/>
            <a:ext cx="1643692" cy="19009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Sensor Name</a:t>
            </a:r>
            <a:endParaRPr lang="en-US" sz="1000" dirty="0">
              <a:solidFill>
                <a:schemeClr val="tx1"/>
              </a:solidFill>
            </a:endParaRPr>
          </a:p>
        </p:txBody>
      </p:sp>
      <p:sp>
        <p:nvSpPr>
          <p:cNvPr id="11" name="Down Arrow 10"/>
          <p:cNvSpPr/>
          <p:nvPr/>
        </p:nvSpPr>
        <p:spPr>
          <a:xfrm rot="386248" flipH="1" flipV="1">
            <a:off x="4463564" y="1420322"/>
            <a:ext cx="306124" cy="527768"/>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05146" y="1794753"/>
            <a:ext cx="822960" cy="19009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Click </a:t>
            </a:r>
            <a:endParaRPr lang="en-US" sz="1000" dirty="0">
              <a:solidFill>
                <a:schemeClr val="tx1"/>
              </a:solidFill>
            </a:endParaRPr>
          </a:p>
        </p:txBody>
      </p:sp>
      <p:sp>
        <p:nvSpPr>
          <p:cNvPr id="13" name="Down Arrow 12"/>
          <p:cNvSpPr/>
          <p:nvPr/>
        </p:nvSpPr>
        <p:spPr>
          <a:xfrm rot="1792751" flipH="1" flipV="1">
            <a:off x="1791184" y="3077643"/>
            <a:ext cx="306124" cy="66461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 y="3640987"/>
            <a:ext cx="1524000" cy="5309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Shows number of occurrence of sensor parameter</a:t>
            </a:r>
            <a:endParaRPr lang="en-US" sz="1000" dirty="0">
              <a:solidFill>
                <a:schemeClr val="tx1"/>
              </a:solidFill>
            </a:endParaRPr>
          </a:p>
        </p:txBody>
      </p:sp>
    </p:spTree>
    <p:extLst>
      <p:ext uri="{BB962C8B-B14F-4D97-AF65-F5344CB8AC3E}">
        <p14:creationId xmlns:p14="http://schemas.microsoft.com/office/powerpoint/2010/main" val="2372204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2255"/>
            <a:ext cx="9144000" cy="4910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own Arrow 5"/>
          <p:cNvSpPr/>
          <p:nvPr/>
        </p:nvSpPr>
        <p:spPr>
          <a:xfrm rot="5584537" flipH="1" flipV="1">
            <a:off x="7273578" y="941826"/>
            <a:ext cx="306124" cy="66461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599" y="1030580"/>
            <a:ext cx="1524000" cy="3875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a:t>
            </a:r>
            <a:r>
              <a:rPr lang="en-US" sz="1000" dirty="0">
                <a:solidFill>
                  <a:schemeClr val="tx1"/>
                </a:solidFill>
              </a:rPr>
              <a:t>s</a:t>
            </a:r>
            <a:r>
              <a:rPr lang="en-US" sz="1000" dirty="0" smtClean="0">
                <a:solidFill>
                  <a:schemeClr val="tx1"/>
                </a:solidFill>
              </a:rPr>
              <a:t>ensor name</a:t>
            </a:r>
            <a:endParaRPr lang="en-US" sz="1000" dirty="0">
              <a:solidFill>
                <a:schemeClr val="tx1"/>
              </a:solidFill>
            </a:endParaRPr>
          </a:p>
        </p:txBody>
      </p:sp>
      <p:sp>
        <p:nvSpPr>
          <p:cNvPr id="8" name="Rectangle 7"/>
          <p:cNvSpPr/>
          <p:nvPr/>
        </p:nvSpPr>
        <p:spPr>
          <a:xfrm>
            <a:off x="3810000" y="2062005"/>
            <a:ext cx="1524000" cy="1295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Trend of sensor for selected machine</a:t>
            </a: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r>
              <a:rPr lang="en-US" sz="1000" dirty="0" smtClean="0">
                <a:solidFill>
                  <a:schemeClr val="tx1"/>
                </a:solidFill>
              </a:rPr>
              <a:t>Machine 1 Data not in system hence no trend for machine 1  </a:t>
            </a:r>
            <a:endParaRPr lang="en-US" sz="1000" dirty="0">
              <a:solidFill>
                <a:schemeClr val="tx1"/>
              </a:solidFill>
            </a:endParaRPr>
          </a:p>
        </p:txBody>
      </p:sp>
    </p:spTree>
    <p:extLst>
      <p:ext uri="{BB962C8B-B14F-4D97-AF65-F5344CB8AC3E}">
        <p14:creationId xmlns:p14="http://schemas.microsoft.com/office/powerpoint/2010/main" val="179759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58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52400" y="2576774"/>
            <a:ext cx="1828800" cy="4331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Event list for selected machines </a:t>
            </a:r>
            <a:endParaRPr lang="en-US" sz="1000" dirty="0">
              <a:solidFill>
                <a:schemeClr val="tx1"/>
              </a:solidFill>
            </a:endParaRPr>
          </a:p>
        </p:txBody>
      </p:sp>
      <p:sp>
        <p:nvSpPr>
          <p:cNvPr id="7" name="Rectangle 6"/>
          <p:cNvSpPr/>
          <p:nvPr/>
        </p:nvSpPr>
        <p:spPr>
          <a:xfrm>
            <a:off x="4191000" y="1181100"/>
            <a:ext cx="1447800" cy="4331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Enter Threshold value </a:t>
            </a:r>
            <a:endParaRPr lang="en-US" sz="1000" dirty="0">
              <a:solidFill>
                <a:schemeClr val="tx1"/>
              </a:solidFill>
            </a:endParaRPr>
          </a:p>
        </p:txBody>
      </p:sp>
      <p:sp>
        <p:nvSpPr>
          <p:cNvPr id="8" name="Rectangle 7"/>
          <p:cNvSpPr/>
          <p:nvPr/>
        </p:nvSpPr>
        <p:spPr>
          <a:xfrm>
            <a:off x="6934200" y="1130257"/>
            <a:ext cx="1447800" cy="4331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parameter value</a:t>
            </a:r>
            <a:endParaRPr lang="en-US" sz="1000" dirty="0">
              <a:solidFill>
                <a:schemeClr val="tx1"/>
              </a:solidFill>
            </a:endParaRPr>
          </a:p>
        </p:txBody>
      </p:sp>
      <p:sp>
        <p:nvSpPr>
          <p:cNvPr id="9" name="Rectangle 8"/>
          <p:cNvSpPr/>
          <p:nvPr/>
        </p:nvSpPr>
        <p:spPr>
          <a:xfrm>
            <a:off x="6248400" y="4076700"/>
            <a:ext cx="2476500" cy="4331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Sensor parameter above  threshold value will be plotted in red color</a:t>
            </a:r>
            <a:endParaRPr lang="en-US" sz="1000" dirty="0">
              <a:solidFill>
                <a:schemeClr val="tx1"/>
              </a:solidFill>
            </a:endParaRPr>
          </a:p>
        </p:txBody>
      </p:sp>
      <p:sp>
        <p:nvSpPr>
          <p:cNvPr id="10" name="Down Arrow 9"/>
          <p:cNvSpPr/>
          <p:nvPr/>
        </p:nvSpPr>
        <p:spPr>
          <a:xfrm rot="1792751" flipH="1" flipV="1">
            <a:off x="1715611" y="3455736"/>
            <a:ext cx="306124" cy="664613"/>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9227" y="4019080"/>
            <a:ext cx="1524000" cy="5309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 event and click on Go to Event History</a:t>
            </a:r>
            <a:endParaRPr lang="en-US" sz="1000" dirty="0">
              <a:solidFill>
                <a:schemeClr val="tx1"/>
              </a:solidFill>
            </a:endParaRPr>
          </a:p>
        </p:txBody>
      </p:sp>
    </p:spTree>
    <p:extLst>
      <p:ext uri="{BB962C8B-B14F-4D97-AF65-F5344CB8AC3E}">
        <p14:creationId xmlns:p14="http://schemas.microsoft.com/office/powerpoint/2010/main" val="2343930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9840"/>
            <a:ext cx="9144000" cy="4816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362200" y="3298790"/>
            <a:ext cx="1524000" cy="5309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Selected event count </a:t>
            </a:r>
            <a:endParaRPr lang="en-US" sz="1000" dirty="0">
              <a:solidFill>
                <a:schemeClr val="tx1"/>
              </a:solidFill>
            </a:endParaRPr>
          </a:p>
        </p:txBody>
      </p:sp>
      <p:sp>
        <p:nvSpPr>
          <p:cNvPr id="7" name="Rectangle 6"/>
          <p:cNvSpPr/>
          <p:nvPr/>
        </p:nvSpPr>
        <p:spPr>
          <a:xfrm>
            <a:off x="5257800" y="2678095"/>
            <a:ext cx="2133600" cy="5309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00" dirty="0" smtClean="0">
                <a:solidFill>
                  <a:schemeClr val="tx1"/>
                </a:solidFill>
              </a:rPr>
              <a:t>Map showing icon where machine was located when event occurred </a:t>
            </a:r>
            <a:endParaRPr lang="en-US" sz="1000" dirty="0">
              <a:solidFill>
                <a:schemeClr val="tx1"/>
              </a:solidFill>
            </a:endParaRPr>
          </a:p>
        </p:txBody>
      </p:sp>
    </p:spTree>
    <p:extLst>
      <p:ext uri="{BB962C8B-B14F-4D97-AF65-F5344CB8AC3E}">
        <p14:creationId xmlns:p14="http://schemas.microsoft.com/office/powerpoint/2010/main" val="39931476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6_Genpact2015.9b.yellow">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0.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2.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3.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4.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5.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6.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7.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8.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19.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0.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2.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3.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4.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5.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6.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7.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8.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9.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52C81ED129A24D9F1F09F538A49EF9" ma:contentTypeVersion="0" ma:contentTypeDescription="Create a new document." ma:contentTypeScope="" ma:versionID="e502c3ee5cf7fe39e8593b875df1e9d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321C9C1-A712-47FA-A9B4-093DAF850195}"/>
</file>

<file path=customXml/itemProps2.xml><?xml version="1.0" encoding="utf-8"?>
<ds:datastoreItem xmlns:ds="http://schemas.openxmlformats.org/officeDocument/2006/customXml" ds:itemID="{CA1C2F7C-9AA2-43D0-B99E-E0E169A26990}"/>
</file>

<file path=customXml/itemProps3.xml><?xml version="1.0" encoding="utf-8"?>
<ds:datastoreItem xmlns:ds="http://schemas.openxmlformats.org/officeDocument/2006/customXml" ds:itemID="{4EF05BA1-2884-4BBB-B5CE-3A3276938078}"/>
</file>

<file path=docProps/app.xml><?xml version="1.0" encoding="utf-8"?>
<Properties xmlns="http://schemas.openxmlformats.org/officeDocument/2006/extended-properties" xmlns:vt="http://schemas.openxmlformats.org/officeDocument/2006/docPropsVTypes">
  <Template/>
  <TotalTime>79</TotalTime>
  <Words>378</Words>
  <Application>Microsoft Office PowerPoint</Application>
  <PresentationFormat>On-screen Show (16:9)</PresentationFormat>
  <Paragraphs>73</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6_Genpact2015.9b.yellow</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Genpact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Rajesh</dc:creator>
  <cp:lastModifiedBy>P, Rajesh</cp:lastModifiedBy>
  <cp:revision>8</cp:revision>
  <dcterms:created xsi:type="dcterms:W3CDTF">2016-09-10T08:42:56Z</dcterms:created>
  <dcterms:modified xsi:type="dcterms:W3CDTF">2016-09-10T10:02:14Z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0x010100AE52C81ED129A24D9F1F09F538A49EF9</vt:lpwstr>
  </property>
</Properties>
</file>