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handoutMasterIdLst>
    <p:handoutMasterId r:id="rId23"/>
  </p:handoutMasterIdLst>
  <p:sldIdLst>
    <p:sldId id="269" r:id="rId2"/>
    <p:sldId id="264" r:id="rId3"/>
    <p:sldId id="256" r:id="rId4"/>
    <p:sldId id="262" r:id="rId5"/>
    <p:sldId id="260" r:id="rId6"/>
    <p:sldId id="265" r:id="rId7"/>
    <p:sldId id="266" r:id="rId8"/>
    <p:sldId id="267" r:id="rId9"/>
    <p:sldId id="268" r:id="rId10"/>
    <p:sldId id="270" r:id="rId11"/>
    <p:sldId id="263" r:id="rId12"/>
    <p:sldId id="271" r:id="rId13"/>
    <p:sldId id="272" r:id="rId14"/>
    <p:sldId id="273" r:id="rId15"/>
    <p:sldId id="276" r:id="rId16"/>
    <p:sldId id="257" r:id="rId17"/>
    <p:sldId id="258" r:id="rId18"/>
    <p:sldId id="259"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69"/>
          </p14:sldIdLst>
        </p14:section>
        <p14:section name="Section Dividers" id="{FF4F9912-A49F-478F-A41C-068A93868F5B}">
          <p14:sldIdLst/>
        </p14:section>
        <p14:section name="Text and Content Slides" id="{C5CDFF87-AAB8-4760-89C3-E754182CDAAD}">
          <p14:sldIdLst>
            <p14:sldId id="264"/>
            <p14:sldId id="256"/>
            <p14:sldId id="262"/>
            <p14:sldId id="260"/>
            <p14:sldId id="265"/>
            <p14:sldId id="266"/>
            <p14:sldId id="267"/>
            <p14:sldId id="268"/>
            <p14:sldId id="270"/>
            <p14:sldId id="263"/>
            <p14:sldId id="271"/>
            <p14:sldId id="272"/>
            <p14:sldId id="273"/>
            <p14:sldId id="276"/>
            <p14:sldId id="257"/>
            <p14:sldId id="258"/>
            <p14:sldId id="259"/>
            <p14:sldId id="274"/>
            <p14:sldId id="275"/>
          </p14:sldIdLst>
        </p14:section>
        <p14:section name="Shapes" id="{118BB2BB-3D27-47A9-8DCE-41C3F6647399}">
          <p14:sldIdLst/>
        </p14:section>
        <p14:section name="Table Slides" id="{FD512581-63E3-4B33-BF60-C90C8ACADD91}">
          <p14:sldIdLst/>
        </p14:section>
        <p14:section name="Image Slides" id="{C74422F3-E6CC-4188-83B6-5326EAA02976}">
          <p14:sldIdLst/>
        </p14:section>
        <p14:section name="Ending Slides" id="{E6E5D859-CD81-46E0-8345-BBF2B4F37B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59" d="100"/>
          <a:sy n="159" d="100"/>
        </p:scale>
        <p:origin x="300" y="144"/>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25/01/2017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25/01/2017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3B8CEEE4-E053-43DE-BAB2-AC89D01E3567}" type="datetime4">
              <a:rPr lang="en-US" smtClean="0"/>
              <a:t>January 25,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4AF05763-FB93-4DF6-8D65-AEECCA31E9F1}" type="datetime4">
              <a:rPr lang="en-US" smtClean="0"/>
              <a:t>January 25, 2017</a:t>
            </a:fld>
            <a:endParaRPr lang="en-CA"/>
          </a:p>
        </p:txBody>
      </p:sp>
      <p:sp>
        <p:nvSpPr>
          <p:cNvPr id="8" name="Footer Placeholder 7"/>
          <p:cNvSpPr>
            <a:spLocks noGrp="1"/>
          </p:cNvSpPr>
          <p:nvPr>
            <p:ph type="ftr" sz="quarter" idx="11"/>
          </p:nvPr>
        </p:nvSpPr>
        <p:spPr/>
        <p:txBody>
          <a:bodyPr/>
          <a:lstStyle/>
          <a:p>
            <a:r>
              <a:rPr lang="en-CA"/>
              <a:t>OEE Tool Documentaion v1</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42721DA0-FA82-4AF7-8D1D-C44547347B44}" type="datetime4">
              <a:rPr lang="en-US" smtClean="0"/>
              <a:t>January 25, 2017</a:t>
            </a:fld>
            <a:endParaRPr lang="en-CA"/>
          </a:p>
        </p:txBody>
      </p:sp>
      <p:sp>
        <p:nvSpPr>
          <p:cNvPr id="8" name="Footer Placeholder 7"/>
          <p:cNvSpPr>
            <a:spLocks noGrp="1"/>
          </p:cNvSpPr>
          <p:nvPr>
            <p:ph type="ftr" sz="quarter" idx="11"/>
          </p:nvPr>
        </p:nvSpPr>
        <p:spPr/>
        <p:txBody>
          <a:bodyPr/>
          <a:lstStyle/>
          <a:p>
            <a:r>
              <a:rPr lang="en-CA"/>
              <a:t>OEE Tool Documentaion v1</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DFE6DBFC-30B4-4DF2-9220-779508B50364}" type="datetime4">
              <a:rPr lang="en-US" smtClean="0"/>
              <a:t>January 25, 2017</a:t>
            </a:fld>
            <a:endParaRPr lang="en-CA"/>
          </a:p>
        </p:txBody>
      </p:sp>
      <p:sp>
        <p:nvSpPr>
          <p:cNvPr id="8" name="Footer Placeholder 7"/>
          <p:cNvSpPr>
            <a:spLocks noGrp="1"/>
          </p:cNvSpPr>
          <p:nvPr>
            <p:ph type="ftr" sz="quarter" idx="11"/>
          </p:nvPr>
        </p:nvSpPr>
        <p:spPr/>
        <p:txBody>
          <a:bodyPr/>
          <a:lstStyle/>
          <a:p>
            <a:r>
              <a:rPr lang="en-CA"/>
              <a:t>OEE Tool Documentaion v1</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76F0CFB5-0768-417F-8120-B84D94AE1084}" type="datetime4">
              <a:rPr lang="en-US" smtClean="0"/>
              <a:t>January 25, 2017</a:t>
            </a:fld>
            <a:endParaRPr lang="en-CA"/>
          </a:p>
        </p:txBody>
      </p:sp>
      <p:sp>
        <p:nvSpPr>
          <p:cNvPr id="8" name="Footer Placeholder 7"/>
          <p:cNvSpPr>
            <a:spLocks noGrp="1"/>
          </p:cNvSpPr>
          <p:nvPr>
            <p:ph type="ftr" sz="quarter" idx="11"/>
          </p:nvPr>
        </p:nvSpPr>
        <p:spPr/>
        <p:txBody>
          <a:bodyPr/>
          <a:lstStyle/>
          <a:p>
            <a:r>
              <a:rPr lang="en-CA"/>
              <a:t>OEE Tool Documentaion v1</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48991BE5-2DC3-4187-BFA4-740460E09616}" type="datetime4">
              <a:rPr lang="en-US" smtClean="0"/>
              <a:t>January 25, 2017</a:t>
            </a:fld>
            <a:endParaRPr lang="en-CA"/>
          </a:p>
        </p:txBody>
      </p:sp>
      <p:sp>
        <p:nvSpPr>
          <p:cNvPr id="8" name="Footer Placeholder 7"/>
          <p:cNvSpPr>
            <a:spLocks noGrp="1"/>
          </p:cNvSpPr>
          <p:nvPr>
            <p:ph type="ftr" sz="quarter" idx="11"/>
          </p:nvPr>
        </p:nvSpPr>
        <p:spPr/>
        <p:txBody>
          <a:bodyPr/>
          <a:lstStyle/>
          <a:p>
            <a:r>
              <a:rPr lang="en-CA"/>
              <a:t>OEE Tool Documentaion v1</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7D502747-6704-416F-8C99-906BF062F2A9}" type="datetime4">
              <a:rPr lang="en-US" smtClean="0"/>
              <a:t>January 25, 2017</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OEE Tool Documentaion v1</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59EEFB7E-6E29-4C49-9BD1-1BAE86130173}" type="datetime4">
              <a:rPr lang="en-US" smtClean="0"/>
              <a:t>January 25, 2017</a:t>
            </a:fld>
            <a:endParaRPr lang="en-CA"/>
          </a:p>
        </p:txBody>
      </p:sp>
      <p:sp>
        <p:nvSpPr>
          <p:cNvPr id="6" name="Footer Placeholder 5"/>
          <p:cNvSpPr>
            <a:spLocks noGrp="1"/>
          </p:cNvSpPr>
          <p:nvPr>
            <p:ph type="ftr" sz="quarter" idx="11"/>
          </p:nvPr>
        </p:nvSpPr>
        <p:spPr/>
        <p:txBody>
          <a:bodyPr/>
          <a:lstStyle/>
          <a:p>
            <a:r>
              <a:rPr lang="en-CA"/>
              <a:t>OEE Tool Documentaion v1</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8D58AE86-05DA-4E07-AAE8-B544006B2573}"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29619-E527-48B5-B7FC-56F69F9A0E30}" type="datetime4">
              <a:rPr lang="en-US" smtClean="0"/>
              <a:t>January 25, 2017</a:t>
            </a:fld>
            <a:endParaRPr lang="en-CA"/>
          </a:p>
        </p:txBody>
      </p:sp>
      <p:sp>
        <p:nvSpPr>
          <p:cNvPr id="3" name="Footer Placeholder 2"/>
          <p:cNvSpPr>
            <a:spLocks noGrp="1"/>
          </p:cNvSpPr>
          <p:nvPr>
            <p:ph type="ftr" sz="quarter" idx="11"/>
          </p:nvPr>
        </p:nvSpPr>
        <p:spPr/>
        <p:txBody>
          <a:bodyPr/>
          <a:lstStyle/>
          <a:p>
            <a:r>
              <a:rPr lang="en-CA"/>
              <a:t>OEE Tool Documentaion v1</a:t>
            </a:r>
            <a:endParaRPr lang="en-CA" dirty="0"/>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5DE9D42C-35A4-4C72-BC8E-8E1A379570C1}" type="datetime4">
              <a:rPr lang="en-US" smtClean="0"/>
              <a:t>January 25,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2064" y="1627633"/>
            <a:ext cx="11129603" cy="4346825"/>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290161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A97C3DF1-691B-49BB-9900-CFF769D87836}" type="datetime4">
              <a:rPr lang="en-US" smtClean="0"/>
              <a:t>January 25, 2017</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OEE Tool Documentaion v1</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923A9B2E-ABF4-444D-B980-35FE3B415A1C}" type="datetime4">
              <a:rPr lang="en-US" smtClean="0"/>
              <a:t>January 25, 2017</a:t>
            </a:fld>
            <a:endParaRPr lang="en-CA"/>
          </a:p>
        </p:txBody>
      </p:sp>
      <p:sp>
        <p:nvSpPr>
          <p:cNvPr id="5" name="Footer Placeholder 4"/>
          <p:cNvSpPr>
            <a:spLocks noGrp="1"/>
          </p:cNvSpPr>
          <p:nvPr>
            <p:ph type="ftr" sz="quarter" idx="11"/>
          </p:nvPr>
        </p:nvSpPr>
        <p:spPr/>
        <p:txBody>
          <a:bodyPr/>
          <a:lstStyle/>
          <a:p>
            <a:r>
              <a:rPr lang="en-CA"/>
              <a:t>OEE Tool Documentaion v1</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DA0384CB-5929-42A6-BD75-A5782C2E2471}" type="datetime4">
              <a:rPr lang="en-US" smtClean="0"/>
              <a:t>January 25, 2017</a:t>
            </a:fld>
            <a:endParaRPr lang="en-CA"/>
          </a:p>
        </p:txBody>
      </p:sp>
      <p:sp>
        <p:nvSpPr>
          <p:cNvPr id="5" name="Footer Placeholder 4"/>
          <p:cNvSpPr>
            <a:spLocks noGrp="1"/>
          </p:cNvSpPr>
          <p:nvPr>
            <p:ph type="ftr" sz="quarter" idx="11"/>
          </p:nvPr>
        </p:nvSpPr>
        <p:spPr/>
        <p:txBody>
          <a:bodyPr/>
          <a:lstStyle/>
          <a:p>
            <a:r>
              <a:rPr lang="en-CA"/>
              <a:t>OEE Tool Documentaion v1</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9A2A7966-AD2E-4141-A4B0-20BF7B81CE00}" type="datetime4">
              <a:rPr lang="en-US" smtClean="0"/>
              <a:t>January 25, 2017</a:t>
            </a:fld>
            <a:endParaRPr lang="en-CA"/>
          </a:p>
        </p:txBody>
      </p:sp>
      <p:sp>
        <p:nvSpPr>
          <p:cNvPr id="8" name="Footer Placeholder 7"/>
          <p:cNvSpPr>
            <a:spLocks noGrp="1"/>
          </p:cNvSpPr>
          <p:nvPr>
            <p:ph type="ftr" sz="quarter" idx="11"/>
          </p:nvPr>
        </p:nvSpPr>
        <p:spPr/>
        <p:txBody>
          <a:bodyPr/>
          <a:lstStyle/>
          <a:p>
            <a:r>
              <a:rPr lang="en-CA"/>
              <a:t>OEE Tool Documentaion v1</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DEB4B3D8-626C-4FFE-AB6D-31E392DE3DF5}" type="datetime4">
              <a:rPr lang="en-US" smtClean="0"/>
              <a:t>January 25, 2017</a:t>
            </a:fld>
            <a:endParaRPr lang="en-CA"/>
          </a:p>
        </p:txBody>
      </p:sp>
      <p:sp>
        <p:nvSpPr>
          <p:cNvPr id="6" name="Footer Placeholder 5"/>
          <p:cNvSpPr>
            <a:spLocks noGrp="1"/>
          </p:cNvSpPr>
          <p:nvPr>
            <p:ph type="ftr" sz="quarter" idx="11"/>
          </p:nvPr>
        </p:nvSpPr>
        <p:spPr/>
        <p:txBody>
          <a:bodyPr/>
          <a:lstStyle/>
          <a:p>
            <a:r>
              <a:rPr lang="en-CA"/>
              <a:t>OEE Tool Documentaion v1</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A270E16E-3FA2-463A-BB3F-715A99EE1843}" type="datetime4">
              <a:rPr lang="en-US" smtClean="0"/>
              <a:t>January 25, 2017</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OEE Tool Documentaion v1</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OEE Tool Documentation v1</a:t>
            </a:r>
          </a:p>
        </p:txBody>
      </p:sp>
      <p:sp>
        <p:nvSpPr>
          <p:cNvPr id="3" name="Date Placeholder 2"/>
          <p:cNvSpPr>
            <a:spLocks noGrp="1"/>
          </p:cNvSpPr>
          <p:nvPr>
            <p:ph type="dt" sz="half" idx="10"/>
          </p:nvPr>
        </p:nvSpPr>
        <p:spPr/>
        <p:txBody>
          <a:bodyPr/>
          <a:lstStyle/>
          <a:p>
            <a:fld id="{3B8CEEE4-E053-43DE-BAB2-AC89D01E3567}" type="datetime4">
              <a:rPr lang="en-US" smtClean="0"/>
              <a:t>January 25, 2017</a:t>
            </a:fld>
            <a:endParaRPr lang="en-CA" dirty="0"/>
          </a:p>
        </p:txBody>
      </p:sp>
    </p:spTree>
    <p:extLst>
      <p:ext uri="{BB962C8B-B14F-4D97-AF65-F5344CB8AC3E}">
        <p14:creationId xmlns:p14="http://schemas.microsoft.com/office/powerpoint/2010/main" val="489023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a:t>Aviation Sites Lat &amp; Long (excel stored locally in Spotfire)</a:t>
            </a:r>
          </a:p>
        </p:txBody>
      </p:sp>
      <p:sp>
        <p:nvSpPr>
          <p:cNvPr id="3" name="Date Placeholder 2"/>
          <p:cNvSpPr>
            <a:spLocks noGrp="1"/>
          </p:cNvSpPr>
          <p:nvPr>
            <p:ph type="dt" sz="half" idx="10"/>
          </p:nvPr>
        </p:nvSpPr>
        <p:spPr/>
        <p:txBody>
          <a:bodyPr/>
          <a:lstStyle/>
          <a:p>
            <a:fld id="{7D502747-6704-416F-8C99-906BF062F2A9}"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p>
        </p:txBody>
      </p:sp>
      <p:sp>
        <p:nvSpPr>
          <p:cNvPr id="5" name="Slide Number Placeholder 4"/>
          <p:cNvSpPr>
            <a:spLocks noGrp="1"/>
          </p:cNvSpPr>
          <p:nvPr>
            <p:ph type="sldNum" sz="quarter" idx="12"/>
          </p:nvPr>
        </p:nvSpPr>
        <p:spPr/>
        <p:txBody>
          <a:bodyPr/>
          <a:lstStyle/>
          <a:p>
            <a:fld id="{00E6A5BD-C011-4A45-AA3A-201790FB7F2B}" type="slidenum">
              <a:rPr lang="en-CA" smtClean="0"/>
              <a:t>10</a:t>
            </a:fld>
            <a:endParaRPr lang="en-CA"/>
          </a:p>
        </p:txBody>
      </p:sp>
      <p:pic>
        <p:nvPicPr>
          <p:cNvPr id="9" name="Picture 8"/>
          <p:cNvPicPr>
            <a:picLocks noChangeAspect="1"/>
          </p:cNvPicPr>
          <p:nvPr/>
        </p:nvPicPr>
        <p:blipFill>
          <a:blip r:embed="rId2"/>
          <a:stretch>
            <a:fillRect/>
          </a:stretch>
        </p:blipFill>
        <p:spPr>
          <a:xfrm>
            <a:off x="284921" y="2191419"/>
            <a:ext cx="11509513" cy="2109945"/>
          </a:xfrm>
          <a:prstGeom prst="rect">
            <a:avLst/>
          </a:prstGeom>
        </p:spPr>
      </p:pic>
    </p:spTree>
    <p:extLst>
      <p:ext uri="{BB962C8B-B14F-4D97-AF65-F5344CB8AC3E}">
        <p14:creationId xmlns:p14="http://schemas.microsoft.com/office/powerpoint/2010/main" val="202031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sp>
        <p:nvSpPr>
          <p:cNvPr id="3" name="Date Placeholder 2"/>
          <p:cNvSpPr>
            <a:spLocks noGrp="1"/>
          </p:cNvSpPr>
          <p:nvPr>
            <p:ph type="dt" sz="half" idx="10"/>
          </p:nvPr>
        </p:nvSpPr>
        <p:spPr/>
        <p:txBody>
          <a:bodyPr/>
          <a:lstStyle/>
          <a:p>
            <a:fld id="{A97C3DF1-691B-49BB-9900-CFF769D87836}"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pPr/>
              <a:t>11</a:t>
            </a:fld>
            <a:endParaRPr lang="en-CA"/>
          </a:p>
        </p:txBody>
      </p:sp>
    </p:spTree>
    <p:extLst>
      <p:ext uri="{BB962C8B-B14F-4D97-AF65-F5344CB8AC3E}">
        <p14:creationId xmlns:p14="http://schemas.microsoft.com/office/powerpoint/2010/main" val="29147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Columns in Spotfire</a:t>
            </a:r>
          </a:p>
        </p:txBody>
      </p:sp>
      <p:sp>
        <p:nvSpPr>
          <p:cNvPr id="3" name="Date Placeholder 2"/>
          <p:cNvSpPr>
            <a:spLocks noGrp="1"/>
          </p:cNvSpPr>
          <p:nvPr>
            <p:ph type="dt" sz="half" idx="10"/>
          </p:nvPr>
        </p:nvSpPr>
        <p:spPr/>
        <p:txBody>
          <a:bodyPr/>
          <a:lstStyle/>
          <a:p>
            <a:fld id="{923A9B2E-ABF4-444D-B980-35FE3B415A1C}"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p>
        </p:txBody>
      </p:sp>
      <p:sp>
        <p:nvSpPr>
          <p:cNvPr id="5" name="Slide Number Placeholder 4"/>
          <p:cNvSpPr>
            <a:spLocks noGrp="1"/>
          </p:cNvSpPr>
          <p:nvPr>
            <p:ph type="sldNum" sz="quarter" idx="12"/>
          </p:nvPr>
        </p:nvSpPr>
        <p:spPr/>
        <p:txBody>
          <a:bodyPr/>
          <a:lstStyle/>
          <a:p>
            <a:fld id="{00E6A5BD-C011-4A45-AA3A-201790FB7F2B}" type="slidenum">
              <a:rPr lang="en-CA" smtClean="0"/>
              <a:t>12</a:t>
            </a:fld>
            <a:endParaRPr lang="en-CA"/>
          </a:p>
        </p:txBody>
      </p:sp>
      <p:sp>
        <p:nvSpPr>
          <p:cNvPr id="6" name="Text Placeholder 5"/>
          <p:cNvSpPr>
            <a:spLocks noGrp="1"/>
          </p:cNvSpPr>
          <p:nvPr>
            <p:ph type="body" sz="quarter" idx="13"/>
          </p:nvPr>
        </p:nvSpPr>
        <p:spPr/>
        <p:txBody>
          <a:bodyPr/>
          <a:lstStyle/>
          <a:p>
            <a:endParaRPr lang="en-US"/>
          </a:p>
        </p:txBody>
      </p:sp>
      <p:sp>
        <p:nvSpPr>
          <p:cNvPr id="7" name="Content Placeholder 6"/>
          <p:cNvSpPr>
            <a:spLocks noGrp="1"/>
          </p:cNvSpPr>
          <p:nvPr>
            <p:ph sz="quarter" idx="14"/>
          </p:nvPr>
        </p:nvSpPr>
        <p:spPr/>
        <p:txBody>
          <a:bodyPr/>
          <a:lstStyle/>
          <a:p>
            <a:pPr>
              <a:spcBef>
                <a:spcPts val="1200"/>
              </a:spcBef>
            </a:pPr>
            <a:r>
              <a:rPr lang="en-US" sz="1600" dirty="0"/>
              <a:t>Machine = </a:t>
            </a:r>
            <a:r>
              <a:rPr lang="en-US" sz="1600" dirty="0"/>
              <a:t>case when [</a:t>
            </a:r>
            <a:r>
              <a:rPr lang="en-US" sz="1600" dirty="0" err="1"/>
              <a:t>site_code</a:t>
            </a:r>
            <a:r>
              <a:rPr lang="en-US" sz="1600" dirty="0"/>
              <a:t>] = '${Site}' then [</a:t>
            </a:r>
            <a:r>
              <a:rPr lang="en-US" sz="1600" dirty="0" err="1"/>
              <a:t>assetnum</a:t>
            </a:r>
            <a:r>
              <a:rPr lang="en-US" sz="1600" dirty="0"/>
              <a:t>] end</a:t>
            </a:r>
            <a:endParaRPr lang="en-US" sz="1600" dirty="0"/>
          </a:p>
          <a:p>
            <a:pPr>
              <a:spcBef>
                <a:spcPts val="1200"/>
              </a:spcBef>
            </a:pPr>
            <a:r>
              <a:rPr lang="en-US" sz="1600" dirty="0"/>
              <a:t>Availability = </a:t>
            </a:r>
            <a:r>
              <a:rPr lang="en-US" sz="1600" dirty="0"/>
              <a:t>Sum([</a:t>
            </a:r>
            <a:r>
              <a:rPr lang="en-US" sz="1600" dirty="0" err="1"/>
              <a:t>asset_net_avail_time</a:t>
            </a:r>
            <a:r>
              <a:rPr lang="en-US" sz="1600" dirty="0"/>
              <a:t>] - [</a:t>
            </a:r>
            <a:r>
              <a:rPr lang="en-US" sz="1600" dirty="0" err="1"/>
              <a:t>down_time_min</a:t>
            </a:r>
            <a:r>
              <a:rPr lang="en-US" sz="1600" dirty="0"/>
              <a:t>]) over ([</a:t>
            </a:r>
            <a:r>
              <a:rPr lang="en-US" sz="1600" dirty="0" err="1"/>
              <a:t>fw</a:t>
            </a:r>
            <a:r>
              <a:rPr lang="en-US" sz="1600" dirty="0"/>
              <a:t>],[</a:t>
            </a:r>
            <a:r>
              <a:rPr lang="en-US" sz="1600" dirty="0" err="1"/>
              <a:t>fy</a:t>
            </a:r>
            <a:r>
              <a:rPr lang="en-US" sz="1600" dirty="0"/>
              <a:t>],[</a:t>
            </a:r>
            <a:r>
              <a:rPr lang="en-US" sz="1600" dirty="0" err="1"/>
              <a:t>asset_group</a:t>
            </a:r>
            <a:r>
              <a:rPr lang="en-US" sz="1600" dirty="0"/>
              <a:t>],[</a:t>
            </a:r>
            <a:r>
              <a:rPr lang="en-US" sz="1600" dirty="0" err="1"/>
              <a:t>site_code</a:t>
            </a:r>
            <a:r>
              <a:rPr lang="en-US" sz="1600" dirty="0"/>
              <a:t>]) / Sum([</a:t>
            </a:r>
            <a:r>
              <a:rPr lang="en-US" sz="1600" dirty="0" err="1"/>
              <a:t>asset_net_avail_time</a:t>
            </a:r>
            <a:r>
              <a:rPr lang="en-US" sz="1600" dirty="0"/>
              <a:t>]) over ([</a:t>
            </a:r>
            <a:r>
              <a:rPr lang="en-US" sz="1600" dirty="0" err="1"/>
              <a:t>fw</a:t>
            </a:r>
            <a:r>
              <a:rPr lang="en-US" sz="1600" dirty="0"/>
              <a:t>],[</a:t>
            </a:r>
            <a:r>
              <a:rPr lang="en-US" sz="1600" dirty="0" err="1"/>
              <a:t>fy</a:t>
            </a:r>
            <a:r>
              <a:rPr lang="en-US" sz="1600" dirty="0"/>
              <a:t>],[</a:t>
            </a:r>
            <a:r>
              <a:rPr lang="en-US" sz="1600" dirty="0" err="1"/>
              <a:t>asset_group</a:t>
            </a:r>
            <a:r>
              <a:rPr lang="en-US" sz="1600" dirty="0"/>
              <a:t>],[</a:t>
            </a:r>
            <a:r>
              <a:rPr lang="en-US" sz="1600" dirty="0" err="1"/>
              <a:t>site_code</a:t>
            </a:r>
            <a:r>
              <a:rPr lang="en-US" sz="1600" dirty="0"/>
              <a:t>])</a:t>
            </a:r>
            <a:endParaRPr lang="en-US" sz="1600" dirty="0"/>
          </a:p>
          <a:p>
            <a:pPr>
              <a:spcBef>
                <a:spcPts val="1200"/>
              </a:spcBef>
            </a:pPr>
            <a:r>
              <a:rPr lang="en-US" sz="1600" dirty="0"/>
              <a:t>Performance = </a:t>
            </a:r>
            <a:r>
              <a:rPr lang="en-US" sz="1600" dirty="0"/>
              <a:t>Sum([</a:t>
            </a:r>
            <a:r>
              <a:rPr lang="en-US" sz="1600" dirty="0" err="1"/>
              <a:t>ideal_cycle_time</a:t>
            </a:r>
            <a:r>
              <a:rPr lang="en-US" sz="1600" dirty="0"/>
              <a:t>] * [</a:t>
            </a:r>
            <a:r>
              <a:rPr lang="en-US" sz="1600" dirty="0" err="1"/>
              <a:t>qty_claimed</a:t>
            </a:r>
            <a:r>
              <a:rPr lang="en-US" sz="1600" dirty="0"/>
              <a:t>] * [</a:t>
            </a:r>
            <a:r>
              <a:rPr lang="en-US" sz="1600" dirty="0" err="1"/>
              <a:t>machine_loading</a:t>
            </a:r>
            <a:r>
              <a:rPr lang="en-US" sz="1600" dirty="0"/>
              <a:t>]) over ([</a:t>
            </a:r>
            <a:r>
              <a:rPr lang="en-US" sz="1600" dirty="0" err="1"/>
              <a:t>fw</a:t>
            </a:r>
            <a:r>
              <a:rPr lang="en-US" sz="1600" dirty="0"/>
              <a:t>],[</a:t>
            </a:r>
            <a:r>
              <a:rPr lang="en-US" sz="1600" dirty="0" err="1"/>
              <a:t>fy</a:t>
            </a:r>
            <a:r>
              <a:rPr lang="en-US" sz="1600" dirty="0"/>
              <a:t>],[</a:t>
            </a:r>
            <a:r>
              <a:rPr lang="en-US" sz="1600" dirty="0" err="1"/>
              <a:t>asset_group</a:t>
            </a:r>
            <a:r>
              <a:rPr lang="en-US" sz="1600" dirty="0"/>
              <a:t>],[</a:t>
            </a:r>
            <a:r>
              <a:rPr lang="en-US" sz="1600" dirty="0" err="1"/>
              <a:t>site_code</a:t>
            </a:r>
            <a:r>
              <a:rPr lang="en-US" sz="1600" dirty="0"/>
              <a:t>]) / ((</a:t>
            </a:r>
            <a:r>
              <a:rPr lang="en-US" sz="1600" dirty="0" err="1"/>
              <a:t>UniqueCount</a:t>
            </a:r>
            <a:r>
              <a:rPr lang="en-US" sz="1600" dirty="0"/>
              <a:t>([</a:t>
            </a:r>
            <a:r>
              <a:rPr lang="en-US" sz="1600" dirty="0" err="1"/>
              <a:t>assetnum</a:t>
            </a:r>
            <a:r>
              <a:rPr lang="en-US" sz="1600" dirty="0"/>
              <a:t>]) OVER ([</a:t>
            </a:r>
            <a:r>
              <a:rPr lang="en-US" sz="1600" dirty="0" err="1"/>
              <a:t>fw</a:t>
            </a:r>
            <a:r>
              <a:rPr lang="en-US" sz="1600" dirty="0"/>
              <a:t>],[</a:t>
            </a:r>
            <a:r>
              <a:rPr lang="en-US" sz="1600" dirty="0" err="1"/>
              <a:t>fy</a:t>
            </a:r>
            <a:r>
              <a:rPr lang="en-US" sz="1600" dirty="0"/>
              <a:t>],[</a:t>
            </a:r>
            <a:r>
              <a:rPr lang="en-US" sz="1600" dirty="0" err="1"/>
              <a:t>asset_group</a:t>
            </a:r>
            <a:r>
              <a:rPr lang="en-US" sz="1600" dirty="0"/>
              <a:t>],[</a:t>
            </a:r>
            <a:r>
              <a:rPr lang="en-US" sz="1600" dirty="0" err="1"/>
              <a:t>site_code</a:t>
            </a:r>
            <a:r>
              <a:rPr lang="en-US" sz="1600" dirty="0"/>
              <a:t>]) * 10080) - Sum([</a:t>
            </a:r>
            <a:r>
              <a:rPr lang="en-US" sz="1600" dirty="0" err="1"/>
              <a:t>down_time_min</a:t>
            </a:r>
            <a:r>
              <a:rPr lang="en-US" sz="1600" dirty="0"/>
              <a:t>]) OVER ([</a:t>
            </a:r>
            <a:r>
              <a:rPr lang="en-US" sz="1600" dirty="0" err="1"/>
              <a:t>fw</a:t>
            </a:r>
            <a:r>
              <a:rPr lang="en-US" sz="1600" dirty="0"/>
              <a:t>],[</a:t>
            </a:r>
            <a:r>
              <a:rPr lang="en-US" sz="1600" dirty="0" err="1"/>
              <a:t>fy</a:t>
            </a:r>
            <a:r>
              <a:rPr lang="en-US" sz="1600" dirty="0"/>
              <a:t>],[</a:t>
            </a:r>
            <a:r>
              <a:rPr lang="en-US" sz="1600" dirty="0" err="1"/>
              <a:t>asset_group</a:t>
            </a:r>
            <a:r>
              <a:rPr lang="en-US" sz="1600" dirty="0"/>
              <a:t>],[</a:t>
            </a:r>
            <a:r>
              <a:rPr lang="en-US" sz="1600" dirty="0" err="1"/>
              <a:t>site_code</a:t>
            </a:r>
            <a:r>
              <a:rPr lang="en-US" sz="1600" dirty="0"/>
              <a:t>]))</a:t>
            </a:r>
            <a:endParaRPr lang="en-US" sz="1600" dirty="0"/>
          </a:p>
          <a:p>
            <a:pPr>
              <a:spcBef>
                <a:spcPts val="1200"/>
              </a:spcBef>
            </a:pPr>
            <a:r>
              <a:rPr lang="en-US" sz="1600" dirty="0"/>
              <a:t>Quality Rate =</a:t>
            </a:r>
            <a:r>
              <a:rPr lang="en-US" sz="1600" dirty="0"/>
              <a:t>Sum([</a:t>
            </a:r>
            <a:r>
              <a:rPr lang="en-US" sz="1600" dirty="0" err="1"/>
              <a:t>qty_claimed</a:t>
            </a:r>
            <a:r>
              <a:rPr lang="en-US" sz="1600" dirty="0"/>
              <a:t>] - [</a:t>
            </a:r>
            <a:r>
              <a:rPr lang="en-US" sz="1600" dirty="0" err="1"/>
              <a:t>qty_noncf</a:t>
            </a:r>
            <a:r>
              <a:rPr lang="en-US" sz="1600" dirty="0"/>
              <a:t>]) over ([</a:t>
            </a:r>
            <a:r>
              <a:rPr lang="en-US" sz="1600" dirty="0" err="1"/>
              <a:t>fw</a:t>
            </a:r>
            <a:r>
              <a:rPr lang="en-US" sz="1600" dirty="0"/>
              <a:t>],[</a:t>
            </a:r>
            <a:r>
              <a:rPr lang="en-US" sz="1600" dirty="0" err="1"/>
              <a:t>fy</a:t>
            </a:r>
            <a:r>
              <a:rPr lang="en-US" sz="1600" dirty="0"/>
              <a:t>],[</a:t>
            </a:r>
            <a:r>
              <a:rPr lang="en-US" sz="1600" dirty="0" err="1"/>
              <a:t>asset_group</a:t>
            </a:r>
            <a:r>
              <a:rPr lang="en-US" sz="1600" dirty="0"/>
              <a:t>],[</a:t>
            </a:r>
            <a:r>
              <a:rPr lang="en-US" sz="1600" dirty="0" err="1"/>
              <a:t>site_code</a:t>
            </a:r>
            <a:r>
              <a:rPr lang="en-US" sz="1600" dirty="0"/>
              <a:t>]) / Sum([</a:t>
            </a:r>
            <a:r>
              <a:rPr lang="en-US" sz="1600" dirty="0" err="1"/>
              <a:t>qty_claimed</a:t>
            </a:r>
            <a:r>
              <a:rPr lang="en-US" sz="1600" dirty="0"/>
              <a:t>]) OVER ([</a:t>
            </a:r>
            <a:r>
              <a:rPr lang="en-US" sz="1600" dirty="0" err="1"/>
              <a:t>fw</a:t>
            </a:r>
            <a:r>
              <a:rPr lang="en-US" sz="1600" dirty="0"/>
              <a:t>],[</a:t>
            </a:r>
            <a:r>
              <a:rPr lang="en-US" sz="1600" dirty="0" err="1"/>
              <a:t>fy</a:t>
            </a:r>
            <a:r>
              <a:rPr lang="en-US" sz="1600" dirty="0"/>
              <a:t>],[</a:t>
            </a:r>
            <a:r>
              <a:rPr lang="en-US" sz="1600" dirty="0" err="1"/>
              <a:t>asset_group</a:t>
            </a:r>
            <a:r>
              <a:rPr lang="en-US" sz="1600" dirty="0"/>
              <a:t>],[</a:t>
            </a:r>
            <a:r>
              <a:rPr lang="en-US" sz="1600" dirty="0" err="1"/>
              <a:t>site_code</a:t>
            </a:r>
            <a:r>
              <a:rPr lang="en-US" sz="1600" dirty="0"/>
              <a:t>])</a:t>
            </a:r>
            <a:endParaRPr lang="en-US" sz="1600" dirty="0"/>
          </a:p>
          <a:p>
            <a:pPr>
              <a:spcBef>
                <a:spcPts val="1200"/>
              </a:spcBef>
            </a:pPr>
            <a:r>
              <a:rPr lang="en-US" sz="1600" dirty="0"/>
              <a:t>OEE = </a:t>
            </a:r>
            <a:r>
              <a:rPr lang="en-US" sz="1600" dirty="0"/>
              <a:t>[Availability] * [Performance] * [Quality Rate]</a:t>
            </a:r>
            <a:endParaRPr lang="en-US" sz="1600" dirty="0"/>
          </a:p>
          <a:p>
            <a:pPr>
              <a:spcBef>
                <a:spcPts val="1200"/>
              </a:spcBef>
            </a:pPr>
            <a:r>
              <a:rPr lang="en-US" sz="1600" dirty="0"/>
              <a:t>YTD Availability = </a:t>
            </a:r>
            <a:r>
              <a:rPr lang="en-US" sz="1600" dirty="0"/>
              <a:t>If(Date([</a:t>
            </a:r>
            <a:r>
              <a:rPr lang="en-US" sz="1600" dirty="0" err="1"/>
              <a:t>fiscal_wk_begin</a:t>
            </a:r>
            <a:r>
              <a:rPr lang="en-US" sz="1600" dirty="0"/>
              <a:t>])&lt;=</a:t>
            </a:r>
            <a:r>
              <a:rPr lang="en-US" sz="1600" dirty="0" err="1"/>
              <a:t>DateAdd</a:t>
            </a:r>
            <a:r>
              <a:rPr lang="en-US" sz="1600" dirty="0"/>
              <a:t>("Week",-1,DateTimeNow()),Sum([</a:t>
            </a:r>
            <a:r>
              <a:rPr lang="en-US" sz="1600" dirty="0" err="1"/>
              <a:t>asset_net_avail_time</a:t>
            </a:r>
            <a:r>
              <a:rPr lang="en-US" sz="1600" dirty="0"/>
              <a:t>] - [</a:t>
            </a:r>
            <a:r>
              <a:rPr lang="en-US" sz="1600" dirty="0" err="1"/>
              <a:t>down_time_min</a:t>
            </a:r>
            <a:r>
              <a:rPr lang="en-US" sz="1600" dirty="0"/>
              <a:t>]) over ([</a:t>
            </a:r>
            <a:r>
              <a:rPr lang="en-US" sz="1600" dirty="0" err="1"/>
              <a:t>fy</a:t>
            </a:r>
            <a:r>
              <a:rPr lang="en-US" sz="1600" dirty="0"/>
              <a:t>],[</a:t>
            </a:r>
            <a:r>
              <a:rPr lang="en-US" sz="1600" dirty="0" err="1"/>
              <a:t>asset_group</a:t>
            </a:r>
            <a:r>
              <a:rPr lang="en-US" sz="1600" dirty="0"/>
              <a:t>],[</a:t>
            </a:r>
            <a:r>
              <a:rPr lang="en-US" sz="1600" dirty="0" err="1"/>
              <a:t>site_code</a:t>
            </a:r>
            <a:r>
              <a:rPr lang="en-US" sz="1600" dirty="0"/>
              <a:t>]) / Sum([</a:t>
            </a:r>
            <a:r>
              <a:rPr lang="en-US" sz="1600" dirty="0" err="1"/>
              <a:t>asset_net_avail_time</a:t>
            </a:r>
            <a:r>
              <a:rPr lang="en-US" sz="1600" dirty="0"/>
              <a:t>]) over ([</a:t>
            </a:r>
            <a:r>
              <a:rPr lang="en-US" sz="1600" dirty="0" err="1"/>
              <a:t>fy</a:t>
            </a:r>
            <a:r>
              <a:rPr lang="en-US" sz="1600" dirty="0"/>
              <a:t>],[</a:t>
            </a:r>
            <a:r>
              <a:rPr lang="en-US" sz="1600" dirty="0" err="1"/>
              <a:t>asset_group</a:t>
            </a:r>
            <a:r>
              <a:rPr lang="en-US" sz="1600" dirty="0"/>
              <a:t>],[</a:t>
            </a:r>
            <a:r>
              <a:rPr lang="en-US" sz="1600" dirty="0" err="1"/>
              <a:t>site_code</a:t>
            </a:r>
            <a:r>
              <a:rPr lang="en-US" sz="1600" dirty="0"/>
              <a:t>]),0)</a:t>
            </a:r>
            <a:endParaRPr lang="en-US" sz="1600" dirty="0"/>
          </a:p>
          <a:p>
            <a:pPr>
              <a:spcBef>
                <a:spcPts val="1200"/>
              </a:spcBef>
            </a:pPr>
            <a:r>
              <a:rPr lang="en-US" sz="1600" dirty="0"/>
              <a:t>WK Downtime = </a:t>
            </a:r>
            <a:r>
              <a:rPr lang="en-US" sz="1600" dirty="0"/>
              <a:t>Sum([</a:t>
            </a:r>
            <a:r>
              <a:rPr lang="en-US" sz="1600" dirty="0" err="1"/>
              <a:t>down_time_min</a:t>
            </a:r>
            <a:r>
              <a:rPr lang="en-US" sz="1600" dirty="0"/>
              <a:t>]) over ([</a:t>
            </a:r>
            <a:r>
              <a:rPr lang="en-US" sz="1600" dirty="0" err="1"/>
              <a:t>fw</a:t>
            </a:r>
            <a:r>
              <a:rPr lang="en-US" sz="1600" dirty="0"/>
              <a:t>],[</a:t>
            </a:r>
            <a:r>
              <a:rPr lang="en-US" sz="1600" dirty="0" err="1"/>
              <a:t>fy</a:t>
            </a:r>
            <a:r>
              <a:rPr lang="en-US" sz="1600" dirty="0"/>
              <a:t>],[</a:t>
            </a:r>
            <a:r>
              <a:rPr lang="en-US" sz="1600" dirty="0" err="1"/>
              <a:t>assetnum</a:t>
            </a:r>
            <a:r>
              <a:rPr lang="en-US" sz="1600" dirty="0"/>
              <a:t>],[</a:t>
            </a:r>
            <a:r>
              <a:rPr lang="en-US" sz="1600" dirty="0" err="1"/>
              <a:t>site_code</a:t>
            </a:r>
            <a:r>
              <a:rPr lang="en-US" sz="1600" dirty="0"/>
              <a:t>])</a:t>
            </a:r>
            <a:endParaRPr lang="en-US" sz="1600" dirty="0"/>
          </a:p>
        </p:txBody>
      </p:sp>
    </p:spTree>
    <p:extLst>
      <p:ext uri="{BB962C8B-B14F-4D97-AF65-F5344CB8AC3E}">
        <p14:creationId xmlns:p14="http://schemas.microsoft.com/office/powerpoint/2010/main" val="949406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Columns in Spotfire (</a:t>
            </a:r>
            <a:r>
              <a:rPr lang="en-US" dirty="0" err="1"/>
              <a:t>cont</a:t>
            </a:r>
            <a:r>
              <a:rPr lang="en-US" dirty="0"/>
              <a:t>)</a:t>
            </a:r>
          </a:p>
        </p:txBody>
      </p:sp>
      <p:sp>
        <p:nvSpPr>
          <p:cNvPr id="3" name="Date Placeholder 2"/>
          <p:cNvSpPr>
            <a:spLocks noGrp="1"/>
          </p:cNvSpPr>
          <p:nvPr>
            <p:ph type="dt" sz="half" idx="10"/>
          </p:nvPr>
        </p:nvSpPr>
        <p:spPr/>
        <p:txBody>
          <a:bodyPr/>
          <a:lstStyle/>
          <a:p>
            <a:fld id="{923A9B2E-ABF4-444D-B980-35FE3B415A1C}"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p>
        </p:txBody>
      </p:sp>
      <p:sp>
        <p:nvSpPr>
          <p:cNvPr id="5" name="Slide Number Placeholder 4"/>
          <p:cNvSpPr>
            <a:spLocks noGrp="1"/>
          </p:cNvSpPr>
          <p:nvPr>
            <p:ph type="sldNum" sz="quarter" idx="12"/>
          </p:nvPr>
        </p:nvSpPr>
        <p:spPr/>
        <p:txBody>
          <a:bodyPr/>
          <a:lstStyle/>
          <a:p>
            <a:fld id="{00E6A5BD-C011-4A45-AA3A-201790FB7F2B}" type="slidenum">
              <a:rPr lang="en-CA" smtClean="0"/>
              <a:t>13</a:t>
            </a:fld>
            <a:endParaRPr lang="en-CA"/>
          </a:p>
        </p:txBody>
      </p:sp>
      <p:sp>
        <p:nvSpPr>
          <p:cNvPr id="6" name="Text Placeholder 5"/>
          <p:cNvSpPr>
            <a:spLocks noGrp="1"/>
          </p:cNvSpPr>
          <p:nvPr>
            <p:ph type="body" sz="quarter" idx="13"/>
          </p:nvPr>
        </p:nvSpPr>
        <p:spPr/>
        <p:txBody>
          <a:bodyPr/>
          <a:lstStyle/>
          <a:p>
            <a:endParaRPr lang="en-US"/>
          </a:p>
        </p:txBody>
      </p:sp>
      <p:sp>
        <p:nvSpPr>
          <p:cNvPr id="7" name="Content Placeholder 6"/>
          <p:cNvSpPr>
            <a:spLocks noGrp="1"/>
          </p:cNvSpPr>
          <p:nvPr>
            <p:ph sz="quarter" idx="14"/>
          </p:nvPr>
        </p:nvSpPr>
        <p:spPr/>
        <p:txBody>
          <a:bodyPr/>
          <a:lstStyle/>
          <a:p>
            <a:pPr lvl="0">
              <a:spcBef>
                <a:spcPts val="1200"/>
              </a:spcBef>
            </a:pPr>
            <a:r>
              <a:rPr lang="en-US" sz="1600" dirty="0">
                <a:solidFill>
                  <a:srgbClr val="63666A"/>
                </a:solidFill>
              </a:rPr>
              <a:t>YTD Performance = If(Date([</a:t>
            </a:r>
            <a:r>
              <a:rPr lang="en-US" sz="1600" dirty="0" err="1">
                <a:solidFill>
                  <a:srgbClr val="63666A"/>
                </a:solidFill>
              </a:rPr>
              <a:t>fiscal_wk_begin</a:t>
            </a:r>
            <a:r>
              <a:rPr lang="en-US" sz="1600" dirty="0">
                <a:solidFill>
                  <a:srgbClr val="63666A"/>
                </a:solidFill>
              </a:rPr>
              <a:t>])&lt;=</a:t>
            </a:r>
            <a:r>
              <a:rPr lang="en-US" sz="1600" dirty="0" err="1">
                <a:solidFill>
                  <a:srgbClr val="63666A"/>
                </a:solidFill>
              </a:rPr>
              <a:t>DateAdd</a:t>
            </a:r>
            <a:r>
              <a:rPr lang="en-US" sz="1600" dirty="0">
                <a:solidFill>
                  <a:srgbClr val="63666A"/>
                </a:solidFill>
              </a:rPr>
              <a:t>("Week",-1,DateTimeNow()),Sum([</a:t>
            </a:r>
            <a:r>
              <a:rPr lang="en-US" sz="1600" dirty="0" err="1">
                <a:solidFill>
                  <a:srgbClr val="63666A"/>
                </a:solidFill>
              </a:rPr>
              <a:t>ideal_cycle_time</a:t>
            </a:r>
            <a:r>
              <a:rPr lang="en-US" sz="1600" dirty="0">
                <a:solidFill>
                  <a:srgbClr val="63666A"/>
                </a:solidFill>
              </a:rPr>
              <a:t>] * [</a:t>
            </a:r>
            <a:r>
              <a:rPr lang="en-US" sz="1600" dirty="0" err="1">
                <a:solidFill>
                  <a:srgbClr val="63666A"/>
                </a:solidFill>
              </a:rPr>
              <a:t>qty_claimed</a:t>
            </a:r>
            <a:r>
              <a:rPr lang="en-US" sz="1600" dirty="0">
                <a:solidFill>
                  <a:srgbClr val="63666A"/>
                </a:solidFill>
              </a:rPr>
              <a:t>] * [</a:t>
            </a:r>
            <a:r>
              <a:rPr lang="en-US" sz="1600" dirty="0" err="1">
                <a:solidFill>
                  <a:srgbClr val="63666A"/>
                </a:solidFill>
              </a:rPr>
              <a:t>machine_loading</a:t>
            </a:r>
            <a:r>
              <a:rPr lang="en-US" sz="1600" dirty="0">
                <a:solidFill>
                  <a:srgbClr val="63666A"/>
                </a:solidFill>
              </a:rPr>
              <a:t>]) over ([</a:t>
            </a:r>
            <a:r>
              <a:rPr lang="en-US" sz="1600" dirty="0" err="1">
                <a:solidFill>
                  <a:srgbClr val="63666A"/>
                </a:solidFill>
              </a:rPr>
              <a:t>fy</a:t>
            </a:r>
            <a:r>
              <a:rPr lang="en-US" sz="1600" dirty="0">
                <a:solidFill>
                  <a:srgbClr val="63666A"/>
                </a:solidFill>
              </a:rPr>
              <a:t>],[</a:t>
            </a:r>
            <a:r>
              <a:rPr lang="en-US" sz="1600" dirty="0" err="1">
                <a:solidFill>
                  <a:srgbClr val="63666A"/>
                </a:solidFill>
              </a:rPr>
              <a:t>asset_group</a:t>
            </a:r>
            <a:r>
              <a:rPr lang="en-US" sz="1600" dirty="0">
                <a:solidFill>
                  <a:srgbClr val="63666A"/>
                </a:solidFill>
              </a:rPr>
              <a:t>],[</a:t>
            </a:r>
            <a:r>
              <a:rPr lang="en-US" sz="1600" dirty="0" err="1">
                <a:solidFill>
                  <a:srgbClr val="63666A"/>
                </a:solidFill>
              </a:rPr>
              <a:t>site_code</a:t>
            </a:r>
            <a:r>
              <a:rPr lang="en-US" sz="1600" dirty="0">
                <a:solidFill>
                  <a:srgbClr val="63666A"/>
                </a:solidFill>
              </a:rPr>
              <a:t>]) / Sum([</a:t>
            </a:r>
            <a:r>
              <a:rPr lang="en-US" sz="1600" dirty="0" err="1">
                <a:solidFill>
                  <a:srgbClr val="63666A"/>
                </a:solidFill>
              </a:rPr>
              <a:t>asset_net_avail_time</a:t>
            </a:r>
            <a:r>
              <a:rPr lang="en-US" sz="1600" dirty="0">
                <a:solidFill>
                  <a:srgbClr val="63666A"/>
                </a:solidFill>
              </a:rPr>
              <a:t>] - [</a:t>
            </a:r>
            <a:r>
              <a:rPr lang="en-US" sz="1600" dirty="0" err="1">
                <a:solidFill>
                  <a:srgbClr val="63666A"/>
                </a:solidFill>
              </a:rPr>
              <a:t>down_time_min</a:t>
            </a:r>
            <a:r>
              <a:rPr lang="en-US" sz="1600" dirty="0">
                <a:solidFill>
                  <a:srgbClr val="63666A"/>
                </a:solidFill>
              </a:rPr>
              <a:t>]) over ([</a:t>
            </a:r>
            <a:r>
              <a:rPr lang="en-US" sz="1600" dirty="0" err="1">
                <a:solidFill>
                  <a:srgbClr val="63666A"/>
                </a:solidFill>
              </a:rPr>
              <a:t>fy</a:t>
            </a:r>
            <a:r>
              <a:rPr lang="en-US" sz="1600" dirty="0">
                <a:solidFill>
                  <a:srgbClr val="63666A"/>
                </a:solidFill>
              </a:rPr>
              <a:t>],[</a:t>
            </a:r>
            <a:r>
              <a:rPr lang="en-US" sz="1600" dirty="0" err="1">
                <a:solidFill>
                  <a:srgbClr val="63666A"/>
                </a:solidFill>
              </a:rPr>
              <a:t>asset_group</a:t>
            </a:r>
            <a:r>
              <a:rPr lang="en-US" sz="1600" dirty="0">
                <a:solidFill>
                  <a:srgbClr val="63666A"/>
                </a:solidFill>
              </a:rPr>
              <a:t>],[</a:t>
            </a:r>
            <a:r>
              <a:rPr lang="en-US" sz="1600" dirty="0" err="1">
                <a:solidFill>
                  <a:srgbClr val="63666A"/>
                </a:solidFill>
              </a:rPr>
              <a:t>site_code</a:t>
            </a:r>
            <a:r>
              <a:rPr lang="en-US" sz="1600" dirty="0">
                <a:solidFill>
                  <a:srgbClr val="63666A"/>
                </a:solidFill>
              </a:rPr>
              <a:t>]),0)</a:t>
            </a:r>
          </a:p>
          <a:p>
            <a:pPr lvl="0">
              <a:spcBef>
                <a:spcPts val="1200"/>
              </a:spcBef>
            </a:pPr>
            <a:r>
              <a:rPr lang="en-US" sz="1600" dirty="0">
                <a:solidFill>
                  <a:srgbClr val="63666A"/>
                </a:solidFill>
              </a:rPr>
              <a:t>YTD Quality Rate = If(Date([</a:t>
            </a:r>
            <a:r>
              <a:rPr lang="en-US" sz="1600" dirty="0" err="1">
                <a:solidFill>
                  <a:srgbClr val="63666A"/>
                </a:solidFill>
              </a:rPr>
              <a:t>fiscal_wk_begin</a:t>
            </a:r>
            <a:r>
              <a:rPr lang="en-US" sz="1600" dirty="0">
                <a:solidFill>
                  <a:srgbClr val="63666A"/>
                </a:solidFill>
              </a:rPr>
              <a:t>])&lt;=</a:t>
            </a:r>
            <a:r>
              <a:rPr lang="en-US" sz="1600" dirty="0" err="1">
                <a:solidFill>
                  <a:srgbClr val="63666A"/>
                </a:solidFill>
              </a:rPr>
              <a:t>DateAdd</a:t>
            </a:r>
            <a:r>
              <a:rPr lang="en-US" sz="1600" dirty="0">
                <a:solidFill>
                  <a:srgbClr val="63666A"/>
                </a:solidFill>
              </a:rPr>
              <a:t>("Week",-1,DateTimeNow()),Sum([</a:t>
            </a:r>
            <a:r>
              <a:rPr lang="en-US" sz="1600" dirty="0" err="1">
                <a:solidFill>
                  <a:srgbClr val="63666A"/>
                </a:solidFill>
              </a:rPr>
              <a:t>qty_claimed</a:t>
            </a:r>
            <a:r>
              <a:rPr lang="en-US" sz="1600" dirty="0">
                <a:solidFill>
                  <a:srgbClr val="63666A"/>
                </a:solidFill>
              </a:rPr>
              <a:t>] - [</a:t>
            </a:r>
            <a:r>
              <a:rPr lang="en-US" sz="1600" dirty="0" err="1">
                <a:solidFill>
                  <a:srgbClr val="63666A"/>
                </a:solidFill>
              </a:rPr>
              <a:t>qty_noncf</a:t>
            </a:r>
            <a:r>
              <a:rPr lang="en-US" sz="1600" dirty="0">
                <a:solidFill>
                  <a:srgbClr val="63666A"/>
                </a:solidFill>
              </a:rPr>
              <a:t>]) over ([</a:t>
            </a:r>
            <a:r>
              <a:rPr lang="en-US" sz="1600" dirty="0" err="1">
                <a:solidFill>
                  <a:srgbClr val="63666A"/>
                </a:solidFill>
              </a:rPr>
              <a:t>fy</a:t>
            </a:r>
            <a:r>
              <a:rPr lang="en-US" sz="1600" dirty="0">
                <a:solidFill>
                  <a:srgbClr val="63666A"/>
                </a:solidFill>
              </a:rPr>
              <a:t>],[</a:t>
            </a:r>
            <a:r>
              <a:rPr lang="en-US" sz="1600" dirty="0" err="1">
                <a:solidFill>
                  <a:srgbClr val="63666A"/>
                </a:solidFill>
              </a:rPr>
              <a:t>asset_group</a:t>
            </a:r>
            <a:r>
              <a:rPr lang="en-US" sz="1600" dirty="0">
                <a:solidFill>
                  <a:srgbClr val="63666A"/>
                </a:solidFill>
              </a:rPr>
              <a:t>],[</a:t>
            </a:r>
            <a:r>
              <a:rPr lang="en-US" sz="1600" dirty="0" err="1">
                <a:solidFill>
                  <a:srgbClr val="63666A"/>
                </a:solidFill>
              </a:rPr>
              <a:t>site_code</a:t>
            </a:r>
            <a:r>
              <a:rPr lang="en-US" sz="1600" dirty="0">
                <a:solidFill>
                  <a:srgbClr val="63666A"/>
                </a:solidFill>
              </a:rPr>
              <a:t>]) / Sum([</a:t>
            </a:r>
            <a:r>
              <a:rPr lang="en-US" sz="1600" dirty="0" err="1">
                <a:solidFill>
                  <a:srgbClr val="63666A"/>
                </a:solidFill>
              </a:rPr>
              <a:t>qty_claimed</a:t>
            </a:r>
            <a:r>
              <a:rPr lang="en-US" sz="1600" dirty="0">
                <a:solidFill>
                  <a:srgbClr val="63666A"/>
                </a:solidFill>
              </a:rPr>
              <a:t>]) OVER ([</a:t>
            </a:r>
            <a:r>
              <a:rPr lang="en-US" sz="1600" dirty="0" err="1">
                <a:solidFill>
                  <a:srgbClr val="63666A"/>
                </a:solidFill>
              </a:rPr>
              <a:t>fy</a:t>
            </a:r>
            <a:r>
              <a:rPr lang="en-US" sz="1600" dirty="0">
                <a:solidFill>
                  <a:srgbClr val="63666A"/>
                </a:solidFill>
              </a:rPr>
              <a:t>],[</a:t>
            </a:r>
            <a:r>
              <a:rPr lang="en-US" sz="1600" dirty="0" err="1">
                <a:solidFill>
                  <a:srgbClr val="63666A"/>
                </a:solidFill>
              </a:rPr>
              <a:t>asset_group</a:t>
            </a:r>
            <a:r>
              <a:rPr lang="en-US" sz="1600" dirty="0">
                <a:solidFill>
                  <a:srgbClr val="63666A"/>
                </a:solidFill>
              </a:rPr>
              <a:t>],[</a:t>
            </a:r>
            <a:r>
              <a:rPr lang="en-US" sz="1600" dirty="0" err="1">
                <a:solidFill>
                  <a:srgbClr val="63666A"/>
                </a:solidFill>
              </a:rPr>
              <a:t>site_code</a:t>
            </a:r>
            <a:r>
              <a:rPr lang="en-US" sz="1600" dirty="0">
                <a:solidFill>
                  <a:srgbClr val="63666A"/>
                </a:solidFill>
              </a:rPr>
              <a:t>]),0)</a:t>
            </a:r>
          </a:p>
          <a:p>
            <a:pPr lvl="0">
              <a:spcBef>
                <a:spcPts val="1200"/>
              </a:spcBef>
            </a:pPr>
            <a:r>
              <a:rPr lang="en-US" sz="1600" dirty="0">
                <a:solidFill>
                  <a:srgbClr val="63666A"/>
                </a:solidFill>
              </a:rPr>
              <a:t>YTD OEE = [YTD Availability] * [YTD Performance] * [Quality Rate YTD]</a:t>
            </a:r>
          </a:p>
          <a:p>
            <a:pPr lvl="0">
              <a:spcBef>
                <a:spcPts val="1200"/>
              </a:spcBef>
            </a:pPr>
            <a:r>
              <a:rPr lang="en-US" sz="1600" dirty="0">
                <a:solidFill>
                  <a:srgbClr val="63666A"/>
                </a:solidFill>
              </a:rPr>
              <a:t>YTD Downtime = If([</a:t>
            </a:r>
            <a:r>
              <a:rPr lang="en-US" sz="1600" dirty="0" err="1">
                <a:solidFill>
                  <a:srgbClr val="63666A"/>
                </a:solidFill>
              </a:rPr>
              <a:t>fw</a:t>
            </a:r>
            <a:r>
              <a:rPr lang="en-US" sz="1600" dirty="0">
                <a:solidFill>
                  <a:srgbClr val="63666A"/>
                </a:solidFill>
              </a:rPr>
              <a:t>]&lt;&gt;(Week(</a:t>
            </a:r>
            <a:r>
              <a:rPr lang="en-US" sz="1600" dirty="0" err="1">
                <a:solidFill>
                  <a:srgbClr val="63666A"/>
                </a:solidFill>
              </a:rPr>
              <a:t>DateTimeNow</a:t>
            </a:r>
            <a:r>
              <a:rPr lang="en-US" sz="1600" dirty="0">
                <a:solidFill>
                  <a:srgbClr val="63666A"/>
                </a:solidFill>
              </a:rPr>
              <a:t>()) - 2),Sum([</a:t>
            </a:r>
            <a:r>
              <a:rPr lang="en-US" sz="1600" dirty="0" err="1">
                <a:solidFill>
                  <a:srgbClr val="63666A"/>
                </a:solidFill>
              </a:rPr>
              <a:t>down_time_min</a:t>
            </a:r>
            <a:r>
              <a:rPr lang="en-US" sz="1600" dirty="0">
                <a:solidFill>
                  <a:srgbClr val="63666A"/>
                </a:solidFill>
              </a:rPr>
              <a:t>]) over ([</a:t>
            </a:r>
            <a:r>
              <a:rPr lang="en-US" sz="1600" dirty="0" err="1">
                <a:solidFill>
                  <a:srgbClr val="63666A"/>
                </a:solidFill>
              </a:rPr>
              <a:t>fy</a:t>
            </a:r>
            <a:r>
              <a:rPr lang="en-US" sz="1600" dirty="0">
                <a:solidFill>
                  <a:srgbClr val="63666A"/>
                </a:solidFill>
              </a:rPr>
              <a:t>],[</a:t>
            </a:r>
            <a:r>
              <a:rPr lang="en-US" sz="1600" dirty="0" err="1">
                <a:solidFill>
                  <a:srgbClr val="63666A"/>
                </a:solidFill>
              </a:rPr>
              <a:t>assetnum</a:t>
            </a:r>
            <a:r>
              <a:rPr lang="en-US" sz="1600" dirty="0">
                <a:solidFill>
                  <a:srgbClr val="63666A"/>
                </a:solidFill>
              </a:rPr>
              <a:t>],[</a:t>
            </a:r>
            <a:r>
              <a:rPr lang="en-US" sz="1600" dirty="0" err="1">
                <a:solidFill>
                  <a:srgbClr val="63666A"/>
                </a:solidFill>
              </a:rPr>
              <a:t>site_code</a:t>
            </a:r>
            <a:r>
              <a:rPr lang="en-US" sz="1600" dirty="0">
                <a:solidFill>
                  <a:srgbClr val="63666A"/>
                </a:solidFill>
              </a:rPr>
              <a:t>]),0)</a:t>
            </a:r>
          </a:p>
          <a:p>
            <a:pPr lvl="0">
              <a:spcBef>
                <a:spcPts val="1200"/>
              </a:spcBef>
            </a:pPr>
            <a:r>
              <a:rPr lang="en-US" sz="1600" dirty="0">
                <a:solidFill>
                  <a:srgbClr val="63666A"/>
                </a:solidFill>
              </a:rPr>
              <a:t>Last 4 WK Availability = If((Date([</a:t>
            </a:r>
            <a:r>
              <a:rPr lang="en-US" sz="1600" dirty="0" err="1">
                <a:solidFill>
                  <a:srgbClr val="63666A"/>
                </a:solidFill>
              </a:rPr>
              <a:t>fiscal_wk_begin</a:t>
            </a:r>
            <a:r>
              <a:rPr lang="en-US" sz="1600" dirty="0">
                <a:solidFill>
                  <a:srgbClr val="63666A"/>
                </a:solidFill>
              </a:rPr>
              <a:t>])&gt;=</a:t>
            </a:r>
            <a:r>
              <a:rPr lang="en-US" sz="1600" dirty="0" err="1">
                <a:solidFill>
                  <a:srgbClr val="63666A"/>
                </a:solidFill>
              </a:rPr>
              <a:t>DateAdd</a:t>
            </a:r>
            <a:r>
              <a:rPr lang="en-US" sz="1600" dirty="0">
                <a:solidFill>
                  <a:srgbClr val="63666A"/>
                </a:solidFill>
              </a:rPr>
              <a:t>("Week",-5,DateTimeNow())) and (Date([</a:t>
            </a:r>
            <a:r>
              <a:rPr lang="en-US" sz="1600" dirty="0" err="1">
                <a:solidFill>
                  <a:srgbClr val="63666A"/>
                </a:solidFill>
              </a:rPr>
              <a:t>fiscal_wk_begin</a:t>
            </a:r>
            <a:r>
              <a:rPr lang="en-US" sz="1600" dirty="0">
                <a:solidFill>
                  <a:srgbClr val="63666A"/>
                </a:solidFill>
              </a:rPr>
              <a:t>])&lt;=</a:t>
            </a:r>
            <a:r>
              <a:rPr lang="en-US" sz="1600" dirty="0" err="1">
                <a:solidFill>
                  <a:srgbClr val="63666A"/>
                </a:solidFill>
              </a:rPr>
              <a:t>DateAdd</a:t>
            </a:r>
            <a:r>
              <a:rPr lang="en-US" sz="1600" dirty="0">
                <a:solidFill>
                  <a:srgbClr val="63666A"/>
                </a:solidFill>
              </a:rPr>
              <a:t>("Week",-1,DateTimeNow())),Sum([</a:t>
            </a:r>
            <a:r>
              <a:rPr lang="en-US" sz="1600" dirty="0" err="1">
                <a:solidFill>
                  <a:srgbClr val="63666A"/>
                </a:solidFill>
              </a:rPr>
              <a:t>asset_net_avail_time</a:t>
            </a:r>
            <a:r>
              <a:rPr lang="en-US" sz="1600" dirty="0">
                <a:solidFill>
                  <a:srgbClr val="63666A"/>
                </a:solidFill>
              </a:rPr>
              <a:t>] - [</a:t>
            </a:r>
            <a:r>
              <a:rPr lang="en-US" sz="1600" dirty="0" err="1">
                <a:solidFill>
                  <a:srgbClr val="63666A"/>
                </a:solidFill>
              </a:rPr>
              <a:t>down_time_min</a:t>
            </a:r>
            <a:r>
              <a:rPr lang="en-US" sz="1600" dirty="0">
                <a:solidFill>
                  <a:srgbClr val="63666A"/>
                </a:solidFill>
              </a:rPr>
              <a:t>]) over ([</a:t>
            </a:r>
            <a:r>
              <a:rPr lang="en-US" sz="1600" dirty="0" err="1">
                <a:solidFill>
                  <a:srgbClr val="63666A"/>
                </a:solidFill>
              </a:rPr>
              <a:t>fy</a:t>
            </a:r>
            <a:r>
              <a:rPr lang="en-US" sz="1600" dirty="0">
                <a:solidFill>
                  <a:srgbClr val="63666A"/>
                </a:solidFill>
              </a:rPr>
              <a:t>],[</a:t>
            </a:r>
            <a:r>
              <a:rPr lang="en-US" sz="1600" dirty="0" err="1">
                <a:solidFill>
                  <a:srgbClr val="63666A"/>
                </a:solidFill>
              </a:rPr>
              <a:t>asset_group</a:t>
            </a:r>
            <a:r>
              <a:rPr lang="en-US" sz="1600" dirty="0">
                <a:solidFill>
                  <a:srgbClr val="63666A"/>
                </a:solidFill>
              </a:rPr>
              <a:t>],[</a:t>
            </a:r>
            <a:r>
              <a:rPr lang="en-US" sz="1600" dirty="0" err="1">
                <a:solidFill>
                  <a:srgbClr val="63666A"/>
                </a:solidFill>
              </a:rPr>
              <a:t>site_code</a:t>
            </a:r>
            <a:r>
              <a:rPr lang="en-US" sz="1600" dirty="0">
                <a:solidFill>
                  <a:srgbClr val="63666A"/>
                </a:solidFill>
              </a:rPr>
              <a:t>]) / Sum([</a:t>
            </a:r>
            <a:r>
              <a:rPr lang="en-US" sz="1600" dirty="0" err="1">
                <a:solidFill>
                  <a:srgbClr val="63666A"/>
                </a:solidFill>
              </a:rPr>
              <a:t>asset_net_avail_time</a:t>
            </a:r>
            <a:r>
              <a:rPr lang="en-US" sz="1600" dirty="0">
                <a:solidFill>
                  <a:srgbClr val="63666A"/>
                </a:solidFill>
              </a:rPr>
              <a:t>]) over ([</a:t>
            </a:r>
            <a:r>
              <a:rPr lang="en-US" sz="1600" dirty="0" err="1">
                <a:solidFill>
                  <a:srgbClr val="63666A"/>
                </a:solidFill>
              </a:rPr>
              <a:t>fy</a:t>
            </a:r>
            <a:r>
              <a:rPr lang="en-US" sz="1600" dirty="0">
                <a:solidFill>
                  <a:srgbClr val="63666A"/>
                </a:solidFill>
              </a:rPr>
              <a:t>],[</a:t>
            </a:r>
            <a:r>
              <a:rPr lang="en-US" sz="1600" dirty="0" err="1">
                <a:solidFill>
                  <a:srgbClr val="63666A"/>
                </a:solidFill>
              </a:rPr>
              <a:t>asset_group</a:t>
            </a:r>
            <a:r>
              <a:rPr lang="en-US" sz="1600" dirty="0">
                <a:solidFill>
                  <a:srgbClr val="63666A"/>
                </a:solidFill>
              </a:rPr>
              <a:t>],[</a:t>
            </a:r>
            <a:r>
              <a:rPr lang="en-US" sz="1600" dirty="0" err="1">
                <a:solidFill>
                  <a:srgbClr val="63666A"/>
                </a:solidFill>
              </a:rPr>
              <a:t>site_code</a:t>
            </a:r>
            <a:r>
              <a:rPr lang="en-US" sz="1600" dirty="0">
                <a:solidFill>
                  <a:srgbClr val="63666A"/>
                </a:solidFill>
              </a:rPr>
              <a:t>]),0)</a:t>
            </a:r>
          </a:p>
          <a:p>
            <a:pPr lvl="0">
              <a:spcBef>
                <a:spcPts val="1200"/>
              </a:spcBef>
            </a:pPr>
            <a:endParaRPr lang="en-US" sz="1600" dirty="0">
              <a:solidFill>
                <a:srgbClr val="63666A"/>
              </a:solidFill>
            </a:endParaRPr>
          </a:p>
          <a:p>
            <a:endParaRPr lang="en-US" dirty="0"/>
          </a:p>
        </p:txBody>
      </p:sp>
    </p:spTree>
    <p:extLst>
      <p:ext uri="{BB962C8B-B14F-4D97-AF65-F5344CB8AC3E}">
        <p14:creationId xmlns:p14="http://schemas.microsoft.com/office/powerpoint/2010/main" val="330884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Columns in Spotfire (</a:t>
            </a:r>
            <a:r>
              <a:rPr lang="en-US" dirty="0" err="1"/>
              <a:t>cont</a:t>
            </a:r>
            <a:r>
              <a:rPr lang="en-US" dirty="0"/>
              <a:t>)</a:t>
            </a:r>
            <a:endParaRPr lang="en-US" dirty="0"/>
          </a:p>
        </p:txBody>
      </p:sp>
      <p:sp>
        <p:nvSpPr>
          <p:cNvPr id="3" name="Date Placeholder 2"/>
          <p:cNvSpPr>
            <a:spLocks noGrp="1"/>
          </p:cNvSpPr>
          <p:nvPr>
            <p:ph type="dt" sz="half" idx="11"/>
          </p:nvPr>
        </p:nvSpPr>
        <p:spPr/>
        <p:txBody>
          <a:bodyPr/>
          <a:lstStyle/>
          <a:p>
            <a:fld id="{7D502747-6704-416F-8C99-906BF062F2A9}" type="datetime4">
              <a:rPr lang="en-US" smtClean="0"/>
              <a:t>January 25, 2017</a:t>
            </a:fld>
            <a:endParaRPr lang="en-CA"/>
          </a:p>
        </p:txBody>
      </p:sp>
      <p:sp>
        <p:nvSpPr>
          <p:cNvPr id="4" name="Footer Placeholder 3"/>
          <p:cNvSpPr>
            <a:spLocks noGrp="1"/>
          </p:cNvSpPr>
          <p:nvPr>
            <p:ph type="ftr" sz="quarter" idx="12"/>
          </p:nvPr>
        </p:nvSpPr>
        <p:spPr/>
        <p:txBody>
          <a:bodyPr/>
          <a:lstStyle/>
          <a:p>
            <a:r>
              <a:rPr lang="en-CA"/>
              <a:t>OEE Tool Documentaion v1</a:t>
            </a:r>
          </a:p>
        </p:txBody>
      </p:sp>
      <p:sp>
        <p:nvSpPr>
          <p:cNvPr id="5" name="Slide Number Placeholder 4"/>
          <p:cNvSpPr>
            <a:spLocks noGrp="1"/>
          </p:cNvSpPr>
          <p:nvPr>
            <p:ph type="sldNum" sz="quarter" idx="13"/>
          </p:nvPr>
        </p:nvSpPr>
        <p:spPr/>
        <p:txBody>
          <a:bodyPr/>
          <a:lstStyle/>
          <a:p>
            <a:fld id="{00E6A5BD-C011-4A45-AA3A-201790FB7F2B}" type="slidenum">
              <a:rPr lang="en-CA" smtClean="0"/>
              <a:t>14</a:t>
            </a:fld>
            <a:endParaRPr lang="en-CA"/>
          </a:p>
        </p:txBody>
      </p:sp>
      <p:sp>
        <p:nvSpPr>
          <p:cNvPr id="6" name="Content Placeholder 5"/>
          <p:cNvSpPr>
            <a:spLocks noGrp="1"/>
          </p:cNvSpPr>
          <p:nvPr>
            <p:ph sz="quarter" idx="14"/>
          </p:nvPr>
        </p:nvSpPr>
        <p:spPr/>
        <p:txBody>
          <a:bodyPr/>
          <a:lstStyle/>
          <a:p>
            <a:pPr lvl="0">
              <a:spcBef>
                <a:spcPts val="1200"/>
              </a:spcBef>
            </a:pPr>
            <a:r>
              <a:rPr lang="en-US" sz="1600" dirty="0">
                <a:solidFill>
                  <a:srgbClr val="63666A"/>
                </a:solidFill>
              </a:rPr>
              <a:t>Last 4 WK Performance = If((Date([</a:t>
            </a:r>
            <a:r>
              <a:rPr lang="en-US" sz="1600" dirty="0" err="1">
                <a:solidFill>
                  <a:srgbClr val="63666A"/>
                </a:solidFill>
              </a:rPr>
              <a:t>fiscal_wk_begin</a:t>
            </a:r>
            <a:r>
              <a:rPr lang="en-US" sz="1600" dirty="0">
                <a:solidFill>
                  <a:srgbClr val="63666A"/>
                </a:solidFill>
              </a:rPr>
              <a:t>])&gt;=</a:t>
            </a:r>
            <a:r>
              <a:rPr lang="en-US" sz="1600" dirty="0" err="1">
                <a:solidFill>
                  <a:srgbClr val="63666A"/>
                </a:solidFill>
              </a:rPr>
              <a:t>DateAdd</a:t>
            </a:r>
            <a:r>
              <a:rPr lang="en-US" sz="1600" dirty="0">
                <a:solidFill>
                  <a:srgbClr val="63666A"/>
                </a:solidFill>
              </a:rPr>
              <a:t>("Week",-5,DateTimeNow())) and (Date([</a:t>
            </a:r>
            <a:r>
              <a:rPr lang="en-US" sz="1600" dirty="0" err="1">
                <a:solidFill>
                  <a:srgbClr val="63666A"/>
                </a:solidFill>
              </a:rPr>
              <a:t>fiscal_wk_begin</a:t>
            </a:r>
            <a:r>
              <a:rPr lang="en-US" sz="1600" dirty="0">
                <a:solidFill>
                  <a:srgbClr val="63666A"/>
                </a:solidFill>
              </a:rPr>
              <a:t>])&lt;=</a:t>
            </a:r>
            <a:r>
              <a:rPr lang="en-US" sz="1600" dirty="0" err="1">
                <a:solidFill>
                  <a:srgbClr val="63666A"/>
                </a:solidFill>
              </a:rPr>
              <a:t>DateAdd</a:t>
            </a:r>
            <a:r>
              <a:rPr lang="en-US" sz="1600" dirty="0">
                <a:solidFill>
                  <a:srgbClr val="63666A"/>
                </a:solidFill>
              </a:rPr>
              <a:t>("Week",-1,DateTimeNow())),Sum([</a:t>
            </a:r>
            <a:r>
              <a:rPr lang="en-US" sz="1600" dirty="0" err="1">
                <a:solidFill>
                  <a:srgbClr val="63666A"/>
                </a:solidFill>
              </a:rPr>
              <a:t>ideal_cycle_time</a:t>
            </a:r>
            <a:r>
              <a:rPr lang="en-US" sz="1600" dirty="0">
                <a:solidFill>
                  <a:srgbClr val="63666A"/>
                </a:solidFill>
              </a:rPr>
              <a:t>] * [</a:t>
            </a:r>
            <a:r>
              <a:rPr lang="en-US" sz="1600" dirty="0" err="1">
                <a:solidFill>
                  <a:srgbClr val="63666A"/>
                </a:solidFill>
              </a:rPr>
              <a:t>qty_claimed</a:t>
            </a:r>
            <a:r>
              <a:rPr lang="en-US" sz="1600" dirty="0">
                <a:solidFill>
                  <a:srgbClr val="63666A"/>
                </a:solidFill>
              </a:rPr>
              <a:t>] * [</a:t>
            </a:r>
            <a:r>
              <a:rPr lang="en-US" sz="1600" dirty="0" err="1">
                <a:solidFill>
                  <a:srgbClr val="63666A"/>
                </a:solidFill>
              </a:rPr>
              <a:t>machine_loading</a:t>
            </a:r>
            <a:r>
              <a:rPr lang="en-US" sz="1600" dirty="0">
                <a:solidFill>
                  <a:srgbClr val="63666A"/>
                </a:solidFill>
              </a:rPr>
              <a:t>]) over ([</a:t>
            </a:r>
            <a:r>
              <a:rPr lang="en-US" sz="1600" dirty="0" err="1">
                <a:solidFill>
                  <a:srgbClr val="63666A"/>
                </a:solidFill>
              </a:rPr>
              <a:t>fy</a:t>
            </a:r>
            <a:r>
              <a:rPr lang="en-US" sz="1600" dirty="0">
                <a:solidFill>
                  <a:srgbClr val="63666A"/>
                </a:solidFill>
              </a:rPr>
              <a:t>],[</a:t>
            </a:r>
            <a:r>
              <a:rPr lang="en-US" sz="1600" dirty="0" err="1">
                <a:solidFill>
                  <a:srgbClr val="63666A"/>
                </a:solidFill>
              </a:rPr>
              <a:t>asset_group</a:t>
            </a:r>
            <a:r>
              <a:rPr lang="en-US" sz="1600" dirty="0">
                <a:solidFill>
                  <a:srgbClr val="63666A"/>
                </a:solidFill>
              </a:rPr>
              <a:t>],[</a:t>
            </a:r>
            <a:r>
              <a:rPr lang="en-US" sz="1600" dirty="0" err="1">
                <a:solidFill>
                  <a:srgbClr val="63666A"/>
                </a:solidFill>
              </a:rPr>
              <a:t>site_code</a:t>
            </a:r>
            <a:r>
              <a:rPr lang="en-US" sz="1600" dirty="0">
                <a:solidFill>
                  <a:srgbClr val="63666A"/>
                </a:solidFill>
              </a:rPr>
              <a:t>]) / Sum([</a:t>
            </a:r>
            <a:r>
              <a:rPr lang="en-US" sz="1600" dirty="0" err="1">
                <a:solidFill>
                  <a:srgbClr val="63666A"/>
                </a:solidFill>
              </a:rPr>
              <a:t>asset_net_avail_time</a:t>
            </a:r>
            <a:r>
              <a:rPr lang="en-US" sz="1600" dirty="0">
                <a:solidFill>
                  <a:srgbClr val="63666A"/>
                </a:solidFill>
              </a:rPr>
              <a:t>] - [</a:t>
            </a:r>
            <a:r>
              <a:rPr lang="en-US" sz="1600" dirty="0" err="1">
                <a:solidFill>
                  <a:srgbClr val="63666A"/>
                </a:solidFill>
              </a:rPr>
              <a:t>down_time_min</a:t>
            </a:r>
            <a:r>
              <a:rPr lang="en-US" sz="1600" dirty="0">
                <a:solidFill>
                  <a:srgbClr val="63666A"/>
                </a:solidFill>
              </a:rPr>
              <a:t>]) over ([</a:t>
            </a:r>
            <a:r>
              <a:rPr lang="en-US" sz="1600" dirty="0" err="1">
                <a:solidFill>
                  <a:srgbClr val="63666A"/>
                </a:solidFill>
              </a:rPr>
              <a:t>fy</a:t>
            </a:r>
            <a:r>
              <a:rPr lang="en-US" sz="1600" dirty="0">
                <a:solidFill>
                  <a:srgbClr val="63666A"/>
                </a:solidFill>
              </a:rPr>
              <a:t>],[</a:t>
            </a:r>
            <a:r>
              <a:rPr lang="en-US" sz="1600" dirty="0" err="1">
                <a:solidFill>
                  <a:srgbClr val="63666A"/>
                </a:solidFill>
              </a:rPr>
              <a:t>asset_group</a:t>
            </a:r>
            <a:r>
              <a:rPr lang="en-US" sz="1600" dirty="0">
                <a:solidFill>
                  <a:srgbClr val="63666A"/>
                </a:solidFill>
              </a:rPr>
              <a:t>],[</a:t>
            </a:r>
            <a:r>
              <a:rPr lang="en-US" sz="1600" dirty="0" err="1">
                <a:solidFill>
                  <a:srgbClr val="63666A"/>
                </a:solidFill>
              </a:rPr>
              <a:t>site_code</a:t>
            </a:r>
            <a:r>
              <a:rPr lang="en-US" sz="1600" dirty="0">
                <a:solidFill>
                  <a:srgbClr val="63666A"/>
                </a:solidFill>
              </a:rPr>
              <a:t>]),0)</a:t>
            </a:r>
          </a:p>
          <a:p>
            <a:pPr lvl="0">
              <a:spcBef>
                <a:spcPts val="1200"/>
              </a:spcBef>
            </a:pPr>
            <a:r>
              <a:rPr lang="en-US" sz="1600" dirty="0">
                <a:solidFill>
                  <a:srgbClr val="63666A"/>
                </a:solidFill>
              </a:rPr>
              <a:t>Last 4 WK Quality = If((Date([</a:t>
            </a:r>
            <a:r>
              <a:rPr lang="en-US" sz="1600" dirty="0" err="1">
                <a:solidFill>
                  <a:srgbClr val="63666A"/>
                </a:solidFill>
              </a:rPr>
              <a:t>fiscal_wk_begin</a:t>
            </a:r>
            <a:r>
              <a:rPr lang="en-US" sz="1600" dirty="0">
                <a:solidFill>
                  <a:srgbClr val="63666A"/>
                </a:solidFill>
              </a:rPr>
              <a:t>])&gt;=</a:t>
            </a:r>
            <a:r>
              <a:rPr lang="en-US" sz="1600" dirty="0" err="1">
                <a:solidFill>
                  <a:srgbClr val="63666A"/>
                </a:solidFill>
              </a:rPr>
              <a:t>DateAdd</a:t>
            </a:r>
            <a:r>
              <a:rPr lang="en-US" sz="1600" dirty="0">
                <a:solidFill>
                  <a:srgbClr val="63666A"/>
                </a:solidFill>
              </a:rPr>
              <a:t>("Week",-5,DateTimeNow())) and (Date([</a:t>
            </a:r>
            <a:r>
              <a:rPr lang="en-US" sz="1600" dirty="0" err="1">
                <a:solidFill>
                  <a:srgbClr val="63666A"/>
                </a:solidFill>
              </a:rPr>
              <a:t>fiscal_wk_begin</a:t>
            </a:r>
            <a:r>
              <a:rPr lang="en-US" sz="1600" dirty="0">
                <a:solidFill>
                  <a:srgbClr val="63666A"/>
                </a:solidFill>
              </a:rPr>
              <a:t>])&lt;=</a:t>
            </a:r>
            <a:r>
              <a:rPr lang="en-US" sz="1600" dirty="0" err="1">
                <a:solidFill>
                  <a:srgbClr val="63666A"/>
                </a:solidFill>
              </a:rPr>
              <a:t>DateAdd</a:t>
            </a:r>
            <a:r>
              <a:rPr lang="en-US" sz="1600" dirty="0">
                <a:solidFill>
                  <a:srgbClr val="63666A"/>
                </a:solidFill>
              </a:rPr>
              <a:t>("Week",-1,DateTimeNow())),Sum([</a:t>
            </a:r>
            <a:r>
              <a:rPr lang="en-US" sz="1600" dirty="0" err="1">
                <a:solidFill>
                  <a:srgbClr val="63666A"/>
                </a:solidFill>
              </a:rPr>
              <a:t>qty_claimed</a:t>
            </a:r>
            <a:r>
              <a:rPr lang="en-US" sz="1600" dirty="0">
                <a:solidFill>
                  <a:srgbClr val="63666A"/>
                </a:solidFill>
              </a:rPr>
              <a:t>] - [</a:t>
            </a:r>
            <a:r>
              <a:rPr lang="en-US" sz="1600" dirty="0" err="1">
                <a:solidFill>
                  <a:srgbClr val="63666A"/>
                </a:solidFill>
              </a:rPr>
              <a:t>qty_noncf</a:t>
            </a:r>
            <a:r>
              <a:rPr lang="en-US" sz="1600" dirty="0">
                <a:solidFill>
                  <a:srgbClr val="63666A"/>
                </a:solidFill>
              </a:rPr>
              <a:t>]) over ([</a:t>
            </a:r>
            <a:r>
              <a:rPr lang="en-US" sz="1600" dirty="0" err="1">
                <a:solidFill>
                  <a:srgbClr val="63666A"/>
                </a:solidFill>
              </a:rPr>
              <a:t>fy</a:t>
            </a:r>
            <a:r>
              <a:rPr lang="en-US" sz="1600" dirty="0">
                <a:solidFill>
                  <a:srgbClr val="63666A"/>
                </a:solidFill>
              </a:rPr>
              <a:t>],[</a:t>
            </a:r>
            <a:r>
              <a:rPr lang="en-US" sz="1600" dirty="0" err="1">
                <a:solidFill>
                  <a:srgbClr val="63666A"/>
                </a:solidFill>
              </a:rPr>
              <a:t>asset_group</a:t>
            </a:r>
            <a:r>
              <a:rPr lang="en-US" sz="1600" dirty="0">
                <a:solidFill>
                  <a:srgbClr val="63666A"/>
                </a:solidFill>
              </a:rPr>
              <a:t>],[</a:t>
            </a:r>
            <a:r>
              <a:rPr lang="en-US" sz="1600" dirty="0" err="1">
                <a:solidFill>
                  <a:srgbClr val="63666A"/>
                </a:solidFill>
              </a:rPr>
              <a:t>site_code</a:t>
            </a:r>
            <a:r>
              <a:rPr lang="en-US" sz="1600" dirty="0">
                <a:solidFill>
                  <a:srgbClr val="63666A"/>
                </a:solidFill>
              </a:rPr>
              <a:t>]) / Sum([</a:t>
            </a:r>
            <a:r>
              <a:rPr lang="en-US" sz="1600" dirty="0" err="1">
                <a:solidFill>
                  <a:srgbClr val="63666A"/>
                </a:solidFill>
              </a:rPr>
              <a:t>qty_claimed</a:t>
            </a:r>
            <a:r>
              <a:rPr lang="en-US" sz="1600" dirty="0">
                <a:solidFill>
                  <a:srgbClr val="63666A"/>
                </a:solidFill>
              </a:rPr>
              <a:t>]) OVER ([</a:t>
            </a:r>
            <a:r>
              <a:rPr lang="en-US" sz="1600" dirty="0" err="1">
                <a:solidFill>
                  <a:srgbClr val="63666A"/>
                </a:solidFill>
              </a:rPr>
              <a:t>fy</a:t>
            </a:r>
            <a:r>
              <a:rPr lang="en-US" sz="1600" dirty="0">
                <a:solidFill>
                  <a:srgbClr val="63666A"/>
                </a:solidFill>
              </a:rPr>
              <a:t>],[</a:t>
            </a:r>
            <a:r>
              <a:rPr lang="en-US" sz="1600" dirty="0" err="1">
                <a:solidFill>
                  <a:srgbClr val="63666A"/>
                </a:solidFill>
              </a:rPr>
              <a:t>asset_group</a:t>
            </a:r>
            <a:r>
              <a:rPr lang="en-US" sz="1600" dirty="0">
                <a:solidFill>
                  <a:srgbClr val="63666A"/>
                </a:solidFill>
              </a:rPr>
              <a:t>],[</a:t>
            </a:r>
            <a:r>
              <a:rPr lang="en-US" sz="1600" dirty="0" err="1">
                <a:solidFill>
                  <a:srgbClr val="63666A"/>
                </a:solidFill>
              </a:rPr>
              <a:t>site_code</a:t>
            </a:r>
            <a:r>
              <a:rPr lang="en-US" sz="1600" dirty="0">
                <a:solidFill>
                  <a:srgbClr val="63666A"/>
                </a:solidFill>
              </a:rPr>
              <a:t>]),0)</a:t>
            </a:r>
          </a:p>
          <a:p>
            <a:pPr lvl="0">
              <a:spcBef>
                <a:spcPts val="1200"/>
              </a:spcBef>
            </a:pPr>
            <a:r>
              <a:rPr lang="en-US" sz="1600" dirty="0">
                <a:solidFill>
                  <a:srgbClr val="63666A"/>
                </a:solidFill>
              </a:rPr>
              <a:t>Last 4 WK OEE = [Last 4 WK Availability] * [Last 4 WK Performance] * [Last 4 WK Quality]</a:t>
            </a:r>
          </a:p>
          <a:p>
            <a:pPr lvl="0">
              <a:spcBef>
                <a:spcPts val="1200"/>
              </a:spcBef>
            </a:pPr>
            <a:r>
              <a:rPr lang="en-US" sz="1600" dirty="0">
                <a:solidFill>
                  <a:srgbClr val="63666A"/>
                </a:solidFill>
              </a:rPr>
              <a:t>Quality Loss = [</a:t>
            </a:r>
            <a:r>
              <a:rPr lang="en-US" sz="1600" dirty="0" err="1">
                <a:solidFill>
                  <a:srgbClr val="63666A"/>
                </a:solidFill>
              </a:rPr>
              <a:t>qty_noncf</a:t>
            </a:r>
            <a:r>
              <a:rPr lang="en-US" sz="1600" dirty="0">
                <a:solidFill>
                  <a:srgbClr val="63666A"/>
                </a:solidFill>
              </a:rPr>
              <a:t>] * [</a:t>
            </a:r>
            <a:r>
              <a:rPr lang="en-US" sz="1600" dirty="0" err="1">
                <a:solidFill>
                  <a:srgbClr val="63666A"/>
                </a:solidFill>
              </a:rPr>
              <a:t>ideal_cycle_time</a:t>
            </a:r>
            <a:r>
              <a:rPr lang="en-US" sz="1600" dirty="0">
                <a:solidFill>
                  <a:srgbClr val="63666A"/>
                </a:solidFill>
              </a:rPr>
              <a:t>]</a:t>
            </a:r>
          </a:p>
          <a:p>
            <a:pPr lvl="0">
              <a:spcBef>
                <a:spcPts val="1200"/>
              </a:spcBef>
            </a:pPr>
            <a:r>
              <a:rPr lang="en-US" sz="1600" dirty="0">
                <a:solidFill>
                  <a:srgbClr val="63666A"/>
                </a:solidFill>
              </a:rPr>
              <a:t>Performance Loss = (1 - [Performance]) * [</a:t>
            </a:r>
            <a:r>
              <a:rPr lang="en-US" sz="1600" dirty="0" err="1">
                <a:solidFill>
                  <a:srgbClr val="63666A"/>
                </a:solidFill>
              </a:rPr>
              <a:t>asset_net_avail_time</a:t>
            </a:r>
            <a:r>
              <a:rPr lang="en-US" sz="1600" dirty="0">
                <a:solidFill>
                  <a:srgbClr val="63666A"/>
                </a:solidFill>
              </a:rPr>
              <a:t>]</a:t>
            </a:r>
          </a:p>
          <a:p>
            <a:pPr lvl="0">
              <a:spcBef>
                <a:spcPts val="1200"/>
              </a:spcBef>
            </a:pPr>
            <a:r>
              <a:rPr lang="en-US" sz="1600" dirty="0">
                <a:solidFill>
                  <a:srgbClr val="63666A"/>
                </a:solidFill>
              </a:rPr>
              <a:t>Productive Time = ([</a:t>
            </a:r>
            <a:r>
              <a:rPr lang="en-US" sz="1600" dirty="0" err="1">
                <a:solidFill>
                  <a:srgbClr val="63666A"/>
                </a:solidFill>
              </a:rPr>
              <a:t>qty_claimed</a:t>
            </a:r>
            <a:r>
              <a:rPr lang="en-US" sz="1600" dirty="0">
                <a:solidFill>
                  <a:srgbClr val="63666A"/>
                </a:solidFill>
              </a:rPr>
              <a:t>] - [</a:t>
            </a:r>
            <a:r>
              <a:rPr lang="en-US" sz="1600" dirty="0" err="1">
                <a:solidFill>
                  <a:srgbClr val="63666A"/>
                </a:solidFill>
              </a:rPr>
              <a:t>qty_noncf</a:t>
            </a:r>
            <a:r>
              <a:rPr lang="en-US" sz="1600" dirty="0">
                <a:solidFill>
                  <a:srgbClr val="63666A"/>
                </a:solidFill>
              </a:rPr>
              <a:t>]) * [</a:t>
            </a:r>
            <a:r>
              <a:rPr lang="en-US" sz="1600" dirty="0" err="1">
                <a:solidFill>
                  <a:srgbClr val="63666A"/>
                </a:solidFill>
              </a:rPr>
              <a:t>ideal_cycle_time</a:t>
            </a:r>
            <a:r>
              <a:rPr lang="en-US" sz="1600" dirty="0">
                <a:solidFill>
                  <a:srgbClr val="63666A"/>
                </a:solidFill>
              </a:rPr>
              <a:t>] * [</a:t>
            </a:r>
            <a:r>
              <a:rPr lang="en-US" sz="1600" dirty="0" err="1">
                <a:solidFill>
                  <a:srgbClr val="63666A"/>
                </a:solidFill>
              </a:rPr>
              <a:t>machine_loading</a:t>
            </a:r>
            <a:r>
              <a:rPr lang="en-US" sz="1600" dirty="0">
                <a:solidFill>
                  <a:srgbClr val="63666A"/>
                </a:solidFill>
              </a:rPr>
              <a:t>]</a:t>
            </a:r>
          </a:p>
          <a:p>
            <a:pPr lvl="0">
              <a:spcBef>
                <a:spcPts val="1200"/>
              </a:spcBef>
            </a:pPr>
            <a:endParaRPr lang="en-US" sz="1600" dirty="0">
              <a:solidFill>
                <a:srgbClr val="63666A"/>
              </a:solidFill>
            </a:endParaRPr>
          </a:p>
          <a:p>
            <a:endParaRPr lang="en-US" dirty="0"/>
          </a:p>
        </p:txBody>
      </p:sp>
      <p:sp>
        <p:nvSpPr>
          <p:cNvPr id="7" name="Text Placeholder 6"/>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213338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Spotfire Data Join</a:t>
            </a:r>
          </a:p>
        </p:txBody>
      </p:sp>
      <p:sp>
        <p:nvSpPr>
          <p:cNvPr id="3" name="Date Placeholder 2"/>
          <p:cNvSpPr>
            <a:spLocks noGrp="1"/>
          </p:cNvSpPr>
          <p:nvPr>
            <p:ph type="dt" sz="half" idx="11"/>
          </p:nvPr>
        </p:nvSpPr>
        <p:spPr/>
        <p:txBody>
          <a:bodyPr/>
          <a:lstStyle/>
          <a:p>
            <a:fld id="{7D502747-6704-416F-8C99-906BF062F2A9}" type="datetime4">
              <a:rPr lang="en-US" smtClean="0"/>
              <a:t>January 25, 2017</a:t>
            </a:fld>
            <a:endParaRPr lang="en-CA"/>
          </a:p>
        </p:txBody>
      </p:sp>
      <p:sp>
        <p:nvSpPr>
          <p:cNvPr id="4" name="Footer Placeholder 3"/>
          <p:cNvSpPr>
            <a:spLocks noGrp="1"/>
          </p:cNvSpPr>
          <p:nvPr>
            <p:ph type="ftr" sz="quarter" idx="12"/>
          </p:nvPr>
        </p:nvSpPr>
        <p:spPr/>
        <p:txBody>
          <a:bodyPr/>
          <a:lstStyle/>
          <a:p>
            <a:r>
              <a:rPr lang="en-CA"/>
              <a:t>OEE Tool Documentaion v1</a:t>
            </a:r>
          </a:p>
        </p:txBody>
      </p:sp>
      <p:sp>
        <p:nvSpPr>
          <p:cNvPr id="5" name="Slide Number Placeholder 4"/>
          <p:cNvSpPr>
            <a:spLocks noGrp="1"/>
          </p:cNvSpPr>
          <p:nvPr>
            <p:ph type="sldNum" sz="quarter" idx="13"/>
          </p:nvPr>
        </p:nvSpPr>
        <p:spPr/>
        <p:txBody>
          <a:bodyPr/>
          <a:lstStyle/>
          <a:p>
            <a:fld id="{00E6A5BD-C011-4A45-AA3A-201790FB7F2B}" type="slidenum">
              <a:rPr lang="en-CA" smtClean="0"/>
              <a:t>15</a:t>
            </a:fld>
            <a:endParaRPr lang="en-CA"/>
          </a:p>
        </p:txBody>
      </p:sp>
      <p:sp>
        <p:nvSpPr>
          <p:cNvPr id="6" name="Content Placeholder 5"/>
          <p:cNvSpPr>
            <a:spLocks noGrp="1"/>
          </p:cNvSpPr>
          <p:nvPr>
            <p:ph sz="quarter" idx="14"/>
          </p:nvPr>
        </p:nvSpPr>
        <p:spPr/>
        <p:txBody>
          <a:bodyPr/>
          <a:lstStyle/>
          <a:p>
            <a:r>
              <a:rPr lang="en-US" sz="2400" dirty="0"/>
              <a:t>Added columns to OEE data table from imported Aviation Sites Lat &amp; Long excel file – matched on Site Code =</a:t>
            </a:r>
            <a:r>
              <a:rPr lang="en-US" sz="2400" dirty="0" err="1"/>
              <a:t>site_code</a:t>
            </a:r>
            <a:endParaRPr lang="en-US" sz="2400" dirty="0"/>
          </a:p>
          <a:p>
            <a:pPr marL="649288" lvl="2" indent="-457200"/>
            <a:r>
              <a:rPr lang="en-US" sz="2000" dirty="0"/>
              <a:t>City</a:t>
            </a:r>
          </a:p>
          <a:p>
            <a:pPr marL="649288" lvl="2" indent="-457200"/>
            <a:r>
              <a:rPr lang="en-US" sz="2000" dirty="0"/>
              <a:t>Country</a:t>
            </a:r>
          </a:p>
          <a:p>
            <a:pPr marL="649288" lvl="2" indent="-457200"/>
            <a:r>
              <a:rPr lang="en-US" sz="2000" dirty="0"/>
              <a:t>LAT</a:t>
            </a:r>
          </a:p>
          <a:p>
            <a:pPr marL="649288" lvl="2" indent="-457200"/>
            <a:r>
              <a:rPr lang="en-US" sz="2000" dirty="0"/>
              <a:t>LONG</a:t>
            </a:r>
          </a:p>
          <a:p>
            <a:pPr marL="649288" lvl="2" indent="-457200"/>
            <a:r>
              <a:rPr lang="en-US" sz="2000" dirty="0"/>
              <a:t>Site</a:t>
            </a:r>
          </a:p>
          <a:p>
            <a:pPr marL="649288" lvl="2" indent="-457200"/>
            <a:r>
              <a:rPr lang="en-US" sz="2000" dirty="0"/>
              <a:t>State</a:t>
            </a:r>
          </a:p>
          <a:p>
            <a:pPr marL="649288" lvl="2" indent="-457200"/>
            <a:r>
              <a:rPr lang="en-US" sz="2000" dirty="0"/>
              <a:t>Sub-Tier</a:t>
            </a:r>
          </a:p>
        </p:txBody>
      </p:sp>
      <p:sp>
        <p:nvSpPr>
          <p:cNvPr id="7" name="Text Placeholder 6"/>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814132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47249-B011-47C0-A7F5-BE8B007A01C6}" type="datetime4">
              <a:rPr lang="en-US" smtClean="0"/>
              <a:pPr/>
              <a:t>January 25, 2017</a:t>
            </a:fld>
            <a:endParaRPr lang="en-CA"/>
          </a:p>
        </p:txBody>
      </p:sp>
      <p:sp>
        <p:nvSpPr>
          <p:cNvPr id="3" name="Footer Placeholder 2"/>
          <p:cNvSpPr>
            <a:spLocks noGrp="1"/>
          </p:cNvSpPr>
          <p:nvPr>
            <p:ph type="ftr" sz="quarter" idx="11"/>
          </p:nvPr>
        </p:nvSpPr>
        <p:spPr/>
        <p:txBody>
          <a:bodyPr/>
          <a:lstStyle/>
          <a:p>
            <a:r>
              <a:rPr lang="en-CA"/>
              <a:t>OEE Tool Documentaion v1</a:t>
            </a:r>
          </a:p>
        </p:txBody>
      </p:sp>
      <p:sp>
        <p:nvSpPr>
          <p:cNvPr id="4" name="Slide Number Placeholder 3"/>
          <p:cNvSpPr>
            <a:spLocks noGrp="1"/>
          </p:cNvSpPr>
          <p:nvPr>
            <p:ph type="sldNum" sz="quarter" idx="12"/>
          </p:nvPr>
        </p:nvSpPr>
        <p:spPr/>
        <p:txBody>
          <a:bodyPr/>
          <a:lstStyle/>
          <a:p>
            <a:fld id="{00E6A5BD-C011-4A45-AA3A-201790FB7F2B}" type="slidenum">
              <a:rPr lang="en-CA" smtClean="0"/>
              <a:pPr/>
              <a:t>16</a:t>
            </a:fld>
            <a:endParaRPr lang="en-CA"/>
          </a:p>
        </p:txBody>
      </p:sp>
      <p:pic>
        <p:nvPicPr>
          <p:cNvPr id="5" name="Picture 4"/>
          <p:cNvPicPr>
            <a:picLocks noChangeAspect="1"/>
          </p:cNvPicPr>
          <p:nvPr/>
        </p:nvPicPr>
        <p:blipFill>
          <a:blip r:embed="rId2"/>
          <a:stretch>
            <a:fillRect/>
          </a:stretch>
        </p:blipFill>
        <p:spPr>
          <a:xfrm>
            <a:off x="1347194" y="398282"/>
            <a:ext cx="9525542" cy="5587139"/>
          </a:xfrm>
          <a:prstGeom prst="rect">
            <a:avLst/>
          </a:prstGeom>
          <a:ln>
            <a:solidFill>
              <a:schemeClr val="tx1"/>
            </a:solidFill>
          </a:ln>
        </p:spPr>
      </p:pic>
      <p:sp>
        <p:nvSpPr>
          <p:cNvPr id="6" name="TextBox 5"/>
          <p:cNvSpPr txBox="1"/>
          <p:nvPr/>
        </p:nvSpPr>
        <p:spPr>
          <a:xfrm>
            <a:off x="4315968" y="3645569"/>
            <a:ext cx="1582153" cy="169277"/>
          </a:xfrm>
          <a:prstGeom prst="rect">
            <a:avLst/>
          </a:prstGeom>
          <a:solidFill>
            <a:schemeClr val="bg1"/>
          </a:solidFill>
        </p:spPr>
        <p:txBody>
          <a:bodyPr wrap="square" lIns="0" tIns="0" rIns="0" bIns="0" rtlCol="0">
            <a:spAutoFit/>
          </a:bodyPr>
          <a:lstStyle/>
          <a:p>
            <a:r>
              <a:rPr lang="en-US" sz="1100" dirty="0">
                <a:solidFill>
                  <a:schemeClr val="accent2"/>
                </a:solidFill>
              </a:rPr>
              <a:t>Points at </a:t>
            </a:r>
            <a:r>
              <a:rPr lang="en-US" sz="1100" dirty="0" err="1">
                <a:solidFill>
                  <a:schemeClr val="accent2"/>
                </a:solidFill>
              </a:rPr>
              <a:t>lat</a:t>
            </a:r>
            <a:r>
              <a:rPr lang="en-US" sz="1100" dirty="0">
                <a:solidFill>
                  <a:schemeClr val="accent2"/>
                </a:solidFill>
              </a:rPr>
              <a:t>, long on map</a:t>
            </a:r>
          </a:p>
        </p:txBody>
      </p:sp>
      <p:sp>
        <p:nvSpPr>
          <p:cNvPr id="7" name="TextBox 6"/>
          <p:cNvSpPr txBox="1"/>
          <p:nvPr/>
        </p:nvSpPr>
        <p:spPr>
          <a:xfrm>
            <a:off x="5256436" y="1120942"/>
            <a:ext cx="1582153" cy="338554"/>
          </a:xfrm>
          <a:prstGeom prst="rect">
            <a:avLst/>
          </a:prstGeom>
          <a:solidFill>
            <a:schemeClr val="bg1"/>
          </a:solidFill>
        </p:spPr>
        <p:txBody>
          <a:bodyPr wrap="square" lIns="0" tIns="0" rIns="0" bIns="0" rtlCol="0">
            <a:spAutoFit/>
          </a:bodyPr>
          <a:lstStyle/>
          <a:p>
            <a:r>
              <a:rPr lang="en-US" sz="1100" dirty="0">
                <a:solidFill>
                  <a:schemeClr val="accent2"/>
                </a:solidFill>
              </a:rPr>
              <a:t>Color based upon:</a:t>
            </a:r>
          </a:p>
          <a:p>
            <a:r>
              <a:rPr lang="en-US" sz="1100" dirty="0">
                <a:solidFill>
                  <a:schemeClr val="accent2"/>
                </a:solidFill>
              </a:rPr>
              <a:t>Max (Last 4 WK OEE)</a:t>
            </a:r>
          </a:p>
        </p:txBody>
      </p:sp>
      <p:sp>
        <p:nvSpPr>
          <p:cNvPr id="8" name="TextBox 7"/>
          <p:cNvSpPr txBox="1"/>
          <p:nvPr/>
        </p:nvSpPr>
        <p:spPr>
          <a:xfrm>
            <a:off x="10609847" y="1118470"/>
            <a:ext cx="1582153" cy="169277"/>
          </a:xfrm>
          <a:prstGeom prst="rect">
            <a:avLst/>
          </a:prstGeom>
          <a:solidFill>
            <a:schemeClr val="bg1"/>
          </a:solidFill>
        </p:spPr>
        <p:txBody>
          <a:bodyPr wrap="square" lIns="0" tIns="0" rIns="0" bIns="0" rtlCol="0">
            <a:spAutoFit/>
          </a:bodyPr>
          <a:lstStyle/>
          <a:p>
            <a:r>
              <a:rPr lang="en-US" sz="1100" dirty="0">
                <a:solidFill>
                  <a:schemeClr val="accent2"/>
                </a:solidFill>
              </a:rPr>
              <a:t>Limited by marking on map</a:t>
            </a:r>
          </a:p>
        </p:txBody>
      </p:sp>
      <p:sp>
        <p:nvSpPr>
          <p:cNvPr id="9" name="TextBox 8"/>
          <p:cNvSpPr txBox="1"/>
          <p:nvPr/>
        </p:nvSpPr>
        <p:spPr>
          <a:xfrm>
            <a:off x="10323094" y="4423144"/>
            <a:ext cx="1582153" cy="338554"/>
          </a:xfrm>
          <a:prstGeom prst="rect">
            <a:avLst/>
          </a:prstGeom>
          <a:solidFill>
            <a:schemeClr val="bg1"/>
          </a:solidFill>
        </p:spPr>
        <p:txBody>
          <a:bodyPr wrap="square" lIns="0" tIns="0" rIns="0" bIns="0" rtlCol="0">
            <a:spAutoFit/>
          </a:bodyPr>
          <a:lstStyle/>
          <a:p>
            <a:r>
              <a:rPr lang="en-US" sz="1100" dirty="0">
                <a:solidFill>
                  <a:schemeClr val="accent2"/>
                </a:solidFill>
              </a:rPr>
              <a:t>Limited by marking on map &amp; Heat map</a:t>
            </a:r>
          </a:p>
        </p:txBody>
      </p:sp>
      <p:sp>
        <p:nvSpPr>
          <p:cNvPr id="10" name="TextBox 9"/>
          <p:cNvSpPr txBox="1"/>
          <p:nvPr/>
        </p:nvSpPr>
        <p:spPr>
          <a:xfrm>
            <a:off x="8367963" y="2083002"/>
            <a:ext cx="1840832" cy="846386"/>
          </a:xfrm>
          <a:prstGeom prst="rect">
            <a:avLst/>
          </a:prstGeom>
          <a:solidFill>
            <a:schemeClr val="bg1"/>
          </a:solidFill>
        </p:spPr>
        <p:txBody>
          <a:bodyPr wrap="square" lIns="0" tIns="0" rIns="0" bIns="0" rtlCol="0">
            <a:spAutoFit/>
          </a:bodyPr>
          <a:lstStyle/>
          <a:p>
            <a:r>
              <a:rPr lang="en-US" sz="1100" dirty="0">
                <a:solidFill>
                  <a:schemeClr val="accent2"/>
                </a:solidFill>
              </a:rPr>
              <a:t>Columns are:</a:t>
            </a:r>
          </a:p>
          <a:p>
            <a:r>
              <a:rPr lang="en-US" sz="1100" dirty="0">
                <a:solidFill>
                  <a:schemeClr val="accent2"/>
                </a:solidFill>
              </a:rPr>
              <a:t>Max (Last 4 WK OEE)</a:t>
            </a:r>
          </a:p>
          <a:p>
            <a:r>
              <a:rPr lang="en-US" sz="1100" dirty="0">
                <a:solidFill>
                  <a:schemeClr val="accent2"/>
                </a:solidFill>
              </a:rPr>
              <a:t>Max (Last 4 WK Availability)</a:t>
            </a:r>
          </a:p>
          <a:p>
            <a:r>
              <a:rPr lang="en-US" sz="1100" dirty="0">
                <a:solidFill>
                  <a:schemeClr val="accent2"/>
                </a:solidFill>
              </a:rPr>
              <a:t>Max (Last 4 WK Performance)</a:t>
            </a:r>
          </a:p>
          <a:p>
            <a:r>
              <a:rPr lang="en-US" sz="1100" dirty="0">
                <a:solidFill>
                  <a:schemeClr val="accent2"/>
                </a:solidFill>
              </a:rPr>
              <a:t>Max (Last 4 WK Quality)</a:t>
            </a:r>
          </a:p>
        </p:txBody>
      </p:sp>
      <p:sp>
        <p:nvSpPr>
          <p:cNvPr id="11" name="TextBox 10"/>
          <p:cNvSpPr txBox="1"/>
          <p:nvPr/>
        </p:nvSpPr>
        <p:spPr>
          <a:xfrm>
            <a:off x="5967663" y="1998363"/>
            <a:ext cx="1431758" cy="169277"/>
          </a:xfrm>
          <a:prstGeom prst="rect">
            <a:avLst/>
          </a:prstGeom>
          <a:solidFill>
            <a:schemeClr val="bg1"/>
          </a:solidFill>
        </p:spPr>
        <p:txBody>
          <a:bodyPr wrap="square" lIns="0" tIns="0" rIns="0" bIns="0" rtlCol="0">
            <a:spAutoFit/>
          </a:bodyPr>
          <a:lstStyle/>
          <a:p>
            <a:r>
              <a:rPr lang="en-US" sz="1100" dirty="0">
                <a:solidFill>
                  <a:schemeClr val="accent2"/>
                </a:solidFill>
              </a:rPr>
              <a:t>Shapes are by Sub - Tier</a:t>
            </a:r>
          </a:p>
        </p:txBody>
      </p:sp>
    </p:spTree>
    <p:extLst>
      <p:ext uri="{BB962C8B-B14F-4D97-AF65-F5344CB8AC3E}">
        <p14:creationId xmlns:p14="http://schemas.microsoft.com/office/powerpoint/2010/main" val="3718771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29619-E527-48B5-B7FC-56F69F9A0E30}" type="datetime4">
              <a:rPr lang="en-US" smtClean="0"/>
              <a:t>January 25, 2017</a:t>
            </a:fld>
            <a:endParaRPr lang="en-CA"/>
          </a:p>
        </p:txBody>
      </p:sp>
      <p:sp>
        <p:nvSpPr>
          <p:cNvPr id="3" name="Footer Placeholder 2"/>
          <p:cNvSpPr>
            <a:spLocks noGrp="1"/>
          </p:cNvSpPr>
          <p:nvPr>
            <p:ph type="ftr" sz="quarter" idx="11"/>
          </p:nvPr>
        </p:nvSpPr>
        <p:spPr/>
        <p:txBody>
          <a:bodyPr/>
          <a:lstStyle/>
          <a:p>
            <a:r>
              <a:rPr lang="en-CA"/>
              <a:t>OEE Tool Documentaion v1</a:t>
            </a:r>
            <a:endParaRPr lang="en-CA" dirty="0"/>
          </a:p>
        </p:txBody>
      </p:sp>
      <p:sp>
        <p:nvSpPr>
          <p:cNvPr id="4" name="Slide Number Placeholder 3"/>
          <p:cNvSpPr>
            <a:spLocks noGrp="1"/>
          </p:cNvSpPr>
          <p:nvPr>
            <p:ph type="sldNum" sz="quarter" idx="12"/>
          </p:nvPr>
        </p:nvSpPr>
        <p:spPr/>
        <p:txBody>
          <a:bodyPr/>
          <a:lstStyle/>
          <a:p>
            <a:fld id="{00E6A5BD-C011-4A45-AA3A-201790FB7F2B}" type="slidenum">
              <a:rPr lang="en-CA" smtClean="0"/>
              <a:t>17</a:t>
            </a:fld>
            <a:endParaRPr lang="en-CA"/>
          </a:p>
        </p:txBody>
      </p:sp>
      <p:pic>
        <p:nvPicPr>
          <p:cNvPr id="5" name="Picture 4"/>
          <p:cNvPicPr>
            <a:picLocks noChangeAspect="1"/>
          </p:cNvPicPr>
          <p:nvPr/>
        </p:nvPicPr>
        <p:blipFill>
          <a:blip r:embed="rId2"/>
          <a:stretch>
            <a:fillRect/>
          </a:stretch>
        </p:blipFill>
        <p:spPr>
          <a:xfrm>
            <a:off x="1011634" y="413316"/>
            <a:ext cx="10401946" cy="5656419"/>
          </a:xfrm>
          <a:prstGeom prst="rect">
            <a:avLst/>
          </a:prstGeom>
          <a:ln>
            <a:solidFill>
              <a:schemeClr val="tx1"/>
            </a:solidFill>
          </a:ln>
        </p:spPr>
      </p:pic>
      <p:sp>
        <p:nvSpPr>
          <p:cNvPr id="6" name="TextBox 5"/>
          <p:cNvSpPr txBox="1"/>
          <p:nvPr/>
        </p:nvSpPr>
        <p:spPr>
          <a:xfrm>
            <a:off x="403058" y="1443789"/>
            <a:ext cx="1762626" cy="415498"/>
          </a:xfrm>
          <a:prstGeom prst="rect">
            <a:avLst/>
          </a:prstGeom>
          <a:solidFill>
            <a:schemeClr val="bg1"/>
          </a:solidFill>
        </p:spPr>
        <p:txBody>
          <a:bodyPr wrap="square" lIns="0" tIns="0" rIns="0" bIns="0" rtlCol="0">
            <a:spAutoFit/>
          </a:bodyPr>
          <a:lstStyle/>
          <a:p>
            <a:r>
              <a:rPr lang="en-US" sz="900" dirty="0">
                <a:solidFill>
                  <a:schemeClr val="accent2"/>
                </a:solidFill>
              </a:rPr>
              <a:t>Each box is a controlled field using the calculated column for that </a:t>
            </a:r>
          </a:p>
          <a:p>
            <a:r>
              <a:rPr lang="en-US" sz="900" dirty="0">
                <a:solidFill>
                  <a:schemeClr val="accent2"/>
                </a:solidFill>
              </a:rPr>
              <a:t>(</a:t>
            </a:r>
            <a:r>
              <a:rPr lang="en-US" sz="900" dirty="0" err="1">
                <a:solidFill>
                  <a:schemeClr val="accent2"/>
                </a:solidFill>
              </a:rPr>
              <a:t>eg</a:t>
            </a:r>
            <a:r>
              <a:rPr lang="en-US" sz="900" dirty="0">
                <a:solidFill>
                  <a:schemeClr val="accent2"/>
                </a:solidFill>
              </a:rPr>
              <a:t>: Last Week Availability)</a:t>
            </a:r>
          </a:p>
        </p:txBody>
      </p:sp>
      <p:sp>
        <p:nvSpPr>
          <p:cNvPr id="7" name="TextBox 6"/>
          <p:cNvSpPr txBox="1"/>
          <p:nvPr/>
        </p:nvSpPr>
        <p:spPr>
          <a:xfrm>
            <a:off x="7017417" y="1605371"/>
            <a:ext cx="2003258" cy="646331"/>
          </a:xfrm>
          <a:prstGeom prst="rect">
            <a:avLst/>
          </a:prstGeom>
          <a:noFill/>
        </p:spPr>
        <p:txBody>
          <a:bodyPr wrap="square" lIns="0" tIns="0" rIns="0" bIns="0" rtlCol="0">
            <a:spAutoFit/>
          </a:bodyPr>
          <a:lstStyle/>
          <a:p>
            <a:r>
              <a:rPr lang="en-US" sz="1400" b="1" dirty="0">
                <a:solidFill>
                  <a:schemeClr val="accent2"/>
                </a:solidFill>
              </a:rPr>
              <a:t>All charts/tables on right are limited by marking from OEE chart on left</a:t>
            </a:r>
          </a:p>
        </p:txBody>
      </p:sp>
      <p:sp>
        <p:nvSpPr>
          <p:cNvPr id="8" name="TextBox 7"/>
          <p:cNvSpPr txBox="1"/>
          <p:nvPr/>
        </p:nvSpPr>
        <p:spPr>
          <a:xfrm>
            <a:off x="7255042" y="4878805"/>
            <a:ext cx="944479" cy="507831"/>
          </a:xfrm>
          <a:prstGeom prst="rect">
            <a:avLst/>
          </a:prstGeom>
          <a:noFill/>
        </p:spPr>
        <p:txBody>
          <a:bodyPr wrap="square" lIns="0" tIns="0" rIns="0" bIns="0" rtlCol="0">
            <a:spAutoFit/>
          </a:bodyPr>
          <a:lstStyle/>
          <a:p>
            <a:r>
              <a:rPr lang="en-US" sz="1100" dirty="0" err="1">
                <a:solidFill>
                  <a:schemeClr val="accent2"/>
                </a:solidFill>
              </a:rPr>
              <a:t>Fw</a:t>
            </a:r>
            <a:r>
              <a:rPr lang="en-US" sz="1100" dirty="0">
                <a:solidFill>
                  <a:schemeClr val="accent2"/>
                </a:solidFill>
              </a:rPr>
              <a:t>, </a:t>
            </a:r>
          </a:p>
          <a:p>
            <a:r>
              <a:rPr lang="en-US" sz="1100" dirty="0" err="1">
                <a:solidFill>
                  <a:schemeClr val="accent2"/>
                </a:solidFill>
              </a:rPr>
              <a:t>assetnum</a:t>
            </a:r>
            <a:r>
              <a:rPr lang="en-US" sz="1100" dirty="0">
                <a:solidFill>
                  <a:schemeClr val="accent2"/>
                </a:solidFill>
              </a:rPr>
              <a:t>, </a:t>
            </a:r>
            <a:r>
              <a:rPr lang="en-US" sz="1100" dirty="0" err="1">
                <a:solidFill>
                  <a:schemeClr val="accent2"/>
                </a:solidFill>
              </a:rPr>
              <a:t>down_time_min</a:t>
            </a:r>
            <a:endParaRPr lang="en-US" sz="1100" dirty="0">
              <a:solidFill>
                <a:schemeClr val="accent2"/>
              </a:solidFill>
            </a:endParaRPr>
          </a:p>
        </p:txBody>
      </p:sp>
      <p:sp>
        <p:nvSpPr>
          <p:cNvPr id="9" name="TextBox 8"/>
          <p:cNvSpPr txBox="1"/>
          <p:nvPr/>
        </p:nvSpPr>
        <p:spPr>
          <a:xfrm>
            <a:off x="10289005" y="4742447"/>
            <a:ext cx="944479" cy="846386"/>
          </a:xfrm>
          <a:prstGeom prst="rect">
            <a:avLst/>
          </a:prstGeom>
          <a:noFill/>
        </p:spPr>
        <p:txBody>
          <a:bodyPr wrap="square" lIns="0" tIns="0" rIns="0" bIns="0" rtlCol="0">
            <a:spAutoFit/>
          </a:bodyPr>
          <a:lstStyle/>
          <a:p>
            <a:r>
              <a:rPr lang="en-US" sz="1100" dirty="0">
                <a:solidFill>
                  <a:schemeClr val="accent2"/>
                </a:solidFill>
              </a:rPr>
              <a:t>FW,</a:t>
            </a:r>
          </a:p>
          <a:p>
            <a:r>
              <a:rPr lang="en-US" sz="1100" dirty="0" err="1">
                <a:solidFill>
                  <a:schemeClr val="accent2"/>
                </a:solidFill>
              </a:rPr>
              <a:t>Part_num</a:t>
            </a:r>
            <a:endParaRPr lang="en-US" sz="1100" dirty="0">
              <a:solidFill>
                <a:schemeClr val="accent2"/>
              </a:solidFill>
            </a:endParaRPr>
          </a:p>
          <a:p>
            <a:r>
              <a:rPr lang="en-US" sz="1100" dirty="0" err="1">
                <a:solidFill>
                  <a:schemeClr val="accent2"/>
                </a:solidFill>
              </a:rPr>
              <a:t>Oper_num</a:t>
            </a:r>
            <a:endParaRPr lang="en-US" sz="1100" dirty="0">
              <a:solidFill>
                <a:schemeClr val="accent2"/>
              </a:solidFill>
            </a:endParaRPr>
          </a:p>
          <a:p>
            <a:r>
              <a:rPr lang="en-US" sz="1100" dirty="0" err="1">
                <a:solidFill>
                  <a:schemeClr val="accent2"/>
                </a:solidFill>
              </a:rPr>
              <a:t>Qty_claimed</a:t>
            </a:r>
            <a:endParaRPr lang="en-US" sz="1100" dirty="0">
              <a:solidFill>
                <a:schemeClr val="accent2"/>
              </a:solidFill>
            </a:endParaRPr>
          </a:p>
          <a:p>
            <a:r>
              <a:rPr lang="en-US" sz="1100" dirty="0" err="1">
                <a:solidFill>
                  <a:schemeClr val="accent2"/>
                </a:solidFill>
              </a:rPr>
              <a:t>Qty_noncf</a:t>
            </a:r>
            <a:endParaRPr lang="en-US" sz="1100" dirty="0">
              <a:solidFill>
                <a:schemeClr val="accent2"/>
              </a:solidFill>
            </a:endParaRPr>
          </a:p>
        </p:txBody>
      </p:sp>
      <p:sp>
        <p:nvSpPr>
          <p:cNvPr id="10" name="TextBox 9"/>
          <p:cNvSpPr txBox="1"/>
          <p:nvPr/>
        </p:nvSpPr>
        <p:spPr>
          <a:xfrm>
            <a:off x="2667000" y="3701715"/>
            <a:ext cx="944479" cy="507831"/>
          </a:xfrm>
          <a:prstGeom prst="rect">
            <a:avLst/>
          </a:prstGeom>
          <a:noFill/>
        </p:spPr>
        <p:txBody>
          <a:bodyPr wrap="square" lIns="0" tIns="0" rIns="0" bIns="0" rtlCol="0">
            <a:spAutoFit/>
          </a:bodyPr>
          <a:lstStyle/>
          <a:p>
            <a:r>
              <a:rPr lang="en-US" sz="1100" dirty="0">
                <a:solidFill>
                  <a:schemeClr val="accent2"/>
                </a:solidFill>
              </a:rPr>
              <a:t>OEE by FY,FW limited to 52 week view</a:t>
            </a:r>
          </a:p>
        </p:txBody>
      </p:sp>
      <p:sp>
        <p:nvSpPr>
          <p:cNvPr id="11" name="TextBox 10"/>
          <p:cNvSpPr txBox="1"/>
          <p:nvPr/>
        </p:nvSpPr>
        <p:spPr>
          <a:xfrm>
            <a:off x="5850835" y="6138527"/>
            <a:ext cx="6473687" cy="169277"/>
          </a:xfrm>
          <a:prstGeom prst="rect">
            <a:avLst/>
          </a:prstGeom>
          <a:noFill/>
        </p:spPr>
        <p:txBody>
          <a:bodyPr wrap="square" lIns="0" tIns="0" rIns="0" bIns="0" rtlCol="0">
            <a:spAutoFit/>
          </a:bodyPr>
          <a:lstStyle/>
          <a:p>
            <a:r>
              <a:rPr lang="en-US" sz="1100" dirty="0">
                <a:solidFill>
                  <a:schemeClr val="accent2"/>
                </a:solidFill>
              </a:rPr>
              <a:t>Stacked bar chart: Sum(Quality Loss), Sum(Performance Loss), Sum (</a:t>
            </a:r>
            <a:r>
              <a:rPr lang="en-US" sz="1100" dirty="0" err="1">
                <a:solidFill>
                  <a:schemeClr val="accent2"/>
                </a:solidFill>
              </a:rPr>
              <a:t>down_time_min</a:t>
            </a:r>
            <a:r>
              <a:rPr lang="en-US" sz="1100" dirty="0">
                <a:solidFill>
                  <a:schemeClr val="accent2"/>
                </a:solidFill>
              </a:rPr>
              <a:t>), Sum (Productive Time) </a:t>
            </a:r>
          </a:p>
        </p:txBody>
      </p:sp>
      <p:sp>
        <p:nvSpPr>
          <p:cNvPr id="12" name="TextBox 11"/>
          <p:cNvSpPr txBox="1"/>
          <p:nvPr/>
        </p:nvSpPr>
        <p:spPr>
          <a:xfrm>
            <a:off x="6755731" y="571500"/>
            <a:ext cx="1329489" cy="553998"/>
          </a:xfrm>
          <a:prstGeom prst="rect">
            <a:avLst/>
          </a:prstGeom>
          <a:noFill/>
        </p:spPr>
        <p:txBody>
          <a:bodyPr wrap="square" lIns="0" tIns="0" rIns="0" bIns="0" rtlCol="0">
            <a:spAutoFit/>
          </a:bodyPr>
          <a:lstStyle/>
          <a:p>
            <a:r>
              <a:rPr lang="en-US" dirty="0" err="1">
                <a:solidFill>
                  <a:schemeClr val="accent2"/>
                </a:solidFill>
              </a:rPr>
              <a:t>Asset_group</a:t>
            </a:r>
            <a:r>
              <a:rPr lang="en-US" dirty="0">
                <a:solidFill>
                  <a:schemeClr val="accent2"/>
                </a:solidFill>
              </a:rPr>
              <a:t> filter</a:t>
            </a:r>
          </a:p>
        </p:txBody>
      </p:sp>
      <p:sp>
        <p:nvSpPr>
          <p:cNvPr id="13" name="TextBox 12"/>
          <p:cNvSpPr txBox="1"/>
          <p:nvPr/>
        </p:nvSpPr>
        <p:spPr>
          <a:xfrm>
            <a:off x="4315968" y="571500"/>
            <a:ext cx="1329489" cy="553998"/>
          </a:xfrm>
          <a:prstGeom prst="rect">
            <a:avLst/>
          </a:prstGeom>
          <a:noFill/>
        </p:spPr>
        <p:txBody>
          <a:bodyPr wrap="square" lIns="0" tIns="0" rIns="0" bIns="0" rtlCol="0">
            <a:spAutoFit/>
          </a:bodyPr>
          <a:lstStyle/>
          <a:p>
            <a:r>
              <a:rPr lang="en-US" dirty="0" err="1">
                <a:solidFill>
                  <a:schemeClr val="accent2"/>
                </a:solidFill>
              </a:rPr>
              <a:t>Site_code</a:t>
            </a:r>
            <a:r>
              <a:rPr lang="en-US" dirty="0">
                <a:solidFill>
                  <a:schemeClr val="accent2"/>
                </a:solidFill>
              </a:rPr>
              <a:t> filter</a:t>
            </a:r>
          </a:p>
        </p:txBody>
      </p:sp>
      <p:sp>
        <p:nvSpPr>
          <p:cNvPr id="14" name="TextBox 13"/>
          <p:cNvSpPr txBox="1"/>
          <p:nvPr/>
        </p:nvSpPr>
        <p:spPr>
          <a:xfrm>
            <a:off x="10314050" y="1605371"/>
            <a:ext cx="944479" cy="507831"/>
          </a:xfrm>
          <a:prstGeom prst="rect">
            <a:avLst/>
          </a:prstGeom>
          <a:noFill/>
        </p:spPr>
        <p:txBody>
          <a:bodyPr wrap="square" lIns="0" tIns="0" rIns="0" bIns="0" rtlCol="0">
            <a:spAutoFit/>
          </a:bodyPr>
          <a:lstStyle/>
          <a:p>
            <a:r>
              <a:rPr lang="en-US" sz="1100" dirty="0">
                <a:solidFill>
                  <a:schemeClr val="accent2"/>
                </a:solidFill>
              </a:rPr>
              <a:t>Availability by FY,FW limited to 52 week view</a:t>
            </a:r>
          </a:p>
        </p:txBody>
      </p:sp>
      <p:sp>
        <p:nvSpPr>
          <p:cNvPr id="15" name="TextBox 14"/>
          <p:cNvSpPr txBox="1"/>
          <p:nvPr/>
        </p:nvSpPr>
        <p:spPr>
          <a:xfrm>
            <a:off x="10393279" y="2666078"/>
            <a:ext cx="944479" cy="507831"/>
          </a:xfrm>
          <a:prstGeom prst="rect">
            <a:avLst/>
          </a:prstGeom>
          <a:noFill/>
        </p:spPr>
        <p:txBody>
          <a:bodyPr wrap="square" lIns="0" tIns="0" rIns="0" bIns="0" rtlCol="0">
            <a:spAutoFit/>
          </a:bodyPr>
          <a:lstStyle/>
          <a:p>
            <a:r>
              <a:rPr lang="en-US" sz="1100" dirty="0">
                <a:solidFill>
                  <a:schemeClr val="accent2"/>
                </a:solidFill>
              </a:rPr>
              <a:t>Performance by FY,FW limited to 52 week view</a:t>
            </a:r>
          </a:p>
        </p:txBody>
      </p:sp>
      <p:sp>
        <p:nvSpPr>
          <p:cNvPr id="16" name="TextBox 15"/>
          <p:cNvSpPr txBox="1"/>
          <p:nvPr/>
        </p:nvSpPr>
        <p:spPr>
          <a:xfrm>
            <a:off x="10352150" y="3831375"/>
            <a:ext cx="944479" cy="507831"/>
          </a:xfrm>
          <a:prstGeom prst="rect">
            <a:avLst/>
          </a:prstGeom>
          <a:noFill/>
        </p:spPr>
        <p:txBody>
          <a:bodyPr wrap="square" lIns="0" tIns="0" rIns="0" bIns="0" rtlCol="0">
            <a:spAutoFit/>
          </a:bodyPr>
          <a:lstStyle/>
          <a:p>
            <a:r>
              <a:rPr lang="en-US" sz="1100" dirty="0">
                <a:solidFill>
                  <a:schemeClr val="accent2"/>
                </a:solidFill>
              </a:rPr>
              <a:t>Quality by FY,FW limited to 52 week view</a:t>
            </a:r>
          </a:p>
        </p:txBody>
      </p:sp>
    </p:spTree>
    <p:extLst>
      <p:ext uri="{BB962C8B-B14F-4D97-AF65-F5344CB8AC3E}">
        <p14:creationId xmlns:p14="http://schemas.microsoft.com/office/powerpoint/2010/main" val="1305179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79783" y="240631"/>
            <a:ext cx="11175331" cy="6106010"/>
          </a:xfrm>
          <a:prstGeom prst="rect">
            <a:avLst/>
          </a:prstGeom>
          <a:ln>
            <a:solidFill>
              <a:schemeClr val="tx1"/>
            </a:solidFill>
          </a:ln>
        </p:spPr>
      </p:pic>
      <p:sp>
        <p:nvSpPr>
          <p:cNvPr id="2" name="Date Placeholder 1"/>
          <p:cNvSpPr>
            <a:spLocks noGrp="1"/>
          </p:cNvSpPr>
          <p:nvPr>
            <p:ph type="dt" sz="half" idx="10"/>
          </p:nvPr>
        </p:nvSpPr>
        <p:spPr/>
        <p:txBody>
          <a:bodyPr/>
          <a:lstStyle/>
          <a:p>
            <a:fld id="{9C629619-E527-48B5-B7FC-56F69F9A0E30}" type="datetime4">
              <a:rPr lang="en-US" smtClean="0"/>
              <a:t>January 25, 2017</a:t>
            </a:fld>
            <a:endParaRPr lang="en-CA"/>
          </a:p>
        </p:txBody>
      </p:sp>
      <p:sp>
        <p:nvSpPr>
          <p:cNvPr id="3" name="Footer Placeholder 2"/>
          <p:cNvSpPr>
            <a:spLocks noGrp="1"/>
          </p:cNvSpPr>
          <p:nvPr>
            <p:ph type="ftr" sz="quarter" idx="11"/>
          </p:nvPr>
        </p:nvSpPr>
        <p:spPr/>
        <p:txBody>
          <a:bodyPr/>
          <a:lstStyle/>
          <a:p>
            <a:r>
              <a:rPr lang="en-CA"/>
              <a:t>OEE Tool Documentaion v1</a:t>
            </a:r>
            <a:endParaRPr lang="en-CA" dirty="0"/>
          </a:p>
        </p:txBody>
      </p:sp>
      <p:sp>
        <p:nvSpPr>
          <p:cNvPr id="4" name="Slide Number Placeholder 3"/>
          <p:cNvSpPr>
            <a:spLocks noGrp="1"/>
          </p:cNvSpPr>
          <p:nvPr>
            <p:ph type="sldNum" sz="quarter" idx="12"/>
          </p:nvPr>
        </p:nvSpPr>
        <p:spPr/>
        <p:txBody>
          <a:bodyPr/>
          <a:lstStyle/>
          <a:p>
            <a:fld id="{00E6A5BD-C011-4A45-AA3A-201790FB7F2B}" type="slidenum">
              <a:rPr lang="en-CA" smtClean="0"/>
              <a:t>18</a:t>
            </a:fld>
            <a:endParaRPr lang="en-CA"/>
          </a:p>
        </p:txBody>
      </p:sp>
      <p:sp>
        <p:nvSpPr>
          <p:cNvPr id="6" name="TextBox 5"/>
          <p:cNvSpPr txBox="1"/>
          <p:nvPr/>
        </p:nvSpPr>
        <p:spPr>
          <a:xfrm>
            <a:off x="7387389" y="240631"/>
            <a:ext cx="3429000" cy="830997"/>
          </a:xfrm>
          <a:prstGeom prst="rect">
            <a:avLst/>
          </a:prstGeom>
          <a:noFill/>
        </p:spPr>
        <p:txBody>
          <a:bodyPr wrap="square" lIns="0" tIns="0" rIns="0" bIns="0" rtlCol="0">
            <a:spAutoFit/>
          </a:bodyPr>
          <a:lstStyle/>
          <a:p>
            <a:r>
              <a:rPr lang="en-US" dirty="0">
                <a:solidFill>
                  <a:schemeClr val="accent2"/>
                </a:solidFill>
              </a:rPr>
              <a:t>Data limited to </a:t>
            </a:r>
            <a:r>
              <a:rPr lang="en-US" dirty="0" err="1">
                <a:solidFill>
                  <a:schemeClr val="accent2"/>
                </a:solidFill>
              </a:rPr>
              <a:t>Site_code</a:t>
            </a:r>
            <a:r>
              <a:rPr lang="en-US" dirty="0">
                <a:solidFill>
                  <a:schemeClr val="accent2"/>
                </a:solidFill>
              </a:rPr>
              <a:t> &amp; </a:t>
            </a:r>
            <a:r>
              <a:rPr lang="en-US" dirty="0" err="1">
                <a:solidFill>
                  <a:schemeClr val="accent2"/>
                </a:solidFill>
              </a:rPr>
              <a:t>Asset_group</a:t>
            </a:r>
            <a:r>
              <a:rPr lang="en-US" dirty="0">
                <a:solidFill>
                  <a:schemeClr val="accent2"/>
                </a:solidFill>
              </a:rPr>
              <a:t> from previous page &amp; Last week</a:t>
            </a:r>
          </a:p>
        </p:txBody>
      </p:sp>
      <p:sp>
        <p:nvSpPr>
          <p:cNvPr id="8" name="TextBox 7"/>
          <p:cNvSpPr txBox="1"/>
          <p:nvPr/>
        </p:nvSpPr>
        <p:spPr>
          <a:xfrm>
            <a:off x="1277352" y="1933073"/>
            <a:ext cx="1014664" cy="507831"/>
          </a:xfrm>
          <a:prstGeom prst="rect">
            <a:avLst/>
          </a:prstGeom>
          <a:noFill/>
        </p:spPr>
        <p:txBody>
          <a:bodyPr wrap="square" lIns="0" tIns="0" rIns="0" bIns="0" rtlCol="0">
            <a:spAutoFit/>
          </a:bodyPr>
          <a:lstStyle/>
          <a:p>
            <a:r>
              <a:rPr lang="en-US" sz="1100" dirty="0" err="1">
                <a:solidFill>
                  <a:schemeClr val="accent2"/>
                </a:solidFill>
              </a:rPr>
              <a:t>Avg</a:t>
            </a:r>
            <a:r>
              <a:rPr lang="en-US" sz="1100" dirty="0">
                <a:solidFill>
                  <a:schemeClr val="accent2"/>
                </a:solidFill>
              </a:rPr>
              <a:t>(</a:t>
            </a:r>
            <a:r>
              <a:rPr lang="en-US" sz="1100" dirty="0" err="1">
                <a:solidFill>
                  <a:schemeClr val="accent2"/>
                </a:solidFill>
              </a:rPr>
              <a:t>qty_claimed</a:t>
            </a:r>
            <a:r>
              <a:rPr lang="en-US" sz="1100" dirty="0">
                <a:solidFill>
                  <a:schemeClr val="accent2"/>
                </a:solidFill>
              </a:rPr>
              <a:t>) by FY,FW limited to 25 week view</a:t>
            </a:r>
          </a:p>
        </p:txBody>
      </p:sp>
      <p:sp>
        <p:nvSpPr>
          <p:cNvPr id="10" name="TextBox 9"/>
          <p:cNvSpPr txBox="1"/>
          <p:nvPr/>
        </p:nvSpPr>
        <p:spPr>
          <a:xfrm>
            <a:off x="4576010" y="2186988"/>
            <a:ext cx="1014664" cy="507831"/>
          </a:xfrm>
          <a:prstGeom prst="rect">
            <a:avLst/>
          </a:prstGeom>
          <a:noFill/>
        </p:spPr>
        <p:txBody>
          <a:bodyPr wrap="square" lIns="0" tIns="0" rIns="0" bIns="0" rtlCol="0">
            <a:spAutoFit/>
          </a:bodyPr>
          <a:lstStyle/>
          <a:p>
            <a:r>
              <a:rPr lang="en-US" sz="1100" dirty="0" err="1">
                <a:solidFill>
                  <a:schemeClr val="accent2"/>
                </a:solidFill>
              </a:rPr>
              <a:t>Avg</a:t>
            </a:r>
            <a:r>
              <a:rPr lang="en-US" sz="1100" dirty="0">
                <a:solidFill>
                  <a:schemeClr val="accent2"/>
                </a:solidFill>
              </a:rPr>
              <a:t>(</a:t>
            </a:r>
            <a:r>
              <a:rPr lang="en-US" sz="1100" dirty="0" err="1">
                <a:solidFill>
                  <a:schemeClr val="accent2"/>
                </a:solidFill>
              </a:rPr>
              <a:t>qty_noncf</a:t>
            </a:r>
            <a:r>
              <a:rPr lang="en-US" sz="1100" dirty="0">
                <a:solidFill>
                  <a:schemeClr val="accent2"/>
                </a:solidFill>
              </a:rPr>
              <a:t>) by FY,FW limited to 25 week view</a:t>
            </a:r>
          </a:p>
        </p:txBody>
      </p:sp>
      <p:sp>
        <p:nvSpPr>
          <p:cNvPr id="11" name="TextBox 10"/>
          <p:cNvSpPr txBox="1"/>
          <p:nvPr/>
        </p:nvSpPr>
        <p:spPr>
          <a:xfrm>
            <a:off x="9214183" y="2067426"/>
            <a:ext cx="1014664" cy="677108"/>
          </a:xfrm>
          <a:prstGeom prst="rect">
            <a:avLst/>
          </a:prstGeom>
          <a:noFill/>
        </p:spPr>
        <p:txBody>
          <a:bodyPr wrap="square" lIns="0" tIns="0" rIns="0" bIns="0" rtlCol="0">
            <a:spAutoFit/>
          </a:bodyPr>
          <a:lstStyle/>
          <a:p>
            <a:r>
              <a:rPr lang="en-US" sz="1100" dirty="0">
                <a:solidFill>
                  <a:schemeClr val="accent2"/>
                </a:solidFill>
              </a:rPr>
              <a:t>Sum(</a:t>
            </a:r>
            <a:r>
              <a:rPr lang="en-US" sz="1100" dirty="0" err="1">
                <a:solidFill>
                  <a:schemeClr val="accent2"/>
                </a:solidFill>
              </a:rPr>
              <a:t>down_time_min</a:t>
            </a:r>
            <a:r>
              <a:rPr lang="en-US" sz="1100" dirty="0">
                <a:solidFill>
                  <a:schemeClr val="accent2"/>
                </a:solidFill>
              </a:rPr>
              <a:t>) by FY,FW limited to 25 week view</a:t>
            </a:r>
          </a:p>
        </p:txBody>
      </p:sp>
    </p:spTree>
    <p:extLst>
      <p:ext uri="{BB962C8B-B14F-4D97-AF65-F5344CB8AC3E}">
        <p14:creationId xmlns:p14="http://schemas.microsoft.com/office/powerpoint/2010/main" val="300872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Table Filters</a:t>
            </a:r>
          </a:p>
        </p:txBody>
      </p:sp>
      <p:sp>
        <p:nvSpPr>
          <p:cNvPr id="3" name="Date Placeholder 2"/>
          <p:cNvSpPr>
            <a:spLocks noGrp="1"/>
          </p:cNvSpPr>
          <p:nvPr>
            <p:ph type="dt" sz="half" idx="10"/>
          </p:nvPr>
        </p:nvSpPr>
        <p:spPr/>
        <p:txBody>
          <a:bodyPr/>
          <a:lstStyle/>
          <a:p>
            <a:fld id="{8D58AE86-05DA-4E07-AAE8-B544006B2573}"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p>
        </p:txBody>
      </p:sp>
      <p:sp>
        <p:nvSpPr>
          <p:cNvPr id="5" name="Slide Number Placeholder 4"/>
          <p:cNvSpPr>
            <a:spLocks noGrp="1"/>
          </p:cNvSpPr>
          <p:nvPr>
            <p:ph type="sldNum" sz="quarter" idx="12"/>
          </p:nvPr>
        </p:nvSpPr>
        <p:spPr/>
        <p:txBody>
          <a:bodyPr/>
          <a:lstStyle/>
          <a:p>
            <a:fld id="{00E6A5BD-C011-4A45-AA3A-201790FB7F2B}" type="slidenum">
              <a:rPr lang="en-CA" smtClean="0"/>
              <a:t>19</a:t>
            </a:fld>
            <a:endParaRPr lang="en-CA"/>
          </a:p>
        </p:txBody>
      </p:sp>
      <p:pic>
        <p:nvPicPr>
          <p:cNvPr id="6" name="Picture 5"/>
          <p:cNvPicPr>
            <a:picLocks noChangeAspect="1"/>
          </p:cNvPicPr>
          <p:nvPr/>
        </p:nvPicPr>
        <p:blipFill>
          <a:blip r:embed="rId2"/>
          <a:stretch>
            <a:fillRect/>
          </a:stretch>
        </p:blipFill>
        <p:spPr>
          <a:xfrm>
            <a:off x="283473" y="1383133"/>
            <a:ext cx="3647454" cy="1230805"/>
          </a:xfrm>
          <a:prstGeom prst="rect">
            <a:avLst/>
          </a:prstGeom>
          <a:solidFill>
            <a:schemeClr val="bg1"/>
          </a:solidFill>
          <a:ln>
            <a:solidFill>
              <a:schemeClr val="tx1"/>
            </a:solidFill>
          </a:ln>
        </p:spPr>
      </p:pic>
      <p:sp>
        <p:nvSpPr>
          <p:cNvPr id="7" name="Rectangle 6"/>
          <p:cNvSpPr/>
          <p:nvPr/>
        </p:nvSpPr>
        <p:spPr>
          <a:xfrm>
            <a:off x="4528884" y="1439051"/>
            <a:ext cx="6955258" cy="1231106"/>
          </a:xfrm>
          <a:prstGeom prst="rect">
            <a:avLst/>
          </a:prstGeom>
        </p:spPr>
        <p:txBody>
          <a:bodyPr wrap="square">
            <a:spAutoFit/>
          </a:bodyPr>
          <a:lstStyle/>
          <a:p>
            <a:r>
              <a:rPr lang="en-US" sz="2000" b="1" dirty="0"/>
              <a:t>Data Limiting for Last Week Row </a:t>
            </a:r>
            <a:r>
              <a:rPr lang="en-US" dirty="0">
                <a:sym typeface="Wingdings" panose="05000000000000000000" pitchFamily="2" charset="2"/>
              </a:rPr>
              <a:t></a:t>
            </a:r>
            <a:r>
              <a:rPr lang="en-US" dirty="0"/>
              <a:t>'${Machine}' = [</a:t>
            </a:r>
            <a:r>
              <a:rPr lang="en-US" dirty="0" err="1"/>
              <a:t>asset_group</a:t>
            </a:r>
            <a:r>
              <a:rPr lang="en-US" dirty="0"/>
              <a:t>] and [</a:t>
            </a:r>
            <a:r>
              <a:rPr lang="en-US" dirty="0" err="1"/>
              <a:t>site_code</a:t>
            </a:r>
            <a:r>
              <a:rPr lang="en-US" dirty="0"/>
              <a:t>] = '${Site}' and Date([</a:t>
            </a:r>
            <a:r>
              <a:rPr lang="en-US" dirty="0" err="1"/>
              <a:t>fiscal_wk_end</a:t>
            </a:r>
            <a:r>
              <a:rPr lang="en-US" dirty="0"/>
              <a:t>])&gt;=</a:t>
            </a:r>
            <a:r>
              <a:rPr lang="en-US" dirty="0" err="1"/>
              <a:t>DateAdd</a:t>
            </a:r>
            <a:r>
              <a:rPr lang="en-US" dirty="0"/>
              <a:t>("Week",-1,Date(</a:t>
            </a:r>
            <a:r>
              <a:rPr lang="en-US" dirty="0" err="1"/>
              <a:t>DateTimeNow</a:t>
            </a:r>
            <a:r>
              <a:rPr lang="en-US" dirty="0"/>
              <a:t>())) and Date([</a:t>
            </a:r>
            <a:r>
              <a:rPr lang="en-US" dirty="0" err="1"/>
              <a:t>fiscal_wk_begin</a:t>
            </a:r>
            <a:r>
              <a:rPr lang="en-US" dirty="0"/>
              <a:t>])&lt;=</a:t>
            </a:r>
            <a:r>
              <a:rPr lang="en-US" dirty="0" err="1"/>
              <a:t>DateAdd</a:t>
            </a:r>
            <a:r>
              <a:rPr lang="en-US" dirty="0"/>
              <a:t>("Week",-1,Date(</a:t>
            </a:r>
            <a:r>
              <a:rPr lang="en-US" dirty="0" err="1"/>
              <a:t>DateTimeNow</a:t>
            </a:r>
            <a:r>
              <a:rPr lang="en-US" dirty="0"/>
              <a:t>()))</a:t>
            </a:r>
            <a:endParaRPr lang="en-US" dirty="0"/>
          </a:p>
        </p:txBody>
      </p:sp>
      <p:sp>
        <p:nvSpPr>
          <p:cNvPr id="8" name="Rectangle 7"/>
          <p:cNvSpPr/>
          <p:nvPr/>
        </p:nvSpPr>
        <p:spPr>
          <a:xfrm>
            <a:off x="4528884" y="2670157"/>
            <a:ext cx="6955258" cy="677108"/>
          </a:xfrm>
          <a:prstGeom prst="rect">
            <a:avLst/>
          </a:prstGeom>
        </p:spPr>
        <p:txBody>
          <a:bodyPr wrap="square">
            <a:spAutoFit/>
          </a:bodyPr>
          <a:lstStyle/>
          <a:p>
            <a:r>
              <a:rPr lang="en-US" sz="2000" b="1"/>
              <a:t>Data Limiting for Last 4 Week Row </a:t>
            </a:r>
            <a:r>
              <a:rPr lang="en-US">
                <a:sym typeface="Wingdings" panose="05000000000000000000" pitchFamily="2" charset="2"/>
              </a:rPr>
              <a:t></a:t>
            </a:r>
            <a:r>
              <a:rPr lang="en-US"/>
              <a:t>'${Machine}' = [asset_group] and [site_code] = '${Site}'</a:t>
            </a:r>
            <a:endParaRPr lang="en-US" dirty="0"/>
          </a:p>
        </p:txBody>
      </p:sp>
      <p:sp>
        <p:nvSpPr>
          <p:cNvPr id="9" name="Rectangle 8"/>
          <p:cNvSpPr/>
          <p:nvPr/>
        </p:nvSpPr>
        <p:spPr>
          <a:xfrm>
            <a:off x="4528884" y="3273741"/>
            <a:ext cx="6955258" cy="677108"/>
          </a:xfrm>
          <a:prstGeom prst="rect">
            <a:avLst/>
          </a:prstGeom>
        </p:spPr>
        <p:txBody>
          <a:bodyPr wrap="square">
            <a:spAutoFit/>
          </a:bodyPr>
          <a:lstStyle/>
          <a:p>
            <a:r>
              <a:rPr lang="en-US" sz="2000" b="1" dirty="0"/>
              <a:t>Data Limiting for YTD Row </a:t>
            </a:r>
            <a:r>
              <a:rPr lang="en-US" dirty="0">
                <a:sym typeface="Wingdings" panose="05000000000000000000" pitchFamily="2" charset="2"/>
              </a:rPr>
              <a:t></a:t>
            </a:r>
            <a:r>
              <a:rPr lang="en-US" dirty="0"/>
              <a:t>'${Machine}' = [</a:t>
            </a:r>
            <a:r>
              <a:rPr lang="en-US" dirty="0" err="1"/>
              <a:t>asset_group</a:t>
            </a:r>
            <a:r>
              <a:rPr lang="en-US" dirty="0"/>
              <a:t>] and [</a:t>
            </a:r>
            <a:r>
              <a:rPr lang="en-US" dirty="0" err="1"/>
              <a:t>site_code</a:t>
            </a:r>
            <a:r>
              <a:rPr lang="en-US" dirty="0"/>
              <a:t>] = '${Site}' and [</a:t>
            </a:r>
            <a:r>
              <a:rPr lang="en-US" dirty="0" err="1"/>
              <a:t>fy</a:t>
            </a:r>
            <a:r>
              <a:rPr lang="en-US" dirty="0"/>
              <a:t>] = Year(</a:t>
            </a:r>
            <a:r>
              <a:rPr lang="en-US" dirty="0" err="1"/>
              <a:t>DateTimeNow</a:t>
            </a:r>
            <a:r>
              <a:rPr lang="en-US" dirty="0"/>
              <a:t>())</a:t>
            </a:r>
            <a:endParaRPr lang="en-US" dirty="0"/>
          </a:p>
        </p:txBody>
      </p:sp>
    </p:spTree>
    <p:extLst>
      <p:ext uri="{BB962C8B-B14F-4D97-AF65-F5344CB8AC3E}">
        <p14:creationId xmlns:p14="http://schemas.microsoft.com/office/powerpoint/2010/main" val="353740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Calculations/Definitions</a:t>
            </a:r>
          </a:p>
        </p:txBody>
      </p:sp>
      <p:sp>
        <p:nvSpPr>
          <p:cNvPr id="3" name="Date Placeholder 2"/>
          <p:cNvSpPr>
            <a:spLocks noGrp="1"/>
          </p:cNvSpPr>
          <p:nvPr>
            <p:ph type="dt" sz="half" idx="10"/>
          </p:nvPr>
        </p:nvSpPr>
        <p:spPr/>
        <p:txBody>
          <a:bodyPr/>
          <a:lstStyle/>
          <a:p>
            <a:fld id="{A97C3DF1-691B-49BB-9900-CFF769D87836}"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pPr/>
              <a:t>2</a:t>
            </a:fld>
            <a:endParaRPr lang="en-CA"/>
          </a:p>
        </p:txBody>
      </p:sp>
    </p:spTree>
    <p:extLst>
      <p:ext uri="{BB962C8B-B14F-4D97-AF65-F5344CB8AC3E}">
        <p14:creationId xmlns:p14="http://schemas.microsoft.com/office/powerpoint/2010/main" val="908988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Chart (all 4) Data Filter</a:t>
            </a:r>
          </a:p>
        </p:txBody>
      </p:sp>
      <p:sp>
        <p:nvSpPr>
          <p:cNvPr id="3" name="Date Placeholder 2"/>
          <p:cNvSpPr>
            <a:spLocks noGrp="1"/>
          </p:cNvSpPr>
          <p:nvPr>
            <p:ph type="dt" sz="half" idx="10"/>
          </p:nvPr>
        </p:nvSpPr>
        <p:spPr/>
        <p:txBody>
          <a:bodyPr/>
          <a:lstStyle/>
          <a:p>
            <a:fld id="{8D58AE86-05DA-4E07-AAE8-B544006B2573}"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p>
        </p:txBody>
      </p:sp>
      <p:sp>
        <p:nvSpPr>
          <p:cNvPr id="5" name="Slide Number Placeholder 4"/>
          <p:cNvSpPr>
            <a:spLocks noGrp="1"/>
          </p:cNvSpPr>
          <p:nvPr>
            <p:ph type="sldNum" sz="quarter" idx="12"/>
          </p:nvPr>
        </p:nvSpPr>
        <p:spPr/>
        <p:txBody>
          <a:bodyPr/>
          <a:lstStyle/>
          <a:p>
            <a:fld id="{00E6A5BD-C011-4A45-AA3A-201790FB7F2B}" type="slidenum">
              <a:rPr lang="en-CA" smtClean="0"/>
              <a:t>20</a:t>
            </a:fld>
            <a:endParaRPr lang="en-CA"/>
          </a:p>
        </p:txBody>
      </p:sp>
      <p:sp>
        <p:nvSpPr>
          <p:cNvPr id="6" name="Rectangle 5"/>
          <p:cNvSpPr/>
          <p:nvPr/>
        </p:nvSpPr>
        <p:spPr>
          <a:xfrm>
            <a:off x="7032486" y="2145700"/>
            <a:ext cx="4711148" cy="1200329"/>
          </a:xfrm>
          <a:prstGeom prst="rect">
            <a:avLst/>
          </a:prstGeom>
        </p:spPr>
        <p:txBody>
          <a:bodyPr wrap="square">
            <a:spAutoFit/>
          </a:bodyPr>
          <a:lstStyle/>
          <a:p>
            <a:r>
              <a:rPr lang="en-US" dirty="0"/>
              <a:t>'${Machine}' = [</a:t>
            </a:r>
            <a:r>
              <a:rPr lang="en-US" dirty="0" err="1"/>
              <a:t>asset_group</a:t>
            </a:r>
            <a:r>
              <a:rPr lang="en-US" dirty="0"/>
              <a:t>] and [</a:t>
            </a:r>
            <a:r>
              <a:rPr lang="en-US" dirty="0" err="1"/>
              <a:t>site_code</a:t>
            </a:r>
            <a:r>
              <a:rPr lang="en-US" dirty="0"/>
              <a:t>] = '${Site}' and Date([</a:t>
            </a:r>
            <a:r>
              <a:rPr lang="en-US" dirty="0" err="1"/>
              <a:t>fiscal_wk_end</a:t>
            </a:r>
            <a:r>
              <a:rPr lang="en-US" dirty="0"/>
              <a:t>])&gt;=</a:t>
            </a:r>
            <a:r>
              <a:rPr lang="en-US" dirty="0" err="1"/>
              <a:t>DateAdd</a:t>
            </a:r>
            <a:r>
              <a:rPr lang="en-US" dirty="0"/>
              <a:t>("Week",-51,Date(</a:t>
            </a:r>
            <a:r>
              <a:rPr lang="en-US" dirty="0" err="1"/>
              <a:t>DateTimeNow</a:t>
            </a:r>
            <a:r>
              <a:rPr lang="en-US" dirty="0"/>
              <a:t>()))</a:t>
            </a:r>
            <a:endParaRPr lang="en-US" dirty="0"/>
          </a:p>
        </p:txBody>
      </p:sp>
      <p:pic>
        <p:nvPicPr>
          <p:cNvPr id="7" name="Picture 6"/>
          <p:cNvPicPr>
            <a:picLocks noChangeAspect="1"/>
          </p:cNvPicPr>
          <p:nvPr/>
        </p:nvPicPr>
        <p:blipFill>
          <a:blip r:embed="rId2"/>
          <a:stretch>
            <a:fillRect/>
          </a:stretch>
        </p:blipFill>
        <p:spPr>
          <a:xfrm>
            <a:off x="610373" y="1212574"/>
            <a:ext cx="6328589" cy="4838286"/>
          </a:xfrm>
          <a:prstGeom prst="rect">
            <a:avLst/>
          </a:prstGeom>
        </p:spPr>
      </p:pic>
    </p:spTree>
    <p:extLst>
      <p:ext uri="{BB962C8B-B14F-4D97-AF65-F5344CB8AC3E}">
        <p14:creationId xmlns:p14="http://schemas.microsoft.com/office/powerpoint/2010/main" val="107439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607E6-BA56-4FCB-BAF3-30AA6909152C}" type="datetime4">
              <a:rPr lang="en-US" smtClean="0"/>
              <a:t>January 25, 2017</a:t>
            </a:fld>
            <a:endParaRPr lang="en-CA"/>
          </a:p>
        </p:txBody>
      </p:sp>
      <p:sp>
        <p:nvSpPr>
          <p:cNvPr id="4" name="Slide Number Placeholder 3"/>
          <p:cNvSpPr>
            <a:spLocks noGrp="1"/>
          </p:cNvSpPr>
          <p:nvPr>
            <p:ph type="sldNum" sz="quarter" idx="12"/>
          </p:nvPr>
        </p:nvSpPr>
        <p:spPr/>
        <p:txBody>
          <a:bodyPr/>
          <a:lstStyle/>
          <a:p>
            <a:fld id="{00E6A5BD-C011-4A45-AA3A-201790FB7F2B}" type="slidenum">
              <a:rPr lang="en-CA" smtClean="0"/>
              <a:t>3</a:t>
            </a:fld>
            <a:endParaRPr lang="en-CA"/>
          </a:p>
        </p:txBody>
      </p:sp>
      <p:pic>
        <p:nvPicPr>
          <p:cNvPr id="5" name="Picture 4">
            <a:extLst/>
          </p:cNvPr>
          <p:cNvPicPr>
            <a:picLocks noChangeAspect="1"/>
          </p:cNvPicPr>
          <p:nvPr/>
        </p:nvPicPr>
        <p:blipFill>
          <a:blip r:embed="rId2"/>
          <a:stretch>
            <a:fillRect/>
          </a:stretch>
        </p:blipFill>
        <p:spPr>
          <a:xfrm>
            <a:off x="2345634" y="324678"/>
            <a:ext cx="7825409" cy="5752495"/>
          </a:xfrm>
          <a:prstGeom prst="rect">
            <a:avLst/>
          </a:prstGeom>
        </p:spPr>
      </p:pic>
      <p:sp>
        <p:nvSpPr>
          <p:cNvPr id="8" name="Footer Placeholder 7"/>
          <p:cNvSpPr>
            <a:spLocks noGrp="1"/>
          </p:cNvSpPr>
          <p:nvPr>
            <p:ph type="ftr" sz="quarter" idx="11"/>
          </p:nvPr>
        </p:nvSpPr>
        <p:spPr/>
        <p:txBody>
          <a:bodyPr/>
          <a:lstStyle/>
          <a:p>
            <a:r>
              <a:rPr lang="en-CA"/>
              <a:t>OEE Tool Documentaion v1</a:t>
            </a:r>
            <a:endParaRPr lang="en-CA" dirty="0"/>
          </a:p>
        </p:txBody>
      </p:sp>
    </p:spTree>
    <p:extLst>
      <p:ext uri="{BB962C8B-B14F-4D97-AF65-F5344CB8AC3E}">
        <p14:creationId xmlns:p14="http://schemas.microsoft.com/office/powerpoint/2010/main" val="342792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Date Placeholder 2"/>
          <p:cNvSpPr>
            <a:spLocks noGrp="1"/>
          </p:cNvSpPr>
          <p:nvPr>
            <p:ph type="dt" sz="half" idx="10"/>
          </p:nvPr>
        </p:nvSpPr>
        <p:spPr/>
        <p:txBody>
          <a:bodyPr/>
          <a:lstStyle/>
          <a:p>
            <a:fld id="{A97C3DF1-691B-49BB-9900-CFF769D87836}"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pPr/>
              <a:t>4</a:t>
            </a:fld>
            <a:endParaRPr lang="en-CA"/>
          </a:p>
        </p:txBody>
      </p:sp>
    </p:spTree>
    <p:extLst>
      <p:ext uri="{BB962C8B-B14F-4D97-AF65-F5344CB8AC3E}">
        <p14:creationId xmlns:p14="http://schemas.microsoft.com/office/powerpoint/2010/main" val="9712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29619-E527-48B5-B7FC-56F69F9A0E30}" type="datetime4">
              <a:rPr lang="en-US" smtClean="0"/>
              <a:t>January 25, 2017</a:t>
            </a:fld>
            <a:endParaRPr lang="en-CA"/>
          </a:p>
        </p:txBody>
      </p:sp>
      <p:sp>
        <p:nvSpPr>
          <p:cNvPr id="3" name="Footer Placeholder 2"/>
          <p:cNvSpPr>
            <a:spLocks noGrp="1"/>
          </p:cNvSpPr>
          <p:nvPr>
            <p:ph type="ftr" sz="quarter" idx="11"/>
          </p:nvPr>
        </p:nvSpPr>
        <p:spPr/>
        <p:txBody>
          <a:bodyPr/>
          <a:lstStyle/>
          <a:p>
            <a:r>
              <a:rPr lang="en-CA"/>
              <a:t>OEE Tool Documentaion v1</a:t>
            </a:r>
            <a:endParaRPr lang="en-CA" dirty="0"/>
          </a:p>
        </p:txBody>
      </p:sp>
      <p:sp>
        <p:nvSpPr>
          <p:cNvPr id="4" name="Slide Number Placeholder 3"/>
          <p:cNvSpPr>
            <a:spLocks noGrp="1"/>
          </p:cNvSpPr>
          <p:nvPr>
            <p:ph type="sldNum" sz="quarter" idx="12"/>
          </p:nvPr>
        </p:nvSpPr>
        <p:spPr/>
        <p:txBody>
          <a:bodyPr/>
          <a:lstStyle/>
          <a:p>
            <a:fld id="{00E6A5BD-C011-4A45-AA3A-201790FB7F2B}" type="slidenum">
              <a:rPr lang="en-CA" smtClean="0"/>
              <a:t>5</a:t>
            </a:fld>
            <a:endParaRPr lang="en-CA"/>
          </a:p>
        </p:txBody>
      </p:sp>
      <p:sp>
        <p:nvSpPr>
          <p:cNvPr id="5" name="Title 1"/>
          <p:cNvSpPr txBox="1">
            <a:spLocks/>
          </p:cNvSpPr>
          <p:nvPr/>
        </p:nvSpPr>
        <p:spPr>
          <a:xfrm>
            <a:off x="3194050" y="222250"/>
            <a:ext cx="8997950" cy="914400"/>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r>
              <a:rPr lang="en-US" dirty="0"/>
              <a:t>Poor Man’s OEE – Data Mapping</a:t>
            </a:r>
          </a:p>
        </p:txBody>
      </p:sp>
      <p:sp>
        <p:nvSpPr>
          <p:cNvPr id="6" name="Rectangle 5"/>
          <p:cNvSpPr/>
          <p:nvPr/>
        </p:nvSpPr>
        <p:spPr>
          <a:xfrm>
            <a:off x="4408634" y="1174165"/>
            <a:ext cx="3341077" cy="3985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Spotfire Visualization</a:t>
            </a:r>
          </a:p>
        </p:txBody>
      </p:sp>
      <p:sp>
        <p:nvSpPr>
          <p:cNvPr id="7" name="Arrow: Left 6"/>
          <p:cNvSpPr/>
          <p:nvPr/>
        </p:nvSpPr>
        <p:spPr>
          <a:xfrm rot="5400000">
            <a:off x="5936115" y="45270"/>
            <a:ext cx="226745" cy="3281708"/>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a:t>OEE Calculations</a:t>
            </a:r>
          </a:p>
        </p:txBody>
      </p:sp>
      <p:sp>
        <p:nvSpPr>
          <p:cNvPr id="8" name="Rectangle 7"/>
          <p:cNvSpPr/>
          <p:nvPr/>
        </p:nvSpPr>
        <p:spPr>
          <a:xfrm>
            <a:off x="1903095" y="1799498"/>
            <a:ext cx="8352155" cy="5451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OEE Panel View</a:t>
            </a:r>
          </a:p>
          <a:p>
            <a:pPr algn="ctr"/>
            <a:r>
              <a:rPr lang="en-US" sz="900" dirty="0"/>
              <a:t>Site, Asset Number, Machine Group, Loading Factor, Part Number, Operation, Net Available Time, Cycle Time, FW, Total </a:t>
            </a:r>
            <a:r>
              <a:rPr lang="en-US" sz="900" dirty="0" err="1"/>
              <a:t>Qty</a:t>
            </a:r>
            <a:r>
              <a:rPr lang="en-US" sz="900" dirty="0"/>
              <a:t>, </a:t>
            </a:r>
            <a:r>
              <a:rPr lang="en-US" sz="900" dirty="0" err="1"/>
              <a:t>Qty</a:t>
            </a:r>
            <a:r>
              <a:rPr lang="en-US" sz="900" dirty="0"/>
              <a:t> Non-CF, Downtime</a:t>
            </a:r>
          </a:p>
        </p:txBody>
      </p:sp>
      <p:sp>
        <p:nvSpPr>
          <p:cNvPr id="9" name="Rectangle 8"/>
          <p:cNvSpPr/>
          <p:nvPr/>
        </p:nvSpPr>
        <p:spPr>
          <a:xfrm>
            <a:off x="2071466" y="3429000"/>
            <a:ext cx="1811215" cy="20078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CSF </a:t>
            </a:r>
          </a:p>
          <a:p>
            <a:pPr algn="ctr"/>
            <a:r>
              <a:rPr lang="en-US" sz="1100" b="1" dirty="0"/>
              <a:t>– uses aggregated view in </a:t>
            </a:r>
            <a:r>
              <a:rPr lang="en-US" sz="1100" b="1" dirty="0" err="1"/>
              <a:t>adv_analytics</a:t>
            </a:r>
            <a:endParaRPr lang="en-US" sz="1100" b="1" dirty="0"/>
          </a:p>
          <a:p>
            <a:pPr marL="285750" indent="-285750">
              <a:buFont typeface="Arial" panose="020B0604020202020204" pitchFamily="34" charset="0"/>
              <a:buChar char="•"/>
            </a:pPr>
            <a:r>
              <a:rPr lang="en-US" sz="1200" dirty="0"/>
              <a:t>Site</a:t>
            </a:r>
          </a:p>
          <a:p>
            <a:pPr marL="285750" indent="-285750">
              <a:buFont typeface="Arial" panose="020B0604020202020204" pitchFamily="34" charset="0"/>
              <a:buChar char="•"/>
            </a:pPr>
            <a:r>
              <a:rPr lang="en-US" sz="1200" dirty="0"/>
              <a:t>Part Number</a:t>
            </a:r>
          </a:p>
          <a:p>
            <a:pPr marL="285750" indent="-285750">
              <a:buFont typeface="Arial" panose="020B0604020202020204" pitchFamily="34" charset="0"/>
              <a:buChar char="•"/>
            </a:pPr>
            <a:r>
              <a:rPr lang="en-US" sz="1200" dirty="0"/>
              <a:t>Operation</a:t>
            </a:r>
          </a:p>
          <a:p>
            <a:pPr marL="285750" indent="-285750">
              <a:buFont typeface="Arial" panose="020B0604020202020204" pitchFamily="34" charset="0"/>
              <a:buChar char="•"/>
            </a:pPr>
            <a:r>
              <a:rPr lang="en-US" sz="1200" dirty="0"/>
              <a:t>FW, FY, Dates</a:t>
            </a:r>
          </a:p>
          <a:p>
            <a:pPr marL="285750" indent="-285750">
              <a:buFont typeface="Arial" panose="020B0604020202020204" pitchFamily="34" charset="0"/>
              <a:buChar char="•"/>
            </a:pPr>
            <a:r>
              <a:rPr lang="en-US" sz="1200" dirty="0"/>
              <a:t>Total </a:t>
            </a:r>
            <a:r>
              <a:rPr lang="en-US" sz="1200" dirty="0" err="1"/>
              <a:t>Qty</a:t>
            </a:r>
            <a:r>
              <a:rPr lang="en-US" sz="1200" dirty="0"/>
              <a:t> (</a:t>
            </a:r>
            <a:r>
              <a:rPr lang="en-US" sz="1200" dirty="0" err="1"/>
              <a:t>qty_claimed</a:t>
            </a:r>
            <a:r>
              <a:rPr lang="en-US" sz="1200" dirty="0"/>
              <a:t>)</a:t>
            </a:r>
          </a:p>
          <a:p>
            <a:pPr marL="285750" indent="-285750">
              <a:buFont typeface="Arial" panose="020B0604020202020204" pitchFamily="34" charset="0"/>
              <a:buChar char="•"/>
            </a:pPr>
            <a:r>
              <a:rPr lang="en-US" sz="1200" dirty="0" err="1"/>
              <a:t>Qty</a:t>
            </a:r>
            <a:r>
              <a:rPr lang="en-US" sz="1200" dirty="0"/>
              <a:t> Non-CF</a:t>
            </a:r>
            <a:endParaRPr lang="en-US" dirty="0"/>
          </a:p>
        </p:txBody>
      </p:sp>
      <p:sp>
        <p:nvSpPr>
          <p:cNvPr id="10" name="Rectangle 9"/>
          <p:cNvSpPr/>
          <p:nvPr/>
        </p:nvSpPr>
        <p:spPr>
          <a:xfrm>
            <a:off x="8271704" y="3429000"/>
            <a:ext cx="1811215" cy="15708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Maximo</a:t>
            </a:r>
          </a:p>
          <a:p>
            <a:pPr marL="285750" indent="-285750">
              <a:buFont typeface="Arial" panose="020B0604020202020204" pitchFamily="34" charset="0"/>
              <a:buChar char="•"/>
            </a:pPr>
            <a:r>
              <a:rPr lang="en-US" sz="1400" dirty="0"/>
              <a:t>Downtime</a:t>
            </a:r>
          </a:p>
        </p:txBody>
      </p:sp>
      <p:sp>
        <p:nvSpPr>
          <p:cNvPr id="11" name="Rectangle 10"/>
          <p:cNvSpPr/>
          <p:nvPr/>
        </p:nvSpPr>
        <p:spPr>
          <a:xfrm>
            <a:off x="5171585" y="4536842"/>
            <a:ext cx="1811215" cy="15708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Manual Asset Lookup Table</a:t>
            </a:r>
          </a:p>
          <a:p>
            <a:pPr marL="285750" indent="-285750">
              <a:buFont typeface="Arial" panose="020B0604020202020204" pitchFamily="34" charset="0"/>
              <a:buChar char="•"/>
            </a:pPr>
            <a:r>
              <a:rPr lang="en-US" sz="1400" dirty="0"/>
              <a:t>Asset Number</a:t>
            </a:r>
          </a:p>
          <a:p>
            <a:pPr marL="285750" indent="-285750">
              <a:buFont typeface="Arial" panose="020B0604020202020204" pitchFamily="34" charset="0"/>
              <a:buChar char="•"/>
            </a:pPr>
            <a:r>
              <a:rPr lang="en-US" sz="1400" dirty="0"/>
              <a:t>Cycle Time</a:t>
            </a:r>
          </a:p>
        </p:txBody>
      </p:sp>
      <p:sp>
        <p:nvSpPr>
          <p:cNvPr id="12" name="Rectangle 11"/>
          <p:cNvSpPr/>
          <p:nvPr/>
        </p:nvSpPr>
        <p:spPr>
          <a:xfrm>
            <a:off x="4835770" y="3307513"/>
            <a:ext cx="2479431" cy="10358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Manual Machine Group Lookup Table</a:t>
            </a:r>
          </a:p>
          <a:p>
            <a:pPr marL="285750" indent="-285750">
              <a:buFont typeface="Arial" panose="020B0604020202020204" pitchFamily="34" charset="0"/>
              <a:buChar char="•"/>
            </a:pPr>
            <a:r>
              <a:rPr lang="en-US" sz="1400" dirty="0"/>
              <a:t>Machine Group</a:t>
            </a:r>
          </a:p>
          <a:p>
            <a:pPr marL="285750" indent="-285750">
              <a:buFont typeface="Arial" panose="020B0604020202020204" pitchFamily="34" charset="0"/>
              <a:buChar char="•"/>
            </a:pPr>
            <a:r>
              <a:rPr lang="en-US" sz="1400" dirty="0"/>
              <a:t>Net Available Time</a:t>
            </a:r>
          </a:p>
          <a:p>
            <a:pPr marL="285750" indent="-285750">
              <a:buFont typeface="Arial" panose="020B0604020202020204" pitchFamily="34" charset="0"/>
              <a:buChar char="•"/>
            </a:pPr>
            <a:endParaRPr lang="en-US" sz="1400" dirty="0"/>
          </a:p>
        </p:txBody>
      </p:sp>
      <p:cxnSp>
        <p:nvCxnSpPr>
          <p:cNvPr id="13" name="Straight Arrow Connector 12"/>
          <p:cNvCxnSpPr>
            <a:stCxn id="9" idx="3"/>
            <a:endCxn id="11" idx="1"/>
          </p:cNvCxnSpPr>
          <p:nvPr/>
        </p:nvCxnSpPr>
        <p:spPr>
          <a:xfrm>
            <a:off x="3882681" y="4432944"/>
            <a:ext cx="1288904" cy="889345"/>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3"/>
            <a:endCxn id="10" idx="1"/>
          </p:cNvCxnSpPr>
          <p:nvPr/>
        </p:nvCxnSpPr>
        <p:spPr>
          <a:xfrm flipV="1">
            <a:off x="6982799" y="4214446"/>
            <a:ext cx="1288904" cy="1107842"/>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11" idx="0"/>
          </p:cNvCxnSpPr>
          <p:nvPr/>
        </p:nvCxnSpPr>
        <p:spPr>
          <a:xfrm>
            <a:off x="6075486" y="4343399"/>
            <a:ext cx="1707" cy="19344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0"/>
            <a:endCxn id="8" idx="2"/>
          </p:cNvCxnSpPr>
          <p:nvPr/>
        </p:nvCxnSpPr>
        <p:spPr>
          <a:xfrm flipV="1">
            <a:off x="2977074" y="2344621"/>
            <a:ext cx="3102099" cy="10843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a:endCxn id="8" idx="2"/>
          </p:cNvCxnSpPr>
          <p:nvPr/>
        </p:nvCxnSpPr>
        <p:spPr>
          <a:xfrm flipH="1" flipV="1">
            <a:off x="6079173" y="2344621"/>
            <a:ext cx="3098139" cy="10843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0"/>
            <a:endCxn id="8" idx="2"/>
          </p:cNvCxnSpPr>
          <p:nvPr/>
        </p:nvCxnSpPr>
        <p:spPr>
          <a:xfrm flipV="1">
            <a:off x="6075486" y="2344620"/>
            <a:ext cx="3687" cy="96289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456533">
            <a:off x="3825725" y="4916678"/>
            <a:ext cx="1165812" cy="184666"/>
          </a:xfrm>
          <a:prstGeom prst="rect">
            <a:avLst/>
          </a:prstGeom>
          <a:noFill/>
        </p:spPr>
        <p:txBody>
          <a:bodyPr wrap="square" lIns="0" tIns="0" rIns="0" bIns="0" rtlCol="0">
            <a:spAutoFit/>
          </a:bodyPr>
          <a:lstStyle/>
          <a:p>
            <a:pPr algn="ctr"/>
            <a:r>
              <a:rPr lang="en-US" sz="1200" dirty="0"/>
              <a:t>Uses Part &amp; Op</a:t>
            </a:r>
          </a:p>
        </p:txBody>
      </p:sp>
      <p:sp>
        <p:nvSpPr>
          <p:cNvPr id="20" name="TextBox 19"/>
          <p:cNvSpPr txBox="1"/>
          <p:nvPr/>
        </p:nvSpPr>
        <p:spPr>
          <a:xfrm rot="19188190">
            <a:off x="7059886" y="4839715"/>
            <a:ext cx="1345838" cy="184666"/>
          </a:xfrm>
          <a:prstGeom prst="rect">
            <a:avLst/>
          </a:prstGeom>
          <a:noFill/>
        </p:spPr>
        <p:txBody>
          <a:bodyPr wrap="square" lIns="0" tIns="0" rIns="0" bIns="0" rtlCol="0">
            <a:spAutoFit/>
          </a:bodyPr>
          <a:lstStyle/>
          <a:p>
            <a:pPr algn="ctr"/>
            <a:r>
              <a:rPr lang="en-US" sz="1200" dirty="0"/>
              <a:t>Uses Asset Number</a:t>
            </a:r>
          </a:p>
        </p:txBody>
      </p:sp>
      <p:sp>
        <p:nvSpPr>
          <p:cNvPr id="21" name="TextBox 20"/>
          <p:cNvSpPr txBox="1"/>
          <p:nvPr/>
        </p:nvSpPr>
        <p:spPr>
          <a:xfrm>
            <a:off x="6082916" y="4340737"/>
            <a:ext cx="1345838" cy="184666"/>
          </a:xfrm>
          <a:prstGeom prst="rect">
            <a:avLst/>
          </a:prstGeom>
          <a:noFill/>
        </p:spPr>
        <p:txBody>
          <a:bodyPr wrap="square" lIns="0" tIns="0" rIns="0" bIns="0" rtlCol="0">
            <a:spAutoFit/>
          </a:bodyPr>
          <a:lstStyle/>
          <a:p>
            <a:pPr algn="ctr"/>
            <a:r>
              <a:rPr lang="en-US" sz="1200" dirty="0"/>
              <a:t>Uses Asset Number</a:t>
            </a:r>
          </a:p>
        </p:txBody>
      </p:sp>
      <p:sp>
        <p:nvSpPr>
          <p:cNvPr id="22" name="Rectangle 21"/>
          <p:cNvSpPr/>
          <p:nvPr/>
        </p:nvSpPr>
        <p:spPr>
          <a:xfrm>
            <a:off x="98915" y="5322288"/>
            <a:ext cx="1811215" cy="8296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BDW</a:t>
            </a:r>
          </a:p>
          <a:p>
            <a:pPr marL="285750" indent="-285750">
              <a:buFont typeface="Arial" panose="020B0604020202020204" pitchFamily="34" charset="0"/>
              <a:buChar char="•"/>
            </a:pPr>
            <a:r>
              <a:rPr lang="en-US" sz="1400" dirty="0"/>
              <a:t>FW date begin</a:t>
            </a:r>
          </a:p>
          <a:p>
            <a:pPr marL="285750" indent="-285750">
              <a:buFont typeface="Arial" panose="020B0604020202020204" pitchFamily="34" charset="0"/>
              <a:buChar char="•"/>
            </a:pPr>
            <a:r>
              <a:rPr lang="en-US" sz="1400" dirty="0"/>
              <a:t>FW date end</a:t>
            </a:r>
          </a:p>
        </p:txBody>
      </p:sp>
      <p:cxnSp>
        <p:nvCxnSpPr>
          <p:cNvPr id="23" name="Straight Arrow Connector 22"/>
          <p:cNvCxnSpPr>
            <a:stCxn id="9" idx="2"/>
            <a:endCxn id="22" idx="3"/>
          </p:cNvCxnSpPr>
          <p:nvPr/>
        </p:nvCxnSpPr>
        <p:spPr>
          <a:xfrm flipH="1">
            <a:off x="1910130" y="5436888"/>
            <a:ext cx="1066944" cy="300229"/>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348323">
            <a:off x="1904800" y="5721545"/>
            <a:ext cx="1165812" cy="184666"/>
          </a:xfrm>
          <a:prstGeom prst="rect">
            <a:avLst/>
          </a:prstGeom>
          <a:noFill/>
        </p:spPr>
        <p:txBody>
          <a:bodyPr wrap="square" lIns="0" tIns="0" rIns="0" bIns="0" rtlCol="0">
            <a:spAutoFit/>
          </a:bodyPr>
          <a:lstStyle/>
          <a:p>
            <a:pPr algn="ctr"/>
            <a:r>
              <a:rPr lang="en-US" sz="1200" dirty="0"/>
              <a:t>Uses FY &amp; FW</a:t>
            </a:r>
          </a:p>
        </p:txBody>
      </p:sp>
      <p:sp>
        <p:nvSpPr>
          <p:cNvPr id="24" name="Rectangle 23"/>
          <p:cNvSpPr/>
          <p:nvPr/>
        </p:nvSpPr>
        <p:spPr>
          <a:xfrm>
            <a:off x="8596563" y="1479884"/>
            <a:ext cx="2580774" cy="222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Aviation Sites Lat &amp; Long</a:t>
            </a:r>
          </a:p>
        </p:txBody>
      </p:sp>
      <p:cxnSp>
        <p:nvCxnSpPr>
          <p:cNvPr id="27" name="Straight Arrow Connector 26"/>
          <p:cNvCxnSpPr>
            <a:stCxn id="7" idx="0"/>
            <a:endCxn id="24" idx="1"/>
          </p:cNvCxnSpPr>
          <p:nvPr/>
        </p:nvCxnSpPr>
        <p:spPr>
          <a:xfrm flipV="1">
            <a:off x="7690342" y="1591176"/>
            <a:ext cx="906221" cy="94949"/>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21325615">
            <a:off x="7832550" y="1381170"/>
            <a:ext cx="878305" cy="161583"/>
          </a:xfrm>
          <a:prstGeom prst="rect">
            <a:avLst/>
          </a:prstGeom>
          <a:noFill/>
        </p:spPr>
        <p:txBody>
          <a:bodyPr wrap="square" lIns="0" tIns="0" rIns="0" bIns="0" rtlCol="0">
            <a:spAutoFit/>
          </a:bodyPr>
          <a:lstStyle/>
          <a:p>
            <a:r>
              <a:rPr lang="en-US" sz="1050" dirty="0">
                <a:solidFill>
                  <a:schemeClr val="accent2"/>
                </a:solidFill>
              </a:rPr>
              <a:t>Uses </a:t>
            </a:r>
            <a:r>
              <a:rPr lang="en-US" sz="1050" dirty="0" err="1">
                <a:solidFill>
                  <a:schemeClr val="accent2"/>
                </a:solidFill>
              </a:rPr>
              <a:t>Site_code</a:t>
            </a:r>
            <a:endParaRPr lang="en-US" sz="1050" dirty="0">
              <a:solidFill>
                <a:schemeClr val="accent2"/>
              </a:solidFill>
            </a:endParaRPr>
          </a:p>
        </p:txBody>
      </p:sp>
    </p:spTree>
    <p:extLst>
      <p:ext uri="{BB962C8B-B14F-4D97-AF65-F5344CB8AC3E}">
        <p14:creationId xmlns:p14="http://schemas.microsoft.com/office/powerpoint/2010/main" val="239561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stretch>
            <a:fillRect/>
          </a:stretch>
        </p:blipFill>
        <p:spPr>
          <a:xfrm>
            <a:off x="1263523" y="1373748"/>
            <a:ext cx="9725025" cy="3086100"/>
          </a:xfrm>
          <a:prstGeom prst="rect">
            <a:avLst/>
          </a:prstGeom>
        </p:spPr>
      </p:pic>
      <p:sp>
        <p:nvSpPr>
          <p:cNvPr id="3" name="Date Placeholder 2"/>
          <p:cNvSpPr>
            <a:spLocks noGrp="1"/>
          </p:cNvSpPr>
          <p:nvPr>
            <p:ph type="dt" sz="half" idx="10"/>
          </p:nvPr>
        </p:nvSpPr>
        <p:spPr/>
        <p:txBody>
          <a:bodyPr/>
          <a:lstStyle/>
          <a:p>
            <a:fld id="{59EEFB7E-6E29-4C49-9BD1-1BAE86130173}" type="datetime4">
              <a:rPr lang="en-US" smtClean="0"/>
              <a:pPr/>
              <a:t>January 25, 2017</a:t>
            </a:fld>
            <a:endParaRPr lang="en-CA"/>
          </a:p>
        </p:txBody>
      </p:sp>
      <p:sp>
        <p:nvSpPr>
          <p:cNvPr id="4" name="Footer Placeholder 3"/>
          <p:cNvSpPr>
            <a:spLocks noGrp="1"/>
          </p:cNvSpPr>
          <p:nvPr>
            <p:ph type="ftr" sz="quarter" idx="11"/>
          </p:nvPr>
        </p:nvSpPr>
        <p:spPr/>
        <p:txBody>
          <a:bodyPr/>
          <a:lstStyle/>
          <a:p>
            <a:r>
              <a:rPr lang="en-CA"/>
              <a:t>OEE Tool Documentaion v1</a:t>
            </a:r>
          </a:p>
        </p:txBody>
      </p:sp>
      <p:sp>
        <p:nvSpPr>
          <p:cNvPr id="5" name="Slide Number Placeholder 4"/>
          <p:cNvSpPr>
            <a:spLocks noGrp="1"/>
          </p:cNvSpPr>
          <p:nvPr>
            <p:ph type="sldNum" sz="quarter" idx="12"/>
          </p:nvPr>
        </p:nvSpPr>
        <p:spPr/>
        <p:txBody>
          <a:bodyPr/>
          <a:lstStyle/>
          <a:p>
            <a:fld id="{00E6A5BD-C011-4A45-AA3A-201790FB7F2B}" type="slidenum">
              <a:rPr lang="en-CA" smtClean="0"/>
              <a:pPr/>
              <a:t>6</a:t>
            </a:fld>
            <a:endParaRPr lang="en-CA"/>
          </a:p>
        </p:txBody>
      </p:sp>
      <p:sp>
        <p:nvSpPr>
          <p:cNvPr id="6" name="Title 5"/>
          <p:cNvSpPr>
            <a:spLocks noGrp="1"/>
          </p:cNvSpPr>
          <p:nvPr>
            <p:ph type="title"/>
          </p:nvPr>
        </p:nvSpPr>
        <p:spPr/>
        <p:txBody>
          <a:bodyPr/>
          <a:lstStyle/>
          <a:p>
            <a:r>
              <a:rPr lang="en-US"/>
              <a:t>Geagp_dl_adv_analytics.ytd_throughput_view</a:t>
            </a:r>
            <a:endParaRPr lang="en-US" dirty="0"/>
          </a:p>
        </p:txBody>
      </p:sp>
    </p:spTree>
    <p:extLst>
      <p:ext uri="{BB962C8B-B14F-4D97-AF65-F5344CB8AC3E}">
        <p14:creationId xmlns:p14="http://schemas.microsoft.com/office/powerpoint/2010/main" val="272593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stretch>
            <a:fillRect/>
          </a:stretch>
        </p:blipFill>
        <p:spPr>
          <a:xfrm>
            <a:off x="561284" y="1427663"/>
            <a:ext cx="11182350" cy="3486150"/>
          </a:xfrm>
          <a:prstGeom prst="rect">
            <a:avLst/>
          </a:prstGeom>
        </p:spPr>
      </p:pic>
      <p:sp>
        <p:nvSpPr>
          <p:cNvPr id="3" name="Date Placeholder 2"/>
          <p:cNvSpPr>
            <a:spLocks noGrp="1"/>
          </p:cNvSpPr>
          <p:nvPr>
            <p:ph type="dt" sz="half" idx="10"/>
          </p:nvPr>
        </p:nvSpPr>
        <p:spPr/>
        <p:txBody>
          <a:bodyPr/>
          <a:lstStyle/>
          <a:p>
            <a:fld id="{59EEFB7E-6E29-4C49-9BD1-1BAE86130173}"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p>
        </p:txBody>
      </p:sp>
      <p:sp>
        <p:nvSpPr>
          <p:cNvPr id="5" name="Slide Number Placeholder 4"/>
          <p:cNvSpPr>
            <a:spLocks noGrp="1"/>
          </p:cNvSpPr>
          <p:nvPr>
            <p:ph type="sldNum" sz="quarter" idx="12"/>
          </p:nvPr>
        </p:nvSpPr>
        <p:spPr/>
        <p:txBody>
          <a:bodyPr/>
          <a:lstStyle/>
          <a:p>
            <a:fld id="{00E6A5BD-C011-4A45-AA3A-201790FB7F2B}" type="slidenum">
              <a:rPr lang="en-CA" smtClean="0"/>
              <a:t>7</a:t>
            </a:fld>
            <a:endParaRPr lang="en-CA"/>
          </a:p>
        </p:txBody>
      </p:sp>
      <p:sp>
        <p:nvSpPr>
          <p:cNvPr id="6" name="Title 5"/>
          <p:cNvSpPr>
            <a:spLocks noGrp="1"/>
          </p:cNvSpPr>
          <p:nvPr>
            <p:ph type="title"/>
          </p:nvPr>
        </p:nvSpPr>
        <p:spPr/>
        <p:txBody>
          <a:bodyPr/>
          <a:lstStyle/>
          <a:p>
            <a:r>
              <a:rPr lang="en-US" dirty="0" err="1"/>
              <a:t>Geagp_maximorep.maximorep_assetstatus_mv</a:t>
            </a:r>
            <a:endParaRPr lang="en-US" dirty="0"/>
          </a:p>
        </p:txBody>
      </p:sp>
    </p:spTree>
    <p:extLst>
      <p:ext uri="{BB962C8B-B14F-4D97-AF65-F5344CB8AC3E}">
        <p14:creationId xmlns:p14="http://schemas.microsoft.com/office/powerpoint/2010/main" val="336643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Geagp_dl_adv_analytics</a:t>
            </a:r>
            <a:endParaRPr lang="en-US" dirty="0"/>
          </a:p>
        </p:txBody>
      </p:sp>
      <p:sp>
        <p:nvSpPr>
          <p:cNvPr id="3" name="Date Placeholder 2"/>
          <p:cNvSpPr>
            <a:spLocks noGrp="1"/>
          </p:cNvSpPr>
          <p:nvPr>
            <p:ph type="dt" sz="half" idx="10"/>
          </p:nvPr>
        </p:nvSpPr>
        <p:spPr/>
        <p:txBody>
          <a:bodyPr/>
          <a:lstStyle/>
          <a:p>
            <a:fld id="{8D58AE86-05DA-4E07-AAE8-B544006B2573}"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p>
        </p:txBody>
      </p:sp>
      <p:sp>
        <p:nvSpPr>
          <p:cNvPr id="5" name="Slide Number Placeholder 4"/>
          <p:cNvSpPr>
            <a:spLocks noGrp="1"/>
          </p:cNvSpPr>
          <p:nvPr>
            <p:ph type="sldNum" sz="quarter" idx="12"/>
          </p:nvPr>
        </p:nvSpPr>
        <p:spPr/>
        <p:txBody>
          <a:bodyPr/>
          <a:lstStyle/>
          <a:p>
            <a:fld id="{00E6A5BD-C011-4A45-AA3A-201790FB7F2B}" type="slidenum">
              <a:rPr lang="en-CA" smtClean="0"/>
              <a:t>8</a:t>
            </a:fld>
            <a:endParaRPr lang="en-CA"/>
          </a:p>
        </p:txBody>
      </p:sp>
      <p:pic>
        <p:nvPicPr>
          <p:cNvPr id="6" name="Picture 5"/>
          <p:cNvPicPr>
            <a:picLocks noChangeAspect="1"/>
          </p:cNvPicPr>
          <p:nvPr/>
        </p:nvPicPr>
        <p:blipFill>
          <a:blip r:embed="rId2"/>
          <a:stretch>
            <a:fillRect/>
          </a:stretch>
        </p:blipFill>
        <p:spPr>
          <a:xfrm>
            <a:off x="643045" y="1920965"/>
            <a:ext cx="3941547" cy="3267335"/>
          </a:xfrm>
          <a:prstGeom prst="rect">
            <a:avLst/>
          </a:prstGeom>
        </p:spPr>
      </p:pic>
      <p:pic>
        <p:nvPicPr>
          <p:cNvPr id="7" name="Picture 6"/>
          <p:cNvPicPr>
            <a:picLocks noChangeAspect="1"/>
          </p:cNvPicPr>
          <p:nvPr/>
        </p:nvPicPr>
        <p:blipFill>
          <a:blip r:embed="rId3"/>
          <a:stretch>
            <a:fillRect/>
          </a:stretch>
        </p:blipFill>
        <p:spPr>
          <a:xfrm>
            <a:off x="7032103" y="1926768"/>
            <a:ext cx="3592781" cy="3261532"/>
          </a:xfrm>
          <a:prstGeom prst="rect">
            <a:avLst/>
          </a:prstGeom>
        </p:spPr>
      </p:pic>
      <p:sp>
        <p:nvSpPr>
          <p:cNvPr id="8" name="TextBox 7"/>
          <p:cNvSpPr txBox="1"/>
          <p:nvPr/>
        </p:nvSpPr>
        <p:spPr>
          <a:xfrm>
            <a:off x="7792571" y="1635445"/>
            <a:ext cx="2245657" cy="276999"/>
          </a:xfrm>
          <a:prstGeom prst="rect">
            <a:avLst/>
          </a:prstGeom>
          <a:noFill/>
        </p:spPr>
        <p:txBody>
          <a:bodyPr wrap="square" lIns="0" tIns="0" rIns="0" bIns="0" rtlCol="0">
            <a:spAutoFit/>
          </a:bodyPr>
          <a:lstStyle/>
          <a:p>
            <a:r>
              <a:rPr lang="en-US" dirty="0" err="1">
                <a:solidFill>
                  <a:schemeClr val="accent2"/>
                </a:solidFill>
              </a:rPr>
              <a:t>ia_site_asset_group_lkp</a:t>
            </a:r>
            <a:endParaRPr lang="en-US" dirty="0">
              <a:solidFill>
                <a:schemeClr val="accent2"/>
              </a:solidFill>
            </a:endParaRPr>
          </a:p>
        </p:txBody>
      </p:sp>
      <p:sp>
        <p:nvSpPr>
          <p:cNvPr id="9" name="TextBox 8"/>
          <p:cNvSpPr txBox="1"/>
          <p:nvPr/>
        </p:nvSpPr>
        <p:spPr>
          <a:xfrm>
            <a:off x="1679097" y="1635445"/>
            <a:ext cx="1756627" cy="276999"/>
          </a:xfrm>
          <a:prstGeom prst="rect">
            <a:avLst/>
          </a:prstGeom>
          <a:noFill/>
        </p:spPr>
        <p:txBody>
          <a:bodyPr wrap="square" lIns="0" tIns="0" rIns="0" bIns="0" rtlCol="0">
            <a:spAutoFit/>
          </a:bodyPr>
          <a:lstStyle/>
          <a:p>
            <a:r>
              <a:rPr lang="en-US" dirty="0" err="1">
                <a:solidFill>
                  <a:schemeClr val="accent2"/>
                </a:solidFill>
              </a:rPr>
              <a:t>ia_asset_oper_lkp</a:t>
            </a:r>
            <a:endParaRPr lang="en-US" dirty="0">
              <a:solidFill>
                <a:schemeClr val="accent2"/>
              </a:solidFill>
            </a:endParaRPr>
          </a:p>
        </p:txBody>
      </p:sp>
    </p:spTree>
    <p:extLst>
      <p:ext uri="{BB962C8B-B14F-4D97-AF65-F5344CB8AC3E}">
        <p14:creationId xmlns:p14="http://schemas.microsoft.com/office/powerpoint/2010/main" val="286508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stretch>
            <a:fillRect/>
          </a:stretch>
        </p:blipFill>
        <p:spPr>
          <a:xfrm>
            <a:off x="97536" y="1375571"/>
            <a:ext cx="12017357" cy="3816380"/>
          </a:xfrm>
          <a:prstGeom prst="rect">
            <a:avLst/>
          </a:prstGeom>
        </p:spPr>
      </p:pic>
      <p:sp>
        <p:nvSpPr>
          <p:cNvPr id="3" name="Date Placeholder 2"/>
          <p:cNvSpPr>
            <a:spLocks noGrp="1"/>
          </p:cNvSpPr>
          <p:nvPr>
            <p:ph type="dt" sz="half" idx="10"/>
          </p:nvPr>
        </p:nvSpPr>
        <p:spPr/>
        <p:txBody>
          <a:bodyPr/>
          <a:lstStyle/>
          <a:p>
            <a:fld id="{59EEFB7E-6E29-4C49-9BD1-1BAE86130173}" type="datetime4">
              <a:rPr lang="en-US" smtClean="0"/>
              <a:t>January 25, 2017</a:t>
            </a:fld>
            <a:endParaRPr lang="en-CA"/>
          </a:p>
        </p:txBody>
      </p:sp>
      <p:sp>
        <p:nvSpPr>
          <p:cNvPr id="4" name="Footer Placeholder 3"/>
          <p:cNvSpPr>
            <a:spLocks noGrp="1"/>
          </p:cNvSpPr>
          <p:nvPr>
            <p:ph type="ftr" sz="quarter" idx="11"/>
          </p:nvPr>
        </p:nvSpPr>
        <p:spPr/>
        <p:txBody>
          <a:bodyPr/>
          <a:lstStyle/>
          <a:p>
            <a:r>
              <a:rPr lang="en-CA"/>
              <a:t>OEE Tool Documentaion v1</a:t>
            </a:r>
          </a:p>
        </p:txBody>
      </p:sp>
      <p:sp>
        <p:nvSpPr>
          <p:cNvPr id="5" name="Slide Number Placeholder 4"/>
          <p:cNvSpPr>
            <a:spLocks noGrp="1"/>
          </p:cNvSpPr>
          <p:nvPr>
            <p:ph type="sldNum" sz="quarter" idx="12"/>
          </p:nvPr>
        </p:nvSpPr>
        <p:spPr/>
        <p:txBody>
          <a:bodyPr/>
          <a:lstStyle/>
          <a:p>
            <a:fld id="{00E6A5BD-C011-4A45-AA3A-201790FB7F2B}" type="slidenum">
              <a:rPr lang="en-CA" smtClean="0"/>
              <a:t>9</a:t>
            </a:fld>
            <a:endParaRPr lang="en-CA"/>
          </a:p>
        </p:txBody>
      </p:sp>
      <p:sp>
        <p:nvSpPr>
          <p:cNvPr id="6" name="Title 5"/>
          <p:cNvSpPr>
            <a:spLocks noGrp="1"/>
          </p:cNvSpPr>
          <p:nvPr>
            <p:ph type="title"/>
          </p:nvPr>
        </p:nvSpPr>
        <p:spPr/>
        <p:txBody>
          <a:bodyPr/>
          <a:lstStyle/>
          <a:p>
            <a:r>
              <a:rPr lang="en-US" dirty="0" err="1"/>
              <a:t>Geagp_dl_adv_analytics.ia_oee_panel_view</a:t>
            </a:r>
            <a:endParaRPr lang="en-US" dirty="0"/>
          </a:p>
        </p:txBody>
      </p:sp>
    </p:spTree>
    <p:extLst>
      <p:ext uri="{BB962C8B-B14F-4D97-AF65-F5344CB8AC3E}">
        <p14:creationId xmlns:p14="http://schemas.microsoft.com/office/powerpoint/2010/main" val="1534047094"/>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171</TotalTime>
  <Words>1259</Words>
  <Application>Microsoft Office PowerPoint</Application>
  <PresentationFormat>Widescreen</PresentationFormat>
  <Paragraphs>167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GE Inspira Sans</vt:lpstr>
      <vt:lpstr>Wingdings</vt:lpstr>
      <vt:lpstr>GE</vt:lpstr>
      <vt:lpstr>OEE Tool Documentation v1</vt:lpstr>
      <vt:lpstr>Base Calculations/Definitions</vt:lpstr>
      <vt:lpstr>PowerPoint Presentation</vt:lpstr>
      <vt:lpstr>Data</vt:lpstr>
      <vt:lpstr>PowerPoint Presentation</vt:lpstr>
      <vt:lpstr>Geagp_dl_adv_analytics.ytd_throughput_view</vt:lpstr>
      <vt:lpstr>Geagp_maximorep.maximorep_assetstatus_mv</vt:lpstr>
      <vt:lpstr>Geagp_dl_adv_analytics</vt:lpstr>
      <vt:lpstr>Geagp_dl_adv_analytics.ia_oee_panel_view</vt:lpstr>
      <vt:lpstr>Aviation Sites Lat &amp; Long (excel stored locally in Spotfire)</vt:lpstr>
      <vt:lpstr>Visualization</vt:lpstr>
      <vt:lpstr>Calculated Columns in Spotfire</vt:lpstr>
      <vt:lpstr>Calculated Columns in Spotfire (cont)</vt:lpstr>
      <vt:lpstr>Calculated Columns in Spotfire (cont)</vt:lpstr>
      <vt:lpstr>Spotfire Data Join</vt:lpstr>
      <vt:lpstr>PowerPoint Presentation</vt:lpstr>
      <vt:lpstr>PowerPoint Presentation</vt:lpstr>
      <vt:lpstr>PowerPoint Presentation</vt:lpstr>
      <vt:lpstr>Summary Table Filters</vt:lpstr>
      <vt:lpstr>Line Chart (all 4) Data Filter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Mallory, Shaun (GE Aviation, US)</dc:creator>
  <dc:description>Version 1.08
Job 1437
August 25, 2016</dc:description>
  <cp:lastModifiedBy>Mallory, Shaun (GE Aviation, US)</cp:lastModifiedBy>
  <cp:revision>22</cp:revision>
  <dcterms:created xsi:type="dcterms:W3CDTF">2017-01-24T23:59:47Z</dcterms:created>
  <dcterms:modified xsi:type="dcterms:W3CDTF">2017-01-25T14:17:56Z</dcterms:modified>
</cp:coreProperties>
</file>