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64" r:id="rId4"/>
    <p:sldId id="272" r:id="rId5"/>
    <p:sldId id="268" r:id="rId6"/>
    <p:sldId id="269" r:id="rId7"/>
    <p:sldId id="270" r:id="rId8"/>
    <p:sldId id="271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/>
    <p:restoredTop sz="90149" autoAdjust="0"/>
  </p:normalViewPr>
  <p:slideViewPr>
    <p:cSldViewPr snapToGrid="0" snapToObjects="1">
      <p:cViewPr>
        <p:scale>
          <a:sx n="100" d="100"/>
          <a:sy n="100" d="100"/>
        </p:scale>
        <p:origin x="11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bimalmishra/Documents/GENPACT/POCs/NOC/01_Node_MC187_PerMinu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DELTA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Sheet1!$H$2:$H$145</c:f>
              <c:numCache>
                <c:formatCode>General</c:formatCode>
                <c:ptCount val="144"/>
                <c:pt idx="0">
                  <c:v>6.800000000000004</c:v>
                </c:pt>
                <c:pt idx="1">
                  <c:v>6.800000000000004</c:v>
                </c:pt>
                <c:pt idx="2">
                  <c:v>6.800000000000004</c:v>
                </c:pt>
                <c:pt idx="3">
                  <c:v>6.800000000000004</c:v>
                </c:pt>
                <c:pt idx="4">
                  <c:v>5.100000000000001</c:v>
                </c:pt>
                <c:pt idx="5">
                  <c:v>6.800000000000004</c:v>
                </c:pt>
                <c:pt idx="6">
                  <c:v>8.100000000000001</c:v>
                </c:pt>
                <c:pt idx="7">
                  <c:v>6.800000000000004</c:v>
                </c:pt>
                <c:pt idx="8">
                  <c:v>6.800000000000004</c:v>
                </c:pt>
                <c:pt idx="9">
                  <c:v>3.600000000000001</c:v>
                </c:pt>
                <c:pt idx="10">
                  <c:v>7.400000000000005</c:v>
                </c:pt>
                <c:pt idx="11">
                  <c:v>6.800000000000001</c:v>
                </c:pt>
                <c:pt idx="12">
                  <c:v>5.800000000000004</c:v>
                </c:pt>
                <c:pt idx="13">
                  <c:v>6.800000000000004</c:v>
                </c:pt>
                <c:pt idx="14">
                  <c:v>6.800000000000004</c:v>
                </c:pt>
                <c:pt idx="15">
                  <c:v>6.800000000000004</c:v>
                </c:pt>
                <c:pt idx="16">
                  <c:v>7.199999999999997</c:v>
                </c:pt>
                <c:pt idx="17">
                  <c:v>6.800000000000004</c:v>
                </c:pt>
                <c:pt idx="18">
                  <c:v>6.800000000000004</c:v>
                </c:pt>
                <c:pt idx="19">
                  <c:v>6.800000000000004</c:v>
                </c:pt>
                <c:pt idx="20">
                  <c:v>6.800000000000004</c:v>
                </c:pt>
                <c:pt idx="21">
                  <c:v>6.800000000000004</c:v>
                </c:pt>
                <c:pt idx="22">
                  <c:v>6.800000000000004</c:v>
                </c:pt>
                <c:pt idx="23">
                  <c:v>6.800000000000004</c:v>
                </c:pt>
                <c:pt idx="24">
                  <c:v>7.199999999999997</c:v>
                </c:pt>
                <c:pt idx="25">
                  <c:v>6.800000000000004</c:v>
                </c:pt>
                <c:pt idx="26">
                  <c:v>6.800000000000004</c:v>
                </c:pt>
                <c:pt idx="27">
                  <c:v>8.800000000000004</c:v>
                </c:pt>
                <c:pt idx="28">
                  <c:v>6.800000000000004</c:v>
                </c:pt>
                <c:pt idx="29">
                  <c:v>6.800000000000004</c:v>
                </c:pt>
                <c:pt idx="30">
                  <c:v>6.800000000000004</c:v>
                </c:pt>
                <c:pt idx="31">
                  <c:v>6.800000000000004</c:v>
                </c:pt>
                <c:pt idx="32">
                  <c:v>7.199999999999997</c:v>
                </c:pt>
                <c:pt idx="33">
                  <c:v>7.6</c:v>
                </c:pt>
                <c:pt idx="34">
                  <c:v>7.999999999999996</c:v>
                </c:pt>
                <c:pt idx="35">
                  <c:v>8.400000000000002</c:v>
                </c:pt>
                <c:pt idx="36">
                  <c:v>8.800000000000004</c:v>
                </c:pt>
                <c:pt idx="37">
                  <c:v>9.2</c:v>
                </c:pt>
                <c:pt idx="38">
                  <c:v>9.600000000000001</c:v>
                </c:pt>
                <c:pt idx="39">
                  <c:v>10.0</c:v>
                </c:pt>
                <c:pt idx="40">
                  <c:v>10.4</c:v>
                </c:pt>
                <c:pt idx="41">
                  <c:v>10.8</c:v>
                </c:pt>
                <c:pt idx="42">
                  <c:v>6.800000000000004</c:v>
                </c:pt>
                <c:pt idx="43">
                  <c:v>6.800000000000004</c:v>
                </c:pt>
                <c:pt idx="44">
                  <c:v>6.800000000000004</c:v>
                </c:pt>
                <c:pt idx="45">
                  <c:v>7.800000000000004</c:v>
                </c:pt>
                <c:pt idx="46">
                  <c:v>8.800000000000004</c:v>
                </c:pt>
                <c:pt idx="47">
                  <c:v>6.800000000000004</c:v>
                </c:pt>
                <c:pt idx="48">
                  <c:v>5.5</c:v>
                </c:pt>
                <c:pt idx="49">
                  <c:v>6.6</c:v>
                </c:pt>
                <c:pt idx="50">
                  <c:v>8.3</c:v>
                </c:pt>
                <c:pt idx="51">
                  <c:v>6.6</c:v>
                </c:pt>
                <c:pt idx="52">
                  <c:v>6.6</c:v>
                </c:pt>
                <c:pt idx="53">
                  <c:v>6.6</c:v>
                </c:pt>
                <c:pt idx="54">
                  <c:v>8.800000000000004</c:v>
                </c:pt>
                <c:pt idx="55">
                  <c:v>6.6</c:v>
                </c:pt>
                <c:pt idx="56">
                  <c:v>6.6</c:v>
                </c:pt>
                <c:pt idx="57">
                  <c:v>6.6</c:v>
                </c:pt>
                <c:pt idx="58">
                  <c:v>6.6</c:v>
                </c:pt>
                <c:pt idx="59">
                  <c:v>6.6</c:v>
                </c:pt>
                <c:pt idx="60">
                  <c:v>6.800000000000004</c:v>
                </c:pt>
                <c:pt idx="61">
                  <c:v>7.199999999999997</c:v>
                </c:pt>
                <c:pt idx="62">
                  <c:v>7.6</c:v>
                </c:pt>
                <c:pt idx="63">
                  <c:v>7.999999999999996</c:v>
                </c:pt>
                <c:pt idx="64">
                  <c:v>8.400000000000002</c:v>
                </c:pt>
                <c:pt idx="65">
                  <c:v>8.800000000000004</c:v>
                </c:pt>
                <c:pt idx="66">
                  <c:v>9.2</c:v>
                </c:pt>
                <c:pt idx="67">
                  <c:v>9.600000000000001</c:v>
                </c:pt>
                <c:pt idx="68">
                  <c:v>6.6</c:v>
                </c:pt>
                <c:pt idx="69">
                  <c:v>6.6</c:v>
                </c:pt>
                <c:pt idx="70">
                  <c:v>6.6</c:v>
                </c:pt>
                <c:pt idx="71">
                  <c:v>6.6</c:v>
                </c:pt>
                <c:pt idx="72">
                  <c:v>6.6</c:v>
                </c:pt>
                <c:pt idx="73">
                  <c:v>4.300000000000004</c:v>
                </c:pt>
                <c:pt idx="74">
                  <c:v>6.6</c:v>
                </c:pt>
                <c:pt idx="75">
                  <c:v>6.6</c:v>
                </c:pt>
                <c:pt idx="76">
                  <c:v>7.300000000000004</c:v>
                </c:pt>
                <c:pt idx="77">
                  <c:v>6.6</c:v>
                </c:pt>
                <c:pt idx="78">
                  <c:v>6.6</c:v>
                </c:pt>
                <c:pt idx="79">
                  <c:v>6.6</c:v>
                </c:pt>
                <c:pt idx="80">
                  <c:v>7.199999999999997</c:v>
                </c:pt>
                <c:pt idx="81">
                  <c:v>7.6</c:v>
                </c:pt>
                <c:pt idx="82">
                  <c:v>7.999999999999996</c:v>
                </c:pt>
                <c:pt idx="83">
                  <c:v>7.199999999999997</c:v>
                </c:pt>
                <c:pt idx="84">
                  <c:v>7.6</c:v>
                </c:pt>
                <c:pt idx="85">
                  <c:v>7.999999999999996</c:v>
                </c:pt>
                <c:pt idx="86">
                  <c:v>8.400000000000002</c:v>
                </c:pt>
                <c:pt idx="87">
                  <c:v>8.800000000000004</c:v>
                </c:pt>
                <c:pt idx="88">
                  <c:v>9.2</c:v>
                </c:pt>
                <c:pt idx="89">
                  <c:v>9.600000000000001</c:v>
                </c:pt>
                <c:pt idx="90">
                  <c:v>10.0</c:v>
                </c:pt>
                <c:pt idx="91">
                  <c:v>10.4</c:v>
                </c:pt>
                <c:pt idx="92">
                  <c:v>6.6</c:v>
                </c:pt>
                <c:pt idx="93">
                  <c:v>6.6</c:v>
                </c:pt>
                <c:pt idx="94">
                  <c:v>6.6</c:v>
                </c:pt>
                <c:pt idx="95">
                  <c:v>6.6</c:v>
                </c:pt>
                <c:pt idx="96">
                  <c:v>6.300000000000004</c:v>
                </c:pt>
                <c:pt idx="97">
                  <c:v>6.300000000000004</c:v>
                </c:pt>
                <c:pt idx="98">
                  <c:v>6.300000000000004</c:v>
                </c:pt>
                <c:pt idx="99">
                  <c:v>6.300000000000004</c:v>
                </c:pt>
                <c:pt idx="100">
                  <c:v>6.300000000000004</c:v>
                </c:pt>
                <c:pt idx="101">
                  <c:v>6.300000000000004</c:v>
                </c:pt>
                <c:pt idx="102">
                  <c:v>3.0</c:v>
                </c:pt>
                <c:pt idx="103">
                  <c:v>6.300000000000004</c:v>
                </c:pt>
                <c:pt idx="104">
                  <c:v>6.300000000000004</c:v>
                </c:pt>
                <c:pt idx="105">
                  <c:v>6.300000000000004</c:v>
                </c:pt>
                <c:pt idx="106">
                  <c:v>7.800000000000004</c:v>
                </c:pt>
                <c:pt idx="107">
                  <c:v>6.300000000000004</c:v>
                </c:pt>
                <c:pt idx="108">
                  <c:v>6.300000000000004</c:v>
                </c:pt>
                <c:pt idx="109">
                  <c:v>6.300000000000004</c:v>
                </c:pt>
                <c:pt idx="110">
                  <c:v>6.300000000000004</c:v>
                </c:pt>
                <c:pt idx="111">
                  <c:v>10.8</c:v>
                </c:pt>
                <c:pt idx="112">
                  <c:v>6.300000000000004</c:v>
                </c:pt>
                <c:pt idx="113">
                  <c:v>6.300000000000004</c:v>
                </c:pt>
                <c:pt idx="114">
                  <c:v>6.300000000000004</c:v>
                </c:pt>
                <c:pt idx="115">
                  <c:v>6.300000000000004</c:v>
                </c:pt>
                <c:pt idx="116">
                  <c:v>6.300000000000004</c:v>
                </c:pt>
                <c:pt idx="117">
                  <c:v>6.300000000000004</c:v>
                </c:pt>
                <c:pt idx="118">
                  <c:v>4.800000000000004</c:v>
                </c:pt>
                <c:pt idx="119">
                  <c:v>6.300000000000004</c:v>
                </c:pt>
                <c:pt idx="120">
                  <c:v>6.300000000000004</c:v>
                </c:pt>
                <c:pt idx="121">
                  <c:v>6.300000000000004</c:v>
                </c:pt>
                <c:pt idx="122">
                  <c:v>7.199999999999997</c:v>
                </c:pt>
                <c:pt idx="123">
                  <c:v>7.6</c:v>
                </c:pt>
                <c:pt idx="124">
                  <c:v>7.999999999999996</c:v>
                </c:pt>
                <c:pt idx="125">
                  <c:v>7.199999999999997</c:v>
                </c:pt>
                <c:pt idx="126">
                  <c:v>7.6</c:v>
                </c:pt>
                <c:pt idx="127">
                  <c:v>7.999999999999996</c:v>
                </c:pt>
                <c:pt idx="128">
                  <c:v>8.400000000000002</c:v>
                </c:pt>
                <c:pt idx="129">
                  <c:v>8.800000000000004</c:v>
                </c:pt>
                <c:pt idx="130">
                  <c:v>9.2</c:v>
                </c:pt>
                <c:pt idx="131">
                  <c:v>9.600000000000001</c:v>
                </c:pt>
                <c:pt idx="132">
                  <c:v>6.300000000000004</c:v>
                </c:pt>
                <c:pt idx="133">
                  <c:v>6.300000000000004</c:v>
                </c:pt>
                <c:pt idx="134">
                  <c:v>6.300000000000004</c:v>
                </c:pt>
                <c:pt idx="135">
                  <c:v>2.600000000000001</c:v>
                </c:pt>
                <c:pt idx="136">
                  <c:v>6.300000000000004</c:v>
                </c:pt>
                <c:pt idx="137">
                  <c:v>6.300000000000004</c:v>
                </c:pt>
                <c:pt idx="138">
                  <c:v>3.600000000000001</c:v>
                </c:pt>
                <c:pt idx="139">
                  <c:v>6.300000000000004</c:v>
                </c:pt>
                <c:pt idx="140">
                  <c:v>6.300000000000004</c:v>
                </c:pt>
                <c:pt idx="141">
                  <c:v>6.300000000000004</c:v>
                </c:pt>
                <c:pt idx="142">
                  <c:v>6.300000000000004</c:v>
                </c:pt>
                <c:pt idx="143">
                  <c:v>6.300000000000004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6764288"/>
        <c:axId val="-2126610736"/>
      </c:lineChart>
      <c:catAx>
        <c:axId val="-2116764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610736"/>
        <c:crosses val="autoZero"/>
        <c:auto val="1"/>
        <c:lblAlgn val="ctr"/>
        <c:lblOffset val="100"/>
        <c:noMultiLvlLbl val="0"/>
      </c:catAx>
      <c:valAx>
        <c:axId val="-212661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7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11620-1C37-A546-968D-CB64B5191480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06DB2-2758-F14F-89A7-62F35741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Descriptive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analysis of Node MC187 data is given above.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grouped the data on each street to derive below insights. Each color here represents unique street with its respective receiver and transmitter signal strengths.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Receiver signal strength mean value is 33.2934 and Standard deviation is 1.7472.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statistical terms using Chebyshev's theorem we can infer following thresholds -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68% receiver signals should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between 31.5462 to 35.0406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95% receiver signals should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between 29.799 to 36.7878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99.7% receiver signals should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between 35.0406 to 28.0518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Similarly for Transmit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 mean = 43.4295 and Std. Deviation = 5.0498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68% receiver signals should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between </a:t>
            </a:r>
            <a:r>
              <a:rPr lang="nb-N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38.3797</a:t>
            </a:r>
            <a:r>
              <a:rPr lang="nb-NO" dirty="0" smtClean="0"/>
              <a:t> to </a:t>
            </a:r>
            <a:r>
              <a:rPr lang="nb-NO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48.4793</a:t>
            </a:r>
            <a:r>
              <a:rPr lang="nb-NO" dirty="0" smtClean="0"/>
              <a:t> 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95% receiver signals should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between </a:t>
            </a:r>
            <a:r>
              <a:rPr lang="is-I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33.3299</a:t>
            </a:r>
            <a:r>
              <a:rPr lang="is-IS" dirty="0" smtClean="0"/>
              <a:t> to </a:t>
            </a:r>
            <a:r>
              <a:rPr lang="is-I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53.5291</a:t>
            </a:r>
            <a:r>
              <a:rPr lang="is-IS" dirty="0" smtClean="0"/>
              <a:t> 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99.7% receiver signals should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between </a:t>
            </a:r>
            <a:r>
              <a:rPr lang="hr-H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28.2801</a:t>
            </a:r>
            <a:r>
              <a:rPr lang="hr-HR" dirty="0" smtClean="0"/>
              <a:t> to </a:t>
            </a:r>
            <a:r>
              <a:rPr lang="hr-H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58.5789</a:t>
            </a:r>
            <a:r>
              <a:rPr lang="hr-HR" dirty="0" smtClean="0"/>
              <a:t> 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thresholds can be used to define the upper and lower limit in raising alerts.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Below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68% can be good range – indicating no concerns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68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- 95% on both sides can be low alert range – indicating medium concerns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Above 95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sides can be high alert range – indicating greater concerns and attention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06DB2-2758-F14F-89A7-62F357411A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5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predictive model based on timestamp bandwidth data.</a:t>
            </a:r>
          </a:p>
          <a:p>
            <a:r>
              <a:rPr lang="en-US" baseline="0" dirty="0" smtClean="0"/>
              <a:t>An alarm\ notification will be sent pro-actively when Rx band-width is dropped below certain threshold (e.g., less than 70%) of the </a:t>
            </a:r>
            <a:r>
              <a:rPr lang="en-US" baseline="0" dirty="0" err="1" smtClean="0"/>
              <a:t>Tx</a:t>
            </a:r>
            <a:r>
              <a:rPr lang="en-US" baseline="0" dirty="0" smtClean="0"/>
              <a:t> frequency and persist for more than 30 minutes at any given node, street, hub,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06DB2-2758-F14F-89A7-62F357411A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IP: 10.127.108.102</a:t>
            </a:r>
          </a:p>
          <a:p>
            <a:r>
              <a:rPr lang="en-US" dirty="0" smtClean="0"/>
              <a:t>We identified and correlated Rx and </a:t>
            </a:r>
            <a:r>
              <a:rPr lang="en-US" dirty="0" err="1" smtClean="0"/>
              <a:t>Tx</a:t>
            </a:r>
            <a:r>
              <a:rPr lang="en-US" dirty="0" smtClean="0"/>
              <a:t> frequencies from the UNO</a:t>
            </a:r>
            <a:r>
              <a:rPr lang="en-US" baseline="0" dirty="0" smtClean="0"/>
              <a:t> tickets to trigger pro-active notification on the signal drop.</a:t>
            </a:r>
          </a:p>
          <a:p>
            <a:r>
              <a:rPr lang="en-US" baseline="0" dirty="0" smtClean="0"/>
              <a:t>This will help the FS team to narrow down the issues at node\ street level and give the benefit to dispatch the ticket at right queue for quick diagnosis\ resolution.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06DB2-2758-F14F-89A7-62F357411A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06DB2-2758-F14F-89A7-62F357411A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2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above graph represent </a:t>
            </a:r>
            <a:r>
              <a:rPr lang="en-US" baseline="0" dirty="0"/>
              <a:t>the time for which each ticket persists over one quarter of 2016. We have plotted the data from video ticket file, where the day of the first occurrence of a case in on x-axis and the delta between first occurrence and last occurrence of the same issue is plotted on y-axis.</a:t>
            </a:r>
          </a:p>
          <a:p>
            <a:endParaRPr lang="en-US" baseline="0" dirty="0"/>
          </a:p>
          <a:p>
            <a:r>
              <a:rPr lang="en-US" baseline="0" dirty="0"/>
              <a:t>Clearly there is no effect of seasonality [Jan to March ]on the re-occurrence of the number of tickets. These can be analyzed from holidays perspective further.</a:t>
            </a:r>
          </a:p>
          <a:p>
            <a:endParaRPr lang="en-US" baseline="0" dirty="0"/>
          </a:p>
          <a:p>
            <a:r>
              <a:rPr lang="en-US" baseline="0" dirty="0"/>
              <a:t>We could infer that majority of the issues persisted/re-occurred for as long 25 days. Few of them lasted for between 25-110.</a:t>
            </a:r>
          </a:p>
          <a:p>
            <a:r>
              <a:rPr lang="en-US" baseline="0" dirty="0"/>
              <a:t>Very few cases lasted for more then 300 days, this can be analyzed further to be classified into a special category to be targeted at a faster speed to reduce the resolution time and their reoccurrence. This may ultimately be beneficial in reducing business losses.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06DB2-2758-F14F-89A7-62F357411A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box-whisker plot of Escalation Time versus Escalation Flag is a good representation of distribution of tickets.</a:t>
            </a:r>
          </a:p>
          <a:p>
            <a:r>
              <a:rPr lang="en-US" baseline="0" dirty="0"/>
              <a:t>Majority cases lies within Escalation category of 3-5 indicating these categories of higher importance. Escalation flag with values 0, 2 and 6 are negligible.</a:t>
            </a:r>
          </a:p>
          <a:p>
            <a:r>
              <a:rPr lang="en-US" baseline="0" dirty="0"/>
              <a:t>From the graph we can conclude that:</a:t>
            </a:r>
          </a:p>
          <a:p>
            <a:r>
              <a:rPr lang="en-US" baseline="0" dirty="0"/>
              <a:t>	50% times the ticket is resolved within 120-900 minutes (assuming unit of measurement for time is minutes).</a:t>
            </a:r>
          </a:p>
          <a:p>
            <a:r>
              <a:rPr lang="en-US" baseline="0" dirty="0"/>
              <a:t>	25% chances are there to resolve a ticket within less than 120 minutes and 25% chances that NOC operator would take more 900-1800 minutes.</a:t>
            </a:r>
          </a:p>
          <a:p>
            <a:r>
              <a:rPr lang="en-US" baseline="0" dirty="0"/>
              <a:t>	2 outlier points outside the whiskers indicates some error in data entry, issues with ticket handling, on an extra-ordinary cases which can be investigated further for better understanding.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06DB2-2758-F14F-89A7-62F357411A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</a:t>
            </a:r>
            <a:r>
              <a:rPr lang="en-US" baseline="0" dirty="0"/>
              <a:t> or cross-tab between Service Name(Video Service Type) and System Name (City)-</a:t>
            </a:r>
          </a:p>
          <a:p>
            <a:endParaRPr lang="en-US" baseline="0" dirty="0"/>
          </a:p>
          <a:p>
            <a:r>
              <a:rPr lang="en-US" dirty="0"/>
              <a:t>This gives us distribution</a:t>
            </a:r>
            <a:r>
              <a:rPr lang="en-US" baseline="0" dirty="0"/>
              <a:t> of video service type across city. </a:t>
            </a:r>
          </a:p>
          <a:p>
            <a:r>
              <a:rPr lang="en-US" baseline="0" dirty="0"/>
              <a:t>The darker the color the more the customers for a service across the city.</a:t>
            </a:r>
          </a:p>
          <a:p>
            <a:endParaRPr lang="en-US" baseline="0" dirty="0"/>
          </a:p>
          <a:p>
            <a:r>
              <a:rPr lang="en-US" baseline="0" dirty="0"/>
              <a:t>Kansas, Atlanta, Omaha and Hampton Roads have top consumers for video services. And can be targeted for need based marketing to grow business.</a:t>
            </a:r>
          </a:p>
          <a:p>
            <a:r>
              <a:rPr lang="en-US" dirty="0"/>
              <a:t>VIDEO_METRO_HPC is the most popular service followed by VIDEO_METRO_INTERACTIVE and VIDEO_METRO_DIGITAL.</a:t>
            </a:r>
          </a:p>
          <a:p>
            <a:r>
              <a:rPr lang="en-US" dirty="0"/>
              <a:t>These services can be packaged</a:t>
            </a:r>
            <a:r>
              <a:rPr lang="en-US" baseline="0" dirty="0"/>
              <a:t> with the lower popular ones with better offers for benefits.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C06DB2-2758-F14F-89A7-62F357411A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3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6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D3E3-EADF-194F-BB2D-9E619D7F453C}" type="datetimeFigureOut">
              <a:rPr lang="en-US" smtClean="0"/>
              <a:t>3/31/17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FB3E-A32F-5049-8267-74BA2180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3" y="585900"/>
            <a:ext cx="11776485" cy="6068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013" y="216568"/>
            <a:ext cx="521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Transmission Level Analysis by Street on Node MC187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6928" y="2432304"/>
            <a:ext cx="264115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45592" y="3782199"/>
            <a:ext cx="2677210" cy="27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50786" y="2971800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~68%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45592" y="1959864"/>
            <a:ext cx="30168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78848" y="3243712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~95%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215442" y="2432304"/>
            <a:ext cx="520" cy="53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08082" y="3257943"/>
            <a:ext cx="14720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555055" y="1959864"/>
            <a:ext cx="7360" cy="12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62415" y="3497179"/>
            <a:ext cx="0" cy="71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37572" y="4208487"/>
            <a:ext cx="3024843" cy="2133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76806" y="4876801"/>
            <a:ext cx="0" cy="16495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93303" y="5165558"/>
            <a:ext cx="8021" cy="13687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355178" y="4876801"/>
            <a:ext cx="0" cy="16495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30127" y="5165558"/>
            <a:ext cx="8021" cy="13687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58908" y="1427747"/>
            <a:ext cx="3437303" cy="1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7572" y="4507829"/>
            <a:ext cx="3465999" cy="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59584" y="27223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</a:t>
            </a:r>
            <a:r>
              <a:rPr lang="en-US" sz="1200" dirty="0" smtClean="0"/>
              <a:t>99.7%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96211" y="1427747"/>
            <a:ext cx="0" cy="131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003571" y="3029396"/>
            <a:ext cx="0" cy="147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38802" y="5149516"/>
            <a:ext cx="8021" cy="13687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71506" y="5157536"/>
            <a:ext cx="8021" cy="13687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24275" y="5046444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~68%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61317" y="4976264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~95%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449738" y="48024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</a:t>
            </a:r>
            <a:r>
              <a:rPr lang="en-US" sz="1200" dirty="0" smtClean="0"/>
              <a:t>99.7%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01324" y="5157536"/>
            <a:ext cx="748351" cy="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48600" y="5165558"/>
            <a:ext cx="581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16700" y="84402"/>
            <a:ext cx="1322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Use Case - 1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Alert Analytic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8670"/>
            <a:ext cx="10515600" cy="476829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Multiple files at different timestamps from each node are joined to retrieve each customer (</a:t>
            </a:r>
            <a:r>
              <a:rPr lang="en-US" dirty="0" err="1"/>
              <a:t>ip</a:t>
            </a:r>
            <a:r>
              <a:rPr lang="en-US" dirty="0"/>
              <a:t> address / mac address) information over the time.</a:t>
            </a:r>
          </a:p>
          <a:p>
            <a:r>
              <a:rPr lang="en-US" dirty="0"/>
              <a:t>Receive Level, Transmit Level, Signal to Noise Ratio, T3 and T4 Errors are analyzed for each customer and trended to detect the timestamp where an anomaly is detected.</a:t>
            </a:r>
          </a:p>
          <a:p>
            <a:r>
              <a:rPr lang="en-US" dirty="0"/>
              <a:t>Algorithm Techniques Used</a:t>
            </a:r>
          </a:p>
          <a:p>
            <a:pPr lvl="1"/>
            <a:r>
              <a:rPr lang="en-US" dirty="0"/>
              <a:t>Data Merging, Conversion</a:t>
            </a:r>
          </a:p>
          <a:p>
            <a:pPr lvl="1"/>
            <a:r>
              <a:rPr lang="en-US" dirty="0"/>
              <a:t>Moving Average Window [Not applicable for given data set as only 10 timestamps for each customer is available]</a:t>
            </a:r>
          </a:p>
          <a:p>
            <a:pPr lvl="1"/>
            <a:r>
              <a:rPr lang="en-US" dirty="0"/>
              <a:t>Regression Model to fit line over each parameter over time</a:t>
            </a:r>
          </a:p>
          <a:p>
            <a:pPr lvl="1"/>
            <a:r>
              <a:rPr lang="en-US" dirty="0"/>
              <a:t>Rules to raise alerts</a:t>
            </a:r>
          </a:p>
          <a:p>
            <a:r>
              <a:rPr lang="en-US" dirty="0"/>
              <a:t>Anomaly could be of form-</a:t>
            </a:r>
          </a:p>
          <a:p>
            <a:pPr lvl="1"/>
            <a:r>
              <a:rPr lang="en-US" dirty="0"/>
              <a:t>Receive Level degrading without major change in Transmit level</a:t>
            </a:r>
          </a:p>
          <a:p>
            <a:pPr lvl="1"/>
            <a:r>
              <a:rPr lang="en-US" dirty="0"/>
              <a:t>Increasing noise causing increasing disturbance</a:t>
            </a:r>
          </a:p>
          <a:p>
            <a:pPr lvl="1"/>
            <a:r>
              <a:rPr lang="en-US" dirty="0"/>
              <a:t>Increasing T3 error over the period</a:t>
            </a:r>
          </a:p>
          <a:p>
            <a:pPr lvl="1"/>
            <a:r>
              <a:rPr lang="en-US" dirty="0"/>
              <a:t>Increasing T4 Error over the period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5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Alert Analytic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Files – </a:t>
            </a:r>
          </a:p>
          <a:p>
            <a:pPr lvl="1"/>
            <a:r>
              <a:rPr lang="en-US" dirty="0"/>
              <a:t>Node files per timestamp - CL187_T01.csv, CL187_T02.csv,…….</a:t>
            </a:r>
          </a:p>
          <a:p>
            <a:pPr lvl="1"/>
            <a:r>
              <a:rPr lang="en-US" dirty="0"/>
              <a:t>Filename mapped to Timestamp – TimeStamps.txt</a:t>
            </a:r>
          </a:p>
          <a:p>
            <a:r>
              <a:rPr lang="en-US" dirty="0"/>
              <a:t>Output File – TnC_Alert.xlsx with following parameters</a:t>
            </a:r>
          </a:p>
          <a:p>
            <a:pPr lvl="1"/>
            <a:r>
              <a:rPr lang="en-US" dirty="0"/>
              <a:t>IP Address – Issue raised for a customer at given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pPr lvl="1"/>
            <a:r>
              <a:rPr lang="en-US" dirty="0"/>
              <a:t>Date Time – Time of the event</a:t>
            </a:r>
          </a:p>
          <a:p>
            <a:pPr lvl="1"/>
            <a:r>
              <a:rPr lang="en-US" dirty="0"/>
              <a:t>Receive Alert – TRUE for significant Receive level drop, FALSE otherwise</a:t>
            </a:r>
          </a:p>
          <a:p>
            <a:pPr lvl="1"/>
            <a:r>
              <a:rPr lang="en-US" dirty="0"/>
              <a:t>Transmit Alert – TRUE for significant Transmit level drop, FALSE otherwise</a:t>
            </a:r>
          </a:p>
          <a:p>
            <a:pPr lvl="1"/>
            <a:r>
              <a:rPr lang="en-US" dirty="0"/>
              <a:t>T3 Error Alert – TRUE for significant T3 error rise, FALSE otherwise</a:t>
            </a:r>
          </a:p>
          <a:p>
            <a:pPr lvl="1"/>
            <a:r>
              <a:rPr lang="en-US" dirty="0"/>
              <a:t>T4 Error Alert – TRUE for significant T3 error rise, FALSE otherwise</a:t>
            </a:r>
          </a:p>
          <a:p>
            <a:r>
              <a:rPr lang="en-US" dirty="0"/>
              <a:t>Code file - </a:t>
            </a:r>
            <a:r>
              <a:rPr lang="en-US" dirty="0" err="1"/>
              <a:t>Detection_Alert_Analytic.m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4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28675"/>
              </p:ext>
            </p:extLst>
          </p:nvPr>
        </p:nvGraphicFramePr>
        <p:xfrm>
          <a:off x="990600" y="927100"/>
          <a:ext cx="9664700" cy="379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700" y="190500"/>
            <a:ext cx="677589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Detect Rx, </a:t>
            </a:r>
            <a:r>
              <a:rPr lang="en-US" dirty="0" err="1"/>
              <a:t>Tx</a:t>
            </a:r>
            <a:r>
              <a:rPr lang="en-US" dirty="0"/>
              <a:t> band-width signal drop </a:t>
            </a:r>
          </a:p>
        </p:txBody>
      </p:sp>
      <p:sp>
        <p:nvSpPr>
          <p:cNvPr id="5" name="Oval 4"/>
          <p:cNvSpPr/>
          <p:nvPr/>
        </p:nvSpPr>
        <p:spPr>
          <a:xfrm>
            <a:off x="6900870" y="1854053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5814" y="1832864"/>
            <a:ext cx="203200" cy="203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91400" y="800100"/>
            <a:ext cx="622286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smtClean="0"/>
              <a:t>Alarm</a:t>
            </a:r>
            <a:endParaRPr lang="en-US" sz="1400"/>
          </a:p>
        </p:txBody>
      </p:sp>
      <p:cxnSp>
        <p:nvCxnSpPr>
          <p:cNvPr id="9" name="Straight Arrow Connector 8"/>
          <p:cNvCxnSpPr>
            <a:stCxn id="7" idx="2"/>
            <a:endCxn id="5" idx="7"/>
          </p:cNvCxnSpPr>
          <p:nvPr/>
        </p:nvCxnSpPr>
        <p:spPr>
          <a:xfrm flipH="1">
            <a:off x="7074312" y="1107877"/>
            <a:ext cx="628231" cy="7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flipH="1">
            <a:off x="3757414" y="1107877"/>
            <a:ext cx="3945129" cy="72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267112" y="1883811"/>
            <a:ext cx="203200" cy="203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66278" y="850900"/>
            <a:ext cx="886781" cy="30777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No-Alarm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3" idx="2"/>
            <a:endCxn id="12" idx="7"/>
          </p:cNvCxnSpPr>
          <p:nvPr/>
        </p:nvCxnSpPr>
        <p:spPr>
          <a:xfrm flipH="1">
            <a:off x="8440554" y="1158677"/>
            <a:ext cx="1369115" cy="75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94500" y="4984114"/>
            <a:ext cx="505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/>
              <a:t>Forms of anomalies</a:t>
            </a:r>
            <a:endParaRPr lang="en-US" sz="1400" u="sng" dirty="0"/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Receive Level degrading without major change in Transmit level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Increasing noise causing increasing disturbance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Increasing T3 error over the period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Increasing T4 Error over the period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7000" y="4984114"/>
            <a:ext cx="65151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/>
              <a:t>Statistical </a:t>
            </a:r>
            <a:r>
              <a:rPr lang="en-US" sz="1400" u="sng" dirty="0"/>
              <a:t>Techniques Used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Data Merging, </a:t>
            </a:r>
            <a:r>
              <a:rPr lang="en-US" sz="1400" dirty="0" smtClean="0"/>
              <a:t>Conversion and analysis </a:t>
            </a:r>
            <a:r>
              <a:rPr lang="en-US" sz="1400" dirty="0"/>
              <a:t>for each customer and </a:t>
            </a:r>
            <a:r>
              <a:rPr lang="en-US" sz="1400" dirty="0" smtClean="0"/>
              <a:t>trend the same </a:t>
            </a:r>
            <a:r>
              <a:rPr lang="en-US" sz="1400" dirty="0"/>
              <a:t>to detect the </a:t>
            </a:r>
            <a:r>
              <a:rPr lang="en-US" sz="1400" dirty="0" smtClean="0"/>
              <a:t>anomaly at given timestamp.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Feature selection - Rx Freq., </a:t>
            </a:r>
            <a:r>
              <a:rPr lang="en-US" sz="1400" dirty="0" err="1" smtClean="0"/>
              <a:t>Tx</a:t>
            </a:r>
            <a:r>
              <a:rPr lang="en-US" sz="1400" dirty="0" smtClean="0"/>
              <a:t> Freq., </a:t>
            </a:r>
            <a:r>
              <a:rPr lang="en-US" sz="1400" dirty="0"/>
              <a:t>Signal to Noise Ratio, T3 &amp;</a:t>
            </a:r>
            <a:r>
              <a:rPr lang="en-US" sz="1400" dirty="0" smtClean="0"/>
              <a:t> </a:t>
            </a:r>
            <a:r>
              <a:rPr lang="en-US" sz="1400" dirty="0"/>
              <a:t>T4 Errors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Moving Average Window [</a:t>
            </a:r>
            <a:r>
              <a:rPr lang="en-US" sz="1400" dirty="0" smtClean="0"/>
              <a:t>Need larger data set for </a:t>
            </a:r>
            <a:r>
              <a:rPr lang="en-US" sz="1400" dirty="0"/>
              <a:t>each </a:t>
            </a:r>
            <a:r>
              <a:rPr lang="en-US" sz="1400" dirty="0" smtClean="0"/>
              <a:t>customer]</a:t>
            </a:r>
            <a:endParaRPr lang="en-US" sz="1400" dirty="0"/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Regression Model to fit line over each parameter over time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/>
              <a:t>Rules to raise alerts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816700" y="84402"/>
            <a:ext cx="1322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Use Case - 2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55600"/>
            <a:ext cx="10515600" cy="61118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Pro-Active Alert Notification on Rx, </a:t>
            </a:r>
            <a:r>
              <a:rPr lang="en-US" sz="4000" dirty="0" err="1" smtClean="0"/>
              <a:t>Tx</a:t>
            </a:r>
            <a:r>
              <a:rPr lang="en-US" sz="4000" dirty="0" smtClean="0"/>
              <a:t> Signal Loss\Drop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0" y="1443037"/>
            <a:ext cx="6057900" cy="45434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96900" y="3213099"/>
            <a:ext cx="1270000" cy="10033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Node file per timestamp</a:t>
            </a:r>
            <a:endParaRPr lang="en-US" sz="1600" dirty="0"/>
          </a:p>
        </p:txBody>
      </p:sp>
      <p:sp>
        <p:nvSpPr>
          <p:cNvPr id="6" name="Right Arrow 5"/>
          <p:cNvSpPr/>
          <p:nvPr/>
        </p:nvSpPr>
        <p:spPr>
          <a:xfrm>
            <a:off x="1866900" y="3498849"/>
            <a:ext cx="7239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610600" y="3094036"/>
            <a:ext cx="2832100" cy="124142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100" dirty="0" smtClean="0"/>
              <a:t>Alert on IP </a:t>
            </a:r>
            <a:r>
              <a:rPr lang="en-US" sz="1100" dirty="0"/>
              <a:t>Address </a:t>
            </a:r>
            <a:r>
              <a:rPr lang="en-US" sz="1100" dirty="0" smtClean="0"/>
              <a:t>and </a:t>
            </a:r>
            <a:r>
              <a:rPr lang="en-US" sz="1100" dirty="0"/>
              <a:t>t</a:t>
            </a:r>
            <a:r>
              <a:rPr lang="en-US" sz="1100" dirty="0" smtClean="0"/>
              <a:t>ime </a:t>
            </a:r>
            <a:r>
              <a:rPr lang="en-US" sz="1100" dirty="0"/>
              <a:t>of the </a:t>
            </a:r>
            <a:r>
              <a:rPr lang="en-US" sz="1100" dirty="0" smtClean="0"/>
              <a:t>event, </a:t>
            </a:r>
            <a:r>
              <a:rPr lang="en-US" sz="1100" smtClean="0"/>
              <a:t>alerts categories are as below:</a:t>
            </a:r>
            <a:endParaRPr lang="en-US" sz="1100" dirty="0"/>
          </a:p>
          <a:p>
            <a:pPr marL="0" lvl="1">
              <a:buFont typeface="Arial" charset="0"/>
              <a:buChar char="•"/>
            </a:pPr>
            <a:r>
              <a:rPr lang="en-US" sz="1100" dirty="0" smtClean="0"/>
              <a:t>Rx </a:t>
            </a:r>
            <a:r>
              <a:rPr lang="en-US" sz="1100" dirty="0"/>
              <a:t>Alert – </a:t>
            </a:r>
            <a:r>
              <a:rPr lang="en-US" sz="1100" dirty="0" smtClean="0"/>
              <a:t>If significant </a:t>
            </a:r>
            <a:r>
              <a:rPr lang="en-US" sz="1100" dirty="0"/>
              <a:t>Receive level </a:t>
            </a:r>
            <a:r>
              <a:rPr lang="en-US" sz="1100" dirty="0" smtClean="0"/>
              <a:t>drop</a:t>
            </a:r>
            <a:endParaRPr lang="en-US" sz="1100" dirty="0"/>
          </a:p>
          <a:p>
            <a:pPr marL="0" lvl="1">
              <a:buFont typeface="Arial" charset="0"/>
              <a:buChar char="•"/>
            </a:pPr>
            <a:r>
              <a:rPr lang="en-US" sz="1100" dirty="0" err="1" smtClean="0"/>
              <a:t>Tx</a:t>
            </a:r>
            <a:r>
              <a:rPr lang="en-US" sz="1100" dirty="0" smtClean="0"/>
              <a:t> </a:t>
            </a:r>
            <a:r>
              <a:rPr lang="en-US" sz="1100" dirty="0"/>
              <a:t>Alert – </a:t>
            </a:r>
            <a:r>
              <a:rPr lang="en-US" sz="1100" dirty="0" smtClean="0"/>
              <a:t>If </a:t>
            </a:r>
            <a:r>
              <a:rPr lang="en-US" sz="1100" dirty="0"/>
              <a:t>significant Transmit level </a:t>
            </a:r>
            <a:r>
              <a:rPr lang="en-US" sz="1100" dirty="0" smtClean="0"/>
              <a:t>drop</a:t>
            </a:r>
            <a:endParaRPr lang="en-US" sz="1100" dirty="0"/>
          </a:p>
          <a:p>
            <a:pPr marL="0" lvl="1">
              <a:buFont typeface="Arial" charset="0"/>
              <a:buChar char="•"/>
            </a:pPr>
            <a:r>
              <a:rPr lang="en-US" sz="1100" dirty="0" smtClean="0"/>
              <a:t>T3e Alert </a:t>
            </a:r>
            <a:r>
              <a:rPr lang="en-US" sz="1100" dirty="0"/>
              <a:t>– I</a:t>
            </a:r>
            <a:r>
              <a:rPr lang="en-US" sz="1100" dirty="0" smtClean="0"/>
              <a:t>f significant T3 errors rise</a:t>
            </a:r>
            <a:endParaRPr lang="en-US" sz="1100" dirty="0"/>
          </a:p>
          <a:p>
            <a:pPr marL="0" lvl="1">
              <a:buFont typeface="Arial" charset="0"/>
              <a:buChar char="•"/>
            </a:pPr>
            <a:r>
              <a:rPr lang="en-US" sz="1100" dirty="0" smtClean="0"/>
              <a:t>T4e </a:t>
            </a:r>
            <a:r>
              <a:rPr lang="en-US" sz="1100" dirty="0"/>
              <a:t>Alert – I</a:t>
            </a:r>
            <a:r>
              <a:rPr lang="en-US" sz="1100" dirty="0" smtClean="0"/>
              <a:t>f significant </a:t>
            </a:r>
            <a:r>
              <a:rPr lang="en-US" sz="1100" dirty="0"/>
              <a:t>T3 </a:t>
            </a:r>
            <a:r>
              <a:rPr lang="en-US" sz="1100" dirty="0" smtClean="0"/>
              <a:t>errors rise</a:t>
            </a:r>
            <a:endParaRPr lang="en-US" sz="1050" dirty="0"/>
          </a:p>
        </p:txBody>
      </p:sp>
      <p:sp>
        <p:nvSpPr>
          <p:cNvPr id="8" name="Right Arrow 7"/>
          <p:cNvSpPr/>
          <p:nvPr/>
        </p:nvSpPr>
        <p:spPr>
          <a:xfrm>
            <a:off x="7886700" y="3498849"/>
            <a:ext cx="723900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816700" y="84402"/>
            <a:ext cx="1322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Use Case - 2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12725"/>
            <a:ext cx="10515600" cy="8159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Mock-up UI for Alarm Notification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816700" y="84402"/>
            <a:ext cx="132279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Use Case - 2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28700"/>
            <a:ext cx="100076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05" y="614013"/>
            <a:ext cx="8494295" cy="6237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379" y="143081"/>
            <a:ext cx="5494646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Ticket Analysis Dashboard</a:t>
            </a:r>
          </a:p>
        </p:txBody>
      </p:sp>
    </p:spTree>
    <p:extLst>
      <p:ext uri="{BB962C8B-B14F-4D97-AF65-F5344CB8AC3E}">
        <p14:creationId xmlns:p14="http://schemas.microsoft.com/office/powerpoint/2010/main" val="105302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985921" y="800373"/>
            <a:ext cx="10407316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721" y="154042"/>
            <a:ext cx="583768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Ticket Occurrences Analysis</a:t>
            </a:r>
          </a:p>
        </p:txBody>
      </p:sp>
    </p:spTree>
    <p:extLst>
      <p:ext uri="{BB962C8B-B14F-4D97-AF65-F5344CB8AC3E}">
        <p14:creationId xmlns:p14="http://schemas.microsoft.com/office/powerpoint/2010/main" val="110660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3"/>
          <a:srcRect l="11130" t="7856" r="1965" b="8915"/>
          <a:stretch/>
        </p:blipFill>
        <p:spPr bwMode="auto">
          <a:xfrm>
            <a:off x="1308100" y="1130300"/>
            <a:ext cx="9765284" cy="5453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9021" y="221734"/>
            <a:ext cx="11125879" cy="705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>
                <a:latin typeface="+mj-lt"/>
                <a:ea typeface="+mj-ea"/>
                <a:cs typeface="+mj-cs"/>
              </a:rPr>
              <a:t>box-whisker plot of Escalation Time versus Escalation Flag </a:t>
            </a:r>
          </a:p>
        </p:txBody>
      </p:sp>
    </p:spTree>
    <p:extLst>
      <p:ext uri="{BB962C8B-B14F-4D97-AF65-F5344CB8AC3E}">
        <p14:creationId xmlns:p14="http://schemas.microsoft.com/office/powerpoint/2010/main" val="103745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1574800" y="1281684"/>
            <a:ext cx="9336024" cy="4974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300" y="279400"/>
            <a:ext cx="109601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Correlation cross-tab between Service Name(Service Type) and System Name (City)</a:t>
            </a:r>
          </a:p>
        </p:txBody>
      </p:sp>
    </p:spTree>
    <p:extLst>
      <p:ext uri="{BB962C8B-B14F-4D97-AF65-F5344CB8AC3E}">
        <p14:creationId xmlns:p14="http://schemas.microsoft.com/office/powerpoint/2010/main" val="12570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969</Words>
  <Application>Microsoft Macintosh PowerPoint</Application>
  <PresentationFormat>Widescreen</PresentationFormat>
  <Paragraphs>111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Pro-Active Alert Notification on Rx, Tx Signal Loss\Drop</vt:lpstr>
      <vt:lpstr>Mock-up UI for Alarm Notification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Detection Alert Analytic</vt:lpstr>
      <vt:lpstr>Detection Alert Analytic (contd…)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bimalmishra.usa@outlook.com</dc:creator>
  <cp:lastModifiedBy>bimalmishra.usa@outlook.com</cp:lastModifiedBy>
  <cp:revision>39</cp:revision>
  <dcterms:created xsi:type="dcterms:W3CDTF">2017-03-24T15:05:27Z</dcterms:created>
  <dcterms:modified xsi:type="dcterms:W3CDTF">2017-03-31T15:44:25Z</dcterms:modified>
</cp:coreProperties>
</file>