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91" r:id="rId6"/>
    <p:sldId id="269" r:id="rId7"/>
    <p:sldId id="268" r:id="rId8"/>
    <p:sldId id="295" r:id="rId9"/>
    <p:sldId id="296" r:id="rId10"/>
    <p:sldId id="276" r:id="rId11"/>
    <p:sldId id="297" r:id="rId12"/>
    <p:sldId id="298" r:id="rId13"/>
    <p:sldId id="299" r:id="rId14"/>
    <p:sldId id="319" r:id="rId15"/>
    <p:sldId id="318" r:id="rId16"/>
    <p:sldId id="321" r:id="rId17"/>
    <p:sldId id="320" r:id="rId18"/>
    <p:sldId id="267" r:id="rId19"/>
    <p:sldId id="290" r:id="rId20"/>
    <p:sldId id="274" r:id="rId21"/>
    <p:sldId id="306" r:id="rId22"/>
    <p:sldId id="305" r:id="rId23"/>
    <p:sldId id="322" r:id="rId24"/>
    <p:sldId id="283" r:id="rId25"/>
    <p:sldId id="292" r:id="rId26"/>
    <p:sldId id="323" r:id="rId27"/>
    <p:sldId id="308" r:id="rId28"/>
    <p:sldId id="324" r:id="rId29"/>
    <p:sldId id="309" r:id="rId30"/>
    <p:sldId id="311" r:id="rId31"/>
    <p:sldId id="293" r:id="rId32"/>
    <p:sldId id="31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shwarya Raman" initials="AR" lastIdx="1" clrIdx="0">
    <p:extLst>
      <p:ext uri="{19B8F6BF-5375-455C-9EA6-DF929625EA0E}">
        <p15:presenceInfo xmlns:p15="http://schemas.microsoft.com/office/powerpoint/2012/main" userId="7d957501072044ce" providerId="Windows Live"/>
      </p:ext>
    </p:extLst>
  </p:cmAuthor>
  <p:cmAuthor id="2" name="Jayesh Salunkhe" initials="JS" lastIdx="2" clrIdx="1">
    <p:extLst>
      <p:ext uri="{19B8F6BF-5375-455C-9EA6-DF929625EA0E}">
        <p15:presenceInfo xmlns:p15="http://schemas.microsoft.com/office/powerpoint/2012/main" userId="cea74164708b3f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2AC"/>
    <a:srgbClr val="C94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REVENUE BY SHIPPING LOCATION</a:t>
            </a:r>
          </a:p>
        </c:rich>
      </c:tx>
      <c:layout>
        <c:manualLayout>
          <c:xMode val="edge"/>
          <c:yMode val="edge"/>
          <c:x val="0.30734022309711284"/>
          <c:y val="2.08333333333333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786746689660471"/>
          <c:y val="8.4618055555555557E-2"/>
          <c:w val="0.80003494603001146"/>
          <c:h val="0.79973735053951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Sheet3!$E$3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Sheet3!$D$4:$D$23</c:f>
              <c:strCache>
                <c:ptCount val="20"/>
                <c:pt idx="0">
                  <c:v>Location 24</c:v>
                </c:pt>
                <c:pt idx="1">
                  <c:v>Location 34</c:v>
                </c:pt>
                <c:pt idx="2">
                  <c:v>Location 7</c:v>
                </c:pt>
                <c:pt idx="3">
                  <c:v>Location 31</c:v>
                </c:pt>
                <c:pt idx="4">
                  <c:v>Location 10</c:v>
                </c:pt>
                <c:pt idx="5">
                  <c:v>Location 8</c:v>
                </c:pt>
                <c:pt idx="6">
                  <c:v>Location 28</c:v>
                </c:pt>
                <c:pt idx="7">
                  <c:v>Location 23</c:v>
                </c:pt>
                <c:pt idx="8">
                  <c:v>Location 32</c:v>
                </c:pt>
                <c:pt idx="9">
                  <c:v>Location 4</c:v>
                </c:pt>
                <c:pt idx="10">
                  <c:v>Location 20</c:v>
                </c:pt>
                <c:pt idx="11">
                  <c:v>Location 21</c:v>
                </c:pt>
                <c:pt idx="12">
                  <c:v>Location 25</c:v>
                </c:pt>
                <c:pt idx="13">
                  <c:v>Location 37</c:v>
                </c:pt>
                <c:pt idx="14">
                  <c:v>Location 11</c:v>
                </c:pt>
                <c:pt idx="15">
                  <c:v>Location 1</c:v>
                </c:pt>
                <c:pt idx="16">
                  <c:v>Location 15</c:v>
                </c:pt>
                <c:pt idx="17">
                  <c:v>Location 26</c:v>
                </c:pt>
                <c:pt idx="18">
                  <c:v>Location 14</c:v>
                </c:pt>
                <c:pt idx="19">
                  <c:v>Location 36</c:v>
                </c:pt>
              </c:strCache>
            </c:strRef>
          </c:cat>
          <c:val>
            <c:numRef>
              <c:f>Sheet3!$E$4:$E$23</c:f>
              <c:numCache>
                <c:formatCode>General</c:formatCode>
                <c:ptCount val="20"/>
                <c:pt idx="0">
                  <c:v>2274</c:v>
                </c:pt>
                <c:pt idx="1">
                  <c:v>4024</c:v>
                </c:pt>
                <c:pt idx="2">
                  <c:v>63111</c:v>
                </c:pt>
                <c:pt idx="3">
                  <c:v>66581</c:v>
                </c:pt>
                <c:pt idx="4">
                  <c:v>195096</c:v>
                </c:pt>
                <c:pt idx="5">
                  <c:v>204959</c:v>
                </c:pt>
                <c:pt idx="6">
                  <c:v>239868</c:v>
                </c:pt>
                <c:pt idx="7">
                  <c:v>263723</c:v>
                </c:pt>
                <c:pt idx="8">
                  <c:v>307171</c:v>
                </c:pt>
                <c:pt idx="9">
                  <c:v>497372</c:v>
                </c:pt>
                <c:pt idx="10">
                  <c:v>748432</c:v>
                </c:pt>
                <c:pt idx="11">
                  <c:v>855479</c:v>
                </c:pt>
                <c:pt idx="12">
                  <c:v>1354674</c:v>
                </c:pt>
                <c:pt idx="13">
                  <c:v>2443751</c:v>
                </c:pt>
                <c:pt idx="14">
                  <c:v>4583884</c:v>
                </c:pt>
                <c:pt idx="15">
                  <c:v>7039582</c:v>
                </c:pt>
                <c:pt idx="16">
                  <c:v>10771146</c:v>
                </c:pt>
                <c:pt idx="17">
                  <c:v>13885247</c:v>
                </c:pt>
                <c:pt idx="18">
                  <c:v>23890252</c:v>
                </c:pt>
                <c:pt idx="19">
                  <c:v>891080313.10000002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3-4D33-95B6-2053ECF4A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94679120"/>
        <c:axId val="494674960"/>
      </c:barChart>
      <c:catAx>
        <c:axId val="494679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 dirty="0"/>
                  <a:t>Shipping Location</a:t>
                </a:r>
              </a:p>
            </c:rich>
          </c:tx>
          <c:layout>
            <c:manualLayout>
              <c:xMode val="edge"/>
              <c:yMode val="edge"/>
              <c:x val="5.3285296770907153E-3"/>
              <c:y val="0.358283101851851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4674960"/>
        <c:crosses val="autoZero"/>
        <c:auto val="1"/>
        <c:lblAlgn val="ctr"/>
        <c:lblOffset val="100"/>
        <c:noMultiLvlLbl val="0"/>
      </c:catAx>
      <c:valAx>
        <c:axId val="494674960"/>
        <c:scaling>
          <c:orientation val="minMax"/>
          <c:max val="9000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IN"/>
                  <a:t>Revenue (In Millions)</a:t>
                </a:r>
              </a:p>
            </c:rich>
          </c:tx>
          <c:layout>
            <c:manualLayout>
              <c:xMode val="edge"/>
              <c:yMode val="edge"/>
              <c:x val="0.46940080927384076"/>
              <c:y val="0.94489574219889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4679120"/>
        <c:crosses val="autoZero"/>
        <c:crossBetween val="between"/>
        <c:majorUnit val="100000000"/>
        <c:dispUnits>
          <c:builtInUnit val="millions"/>
        </c:dispUnits>
      </c:valAx>
      <c:spPr>
        <a:noFill/>
        <a:ln>
          <a:solidFill>
            <a:schemeClr val="tx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 5 REVENUE GENERATORS (After Location 36)</a:t>
            </a:r>
          </a:p>
        </c:rich>
      </c:tx>
      <c:layout>
        <c:manualLayout>
          <c:xMode val="edge"/>
          <c:yMode val="edge"/>
          <c:x val="0.30734022309711284"/>
          <c:y val="2.08333333333333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23906386701662"/>
          <c:y val="8.4618146689997079E-2"/>
          <c:w val="0.80870888013998254"/>
          <c:h val="0.79973735053951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Sheet3!$E$30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Sheet3!$D$31:$D$35</c:f>
              <c:strCache>
                <c:ptCount val="5"/>
                <c:pt idx="0">
                  <c:v>Location 11</c:v>
                </c:pt>
                <c:pt idx="1">
                  <c:v>Location 1</c:v>
                </c:pt>
                <c:pt idx="2">
                  <c:v>Location 15</c:v>
                </c:pt>
                <c:pt idx="3">
                  <c:v>Location 26</c:v>
                </c:pt>
                <c:pt idx="4">
                  <c:v>Location 14</c:v>
                </c:pt>
              </c:strCache>
            </c:strRef>
          </c:cat>
          <c:val>
            <c:numRef>
              <c:f>Sheet3!$E$31:$E$35</c:f>
              <c:numCache>
                <c:formatCode>0</c:formatCode>
                <c:ptCount val="5"/>
                <c:pt idx="0">
                  <c:v>4583884</c:v>
                </c:pt>
                <c:pt idx="1">
                  <c:v>7039582</c:v>
                </c:pt>
                <c:pt idx="2">
                  <c:v>10771146</c:v>
                </c:pt>
                <c:pt idx="3">
                  <c:v>13885247</c:v>
                </c:pt>
                <c:pt idx="4">
                  <c:v>23890252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0-4BBC-9134-768C9822C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94679120"/>
        <c:axId val="494674960"/>
      </c:barChart>
      <c:catAx>
        <c:axId val="494679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Shipping Location</a:t>
                </a:r>
              </a:p>
            </c:rich>
          </c:tx>
          <c:layout>
            <c:manualLayout>
              <c:xMode val="edge"/>
              <c:yMode val="edge"/>
              <c:x val="8.2547944268863954E-3"/>
              <c:y val="0.364162731481481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4674960"/>
        <c:crosses val="autoZero"/>
        <c:auto val="1"/>
        <c:lblAlgn val="ctr"/>
        <c:lblOffset val="100"/>
        <c:noMultiLvlLbl val="0"/>
      </c:catAx>
      <c:valAx>
        <c:axId val="49467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Revenue (In Millions)</a:t>
                </a:r>
              </a:p>
            </c:rich>
          </c:tx>
          <c:layout>
            <c:manualLayout>
              <c:xMode val="edge"/>
              <c:yMode val="edge"/>
              <c:x val="0.46940080927384076"/>
              <c:y val="0.94489574219889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4679120"/>
        <c:crosses val="autoZero"/>
        <c:crossBetween val="between"/>
        <c:dispUnits>
          <c:builtInUnit val="millions"/>
        </c:dispUnits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BOTTOM 5 REVENUE GENERATORS</a:t>
            </a:r>
          </a:p>
        </c:rich>
      </c:tx>
      <c:layout>
        <c:manualLayout>
          <c:xMode val="edge"/>
          <c:yMode val="edge"/>
          <c:x val="0.30591207690875183"/>
          <c:y val="2.6712962962962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23906386701662"/>
          <c:y val="8.4618146689997079E-2"/>
          <c:w val="0.80870888013998254"/>
          <c:h val="0.799737350539515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Sheet3!$E$30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Sheet3!$D$31:$D$35</c:f>
              <c:strCache>
                <c:ptCount val="5"/>
                <c:pt idx="0">
                  <c:v>Location 24</c:v>
                </c:pt>
                <c:pt idx="1">
                  <c:v>Location 34</c:v>
                </c:pt>
                <c:pt idx="2">
                  <c:v>Location 7</c:v>
                </c:pt>
                <c:pt idx="3">
                  <c:v>Location 31</c:v>
                </c:pt>
                <c:pt idx="4">
                  <c:v>Location 10</c:v>
                </c:pt>
              </c:strCache>
            </c:strRef>
          </c:cat>
          <c:val>
            <c:numRef>
              <c:f>Sheet3!$E$31:$E$35</c:f>
              <c:numCache>
                <c:formatCode>0</c:formatCode>
                <c:ptCount val="5"/>
                <c:pt idx="0">
                  <c:v>2274</c:v>
                </c:pt>
                <c:pt idx="1">
                  <c:v>4024</c:v>
                </c:pt>
                <c:pt idx="2">
                  <c:v>63111</c:v>
                </c:pt>
                <c:pt idx="3">
                  <c:v>66581</c:v>
                </c:pt>
                <c:pt idx="4">
                  <c:v>195096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78-466D-A1B6-5333BAC7E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94679120"/>
        <c:axId val="494674960"/>
      </c:barChart>
      <c:catAx>
        <c:axId val="494679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Shipping Location</a:t>
                </a:r>
              </a:p>
            </c:rich>
          </c:tx>
          <c:layout>
            <c:manualLayout>
              <c:xMode val="edge"/>
              <c:yMode val="edge"/>
              <c:x val="1.1111163590334587E-2"/>
              <c:y val="0.37004236111111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94674960"/>
        <c:crosses val="autoZero"/>
        <c:auto val="1"/>
        <c:lblAlgn val="ctr"/>
        <c:lblOffset val="100"/>
        <c:noMultiLvlLbl val="0"/>
      </c:catAx>
      <c:valAx>
        <c:axId val="49467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Revenue (In Thousands)</a:t>
                </a:r>
              </a:p>
            </c:rich>
          </c:tx>
          <c:layout>
            <c:manualLayout>
              <c:xMode val="edge"/>
              <c:yMode val="edge"/>
              <c:x val="0.46940080927384076"/>
              <c:y val="0.944895742198891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4679120"/>
        <c:crosses val="autoZero"/>
        <c:crossBetween val="between"/>
        <c:dispUnits>
          <c:builtInUnit val="thousands"/>
        </c:dispUnits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REVENUE BY HOUR</a:t>
            </a:r>
          </a:p>
        </c:rich>
      </c:tx>
      <c:layout>
        <c:manualLayout>
          <c:xMode val="edge"/>
          <c:yMode val="edge"/>
          <c:x val="0.40280738952486866"/>
          <c:y val="8.8194444444444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674356052674075E-2"/>
          <c:y val="9.7954629629629628E-2"/>
          <c:w val="0.90293423044421706"/>
          <c:h val="0.8214062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Sheet4!$E$3</c:f>
              <c:strCache>
                <c:ptCount val="1"/>
                <c:pt idx="0">
                  <c:v>Sum of Price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D-4D5A-88A8-F0234D77B7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D-4D5A-88A8-F0234D77B75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D-4D5A-88A8-F0234D77B75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D-4D5A-88A8-F0234D77B75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D-4D5A-88A8-F0234D77B75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D-4D5A-88A8-F0234D77B75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D-4D5A-88A8-F0234D77B75A}"/>
              </c:ext>
            </c:extLst>
          </c:dPt>
          <c:cat>
            <c:numRef>
              <c:f>Sheet4!$D$4:$D$18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cat>
          <c:val>
            <c:numRef>
              <c:f>Sheet4!$E$4:$E$18</c:f>
              <c:numCache>
                <c:formatCode>General</c:formatCode>
                <c:ptCount val="15"/>
                <c:pt idx="0">
                  <c:v>504</c:v>
                </c:pt>
                <c:pt idx="1">
                  <c:v>3127623</c:v>
                </c:pt>
                <c:pt idx="2">
                  <c:v>31911436</c:v>
                </c:pt>
                <c:pt idx="3">
                  <c:v>77530318</c:v>
                </c:pt>
                <c:pt idx="4">
                  <c:v>129575598</c:v>
                </c:pt>
                <c:pt idx="5">
                  <c:v>119938124</c:v>
                </c:pt>
                <c:pt idx="6">
                  <c:v>154827944</c:v>
                </c:pt>
                <c:pt idx="7">
                  <c:v>134833019</c:v>
                </c:pt>
                <c:pt idx="8">
                  <c:v>115208397</c:v>
                </c:pt>
                <c:pt idx="9">
                  <c:v>103114782</c:v>
                </c:pt>
                <c:pt idx="10">
                  <c:v>49376273</c:v>
                </c:pt>
                <c:pt idx="11">
                  <c:v>25722130.100000001</c:v>
                </c:pt>
                <c:pt idx="12">
                  <c:v>7131132</c:v>
                </c:pt>
                <c:pt idx="13">
                  <c:v>5203671</c:v>
                </c:pt>
                <c:pt idx="14">
                  <c:v>995988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EAD-4D5A-88A8-F0234D77B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205426720"/>
        <c:axId val="205423392"/>
      </c:barChart>
      <c:catAx>
        <c:axId val="2054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423392"/>
        <c:crosses val="autoZero"/>
        <c:auto val="1"/>
        <c:lblAlgn val="ctr"/>
        <c:lblOffset val="100"/>
        <c:noMultiLvlLbl val="0"/>
      </c:catAx>
      <c:valAx>
        <c:axId val="20542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542672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8.4961685823754796E-3"/>
                <c:y val="0.33383495370370364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r>
                    <a:rPr lang="en-I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Revenue (In 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REVENUE BY 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Sheet5!$E$3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7D-4A85-8C9A-181EF02A3B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07D-4A85-8C9A-181EF02A3BC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7D-4A85-8C9A-181EF02A3BC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7D-4A85-8C9A-181EF02A3BC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7D-4A85-8C9A-181EF02A3BC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07D-4A85-8C9A-181EF02A3BC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7D-4A85-8C9A-181EF02A3BC8}"/>
              </c:ext>
            </c:extLst>
          </c:dPt>
          <c:cat>
            <c:strRef>
              <c:f>Sheet5!$D$4:$D$10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Sheet5!$E$4:$E$10</c:f>
              <c:numCache>
                <c:formatCode>General</c:formatCode>
                <c:ptCount val="7"/>
                <c:pt idx="0">
                  <c:v>150440711</c:v>
                </c:pt>
                <c:pt idx="1">
                  <c:v>131649523</c:v>
                </c:pt>
                <c:pt idx="2">
                  <c:v>119443722</c:v>
                </c:pt>
                <c:pt idx="3">
                  <c:v>120810845</c:v>
                </c:pt>
                <c:pt idx="4">
                  <c:v>137008790</c:v>
                </c:pt>
                <c:pt idx="5">
                  <c:v>145687617</c:v>
                </c:pt>
                <c:pt idx="6">
                  <c:v>153455731.09999999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7D-4A85-8C9A-181EF02A3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631296"/>
        <c:axId val="503632128"/>
      </c:barChart>
      <c:catAx>
        <c:axId val="50363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3632128"/>
        <c:crosses val="autoZero"/>
        <c:auto val="1"/>
        <c:lblAlgn val="ctr"/>
        <c:lblOffset val="100"/>
        <c:noMultiLvlLbl val="0"/>
      </c:catAx>
      <c:valAx>
        <c:axId val="50363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3631296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9.8754789272030661E-3"/>
                <c:y val="0.3150694444444444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r>
                    <a:rPr lang="en-IN"/>
                    <a:t>Revenue (In 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REVENUE BY MONTH OF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003352490421454E-2"/>
          <c:y val="9.9380555555555555E-2"/>
          <c:w val="0.92161542145593867"/>
          <c:h val="0.71269629629629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Sheet4!$C$3</c:f>
              <c:strCache>
                <c:ptCount val="1"/>
                <c:pt idx="0">
                  <c:v>Sum of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F75-4410-8FB5-CF280416194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75-4410-8FB5-CF280416194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F75-4410-8FB5-CF280416194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F75-4410-8FB5-CF280416194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F75-4410-8FB5-CF280416194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F75-4410-8FB5-CF280416194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F75-4410-8FB5-CF280416194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F75-4410-8FB5-CF280416194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F75-4410-8FB5-CF280416194C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61-49F3-8FD3-F340B5F6458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61-49F3-8FD3-F340B5F6458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61-49F3-8FD3-F340B5F6458C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F75-4410-8FB5-CF280416194C}"/>
              </c:ext>
            </c:extLst>
          </c:dPt>
          <c:cat>
            <c:multiLvlStrRef>
              <c:f>Sheet4!$A$4:$B$16</c:f>
              <c:multiLvlStrCache>
                <c:ptCount val="13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</c:lvl>
                <c:lvl>
                  <c:pt idx="0">
                    <c:v>2016</c:v>
                  </c:pt>
                  <c:pt idx="1">
                    <c:v>2017</c:v>
                  </c:pt>
                </c:lvl>
              </c:multiLvlStrCache>
            </c:multiLvlStrRef>
          </c:cat>
          <c:val>
            <c:numRef>
              <c:f>Sheet4!$C$4:$C$16</c:f>
              <c:numCache>
                <c:formatCode>General</c:formatCode>
                <c:ptCount val="13"/>
                <c:pt idx="0">
                  <c:v>61738971</c:v>
                </c:pt>
                <c:pt idx="1">
                  <c:v>44386800</c:v>
                </c:pt>
                <c:pt idx="2">
                  <c:v>50721346</c:v>
                </c:pt>
                <c:pt idx="3">
                  <c:v>61602629</c:v>
                </c:pt>
                <c:pt idx="4">
                  <c:v>61568440</c:v>
                </c:pt>
                <c:pt idx="5">
                  <c:v>73858548</c:v>
                </c:pt>
                <c:pt idx="6">
                  <c:v>64830765</c:v>
                </c:pt>
                <c:pt idx="7">
                  <c:v>66444455</c:v>
                </c:pt>
                <c:pt idx="8">
                  <c:v>74783162</c:v>
                </c:pt>
                <c:pt idx="9">
                  <c:v>89619386.099999994</c:v>
                </c:pt>
                <c:pt idx="10">
                  <c:v>116015697</c:v>
                </c:pt>
                <c:pt idx="11">
                  <c:v>130806078</c:v>
                </c:pt>
                <c:pt idx="12">
                  <c:v>62120662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61-49F3-8FD3-F340B5F64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494681200"/>
        <c:axId val="494688272"/>
      </c:barChart>
      <c:catAx>
        <c:axId val="4946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4688272"/>
        <c:crosses val="autoZero"/>
        <c:auto val="1"/>
        <c:lblAlgn val="ctr"/>
        <c:lblOffset val="100"/>
        <c:noMultiLvlLbl val="0"/>
      </c:catAx>
      <c:valAx>
        <c:axId val="4946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9468120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8.6386015325670504E-3"/>
                <c:y val="0.2735648148148148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r>
                    <a:rPr lang="en-IN"/>
                    <a:t>Revenue (In 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[E-com_Data worked.xlsb]Sheet6!PivotTable9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/>
              <a:t>Peak vs Non-Peak Revenue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840524691358025"/>
              <c:y val="8.9883720930232554E-3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21656378600823"/>
              <c:y val="-1.2440568475452196E-2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21656378600823"/>
              <c:y val="-1.2440568475452196E-2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840524691358025"/>
              <c:y val="8.9883720930232554E-3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821656378600823"/>
              <c:y val="-1.2440568475452196E-2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840524691358025"/>
              <c:y val="8.9883720930232554E-3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461843434343433"/>
          <c:y val="8.651944444444444E-2"/>
          <c:w val="0.44849053030303032"/>
          <c:h val="0.89698106060606064"/>
        </c:manualLayout>
      </c:layout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A5-48ED-B1AD-7D388DEF88E2}"/>
              </c:ext>
            </c:extLst>
          </c:dPt>
          <c:dPt>
            <c:idx val="1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A5-48ED-B1AD-7D388DEF88E2}"/>
              </c:ext>
            </c:extLst>
          </c:dPt>
          <c:dLbls>
            <c:dLbl>
              <c:idx val="0"/>
              <c:layout>
                <c:manualLayout>
                  <c:x val="-0.10821656378600823"/>
                  <c:y val="-1.24405684754521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A5-48ED-B1AD-7D388DEF88E2}"/>
                </c:ext>
              </c:extLst>
            </c:dLbl>
            <c:dLbl>
              <c:idx val="1"/>
              <c:layout>
                <c:manualLayout>
                  <c:x val="0.10840524691358025"/>
                  <c:y val="8.98837209302325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A5-48ED-B1AD-7D388DEF88E2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Sheet6!$A$4:$A$6</c:f>
              <c:strCache>
                <c:ptCount val="2"/>
                <c:pt idx="0">
                  <c:v>Non-Peak</c:v>
                </c:pt>
                <c:pt idx="1">
                  <c:v>Peak</c:v>
                </c:pt>
              </c:strCache>
            </c:strRef>
          </c:cat>
          <c:val>
            <c:numRef>
              <c:f>Sheet6!$B$4:$B$6</c:f>
              <c:numCache>
                <c:formatCode>0.00%</c:formatCode>
                <c:ptCount val="2"/>
                <c:pt idx="0">
                  <c:v>0.55555251553052798</c:v>
                </c:pt>
                <c:pt idx="1">
                  <c:v>0.44444748446947202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A5-48ED-B1AD-7D388DEF8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967184343434344"/>
          <c:y val="0.3653108585858586"/>
          <c:w val="0.11920455222116115"/>
          <c:h val="0.300352083333333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1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CUSTOMERS BY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1005763215164"/>
          <c:y val="0.11796320750246236"/>
          <c:w val="0.83578263456454083"/>
          <c:h val="0.79044670749029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Sheet5!$E$3</c:f>
              <c:strCache>
                <c:ptCount val="1"/>
                <c:pt idx="0">
                  <c:v>Count of customers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Sheet5!$D$4:$D$7</c:f>
              <c:strCache>
                <c:ptCount val="4"/>
                <c:pt idx="0">
                  <c:v>Platinum</c:v>
                </c:pt>
                <c:pt idx="1">
                  <c:v>Gold</c:v>
                </c:pt>
                <c:pt idx="2">
                  <c:v>Silver</c:v>
                </c:pt>
                <c:pt idx="3">
                  <c:v>Bronze</c:v>
                </c:pt>
              </c:strCache>
            </c:strRef>
          </c:cat>
          <c:val>
            <c:numRef>
              <c:f>Sheet5!$E$4:$E$7</c:f>
              <c:numCache>
                <c:formatCode>General</c:formatCode>
                <c:ptCount val="4"/>
                <c:pt idx="0">
                  <c:v>42</c:v>
                </c:pt>
                <c:pt idx="1">
                  <c:v>923</c:v>
                </c:pt>
                <c:pt idx="2">
                  <c:v>2395</c:v>
                </c:pt>
                <c:pt idx="3">
                  <c:v>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C-4128-9738-10CE59219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63525119"/>
        <c:axId val="163528031"/>
      </c:barChart>
      <c:catAx>
        <c:axId val="1635251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3528031"/>
        <c:crosses val="autoZero"/>
        <c:auto val="1"/>
        <c:lblAlgn val="ctr"/>
        <c:lblOffset val="100"/>
        <c:noMultiLvlLbl val="0"/>
      </c:catAx>
      <c:valAx>
        <c:axId val="163528031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3525119"/>
        <c:crosses val="autoZero"/>
        <c:crossBetween val="between"/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 anchor="b" anchorCtr="0"/>
    <a:lstStyle/>
    <a:p>
      <a:pPr>
        <a:defRPr sz="12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REVENUE BY CUSTOMER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212712892143431"/>
          <c:y val="0.12121646043519302"/>
          <c:w val="0.7961347151812892"/>
          <c:h val="0.78865203898267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Sheet1!$D$4:$D$7</c:f>
              <c:strCache>
                <c:ptCount val="4"/>
                <c:pt idx="0">
                  <c:v>Platinum</c:v>
                </c:pt>
                <c:pt idx="1">
                  <c:v>Gold</c:v>
                </c:pt>
                <c:pt idx="2">
                  <c:v>Silver</c:v>
                </c:pt>
                <c:pt idx="3">
                  <c:v>Bronze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187224872</c:v>
                </c:pt>
                <c:pt idx="1">
                  <c:v>503529269</c:v>
                </c:pt>
                <c:pt idx="2">
                  <c:v>234416204</c:v>
                </c:pt>
                <c:pt idx="3">
                  <c:v>33326594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D-4790-A50A-838DA4EA7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929422607"/>
        <c:axId val="1929423855"/>
      </c:barChart>
      <c:catAx>
        <c:axId val="19294226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29423855"/>
        <c:crosses val="autoZero"/>
        <c:auto val="1"/>
        <c:lblAlgn val="ctr"/>
        <c:lblOffset val="100"/>
        <c:noMultiLvlLbl val="0"/>
      </c:catAx>
      <c:valAx>
        <c:axId val="192942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9422607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7.6245210727969347E-3"/>
                <c:y val="0.3223379629629629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r>
                    <a:rPr lang="en-IN"/>
                    <a:t>Revenue (In 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</c:dispUnitsLbl>
        </c:dispUnits>
      </c:valAx>
      <c:spPr>
        <a:noFill/>
        <a:ln>
          <a:solidFill>
            <a:schemeClr val="bg2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2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936A8-64DD-44D0-842F-708180A215F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0C43D66-BE51-4E33-90D2-6533B713B347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dirty="0"/>
            <a:t>Assign </a:t>
          </a:r>
          <a:r>
            <a:rPr lang="en-US" b="1" dirty="0"/>
            <a:t>R</a:t>
          </a:r>
          <a:r>
            <a:rPr lang="en-US" dirty="0"/>
            <a:t>ecency, </a:t>
          </a:r>
          <a:r>
            <a:rPr lang="en-US" b="1" dirty="0"/>
            <a:t>F</a:t>
          </a:r>
          <a:r>
            <a:rPr lang="en-US" dirty="0"/>
            <a:t>requency, </a:t>
          </a:r>
          <a:r>
            <a:rPr lang="en-US" b="1" dirty="0"/>
            <a:t>M</a:t>
          </a:r>
          <a:r>
            <a:rPr lang="en-US" dirty="0"/>
            <a:t>onetary Value to customers</a:t>
          </a:r>
          <a:endParaRPr lang="en-IN" dirty="0"/>
        </a:p>
      </dgm:t>
    </dgm:pt>
    <dgm:pt modelId="{05944ACE-104A-4CCB-A529-78A3B6B3CCF3}" type="parTrans" cxnId="{D1C44552-1D51-4A0C-8DF6-9AB0FBC7EC30}">
      <dgm:prSet/>
      <dgm:spPr/>
      <dgm:t>
        <a:bodyPr/>
        <a:lstStyle/>
        <a:p>
          <a:endParaRPr lang="en-IN"/>
        </a:p>
      </dgm:t>
    </dgm:pt>
    <dgm:pt modelId="{8AEED839-8C20-4047-949B-101AA795521E}" type="sibTrans" cxnId="{D1C44552-1D51-4A0C-8DF6-9AB0FBC7EC3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CAB0FF94-75BC-4AE3-A427-19D95F036CC6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b="0" i="0" dirty="0"/>
            <a:t>Divide customers into tiered groups for R, F, M values</a:t>
          </a:r>
          <a:endParaRPr lang="en-IN" dirty="0"/>
        </a:p>
      </dgm:t>
    </dgm:pt>
    <dgm:pt modelId="{B216F75C-4DEF-4D64-A6F7-1113D8E17893}" type="parTrans" cxnId="{81D514CF-C779-4589-8463-53CB38B6C13A}">
      <dgm:prSet/>
      <dgm:spPr/>
      <dgm:t>
        <a:bodyPr/>
        <a:lstStyle/>
        <a:p>
          <a:endParaRPr lang="en-IN"/>
        </a:p>
      </dgm:t>
    </dgm:pt>
    <dgm:pt modelId="{3362FFF1-FB05-481F-A27E-47155DD5CF8A}" type="sibTrans" cxnId="{81D514CF-C779-4589-8463-53CB38B6C13A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IN"/>
        </a:p>
      </dgm:t>
    </dgm:pt>
    <dgm:pt modelId="{5F9F172E-9220-4CFE-828D-1E4BD0169222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dirty="0"/>
            <a:t>Select customized treatment for the groups</a:t>
          </a:r>
          <a:endParaRPr lang="en-IN" dirty="0"/>
        </a:p>
      </dgm:t>
    </dgm:pt>
    <dgm:pt modelId="{0D922785-E616-4C00-B225-2176BBB90343}" type="parTrans" cxnId="{3257C8C3-4928-4DD4-B036-43FB7F0BB2FD}">
      <dgm:prSet/>
      <dgm:spPr/>
      <dgm:t>
        <a:bodyPr/>
        <a:lstStyle/>
        <a:p>
          <a:endParaRPr lang="en-IN"/>
        </a:p>
      </dgm:t>
    </dgm:pt>
    <dgm:pt modelId="{A162FB17-4052-4554-9F1C-74625B604217}" type="sibTrans" cxnId="{3257C8C3-4928-4DD4-B036-43FB7F0BB2FD}">
      <dgm:prSet/>
      <dgm:spPr/>
      <dgm:t>
        <a:bodyPr/>
        <a:lstStyle/>
        <a:p>
          <a:endParaRPr lang="en-IN"/>
        </a:p>
      </dgm:t>
    </dgm:pt>
    <dgm:pt modelId="{74A7D7F2-9039-4D35-A01F-49A791172FA1}" type="pres">
      <dgm:prSet presAssocID="{10B936A8-64DD-44D0-842F-708180A215F6}" presName="linearFlow" presStyleCnt="0">
        <dgm:presLayoutVars>
          <dgm:resizeHandles val="exact"/>
        </dgm:presLayoutVars>
      </dgm:prSet>
      <dgm:spPr/>
    </dgm:pt>
    <dgm:pt modelId="{0F3651E6-4E25-4E89-846F-FB0FE8A4155A}" type="pres">
      <dgm:prSet presAssocID="{00C43D66-BE51-4E33-90D2-6533B713B347}" presName="node" presStyleLbl="node1" presStyleIdx="0" presStyleCnt="3" custScaleX="163156">
        <dgm:presLayoutVars>
          <dgm:bulletEnabled val="1"/>
        </dgm:presLayoutVars>
      </dgm:prSet>
      <dgm:spPr/>
    </dgm:pt>
    <dgm:pt modelId="{41D31E85-5CB7-4EAC-9A26-238BADCB4362}" type="pres">
      <dgm:prSet presAssocID="{8AEED839-8C20-4047-949B-101AA795521E}" presName="sibTrans" presStyleLbl="sibTrans2D1" presStyleIdx="0" presStyleCnt="2" custLinFactNeighborY="0"/>
      <dgm:spPr/>
    </dgm:pt>
    <dgm:pt modelId="{8F82039C-CCBF-4577-AD2A-67FE9F296463}" type="pres">
      <dgm:prSet presAssocID="{8AEED839-8C20-4047-949B-101AA795521E}" presName="connectorText" presStyleLbl="sibTrans2D1" presStyleIdx="0" presStyleCnt="2"/>
      <dgm:spPr/>
    </dgm:pt>
    <dgm:pt modelId="{DA86F047-FCBF-45AC-ADD7-E7F5943A8C4A}" type="pres">
      <dgm:prSet presAssocID="{CAB0FF94-75BC-4AE3-A427-19D95F036CC6}" presName="node" presStyleLbl="node1" presStyleIdx="1" presStyleCnt="3" custScaleX="160494">
        <dgm:presLayoutVars>
          <dgm:bulletEnabled val="1"/>
        </dgm:presLayoutVars>
      </dgm:prSet>
      <dgm:spPr/>
    </dgm:pt>
    <dgm:pt modelId="{B4691803-F369-4062-81BD-78DFB60F7412}" type="pres">
      <dgm:prSet presAssocID="{3362FFF1-FB05-481F-A27E-47155DD5CF8A}" presName="sibTrans" presStyleLbl="sibTrans2D1" presStyleIdx="1" presStyleCnt="2" custLinFactNeighborY="0"/>
      <dgm:spPr/>
    </dgm:pt>
    <dgm:pt modelId="{FC8B2875-E459-4DE1-9D11-E13C06A9BC1F}" type="pres">
      <dgm:prSet presAssocID="{3362FFF1-FB05-481F-A27E-47155DD5CF8A}" presName="connectorText" presStyleLbl="sibTrans2D1" presStyleIdx="1" presStyleCnt="2"/>
      <dgm:spPr/>
    </dgm:pt>
    <dgm:pt modelId="{946482D9-1A11-4684-B5C6-4C9D0131BEDA}" type="pres">
      <dgm:prSet presAssocID="{5F9F172E-9220-4CFE-828D-1E4BD0169222}" presName="node" presStyleLbl="node1" presStyleIdx="2" presStyleCnt="3" custScaleX="159229" custLinFactNeighborX="412" custLinFactNeighborY="7976">
        <dgm:presLayoutVars>
          <dgm:bulletEnabled val="1"/>
        </dgm:presLayoutVars>
      </dgm:prSet>
      <dgm:spPr/>
    </dgm:pt>
  </dgm:ptLst>
  <dgm:cxnLst>
    <dgm:cxn modelId="{6675CA0B-54CD-402B-A143-55D986F8DD6D}" type="presOf" srcId="{3362FFF1-FB05-481F-A27E-47155DD5CF8A}" destId="{B4691803-F369-4062-81BD-78DFB60F7412}" srcOrd="0" destOrd="0" presId="urn:microsoft.com/office/officeart/2005/8/layout/process2"/>
    <dgm:cxn modelId="{9E010F17-2BE3-48C7-B515-5482AD64A0D7}" type="presOf" srcId="{00C43D66-BE51-4E33-90D2-6533B713B347}" destId="{0F3651E6-4E25-4E89-846F-FB0FE8A4155A}" srcOrd="0" destOrd="0" presId="urn:microsoft.com/office/officeart/2005/8/layout/process2"/>
    <dgm:cxn modelId="{27906123-88FB-495B-B609-820836D5613C}" type="presOf" srcId="{8AEED839-8C20-4047-949B-101AA795521E}" destId="{41D31E85-5CB7-4EAC-9A26-238BADCB4362}" srcOrd="0" destOrd="0" presId="urn:microsoft.com/office/officeart/2005/8/layout/process2"/>
    <dgm:cxn modelId="{F70AA127-42DD-44AE-A599-A49AF0795FB6}" type="presOf" srcId="{10B936A8-64DD-44D0-842F-708180A215F6}" destId="{74A7D7F2-9039-4D35-A01F-49A791172FA1}" srcOrd="0" destOrd="0" presId="urn:microsoft.com/office/officeart/2005/8/layout/process2"/>
    <dgm:cxn modelId="{48CB7C4A-46E0-455A-ABFD-2317B042364D}" type="presOf" srcId="{8AEED839-8C20-4047-949B-101AA795521E}" destId="{8F82039C-CCBF-4577-AD2A-67FE9F296463}" srcOrd="1" destOrd="0" presId="urn:microsoft.com/office/officeart/2005/8/layout/process2"/>
    <dgm:cxn modelId="{D1C44552-1D51-4A0C-8DF6-9AB0FBC7EC30}" srcId="{10B936A8-64DD-44D0-842F-708180A215F6}" destId="{00C43D66-BE51-4E33-90D2-6533B713B347}" srcOrd="0" destOrd="0" parTransId="{05944ACE-104A-4CCB-A529-78A3B6B3CCF3}" sibTransId="{8AEED839-8C20-4047-949B-101AA795521E}"/>
    <dgm:cxn modelId="{F641C682-B216-420D-9745-EA9C80C3621C}" type="presOf" srcId="{3362FFF1-FB05-481F-A27E-47155DD5CF8A}" destId="{FC8B2875-E459-4DE1-9D11-E13C06A9BC1F}" srcOrd="1" destOrd="0" presId="urn:microsoft.com/office/officeart/2005/8/layout/process2"/>
    <dgm:cxn modelId="{3257C8C3-4928-4DD4-B036-43FB7F0BB2FD}" srcId="{10B936A8-64DD-44D0-842F-708180A215F6}" destId="{5F9F172E-9220-4CFE-828D-1E4BD0169222}" srcOrd="2" destOrd="0" parTransId="{0D922785-E616-4C00-B225-2176BBB90343}" sibTransId="{A162FB17-4052-4554-9F1C-74625B604217}"/>
    <dgm:cxn modelId="{81D514CF-C779-4589-8463-53CB38B6C13A}" srcId="{10B936A8-64DD-44D0-842F-708180A215F6}" destId="{CAB0FF94-75BC-4AE3-A427-19D95F036CC6}" srcOrd="1" destOrd="0" parTransId="{B216F75C-4DEF-4D64-A6F7-1113D8E17893}" sibTransId="{3362FFF1-FB05-481F-A27E-47155DD5CF8A}"/>
    <dgm:cxn modelId="{4C0BA4D1-BC02-4631-8C72-31439B223F26}" type="presOf" srcId="{5F9F172E-9220-4CFE-828D-1E4BD0169222}" destId="{946482D9-1A11-4684-B5C6-4C9D0131BEDA}" srcOrd="0" destOrd="0" presId="urn:microsoft.com/office/officeart/2005/8/layout/process2"/>
    <dgm:cxn modelId="{BF4B23DF-FAEE-4E04-BD78-107D701662F8}" type="presOf" srcId="{CAB0FF94-75BC-4AE3-A427-19D95F036CC6}" destId="{DA86F047-FCBF-45AC-ADD7-E7F5943A8C4A}" srcOrd="0" destOrd="0" presId="urn:microsoft.com/office/officeart/2005/8/layout/process2"/>
    <dgm:cxn modelId="{1C0A1287-3FD5-4C44-B579-A838AA1DA075}" type="presParOf" srcId="{74A7D7F2-9039-4D35-A01F-49A791172FA1}" destId="{0F3651E6-4E25-4E89-846F-FB0FE8A4155A}" srcOrd="0" destOrd="0" presId="urn:microsoft.com/office/officeart/2005/8/layout/process2"/>
    <dgm:cxn modelId="{61A22EDA-BE4C-4650-8321-A101E0C0B584}" type="presParOf" srcId="{74A7D7F2-9039-4D35-A01F-49A791172FA1}" destId="{41D31E85-5CB7-4EAC-9A26-238BADCB4362}" srcOrd="1" destOrd="0" presId="urn:microsoft.com/office/officeart/2005/8/layout/process2"/>
    <dgm:cxn modelId="{9EF184DC-F0F4-4999-ACF2-9A241EA8923F}" type="presParOf" srcId="{41D31E85-5CB7-4EAC-9A26-238BADCB4362}" destId="{8F82039C-CCBF-4577-AD2A-67FE9F296463}" srcOrd="0" destOrd="0" presId="urn:microsoft.com/office/officeart/2005/8/layout/process2"/>
    <dgm:cxn modelId="{68733B25-6F4B-442B-BF1A-B0DEE5625C7C}" type="presParOf" srcId="{74A7D7F2-9039-4D35-A01F-49A791172FA1}" destId="{DA86F047-FCBF-45AC-ADD7-E7F5943A8C4A}" srcOrd="2" destOrd="0" presId="urn:microsoft.com/office/officeart/2005/8/layout/process2"/>
    <dgm:cxn modelId="{4D155F8E-F461-49C2-9E6D-1B496A6170CB}" type="presParOf" srcId="{74A7D7F2-9039-4D35-A01F-49A791172FA1}" destId="{B4691803-F369-4062-81BD-78DFB60F7412}" srcOrd="3" destOrd="0" presId="urn:microsoft.com/office/officeart/2005/8/layout/process2"/>
    <dgm:cxn modelId="{52D07F84-5899-4251-8B69-8516C577BCD5}" type="presParOf" srcId="{B4691803-F369-4062-81BD-78DFB60F7412}" destId="{FC8B2875-E459-4DE1-9D11-E13C06A9BC1F}" srcOrd="0" destOrd="0" presId="urn:microsoft.com/office/officeart/2005/8/layout/process2"/>
    <dgm:cxn modelId="{B6E50FFC-11E2-4529-BD0C-F949A02FBEC3}" type="presParOf" srcId="{74A7D7F2-9039-4D35-A01F-49A791172FA1}" destId="{946482D9-1A11-4684-B5C6-4C9D0131BED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FA898-AD10-43F1-8344-EF7D96A84FEA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E1C115-6F69-4122-A907-BEE5E6937A13}">
      <dgm:prSet phldrT="[Text]" custT="1"/>
      <dgm:spPr>
        <a:solidFill>
          <a:schemeClr val="tx1">
            <a:lumMod val="50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Champions</a:t>
          </a:r>
        </a:p>
        <a:p>
          <a:r>
            <a:rPr lang="en-US" sz="1600" b="1" dirty="0">
              <a:solidFill>
                <a:schemeClr val="bg1"/>
              </a:solidFill>
            </a:rPr>
            <a:t>Lowest R, Highest F, Highest M</a:t>
          </a:r>
        </a:p>
      </dgm:t>
    </dgm:pt>
    <dgm:pt modelId="{2663D555-9B13-40BA-B45C-78D44003CA15}" type="parTrans" cxnId="{E471F900-2F3D-4F28-BC2C-EBBECDC311B4}">
      <dgm:prSet/>
      <dgm:spPr/>
      <dgm:t>
        <a:bodyPr/>
        <a:lstStyle/>
        <a:p>
          <a:endParaRPr lang="en-IN"/>
        </a:p>
      </dgm:t>
    </dgm:pt>
    <dgm:pt modelId="{04A4B564-25C7-40A5-A43B-CF64D0F51BA8}" type="sibTrans" cxnId="{E471F900-2F3D-4F28-BC2C-EBBECDC311B4}">
      <dgm:prSet/>
      <dgm:spPr/>
      <dgm:t>
        <a:bodyPr/>
        <a:lstStyle/>
        <a:p>
          <a:endParaRPr lang="en-IN"/>
        </a:p>
      </dgm:t>
    </dgm:pt>
    <dgm:pt modelId="{AF2D08DA-00B3-4FB9-B491-84311FF84AAF}">
      <dgm:prSet phldrT="[Text]" custT="1"/>
      <dgm:spPr>
        <a:solidFill>
          <a:schemeClr val="bg1">
            <a:lumMod val="65000"/>
            <a:lumOff val="3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Potential</a:t>
          </a:r>
        </a:p>
        <a:p>
          <a:r>
            <a:rPr lang="en-US" sz="1600" b="1" dirty="0">
              <a:solidFill>
                <a:schemeClr val="bg1"/>
              </a:solidFill>
            </a:rPr>
            <a:t>Average R,</a:t>
          </a:r>
        </a:p>
        <a:p>
          <a:r>
            <a:rPr lang="en-US" sz="1600" b="1" dirty="0">
              <a:solidFill>
                <a:schemeClr val="bg1"/>
              </a:solidFill>
            </a:rPr>
            <a:t>Average F,</a:t>
          </a:r>
        </a:p>
        <a:p>
          <a:r>
            <a:rPr lang="en-US" sz="1600" b="1" dirty="0">
              <a:solidFill>
                <a:schemeClr val="bg1"/>
              </a:solidFill>
            </a:rPr>
            <a:t>Fair M</a:t>
          </a:r>
        </a:p>
        <a:p>
          <a:endParaRPr lang="en-US" sz="1300" b="1" dirty="0">
            <a:solidFill>
              <a:schemeClr val="bg1"/>
            </a:solidFill>
          </a:endParaRPr>
        </a:p>
        <a:p>
          <a:endParaRPr lang="en-IN" sz="1300" dirty="0"/>
        </a:p>
      </dgm:t>
    </dgm:pt>
    <dgm:pt modelId="{CC829039-0BFB-4D0D-8703-023855AF300D}" type="parTrans" cxnId="{7BD1A29D-3BCB-434A-AE98-E407AC4A2E15}">
      <dgm:prSet/>
      <dgm:spPr/>
      <dgm:t>
        <a:bodyPr/>
        <a:lstStyle/>
        <a:p>
          <a:endParaRPr lang="en-IN"/>
        </a:p>
      </dgm:t>
    </dgm:pt>
    <dgm:pt modelId="{B5641495-8127-4377-A9C5-7F5BFDC1E350}" type="sibTrans" cxnId="{7BD1A29D-3BCB-434A-AE98-E407AC4A2E15}">
      <dgm:prSet/>
      <dgm:spPr/>
      <dgm:t>
        <a:bodyPr/>
        <a:lstStyle/>
        <a:p>
          <a:endParaRPr lang="en-IN"/>
        </a:p>
      </dgm:t>
    </dgm:pt>
    <dgm:pt modelId="{6BFDFE45-E75C-425D-812F-01B057C9C510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/>
            <a:t>Loyal</a:t>
          </a:r>
        </a:p>
        <a:p>
          <a:r>
            <a:rPr lang="en-US" sz="1600" b="1" dirty="0"/>
            <a:t>Moderate R,</a:t>
          </a:r>
        </a:p>
        <a:p>
          <a:r>
            <a:rPr lang="en-US" sz="1600" b="1" dirty="0"/>
            <a:t>Moderate F,</a:t>
          </a:r>
        </a:p>
        <a:p>
          <a:r>
            <a:rPr lang="en-US" sz="1600" b="1" dirty="0"/>
            <a:t>Moderate M</a:t>
          </a:r>
        </a:p>
      </dgm:t>
    </dgm:pt>
    <dgm:pt modelId="{D4FB2D1F-16F5-4A95-A0CA-1119C74747D5}" type="parTrans" cxnId="{DA07576D-0853-4729-9E5F-1FF0ACA003D1}">
      <dgm:prSet/>
      <dgm:spPr/>
      <dgm:t>
        <a:bodyPr/>
        <a:lstStyle/>
        <a:p>
          <a:endParaRPr lang="en-IN"/>
        </a:p>
      </dgm:t>
    </dgm:pt>
    <dgm:pt modelId="{C453CD9F-A01E-48A9-A572-8572BC1671FE}" type="sibTrans" cxnId="{DA07576D-0853-4729-9E5F-1FF0ACA003D1}">
      <dgm:prSet/>
      <dgm:spPr/>
      <dgm:t>
        <a:bodyPr/>
        <a:lstStyle/>
        <a:p>
          <a:endParaRPr lang="en-IN"/>
        </a:p>
      </dgm:t>
    </dgm:pt>
    <dgm:pt modelId="{0196D597-0998-4C87-BDC7-13A03E07A5F5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1800" dirty="0"/>
            <a:t>Promising</a:t>
          </a:r>
        </a:p>
        <a:p>
          <a:r>
            <a:rPr lang="en-IN" sz="1600" dirty="0"/>
            <a:t>Highest R,</a:t>
          </a:r>
        </a:p>
        <a:p>
          <a:r>
            <a:rPr lang="en-IN" sz="1600" dirty="0"/>
            <a:t>Lowest F,</a:t>
          </a:r>
        </a:p>
        <a:p>
          <a:r>
            <a:rPr lang="en-IN" sz="1600" dirty="0"/>
            <a:t>Lowest M</a:t>
          </a:r>
        </a:p>
      </dgm:t>
    </dgm:pt>
    <dgm:pt modelId="{7086B23E-BDB2-4B2A-9382-664EC6D17791}" type="parTrans" cxnId="{B414213C-EB6D-4075-9119-8D5794B323A9}">
      <dgm:prSet/>
      <dgm:spPr/>
      <dgm:t>
        <a:bodyPr/>
        <a:lstStyle/>
        <a:p>
          <a:endParaRPr lang="en-IN"/>
        </a:p>
      </dgm:t>
    </dgm:pt>
    <dgm:pt modelId="{C761216F-583A-4E6A-9325-0C7965355433}" type="sibTrans" cxnId="{B414213C-EB6D-4075-9119-8D5794B323A9}">
      <dgm:prSet/>
      <dgm:spPr/>
      <dgm:t>
        <a:bodyPr/>
        <a:lstStyle/>
        <a:p>
          <a:endParaRPr lang="en-IN"/>
        </a:p>
      </dgm:t>
    </dgm:pt>
    <dgm:pt modelId="{CD3C7FED-E58D-43B8-912F-98799065F28E}" type="pres">
      <dgm:prSet presAssocID="{3CDFA898-AD10-43F1-8344-EF7D96A84FEA}" presName="compositeShape" presStyleCnt="0">
        <dgm:presLayoutVars>
          <dgm:chMax val="9"/>
          <dgm:dir/>
          <dgm:resizeHandles val="exact"/>
        </dgm:presLayoutVars>
      </dgm:prSet>
      <dgm:spPr/>
    </dgm:pt>
    <dgm:pt modelId="{E4512078-E2AF-4AEA-BBBE-1B7C99AA8EA0}" type="pres">
      <dgm:prSet presAssocID="{3CDFA898-AD10-43F1-8344-EF7D96A84FEA}" presName="triangle1" presStyleLbl="node1" presStyleIdx="0" presStyleCnt="4" custScaleY="93079" custLinFactNeighborX="-351" custLinFactNeighborY="6140">
        <dgm:presLayoutVars>
          <dgm:bulletEnabled val="1"/>
        </dgm:presLayoutVars>
      </dgm:prSet>
      <dgm:spPr/>
    </dgm:pt>
    <dgm:pt modelId="{4E8AFC24-7200-44F8-A527-11BA233AAF19}" type="pres">
      <dgm:prSet presAssocID="{3CDFA898-AD10-43F1-8344-EF7D96A84FEA}" presName="triangle2" presStyleLbl="node1" presStyleIdx="1" presStyleCnt="4" custLinFactNeighborX="-881" custLinFactNeighborY="-585">
        <dgm:presLayoutVars>
          <dgm:bulletEnabled val="1"/>
        </dgm:presLayoutVars>
      </dgm:prSet>
      <dgm:spPr/>
    </dgm:pt>
    <dgm:pt modelId="{582A9E4D-B53E-4F73-B4F3-582E8B595178}" type="pres">
      <dgm:prSet presAssocID="{3CDFA898-AD10-43F1-8344-EF7D96A84FEA}" presName="triangle3" presStyleLbl="node1" presStyleIdx="2" presStyleCnt="4" custLinFactNeighborY="1803">
        <dgm:presLayoutVars>
          <dgm:bulletEnabled val="1"/>
        </dgm:presLayoutVars>
      </dgm:prSet>
      <dgm:spPr/>
    </dgm:pt>
    <dgm:pt modelId="{741DAD38-17A4-4A58-A741-C106B07AE30C}" type="pres">
      <dgm:prSet presAssocID="{3CDFA898-AD10-43F1-8344-EF7D96A84FEA}" presName="triangle4" presStyleLbl="node1" presStyleIdx="3" presStyleCnt="4" custLinFactNeighborX="-1186" custLinFactNeighborY="-393">
        <dgm:presLayoutVars>
          <dgm:bulletEnabled val="1"/>
        </dgm:presLayoutVars>
      </dgm:prSet>
      <dgm:spPr/>
    </dgm:pt>
  </dgm:ptLst>
  <dgm:cxnLst>
    <dgm:cxn modelId="{E471F900-2F3D-4F28-BC2C-EBBECDC311B4}" srcId="{3CDFA898-AD10-43F1-8344-EF7D96A84FEA}" destId="{CAE1C115-6F69-4122-A907-BEE5E6937A13}" srcOrd="0" destOrd="0" parTransId="{2663D555-9B13-40BA-B45C-78D44003CA15}" sibTransId="{04A4B564-25C7-40A5-A43B-CF64D0F51BA8}"/>
    <dgm:cxn modelId="{B414213C-EB6D-4075-9119-8D5794B323A9}" srcId="{3CDFA898-AD10-43F1-8344-EF7D96A84FEA}" destId="{0196D597-0998-4C87-BDC7-13A03E07A5F5}" srcOrd="3" destOrd="0" parTransId="{7086B23E-BDB2-4B2A-9382-664EC6D17791}" sibTransId="{C761216F-583A-4E6A-9325-0C7965355433}"/>
    <dgm:cxn modelId="{DA07576D-0853-4729-9E5F-1FF0ACA003D1}" srcId="{3CDFA898-AD10-43F1-8344-EF7D96A84FEA}" destId="{6BFDFE45-E75C-425D-812F-01B057C9C510}" srcOrd="2" destOrd="0" parTransId="{D4FB2D1F-16F5-4A95-A0CA-1119C74747D5}" sibTransId="{C453CD9F-A01E-48A9-A572-8572BC1671FE}"/>
    <dgm:cxn modelId="{13526580-2461-410C-9699-899B7633CA5B}" type="presOf" srcId="{3CDFA898-AD10-43F1-8344-EF7D96A84FEA}" destId="{CD3C7FED-E58D-43B8-912F-98799065F28E}" srcOrd="0" destOrd="0" presId="urn:microsoft.com/office/officeart/2005/8/layout/pyramid4"/>
    <dgm:cxn modelId="{7BD1A29D-3BCB-434A-AE98-E407AC4A2E15}" srcId="{3CDFA898-AD10-43F1-8344-EF7D96A84FEA}" destId="{AF2D08DA-00B3-4FB9-B491-84311FF84AAF}" srcOrd="1" destOrd="0" parTransId="{CC829039-0BFB-4D0D-8703-023855AF300D}" sibTransId="{B5641495-8127-4377-A9C5-7F5BFDC1E350}"/>
    <dgm:cxn modelId="{30922DA4-22BE-49FE-BE56-41FDB5093DDE}" type="presOf" srcId="{6BFDFE45-E75C-425D-812F-01B057C9C510}" destId="{582A9E4D-B53E-4F73-B4F3-582E8B595178}" srcOrd="0" destOrd="0" presId="urn:microsoft.com/office/officeart/2005/8/layout/pyramid4"/>
    <dgm:cxn modelId="{B6910AE9-23FC-444F-A235-3F59269BA5A9}" type="presOf" srcId="{0196D597-0998-4C87-BDC7-13A03E07A5F5}" destId="{741DAD38-17A4-4A58-A741-C106B07AE30C}" srcOrd="0" destOrd="0" presId="urn:microsoft.com/office/officeart/2005/8/layout/pyramid4"/>
    <dgm:cxn modelId="{8BAD05EA-C0B3-4042-9C92-36FF840B1DF8}" type="presOf" srcId="{AF2D08DA-00B3-4FB9-B491-84311FF84AAF}" destId="{4E8AFC24-7200-44F8-A527-11BA233AAF19}" srcOrd="0" destOrd="0" presId="urn:microsoft.com/office/officeart/2005/8/layout/pyramid4"/>
    <dgm:cxn modelId="{F49697F0-9D55-4F5C-80D4-D5CCF5003DDC}" type="presOf" srcId="{CAE1C115-6F69-4122-A907-BEE5E6937A13}" destId="{E4512078-E2AF-4AEA-BBBE-1B7C99AA8EA0}" srcOrd="0" destOrd="0" presId="urn:microsoft.com/office/officeart/2005/8/layout/pyramid4"/>
    <dgm:cxn modelId="{C8C391E0-5172-4D4F-936D-A26FFED19532}" type="presParOf" srcId="{CD3C7FED-E58D-43B8-912F-98799065F28E}" destId="{E4512078-E2AF-4AEA-BBBE-1B7C99AA8EA0}" srcOrd="0" destOrd="0" presId="urn:microsoft.com/office/officeart/2005/8/layout/pyramid4"/>
    <dgm:cxn modelId="{54ADDE4F-1E90-48B4-BD83-D0D1C5C5EB44}" type="presParOf" srcId="{CD3C7FED-E58D-43B8-912F-98799065F28E}" destId="{4E8AFC24-7200-44F8-A527-11BA233AAF19}" srcOrd="1" destOrd="0" presId="urn:microsoft.com/office/officeart/2005/8/layout/pyramid4"/>
    <dgm:cxn modelId="{7DA0C188-4388-4F1B-A67D-DF1AE3FB8790}" type="presParOf" srcId="{CD3C7FED-E58D-43B8-912F-98799065F28E}" destId="{582A9E4D-B53E-4F73-B4F3-582E8B595178}" srcOrd="2" destOrd="0" presId="urn:microsoft.com/office/officeart/2005/8/layout/pyramid4"/>
    <dgm:cxn modelId="{B7AD3D5C-CF26-4842-8DD0-79A4D700A8B4}" type="presParOf" srcId="{CD3C7FED-E58D-43B8-912F-98799065F28E}" destId="{741DAD38-17A4-4A58-A741-C106B07AE30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7815D-CFB2-42ED-BD9F-09AC3385CB3D}" type="doc">
      <dgm:prSet loTypeId="urn:microsoft.com/office/officeart/2005/8/layout/process2" loCatId="process" qsTypeId="urn:microsoft.com/office/officeart/2005/8/quickstyle/simple1" qsCatId="simple" csTypeId="urn:microsoft.com/office/officeart/2005/8/colors/accent5_4" csCatId="accent5" phldr="1"/>
      <dgm:spPr/>
    </dgm:pt>
    <dgm:pt modelId="{9498B845-2E79-4331-BE0C-B5A30D5BCA57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data set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16F56-4E04-4258-BA44-5F90C88D250E}" type="parTrans" cxnId="{72AEAE3B-5AB7-442A-A0DB-413245B1E6BD}">
      <dgm:prSet/>
      <dgm:spPr/>
      <dgm:t>
        <a:bodyPr/>
        <a:lstStyle/>
        <a:p>
          <a:endParaRPr lang="en-IN" sz="2000"/>
        </a:p>
      </dgm:t>
    </dgm:pt>
    <dgm:pt modelId="{9333E3E0-403A-4F7A-A85D-F31F82FE645E}" type="sibTrans" cxnId="{72AEAE3B-5AB7-442A-A0DB-413245B1E6BD}">
      <dgm:prSet custT="1"/>
      <dgm:spPr/>
      <dgm:t>
        <a:bodyPr/>
        <a:lstStyle/>
        <a:p>
          <a:endParaRPr lang="en-IN" sz="2000"/>
        </a:p>
      </dgm:t>
    </dgm:pt>
    <dgm:pt modelId="{C23AFB08-D7BA-46BB-93EA-1DBD023600A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Select cluster center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0F004-6F02-4CC9-A6FA-88C7FC0D7D82}" type="parTrans" cxnId="{03883408-6238-48C6-BD14-76CC2704A8DC}">
      <dgm:prSet/>
      <dgm:spPr/>
      <dgm:t>
        <a:bodyPr/>
        <a:lstStyle/>
        <a:p>
          <a:endParaRPr lang="en-IN" sz="2000"/>
        </a:p>
      </dgm:t>
    </dgm:pt>
    <dgm:pt modelId="{D186C85F-672A-4F69-9A43-CE09D913B831}" type="sibTrans" cxnId="{03883408-6238-48C6-BD14-76CC2704A8DC}">
      <dgm:prSet custT="1"/>
      <dgm:spPr/>
      <dgm:t>
        <a:bodyPr/>
        <a:lstStyle/>
        <a:p>
          <a:endParaRPr lang="en-IN" sz="2000"/>
        </a:p>
      </dgm:t>
    </dgm:pt>
    <dgm:pt modelId="{A2BDA92E-1D8E-4C72-8EB6-028DEB63131B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Assign each observation to closest cluster based on distance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41CDFB-7B9B-485A-9268-80A339A09152}" type="parTrans" cxnId="{0BAC8402-99CB-424B-9413-67F4CBD1B43C}">
      <dgm:prSet/>
      <dgm:spPr/>
      <dgm:t>
        <a:bodyPr/>
        <a:lstStyle/>
        <a:p>
          <a:endParaRPr lang="en-IN" sz="2000"/>
        </a:p>
      </dgm:t>
    </dgm:pt>
    <dgm:pt modelId="{E4E31ED3-5340-4D2C-9135-1AEDC1F2B094}" type="sibTrans" cxnId="{0BAC8402-99CB-424B-9413-67F4CBD1B43C}">
      <dgm:prSet custT="1"/>
      <dgm:spPr/>
      <dgm:t>
        <a:bodyPr/>
        <a:lstStyle/>
        <a:p>
          <a:endParaRPr lang="en-IN" sz="2000"/>
        </a:p>
      </dgm:t>
    </dgm:pt>
    <dgm:pt modelId="{75C02292-8A89-411C-8A79-C1B4218384F8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Any change in the cluster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BA8852-1B67-4E0C-9186-6350ACF17C18}" type="parTrans" cxnId="{6475BC23-CCFD-4707-944A-543453794AE4}">
      <dgm:prSet/>
      <dgm:spPr/>
      <dgm:t>
        <a:bodyPr/>
        <a:lstStyle/>
        <a:p>
          <a:endParaRPr lang="en-IN" sz="2000"/>
        </a:p>
      </dgm:t>
    </dgm:pt>
    <dgm:pt modelId="{3FECAD1A-2E3F-4CDA-BECB-60E02103DA49}" type="sibTrans" cxnId="{6475BC23-CCFD-4707-944A-543453794AE4}">
      <dgm:prSet custT="1"/>
      <dgm:spPr/>
      <dgm:t>
        <a:bodyPr/>
        <a:lstStyle/>
        <a:p>
          <a:endParaRPr lang="en-IN" sz="2000"/>
        </a:p>
      </dgm:t>
    </dgm:pt>
    <dgm:pt modelId="{499DCEB6-B877-4FA8-BD30-A335B243625F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Clustering is complete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9EF54-9592-4328-934D-24F10EB7C8B2}" type="parTrans" cxnId="{D1697C92-82E3-4E19-BC15-700E5A4C2F02}">
      <dgm:prSet/>
      <dgm:spPr/>
      <dgm:t>
        <a:bodyPr/>
        <a:lstStyle/>
        <a:p>
          <a:endParaRPr lang="en-IN" sz="2000"/>
        </a:p>
      </dgm:t>
    </dgm:pt>
    <dgm:pt modelId="{FC9BB5E4-1970-47C7-8DD8-D72DEACF3A8C}" type="sibTrans" cxnId="{D1697C92-82E3-4E19-BC15-700E5A4C2F02}">
      <dgm:prSet/>
      <dgm:spPr/>
      <dgm:t>
        <a:bodyPr/>
        <a:lstStyle/>
        <a:p>
          <a:endParaRPr lang="en-IN" sz="2000"/>
        </a:p>
      </dgm:t>
    </dgm:pt>
    <dgm:pt modelId="{4C1FC8A3-4DB9-48CA-8037-FD760EA0012B}" type="pres">
      <dgm:prSet presAssocID="{CAD7815D-CFB2-42ED-BD9F-09AC3385CB3D}" presName="linearFlow" presStyleCnt="0">
        <dgm:presLayoutVars>
          <dgm:resizeHandles val="exact"/>
        </dgm:presLayoutVars>
      </dgm:prSet>
      <dgm:spPr/>
    </dgm:pt>
    <dgm:pt modelId="{02FEEA0F-5591-44F1-AB3C-A3678C4D7EBB}" type="pres">
      <dgm:prSet presAssocID="{9498B845-2E79-4331-BE0C-B5A30D5BCA57}" presName="node" presStyleLbl="node1" presStyleIdx="0" presStyleCnt="5" custLinFactNeighborX="731" custLinFactNeighborY="-13134">
        <dgm:presLayoutVars>
          <dgm:bulletEnabled val="1"/>
        </dgm:presLayoutVars>
      </dgm:prSet>
      <dgm:spPr/>
    </dgm:pt>
    <dgm:pt modelId="{E2F84305-0AC8-4461-B783-D983FDC3AF5B}" type="pres">
      <dgm:prSet presAssocID="{9333E3E0-403A-4F7A-A85D-F31F82FE645E}" presName="sibTrans" presStyleLbl="sibTrans2D1" presStyleIdx="0" presStyleCnt="4"/>
      <dgm:spPr/>
    </dgm:pt>
    <dgm:pt modelId="{128631DA-7FAF-4DB6-8C0F-0AA09B2D3CD8}" type="pres">
      <dgm:prSet presAssocID="{9333E3E0-403A-4F7A-A85D-F31F82FE645E}" presName="connectorText" presStyleLbl="sibTrans2D1" presStyleIdx="0" presStyleCnt="4"/>
      <dgm:spPr/>
    </dgm:pt>
    <dgm:pt modelId="{79182A43-4381-48B8-A22B-A5765BEE13C5}" type="pres">
      <dgm:prSet presAssocID="{C23AFB08-D7BA-46BB-93EA-1DBD023600AB}" presName="node" presStyleLbl="node1" presStyleIdx="1" presStyleCnt="5">
        <dgm:presLayoutVars>
          <dgm:bulletEnabled val="1"/>
        </dgm:presLayoutVars>
      </dgm:prSet>
      <dgm:spPr/>
    </dgm:pt>
    <dgm:pt modelId="{17289A77-7ECA-4515-A8D1-F8EAE81617E3}" type="pres">
      <dgm:prSet presAssocID="{D186C85F-672A-4F69-9A43-CE09D913B831}" presName="sibTrans" presStyleLbl="sibTrans2D1" presStyleIdx="1" presStyleCnt="4" custLinFactNeighborX="2241" custLinFactNeighborY="16420"/>
      <dgm:spPr/>
    </dgm:pt>
    <dgm:pt modelId="{CCFC39DE-3553-4D99-BB35-5720BF54E177}" type="pres">
      <dgm:prSet presAssocID="{D186C85F-672A-4F69-9A43-CE09D913B831}" presName="connectorText" presStyleLbl="sibTrans2D1" presStyleIdx="1" presStyleCnt="4"/>
      <dgm:spPr/>
    </dgm:pt>
    <dgm:pt modelId="{B72347F4-064E-4704-A6A0-12EF3E196BC5}" type="pres">
      <dgm:prSet presAssocID="{A2BDA92E-1D8E-4C72-8EB6-028DEB63131B}" presName="node" presStyleLbl="node1" presStyleIdx="2" presStyleCnt="5" custScaleX="192481">
        <dgm:presLayoutVars>
          <dgm:bulletEnabled val="1"/>
        </dgm:presLayoutVars>
      </dgm:prSet>
      <dgm:spPr/>
    </dgm:pt>
    <dgm:pt modelId="{2002912D-175E-4AFD-9D8B-5EF9DBF40516}" type="pres">
      <dgm:prSet presAssocID="{E4E31ED3-5340-4D2C-9135-1AEDC1F2B094}" presName="sibTrans" presStyleLbl="sibTrans2D1" presStyleIdx="2" presStyleCnt="4"/>
      <dgm:spPr/>
    </dgm:pt>
    <dgm:pt modelId="{502A9914-0F91-4278-8EB5-7463D8F876FC}" type="pres">
      <dgm:prSet presAssocID="{E4E31ED3-5340-4D2C-9135-1AEDC1F2B094}" presName="connectorText" presStyleLbl="sibTrans2D1" presStyleIdx="2" presStyleCnt="4"/>
      <dgm:spPr/>
    </dgm:pt>
    <dgm:pt modelId="{88159D01-C807-43B5-8155-75238BF45090}" type="pres">
      <dgm:prSet presAssocID="{75C02292-8A89-411C-8A79-C1B4218384F8}" presName="node" presStyleLbl="node1" presStyleIdx="3" presStyleCnt="5">
        <dgm:presLayoutVars>
          <dgm:bulletEnabled val="1"/>
        </dgm:presLayoutVars>
      </dgm:prSet>
      <dgm:spPr/>
    </dgm:pt>
    <dgm:pt modelId="{E2AB79DD-BCA3-4B69-A251-EF63C7E62BC9}" type="pres">
      <dgm:prSet presAssocID="{3FECAD1A-2E3F-4CDA-BECB-60E02103DA49}" presName="sibTrans" presStyleLbl="sibTrans2D1" presStyleIdx="3" presStyleCnt="4"/>
      <dgm:spPr/>
    </dgm:pt>
    <dgm:pt modelId="{348D5D2F-D6C5-4D93-A706-56621ED0792C}" type="pres">
      <dgm:prSet presAssocID="{3FECAD1A-2E3F-4CDA-BECB-60E02103DA49}" presName="connectorText" presStyleLbl="sibTrans2D1" presStyleIdx="3" presStyleCnt="4"/>
      <dgm:spPr/>
    </dgm:pt>
    <dgm:pt modelId="{A46414C2-634C-495E-B8C2-7561A9AC3B15}" type="pres">
      <dgm:prSet presAssocID="{499DCEB6-B877-4FA8-BD30-A335B243625F}" presName="node" presStyleLbl="node1" presStyleIdx="4" presStyleCnt="5">
        <dgm:presLayoutVars>
          <dgm:bulletEnabled val="1"/>
        </dgm:presLayoutVars>
      </dgm:prSet>
      <dgm:spPr/>
    </dgm:pt>
  </dgm:ptLst>
  <dgm:cxnLst>
    <dgm:cxn modelId="{0BAC8402-99CB-424B-9413-67F4CBD1B43C}" srcId="{CAD7815D-CFB2-42ED-BD9F-09AC3385CB3D}" destId="{A2BDA92E-1D8E-4C72-8EB6-028DEB63131B}" srcOrd="2" destOrd="0" parTransId="{CB41CDFB-7B9B-485A-9268-80A339A09152}" sibTransId="{E4E31ED3-5340-4D2C-9135-1AEDC1F2B094}"/>
    <dgm:cxn modelId="{03883408-6238-48C6-BD14-76CC2704A8DC}" srcId="{CAD7815D-CFB2-42ED-BD9F-09AC3385CB3D}" destId="{C23AFB08-D7BA-46BB-93EA-1DBD023600AB}" srcOrd="1" destOrd="0" parTransId="{CE90F004-6F02-4CC9-A6FA-88C7FC0D7D82}" sibTransId="{D186C85F-672A-4F69-9A43-CE09D913B831}"/>
    <dgm:cxn modelId="{063F200B-8499-4805-836F-92CCFF0361F8}" type="presOf" srcId="{E4E31ED3-5340-4D2C-9135-1AEDC1F2B094}" destId="{502A9914-0F91-4278-8EB5-7463D8F876FC}" srcOrd="1" destOrd="0" presId="urn:microsoft.com/office/officeart/2005/8/layout/process2"/>
    <dgm:cxn modelId="{90F20B12-A757-4A81-B11E-3A2DFE26E57B}" type="presOf" srcId="{CAD7815D-CFB2-42ED-BD9F-09AC3385CB3D}" destId="{4C1FC8A3-4DB9-48CA-8037-FD760EA0012B}" srcOrd="0" destOrd="0" presId="urn:microsoft.com/office/officeart/2005/8/layout/process2"/>
    <dgm:cxn modelId="{6475BC23-CCFD-4707-944A-543453794AE4}" srcId="{CAD7815D-CFB2-42ED-BD9F-09AC3385CB3D}" destId="{75C02292-8A89-411C-8A79-C1B4218384F8}" srcOrd="3" destOrd="0" parTransId="{51BA8852-1B67-4E0C-9186-6350ACF17C18}" sibTransId="{3FECAD1A-2E3F-4CDA-BECB-60E02103DA49}"/>
    <dgm:cxn modelId="{A8549D26-37EB-475D-BC38-F7DD6854E293}" type="presOf" srcId="{9333E3E0-403A-4F7A-A85D-F31F82FE645E}" destId="{128631DA-7FAF-4DB6-8C0F-0AA09B2D3CD8}" srcOrd="1" destOrd="0" presId="urn:microsoft.com/office/officeart/2005/8/layout/process2"/>
    <dgm:cxn modelId="{BD39A328-256E-4310-B281-626F01623FE3}" type="presOf" srcId="{E4E31ED3-5340-4D2C-9135-1AEDC1F2B094}" destId="{2002912D-175E-4AFD-9D8B-5EF9DBF40516}" srcOrd="0" destOrd="0" presId="urn:microsoft.com/office/officeart/2005/8/layout/process2"/>
    <dgm:cxn modelId="{72AEAE3B-5AB7-442A-A0DB-413245B1E6BD}" srcId="{CAD7815D-CFB2-42ED-BD9F-09AC3385CB3D}" destId="{9498B845-2E79-4331-BE0C-B5A30D5BCA57}" srcOrd="0" destOrd="0" parTransId="{94116F56-4E04-4258-BA44-5F90C88D250E}" sibTransId="{9333E3E0-403A-4F7A-A85D-F31F82FE645E}"/>
    <dgm:cxn modelId="{D28CFC3E-5F86-4E23-89EB-3B332C3DA867}" type="presOf" srcId="{499DCEB6-B877-4FA8-BD30-A335B243625F}" destId="{A46414C2-634C-495E-B8C2-7561A9AC3B15}" srcOrd="0" destOrd="0" presId="urn:microsoft.com/office/officeart/2005/8/layout/process2"/>
    <dgm:cxn modelId="{5A36FD3E-EE9C-49D9-B3A9-CB38D486AB85}" type="presOf" srcId="{9333E3E0-403A-4F7A-A85D-F31F82FE645E}" destId="{E2F84305-0AC8-4461-B783-D983FDC3AF5B}" srcOrd="0" destOrd="0" presId="urn:microsoft.com/office/officeart/2005/8/layout/process2"/>
    <dgm:cxn modelId="{38EFAD5C-41A1-4B8A-B263-5619B1175D34}" type="presOf" srcId="{D186C85F-672A-4F69-9A43-CE09D913B831}" destId="{CCFC39DE-3553-4D99-BB35-5720BF54E177}" srcOrd="1" destOrd="0" presId="urn:microsoft.com/office/officeart/2005/8/layout/process2"/>
    <dgm:cxn modelId="{F03A935E-C011-4091-8B94-32F2F377AE60}" type="presOf" srcId="{75C02292-8A89-411C-8A79-C1B4218384F8}" destId="{88159D01-C807-43B5-8155-75238BF45090}" srcOrd="0" destOrd="0" presId="urn:microsoft.com/office/officeart/2005/8/layout/process2"/>
    <dgm:cxn modelId="{F9D7D246-11BE-4AA1-9BD0-1E3AFA9CE834}" type="presOf" srcId="{D186C85F-672A-4F69-9A43-CE09D913B831}" destId="{17289A77-7ECA-4515-A8D1-F8EAE81617E3}" srcOrd="0" destOrd="0" presId="urn:microsoft.com/office/officeart/2005/8/layout/process2"/>
    <dgm:cxn modelId="{31F2ED6F-1C58-4FA1-90EF-ED2C7F7451C8}" type="presOf" srcId="{A2BDA92E-1D8E-4C72-8EB6-028DEB63131B}" destId="{B72347F4-064E-4704-A6A0-12EF3E196BC5}" srcOrd="0" destOrd="0" presId="urn:microsoft.com/office/officeart/2005/8/layout/process2"/>
    <dgm:cxn modelId="{7DA41971-EE2F-457B-B440-4873DA4823F8}" type="presOf" srcId="{C23AFB08-D7BA-46BB-93EA-1DBD023600AB}" destId="{79182A43-4381-48B8-A22B-A5765BEE13C5}" srcOrd="0" destOrd="0" presId="urn:microsoft.com/office/officeart/2005/8/layout/process2"/>
    <dgm:cxn modelId="{D1697C92-82E3-4E19-BC15-700E5A4C2F02}" srcId="{CAD7815D-CFB2-42ED-BD9F-09AC3385CB3D}" destId="{499DCEB6-B877-4FA8-BD30-A335B243625F}" srcOrd="4" destOrd="0" parTransId="{C639EF54-9592-4328-934D-24F10EB7C8B2}" sibTransId="{FC9BB5E4-1970-47C7-8DD8-D72DEACF3A8C}"/>
    <dgm:cxn modelId="{32B178B8-F5BA-4CE9-8DA7-EFC35AF792AA}" type="presOf" srcId="{3FECAD1A-2E3F-4CDA-BECB-60E02103DA49}" destId="{E2AB79DD-BCA3-4B69-A251-EF63C7E62BC9}" srcOrd="0" destOrd="0" presId="urn:microsoft.com/office/officeart/2005/8/layout/process2"/>
    <dgm:cxn modelId="{80EFEEF4-C08E-4324-AA94-B83B14501412}" type="presOf" srcId="{3FECAD1A-2E3F-4CDA-BECB-60E02103DA49}" destId="{348D5D2F-D6C5-4D93-A706-56621ED0792C}" srcOrd="1" destOrd="0" presId="urn:microsoft.com/office/officeart/2005/8/layout/process2"/>
    <dgm:cxn modelId="{C22D3FFD-DBC1-4C21-9B24-6B3626B2AF32}" type="presOf" srcId="{9498B845-2E79-4331-BE0C-B5A30D5BCA57}" destId="{02FEEA0F-5591-44F1-AB3C-A3678C4D7EBB}" srcOrd="0" destOrd="0" presId="urn:microsoft.com/office/officeart/2005/8/layout/process2"/>
    <dgm:cxn modelId="{8CEFDCA3-EE06-42E3-9CAE-672AFDEBD811}" type="presParOf" srcId="{4C1FC8A3-4DB9-48CA-8037-FD760EA0012B}" destId="{02FEEA0F-5591-44F1-AB3C-A3678C4D7EBB}" srcOrd="0" destOrd="0" presId="urn:microsoft.com/office/officeart/2005/8/layout/process2"/>
    <dgm:cxn modelId="{8411F97A-D35B-4D48-BB64-F4B4C3B20D41}" type="presParOf" srcId="{4C1FC8A3-4DB9-48CA-8037-FD760EA0012B}" destId="{E2F84305-0AC8-4461-B783-D983FDC3AF5B}" srcOrd="1" destOrd="0" presId="urn:microsoft.com/office/officeart/2005/8/layout/process2"/>
    <dgm:cxn modelId="{00DDA4A4-5F9E-456A-981B-A712DEEB3C75}" type="presParOf" srcId="{E2F84305-0AC8-4461-B783-D983FDC3AF5B}" destId="{128631DA-7FAF-4DB6-8C0F-0AA09B2D3CD8}" srcOrd="0" destOrd="0" presId="urn:microsoft.com/office/officeart/2005/8/layout/process2"/>
    <dgm:cxn modelId="{CBF53BE9-9907-451D-A3C2-FA13D395317F}" type="presParOf" srcId="{4C1FC8A3-4DB9-48CA-8037-FD760EA0012B}" destId="{79182A43-4381-48B8-A22B-A5765BEE13C5}" srcOrd="2" destOrd="0" presId="urn:microsoft.com/office/officeart/2005/8/layout/process2"/>
    <dgm:cxn modelId="{6DB80A32-EE76-4C12-A707-03A510CAFC8B}" type="presParOf" srcId="{4C1FC8A3-4DB9-48CA-8037-FD760EA0012B}" destId="{17289A77-7ECA-4515-A8D1-F8EAE81617E3}" srcOrd="3" destOrd="0" presId="urn:microsoft.com/office/officeart/2005/8/layout/process2"/>
    <dgm:cxn modelId="{A26D0E33-F77A-436D-B106-2F85527BE516}" type="presParOf" srcId="{17289A77-7ECA-4515-A8D1-F8EAE81617E3}" destId="{CCFC39DE-3553-4D99-BB35-5720BF54E177}" srcOrd="0" destOrd="0" presId="urn:microsoft.com/office/officeart/2005/8/layout/process2"/>
    <dgm:cxn modelId="{321E9B33-2567-4593-BD08-E3BC1182D9D2}" type="presParOf" srcId="{4C1FC8A3-4DB9-48CA-8037-FD760EA0012B}" destId="{B72347F4-064E-4704-A6A0-12EF3E196BC5}" srcOrd="4" destOrd="0" presId="urn:microsoft.com/office/officeart/2005/8/layout/process2"/>
    <dgm:cxn modelId="{A0FBC9EA-D90B-4E7C-87D8-6260A1E15FD3}" type="presParOf" srcId="{4C1FC8A3-4DB9-48CA-8037-FD760EA0012B}" destId="{2002912D-175E-4AFD-9D8B-5EF9DBF40516}" srcOrd="5" destOrd="0" presId="urn:microsoft.com/office/officeart/2005/8/layout/process2"/>
    <dgm:cxn modelId="{EE2F57F6-28C0-4ABB-81D2-5C5B3DD68F7B}" type="presParOf" srcId="{2002912D-175E-4AFD-9D8B-5EF9DBF40516}" destId="{502A9914-0F91-4278-8EB5-7463D8F876FC}" srcOrd="0" destOrd="0" presId="urn:microsoft.com/office/officeart/2005/8/layout/process2"/>
    <dgm:cxn modelId="{4150B504-2393-4823-B265-87B4B699F683}" type="presParOf" srcId="{4C1FC8A3-4DB9-48CA-8037-FD760EA0012B}" destId="{88159D01-C807-43B5-8155-75238BF45090}" srcOrd="6" destOrd="0" presId="urn:microsoft.com/office/officeart/2005/8/layout/process2"/>
    <dgm:cxn modelId="{097BD3EC-C5A1-470C-B804-3DD2188A2027}" type="presParOf" srcId="{4C1FC8A3-4DB9-48CA-8037-FD760EA0012B}" destId="{E2AB79DD-BCA3-4B69-A251-EF63C7E62BC9}" srcOrd="7" destOrd="0" presId="urn:microsoft.com/office/officeart/2005/8/layout/process2"/>
    <dgm:cxn modelId="{3C381DE1-3B33-4F99-9052-429CE03ECD17}" type="presParOf" srcId="{E2AB79DD-BCA3-4B69-A251-EF63C7E62BC9}" destId="{348D5D2F-D6C5-4D93-A706-56621ED0792C}" srcOrd="0" destOrd="0" presId="urn:microsoft.com/office/officeart/2005/8/layout/process2"/>
    <dgm:cxn modelId="{0A8069CD-520F-464F-A76F-6844EEB0A477}" type="presParOf" srcId="{4C1FC8A3-4DB9-48CA-8037-FD760EA0012B}" destId="{A46414C2-634C-495E-B8C2-7561A9AC3B1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6304DB-E3A4-455A-999A-207624B82560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90198FE0-FEC9-4B04-8EA3-855CF4BCB225}">
      <dgm:prSet phldrT="[Text]"/>
      <dgm:spPr/>
      <dgm:t>
        <a:bodyPr/>
        <a:lstStyle/>
        <a:p>
          <a:r>
            <a:rPr lang="en-US" b="1" dirty="0"/>
            <a:t>Champions</a:t>
          </a:r>
        </a:p>
        <a:p>
          <a:r>
            <a:rPr lang="en-US" b="1" dirty="0"/>
            <a:t>49%</a:t>
          </a:r>
        </a:p>
      </dgm:t>
    </dgm:pt>
    <dgm:pt modelId="{A8FC42ED-F84F-4B5E-8A5C-27B049A42986}" type="parTrans" cxnId="{6110E072-4BF5-4365-B58E-4DACF21B3A40}">
      <dgm:prSet/>
      <dgm:spPr/>
      <dgm:t>
        <a:bodyPr/>
        <a:lstStyle/>
        <a:p>
          <a:endParaRPr lang="en-IN"/>
        </a:p>
      </dgm:t>
    </dgm:pt>
    <dgm:pt modelId="{725E4877-9060-4D82-AAE6-4FC49CA8AB93}" type="sibTrans" cxnId="{6110E072-4BF5-4365-B58E-4DACF21B3A40}">
      <dgm:prSet/>
      <dgm:spPr/>
      <dgm:t>
        <a:bodyPr/>
        <a:lstStyle/>
        <a:p>
          <a:endParaRPr lang="en-IN"/>
        </a:p>
      </dgm:t>
    </dgm:pt>
    <dgm:pt modelId="{4B7261A4-3799-479D-ACC8-935CD9CC3F8A}">
      <dgm:prSet phldrT="[Text]"/>
      <dgm:spPr/>
      <dgm:t>
        <a:bodyPr/>
        <a:lstStyle/>
        <a:p>
          <a:r>
            <a:rPr lang="en-US" dirty="0"/>
            <a:t>Loyal</a:t>
          </a:r>
        </a:p>
        <a:p>
          <a:r>
            <a:rPr lang="en-US" dirty="0"/>
            <a:t>25%</a:t>
          </a:r>
          <a:endParaRPr lang="en-IN" dirty="0"/>
        </a:p>
      </dgm:t>
    </dgm:pt>
    <dgm:pt modelId="{981EE384-8D26-42CC-89D9-EBD21C1C5F05}" type="parTrans" cxnId="{9492DDDC-D3EA-441E-992A-BC8DFDC62106}">
      <dgm:prSet/>
      <dgm:spPr/>
      <dgm:t>
        <a:bodyPr/>
        <a:lstStyle/>
        <a:p>
          <a:endParaRPr lang="en-IN"/>
        </a:p>
      </dgm:t>
    </dgm:pt>
    <dgm:pt modelId="{2017E231-7F4B-49B1-BE67-65B22D16297E}" type="sibTrans" cxnId="{9492DDDC-D3EA-441E-992A-BC8DFDC62106}">
      <dgm:prSet/>
      <dgm:spPr/>
      <dgm:t>
        <a:bodyPr/>
        <a:lstStyle/>
        <a:p>
          <a:endParaRPr lang="en-IN"/>
        </a:p>
      </dgm:t>
    </dgm:pt>
    <dgm:pt modelId="{AF47F1E8-CED5-4B52-BED5-BDCD4B9FDE86}">
      <dgm:prSet phldrT="[Text]"/>
      <dgm:spPr/>
      <dgm:t>
        <a:bodyPr/>
        <a:lstStyle/>
        <a:p>
          <a:r>
            <a:rPr lang="en-US" dirty="0"/>
            <a:t>Promising</a:t>
          </a:r>
        </a:p>
        <a:p>
          <a:r>
            <a:rPr lang="en-US" dirty="0"/>
            <a:t>12%</a:t>
          </a:r>
          <a:endParaRPr lang="en-IN" dirty="0"/>
        </a:p>
      </dgm:t>
    </dgm:pt>
    <dgm:pt modelId="{CE4BC253-5B7B-46C0-BA7A-F49211AA0296}" type="parTrans" cxnId="{C65B4864-3BE8-47ED-A2BD-8CA5B76F9683}">
      <dgm:prSet/>
      <dgm:spPr/>
      <dgm:t>
        <a:bodyPr/>
        <a:lstStyle/>
        <a:p>
          <a:endParaRPr lang="en-IN"/>
        </a:p>
      </dgm:t>
    </dgm:pt>
    <dgm:pt modelId="{008E537D-6E5C-4594-9587-789CBC601484}" type="sibTrans" cxnId="{C65B4864-3BE8-47ED-A2BD-8CA5B76F9683}">
      <dgm:prSet/>
      <dgm:spPr/>
      <dgm:t>
        <a:bodyPr/>
        <a:lstStyle/>
        <a:p>
          <a:endParaRPr lang="en-IN"/>
        </a:p>
      </dgm:t>
    </dgm:pt>
    <dgm:pt modelId="{AA1A1BE8-77A8-4F1B-8487-DF52DD96D50A}">
      <dgm:prSet phldrT="[Text]"/>
      <dgm:spPr/>
      <dgm:t>
        <a:bodyPr/>
        <a:lstStyle/>
        <a:p>
          <a:r>
            <a:rPr lang="en-US" dirty="0"/>
            <a:t>Potential</a:t>
          </a:r>
        </a:p>
        <a:p>
          <a:r>
            <a:rPr lang="en-US" dirty="0"/>
            <a:t>14%</a:t>
          </a:r>
          <a:endParaRPr lang="en-IN" dirty="0"/>
        </a:p>
      </dgm:t>
    </dgm:pt>
    <dgm:pt modelId="{09ACDD87-629F-45F3-A6BD-815C1F070CB7}" type="parTrans" cxnId="{D715B157-A3B7-4A72-80BA-3904E2405C46}">
      <dgm:prSet/>
      <dgm:spPr/>
      <dgm:t>
        <a:bodyPr/>
        <a:lstStyle/>
        <a:p>
          <a:endParaRPr lang="en-IN"/>
        </a:p>
      </dgm:t>
    </dgm:pt>
    <dgm:pt modelId="{AA1F22A8-F63C-4797-9AE8-0152EE1DFA85}" type="sibTrans" cxnId="{D715B157-A3B7-4A72-80BA-3904E2405C46}">
      <dgm:prSet/>
      <dgm:spPr/>
      <dgm:t>
        <a:bodyPr/>
        <a:lstStyle/>
        <a:p>
          <a:endParaRPr lang="en-IN"/>
        </a:p>
      </dgm:t>
    </dgm:pt>
    <dgm:pt modelId="{005B60A0-5564-4637-BFD7-35CC263DADE1}" type="pres">
      <dgm:prSet presAssocID="{806304DB-E3A4-455A-999A-207624B82560}" presName="Name0" presStyleCnt="0">
        <dgm:presLayoutVars>
          <dgm:chMax val="7"/>
          <dgm:dir/>
          <dgm:resizeHandles val="exact"/>
        </dgm:presLayoutVars>
      </dgm:prSet>
      <dgm:spPr/>
    </dgm:pt>
    <dgm:pt modelId="{E0BDECD2-F21E-4168-ACE5-EECCDC237F4C}" type="pres">
      <dgm:prSet presAssocID="{806304DB-E3A4-455A-999A-207624B82560}" presName="ellipse1" presStyleLbl="vennNode1" presStyleIdx="0" presStyleCnt="4" custScaleX="133100" custScaleY="133100">
        <dgm:presLayoutVars>
          <dgm:bulletEnabled val="1"/>
        </dgm:presLayoutVars>
      </dgm:prSet>
      <dgm:spPr/>
    </dgm:pt>
    <dgm:pt modelId="{144BA5FB-D7A8-40BD-A08F-1C4439034732}" type="pres">
      <dgm:prSet presAssocID="{806304DB-E3A4-455A-999A-207624B82560}" presName="ellipse2" presStyleLbl="vennNode1" presStyleIdx="1" presStyleCnt="4" custScaleX="75132" custScaleY="75132" custLinFactNeighborX="-3017" custLinFactNeighborY="1376">
        <dgm:presLayoutVars>
          <dgm:bulletEnabled val="1"/>
        </dgm:presLayoutVars>
      </dgm:prSet>
      <dgm:spPr/>
    </dgm:pt>
    <dgm:pt modelId="{63B56C15-4CDA-483C-85D5-F36B9EA38577}" type="pres">
      <dgm:prSet presAssocID="{806304DB-E3A4-455A-999A-207624B82560}" presName="ellipse3" presStyleLbl="vennNode1" presStyleIdx="2" presStyleCnt="4" custScaleX="90910" custScaleY="90910" custLinFactNeighborX="1023" custLinFactNeighborY="1608">
        <dgm:presLayoutVars>
          <dgm:bulletEnabled val="1"/>
        </dgm:presLayoutVars>
      </dgm:prSet>
      <dgm:spPr/>
    </dgm:pt>
    <dgm:pt modelId="{33586F85-42C7-4754-A291-19343C439F06}" type="pres">
      <dgm:prSet presAssocID="{806304DB-E3A4-455A-999A-207624B82560}" presName="ellipse4" presStyleLbl="vennNode1" presStyleIdx="3" presStyleCnt="4" custScaleX="68302" custScaleY="68302" custLinFactNeighborX="-10232" custLinFactNeighborY="-295">
        <dgm:presLayoutVars>
          <dgm:bulletEnabled val="1"/>
        </dgm:presLayoutVars>
      </dgm:prSet>
      <dgm:spPr/>
    </dgm:pt>
  </dgm:ptLst>
  <dgm:cxnLst>
    <dgm:cxn modelId="{C65B4864-3BE8-47ED-A2BD-8CA5B76F9683}" srcId="{806304DB-E3A4-455A-999A-207624B82560}" destId="{AF47F1E8-CED5-4B52-BED5-BDCD4B9FDE86}" srcOrd="3" destOrd="0" parTransId="{CE4BC253-5B7B-46C0-BA7A-F49211AA0296}" sibTransId="{008E537D-6E5C-4594-9587-789CBC601484}"/>
    <dgm:cxn modelId="{5B58DA4A-C1E6-4A7F-8219-86B23D1A8771}" type="presOf" srcId="{AA1A1BE8-77A8-4F1B-8487-DF52DD96D50A}" destId="{144BA5FB-D7A8-40BD-A08F-1C4439034732}" srcOrd="0" destOrd="0" presId="urn:microsoft.com/office/officeart/2005/8/layout/rings+Icon"/>
    <dgm:cxn modelId="{11DD0752-B1CA-494C-B7F1-D527A665F07B}" type="presOf" srcId="{AF47F1E8-CED5-4B52-BED5-BDCD4B9FDE86}" destId="{33586F85-42C7-4754-A291-19343C439F06}" srcOrd="0" destOrd="0" presId="urn:microsoft.com/office/officeart/2005/8/layout/rings+Icon"/>
    <dgm:cxn modelId="{6110E072-4BF5-4365-B58E-4DACF21B3A40}" srcId="{806304DB-E3A4-455A-999A-207624B82560}" destId="{90198FE0-FEC9-4B04-8EA3-855CF4BCB225}" srcOrd="0" destOrd="0" parTransId="{A8FC42ED-F84F-4B5E-8A5C-27B049A42986}" sibTransId="{725E4877-9060-4D82-AAE6-4FC49CA8AB93}"/>
    <dgm:cxn modelId="{D715B157-A3B7-4A72-80BA-3904E2405C46}" srcId="{806304DB-E3A4-455A-999A-207624B82560}" destId="{AA1A1BE8-77A8-4F1B-8487-DF52DD96D50A}" srcOrd="1" destOrd="0" parTransId="{09ACDD87-629F-45F3-A6BD-815C1F070CB7}" sibTransId="{AA1F22A8-F63C-4797-9AE8-0152EE1DFA85}"/>
    <dgm:cxn modelId="{CDFA3BCA-74F7-4C86-AB31-F28375D463BF}" type="presOf" srcId="{806304DB-E3A4-455A-999A-207624B82560}" destId="{005B60A0-5564-4637-BFD7-35CC263DADE1}" srcOrd="0" destOrd="0" presId="urn:microsoft.com/office/officeart/2005/8/layout/rings+Icon"/>
    <dgm:cxn modelId="{9DA615D6-0C84-46A7-9E5E-A639AB73F4D6}" type="presOf" srcId="{90198FE0-FEC9-4B04-8EA3-855CF4BCB225}" destId="{E0BDECD2-F21E-4168-ACE5-EECCDC237F4C}" srcOrd="0" destOrd="0" presId="urn:microsoft.com/office/officeart/2005/8/layout/rings+Icon"/>
    <dgm:cxn modelId="{9492DDDC-D3EA-441E-992A-BC8DFDC62106}" srcId="{806304DB-E3A4-455A-999A-207624B82560}" destId="{4B7261A4-3799-479D-ACC8-935CD9CC3F8A}" srcOrd="2" destOrd="0" parTransId="{981EE384-8D26-42CC-89D9-EBD21C1C5F05}" sibTransId="{2017E231-7F4B-49B1-BE67-65B22D16297E}"/>
    <dgm:cxn modelId="{46EE09DF-5FAC-4025-87C4-A49A66DFB187}" type="presOf" srcId="{4B7261A4-3799-479D-ACC8-935CD9CC3F8A}" destId="{63B56C15-4CDA-483C-85D5-F36B9EA38577}" srcOrd="0" destOrd="0" presId="urn:microsoft.com/office/officeart/2005/8/layout/rings+Icon"/>
    <dgm:cxn modelId="{1BD37F51-EE28-48A8-8239-F7F2E9098F41}" type="presParOf" srcId="{005B60A0-5564-4637-BFD7-35CC263DADE1}" destId="{E0BDECD2-F21E-4168-ACE5-EECCDC237F4C}" srcOrd="0" destOrd="0" presId="urn:microsoft.com/office/officeart/2005/8/layout/rings+Icon"/>
    <dgm:cxn modelId="{81CC1DB9-0EC4-40F0-B9AB-232060ABA20F}" type="presParOf" srcId="{005B60A0-5564-4637-BFD7-35CC263DADE1}" destId="{144BA5FB-D7A8-40BD-A08F-1C4439034732}" srcOrd="1" destOrd="0" presId="urn:microsoft.com/office/officeart/2005/8/layout/rings+Icon"/>
    <dgm:cxn modelId="{C3F47EB4-70AA-40AB-A9AA-919E18082C54}" type="presParOf" srcId="{005B60A0-5564-4637-BFD7-35CC263DADE1}" destId="{63B56C15-4CDA-483C-85D5-F36B9EA38577}" srcOrd="2" destOrd="0" presId="urn:microsoft.com/office/officeart/2005/8/layout/rings+Icon"/>
    <dgm:cxn modelId="{42F0A5E0-7F92-44F9-A855-BEBD1D36ADBA}" type="presParOf" srcId="{005B60A0-5564-4637-BFD7-35CC263DADE1}" destId="{33586F85-42C7-4754-A291-19343C439F06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6304DB-E3A4-455A-999A-207624B82560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90198FE0-FEC9-4B04-8EA3-855CF4BCB225}">
      <dgm:prSet phldrT="[Text]" custT="1"/>
      <dgm:spPr/>
      <dgm:t>
        <a:bodyPr/>
        <a:lstStyle/>
        <a:p>
          <a:r>
            <a:rPr lang="en-US" sz="1100" b="1" dirty="0"/>
            <a:t>Champions</a:t>
          </a:r>
        </a:p>
        <a:p>
          <a:r>
            <a:rPr lang="en-US" sz="1400" b="1" dirty="0"/>
            <a:t>1%</a:t>
          </a:r>
        </a:p>
      </dgm:t>
    </dgm:pt>
    <dgm:pt modelId="{A8FC42ED-F84F-4B5E-8A5C-27B049A42986}" type="parTrans" cxnId="{6110E072-4BF5-4365-B58E-4DACF21B3A40}">
      <dgm:prSet/>
      <dgm:spPr/>
      <dgm:t>
        <a:bodyPr/>
        <a:lstStyle/>
        <a:p>
          <a:endParaRPr lang="en-IN" sz="1200"/>
        </a:p>
      </dgm:t>
    </dgm:pt>
    <dgm:pt modelId="{725E4877-9060-4D82-AAE6-4FC49CA8AB93}" type="sibTrans" cxnId="{6110E072-4BF5-4365-B58E-4DACF21B3A40}">
      <dgm:prSet/>
      <dgm:spPr/>
      <dgm:t>
        <a:bodyPr/>
        <a:lstStyle/>
        <a:p>
          <a:endParaRPr lang="en-IN" sz="1200"/>
        </a:p>
      </dgm:t>
    </dgm:pt>
    <dgm:pt modelId="{4B7261A4-3799-479D-ACC8-935CD9CC3F8A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ea typeface="+mn-ea"/>
              <a:cs typeface="+mn-cs"/>
            </a:rPr>
            <a:t>Loyal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/>
              <a:ea typeface="+mn-ea"/>
              <a:cs typeface="+mn-cs"/>
            </a:rPr>
            <a:t>22%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b="1" kern="1200" dirty="0">
            <a:latin typeface="Arial"/>
            <a:ea typeface="+mn-ea"/>
            <a:cs typeface="+mn-cs"/>
          </a:endParaRPr>
        </a:p>
      </dgm:t>
    </dgm:pt>
    <dgm:pt modelId="{981EE384-8D26-42CC-89D9-EBD21C1C5F05}" type="parTrans" cxnId="{9492DDDC-D3EA-441E-992A-BC8DFDC62106}">
      <dgm:prSet/>
      <dgm:spPr/>
      <dgm:t>
        <a:bodyPr/>
        <a:lstStyle/>
        <a:p>
          <a:endParaRPr lang="en-IN" sz="1200"/>
        </a:p>
      </dgm:t>
    </dgm:pt>
    <dgm:pt modelId="{2017E231-7F4B-49B1-BE67-65B22D16297E}" type="sibTrans" cxnId="{9492DDDC-D3EA-441E-992A-BC8DFDC62106}">
      <dgm:prSet/>
      <dgm:spPr/>
      <dgm:t>
        <a:bodyPr/>
        <a:lstStyle/>
        <a:p>
          <a:endParaRPr lang="en-IN" sz="1200"/>
        </a:p>
      </dgm:t>
    </dgm:pt>
    <dgm:pt modelId="{AF47F1E8-CED5-4B52-BED5-BDCD4B9FDE86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ea typeface="+mn-ea"/>
              <a:cs typeface="+mn-cs"/>
            </a:rPr>
            <a:t>Promising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/>
              <a:ea typeface="+mn-ea"/>
              <a:cs typeface="+mn-cs"/>
            </a:rPr>
            <a:t>22%</a:t>
          </a:r>
          <a:endParaRPr lang="en-IN" sz="1700" b="1" kern="1200" dirty="0">
            <a:latin typeface="Arial"/>
            <a:ea typeface="+mn-ea"/>
            <a:cs typeface="+mn-cs"/>
          </a:endParaRPr>
        </a:p>
      </dgm:t>
    </dgm:pt>
    <dgm:pt modelId="{CE4BC253-5B7B-46C0-BA7A-F49211AA0296}" type="parTrans" cxnId="{C65B4864-3BE8-47ED-A2BD-8CA5B76F9683}">
      <dgm:prSet/>
      <dgm:spPr/>
      <dgm:t>
        <a:bodyPr/>
        <a:lstStyle/>
        <a:p>
          <a:endParaRPr lang="en-IN" sz="1200"/>
        </a:p>
      </dgm:t>
    </dgm:pt>
    <dgm:pt modelId="{008E537D-6E5C-4594-9587-789CBC601484}" type="sibTrans" cxnId="{C65B4864-3BE8-47ED-A2BD-8CA5B76F9683}">
      <dgm:prSet/>
      <dgm:spPr/>
      <dgm:t>
        <a:bodyPr/>
        <a:lstStyle/>
        <a:p>
          <a:endParaRPr lang="en-IN" sz="1200"/>
        </a:p>
      </dgm:t>
    </dgm:pt>
    <dgm:pt modelId="{AA1A1BE8-77A8-4F1B-8487-DF52DD96D50A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ea typeface="+mn-ea"/>
              <a:cs typeface="+mn-cs"/>
            </a:rPr>
            <a:t>Potential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Arial"/>
              <a:ea typeface="+mn-ea"/>
              <a:cs typeface="+mn-cs"/>
            </a:rPr>
            <a:t>55%</a:t>
          </a:r>
        </a:p>
      </dgm:t>
    </dgm:pt>
    <dgm:pt modelId="{09ACDD87-629F-45F3-A6BD-815C1F070CB7}" type="parTrans" cxnId="{D715B157-A3B7-4A72-80BA-3904E2405C46}">
      <dgm:prSet/>
      <dgm:spPr/>
      <dgm:t>
        <a:bodyPr/>
        <a:lstStyle/>
        <a:p>
          <a:endParaRPr lang="en-IN" sz="1200"/>
        </a:p>
      </dgm:t>
    </dgm:pt>
    <dgm:pt modelId="{AA1F22A8-F63C-4797-9AE8-0152EE1DFA85}" type="sibTrans" cxnId="{D715B157-A3B7-4A72-80BA-3904E2405C46}">
      <dgm:prSet/>
      <dgm:spPr/>
      <dgm:t>
        <a:bodyPr/>
        <a:lstStyle/>
        <a:p>
          <a:endParaRPr lang="en-IN" sz="1200"/>
        </a:p>
      </dgm:t>
    </dgm:pt>
    <dgm:pt modelId="{005B60A0-5564-4637-BFD7-35CC263DADE1}" type="pres">
      <dgm:prSet presAssocID="{806304DB-E3A4-455A-999A-207624B82560}" presName="Name0" presStyleCnt="0">
        <dgm:presLayoutVars>
          <dgm:chMax val="7"/>
          <dgm:dir/>
          <dgm:resizeHandles val="exact"/>
        </dgm:presLayoutVars>
      </dgm:prSet>
      <dgm:spPr/>
    </dgm:pt>
    <dgm:pt modelId="{E0BDECD2-F21E-4168-ACE5-EECCDC237F4C}" type="pres">
      <dgm:prSet presAssocID="{806304DB-E3A4-455A-999A-207624B82560}" presName="ellipse1" presStyleLbl="vennNode1" presStyleIdx="0" presStyleCnt="4" custScaleX="75132" custScaleY="75132">
        <dgm:presLayoutVars>
          <dgm:bulletEnabled val="1"/>
        </dgm:presLayoutVars>
      </dgm:prSet>
      <dgm:spPr/>
    </dgm:pt>
    <dgm:pt modelId="{144BA5FB-D7A8-40BD-A08F-1C4439034732}" type="pres">
      <dgm:prSet presAssocID="{806304DB-E3A4-455A-999A-207624B82560}" presName="ellipse2" presStyleLbl="vennNode1" presStyleIdx="1" presStyleCnt="4" custScaleX="133101" custScaleY="133101" custLinFactNeighborX="2828" custLinFactNeighborY="357">
        <dgm:presLayoutVars>
          <dgm:bulletEnabled val="1"/>
        </dgm:presLayoutVars>
      </dgm:prSet>
      <dgm:spPr/>
    </dgm:pt>
    <dgm:pt modelId="{63B56C15-4CDA-483C-85D5-F36B9EA38577}" type="pres">
      <dgm:prSet presAssocID="{806304DB-E3A4-455A-999A-207624B82560}" presName="ellipse3" presStyleLbl="vennNode1" presStyleIdx="2" presStyleCnt="4" custScaleX="82645" custScaleY="82645" custLinFactNeighborX="1023" custLinFactNeighborY="1608">
        <dgm:presLayoutVars>
          <dgm:bulletEnabled val="1"/>
        </dgm:presLayoutVars>
      </dgm:prSet>
      <dgm:spPr/>
    </dgm:pt>
    <dgm:pt modelId="{33586F85-42C7-4754-A291-19343C439F06}" type="pres">
      <dgm:prSet presAssocID="{806304DB-E3A4-455A-999A-207624B82560}" presName="ellipse4" presStyleLbl="vennNode1" presStyleIdx="3" presStyleCnt="4" custScaleX="75132" custScaleY="75132" custLinFactNeighborX="-10232" custLinFactNeighborY="-295">
        <dgm:presLayoutVars>
          <dgm:bulletEnabled val="1"/>
        </dgm:presLayoutVars>
      </dgm:prSet>
      <dgm:spPr/>
    </dgm:pt>
  </dgm:ptLst>
  <dgm:cxnLst>
    <dgm:cxn modelId="{C65B4864-3BE8-47ED-A2BD-8CA5B76F9683}" srcId="{806304DB-E3A4-455A-999A-207624B82560}" destId="{AF47F1E8-CED5-4B52-BED5-BDCD4B9FDE86}" srcOrd="3" destOrd="0" parTransId="{CE4BC253-5B7B-46C0-BA7A-F49211AA0296}" sibTransId="{008E537D-6E5C-4594-9587-789CBC601484}"/>
    <dgm:cxn modelId="{5B58DA4A-C1E6-4A7F-8219-86B23D1A8771}" type="presOf" srcId="{AA1A1BE8-77A8-4F1B-8487-DF52DD96D50A}" destId="{144BA5FB-D7A8-40BD-A08F-1C4439034732}" srcOrd="0" destOrd="0" presId="urn:microsoft.com/office/officeart/2005/8/layout/rings+Icon"/>
    <dgm:cxn modelId="{11DD0752-B1CA-494C-B7F1-D527A665F07B}" type="presOf" srcId="{AF47F1E8-CED5-4B52-BED5-BDCD4B9FDE86}" destId="{33586F85-42C7-4754-A291-19343C439F06}" srcOrd="0" destOrd="0" presId="urn:microsoft.com/office/officeart/2005/8/layout/rings+Icon"/>
    <dgm:cxn modelId="{6110E072-4BF5-4365-B58E-4DACF21B3A40}" srcId="{806304DB-E3A4-455A-999A-207624B82560}" destId="{90198FE0-FEC9-4B04-8EA3-855CF4BCB225}" srcOrd="0" destOrd="0" parTransId="{A8FC42ED-F84F-4B5E-8A5C-27B049A42986}" sibTransId="{725E4877-9060-4D82-AAE6-4FC49CA8AB93}"/>
    <dgm:cxn modelId="{D715B157-A3B7-4A72-80BA-3904E2405C46}" srcId="{806304DB-E3A4-455A-999A-207624B82560}" destId="{AA1A1BE8-77A8-4F1B-8487-DF52DD96D50A}" srcOrd="1" destOrd="0" parTransId="{09ACDD87-629F-45F3-A6BD-815C1F070CB7}" sibTransId="{AA1F22A8-F63C-4797-9AE8-0152EE1DFA85}"/>
    <dgm:cxn modelId="{CDFA3BCA-74F7-4C86-AB31-F28375D463BF}" type="presOf" srcId="{806304DB-E3A4-455A-999A-207624B82560}" destId="{005B60A0-5564-4637-BFD7-35CC263DADE1}" srcOrd="0" destOrd="0" presId="urn:microsoft.com/office/officeart/2005/8/layout/rings+Icon"/>
    <dgm:cxn modelId="{9DA615D6-0C84-46A7-9E5E-A639AB73F4D6}" type="presOf" srcId="{90198FE0-FEC9-4B04-8EA3-855CF4BCB225}" destId="{E0BDECD2-F21E-4168-ACE5-EECCDC237F4C}" srcOrd="0" destOrd="0" presId="urn:microsoft.com/office/officeart/2005/8/layout/rings+Icon"/>
    <dgm:cxn modelId="{9492DDDC-D3EA-441E-992A-BC8DFDC62106}" srcId="{806304DB-E3A4-455A-999A-207624B82560}" destId="{4B7261A4-3799-479D-ACC8-935CD9CC3F8A}" srcOrd="2" destOrd="0" parTransId="{981EE384-8D26-42CC-89D9-EBD21C1C5F05}" sibTransId="{2017E231-7F4B-49B1-BE67-65B22D16297E}"/>
    <dgm:cxn modelId="{46EE09DF-5FAC-4025-87C4-A49A66DFB187}" type="presOf" srcId="{4B7261A4-3799-479D-ACC8-935CD9CC3F8A}" destId="{63B56C15-4CDA-483C-85D5-F36B9EA38577}" srcOrd="0" destOrd="0" presId="urn:microsoft.com/office/officeart/2005/8/layout/rings+Icon"/>
    <dgm:cxn modelId="{1BD37F51-EE28-48A8-8239-F7F2E9098F41}" type="presParOf" srcId="{005B60A0-5564-4637-BFD7-35CC263DADE1}" destId="{E0BDECD2-F21E-4168-ACE5-EECCDC237F4C}" srcOrd="0" destOrd="0" presId="urn:microsoft.com/office/officeart/2005/8/layout/rings+Icon"/>
    <dgm:cxn modelId="{81CC1DB9-0EC4-40F0-B9AB-232060ABA20F}" type="presParOf" srcId="{005B60A0-5564-4637-BFD7-35CC263DADE1}" destId="{144BA5FB-D7A8-40BD-A08F-1C4439034732}" srcOrd="1" destOrd="0" presId="urn:microsoft.com/office/officeart/2005/8/layout/rings+Icon"/>
    <dgm:cxn modelId="{C3F47EB4-70AA-40AB-A9AA-919E18082C54}" type="presParOf" srcId="{005B60A0-5564-4637-BFD7-35CC263DADE1}" destId="{63B56C15-4CDA-483C-85D5-F36B9EA38577}" srcOrd="2" destOrd="0" presId="urn:microsoft.com/office/officeart/2005/8/layout/rings+Icon"/>
    <dgm:cxn modelId="{42F0A5E0-7F92-44F9-A855-BEBD1D36ADBA}" type="presParOf" srcId="{005B60A0-5564-4637-BFD7-35CC263DADE1}" destId="{33586F85-42C7-4754-A291-19343C439F06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651E6-4E25-4E89-846F-FB0FE8A4155A}">
      <dsp:nvSpPr>
        <dsp:cNvPr id="0" name=""/>
        <dsp:cNvSpPr/>
      </dsp:nvSpPr>
      <dsp:spPr>
        <a:xfrm>
          <a:off x="0" y="0"/>
          <a:ext cx="3474351" cy="891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0000"/>
                <a:satMod val="160000"/>
              </a:schemeClr>
            </a:gs>
            <a:gs pos="46000">
              <a:schemeClr val="accent5">
                <a:tint val="86000"/>
                <a:satMod val="160000"/>
              </a:schemeClr>
            </a:gs>
            <a:gs pos="100000">
              <a:schemeClr val="accent5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 w="9525" cap="flat" cmpd="sng" algn="ctr">
          <a:solidFill>
            <a:schemeClr val="accent5">
              <a:satMod val="12000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Assign </a:t>
          </a:r>
          <a:r>
            <a:rPr lang="en-US" sz="1800" b="1" kern="1200" dirty="0"/>
            <a:t>R</a:t>
          </a:r>
          <a:r>
            <a:rPr lang="en-US" sz="1800" kern="1200" dirty="0"/>
            <a:t>ecency, </a:t>
          </a:r>
          <a:r>
            <a:rPr lang="en-US" sz="1800" b="1" kern="1200" dirty="0"/>
            <a:t>F</a:t>
          </a:r>
          <a:r>
            <a:rPr lang="en-US" sz="1800" kern="1200" dirty="0"/>
            <a:t>requency, </a:t>
          </a:r>
          <a:r>
            <a:rPr lang="en-US" sz="1800" b="1" kern="1200" dirty="0"/>
            <a:t>M</a:t>
          </a:r>
          <a:r>
            <a:rPr lang="en-US" sz="1800" kern="1200" dirty="0"/>
            <a:t>onetary Value to customers</a:t>
          </a:r>
          <a:endParaRPr lang="en-IN" sz="1800" kern="1200" dirty="0"/>
        </a:p>
      </dsp:txBody>
      <dsp:txXfrm>
        <a:off x="26103" y="26103"/>
        <a:ext cx="3422145" cy="839008"/>
      </dsp:txXfrm>
    </dsp:sp>
    <dsp:sp modelId="{41D31E85-5CB7-4EAC-9A26-238BADCB4362}">
      <dsp:nvSpPr>
        <dsp:cNvPr id="0" name=""/>
        <dsp:cNvSpPr/>
      </dsp:nvSpPr>
      <dsp:spPr>
        <a:xfrm rot="5400000">
          <a:off x="1570072" y="913494"/>
          <a:ext cx="334205" cy="401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616861" y="946915"/>
        <a:ext cx="240628" cy="233944"/>
      </dsp:txXfrm>
    </dsp:sp>
    <dsp:sp modelId="{DA86F047-FCBF-45AC-ADD7-E7F5943A8C4A}">
      <dsp:nvSpPr>
        <dsp:cNvPr id="0" name=""/>
        <dsp:cNvSpPr/>
      </dsp:nvSpPr>
      <dsp:spPr>
        <a:xfrm>
          <a:off x="28343" y="1336821"/>
          <a:ext cx="3417664" cy="891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0000"/>
                <a:satMod val="160000"/>
              </a:schemeClr>
            </a:gs>
            <a:gs pos="46000">
              <a:schemeClr val="accent5">
                <a:tint val="86000"/>
                <a:satMod val="160000"/>
              </a:schemeClr>
            </a:gs>
            <a:gs pos="100000">
              <a:schemeClr val="accent5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 w="9525" cap="flat" cmpd="sng" algn="ctr">
          <a:solidFill>
            <a:schemeClr val="accent5">
              <a:satMod val="12000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Divide customers into tiered groups for R, F, M values</a:t>
          </a:r>
          <a:endParaRPr lang="en-IN" sz="1800" kern="1200" dirty="0"/>
        </a:p>
      </dsp:txBody>
      <dsp:txXfrm>
        <a:off x="54446" y="1362924"/>
        <a:ext cx="3365458" cy="839008"/>
      </dsp:txXfrm>
    </dsp:sp>
    <dsp:sp modelId="{B4691803-F369-4062-81BD-78DFB60F7412}">
      <dsp:nvSpPr>
        <dsp:cNvPr id="0" name=""/>
        <dsp:cNvSpPr/>
      </dsp:nvSpPr>
      <dsp:spPr>
        <a:xfrm rot="5377439">
          <a:off x="1574455" y="2250316"/>
          <a:ext cx="334212" cy="401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1620918" y="2283734"/>
        <a:ext cx="240628" cy="233948"/>
      </dsp:txXfrm>
    </dsp:sp>
    <dsp:sp modelId="{946482D9-1A11-4684-B5C6-4C9D0131BEDA}">
      <dsp:nvSpPr>
        <dsp:cNvPr id="0" name=""/>
        <dsp:cNvSpPr/>
      </dsp:nvSpPr>
      <dsp:spPr>
        <a:xfrm>
          <a:off x="50585" y="2673643"/>
          <a:ext cx="3390726" cy="89121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60000"/>
                <a:satMod val="160000"/>
              </a:schemeClr>
            </a:gs>
            <a:gs pos="46000">
              <a:schemeClr val="accent5">
                <a:tint val="86000"/>
                <a:satMod val="160000"/>
              </a:schemeClr>
            </a:gs>
            <a:gs pos="100000">
              <a:schemeClr val="accent5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  <a:ln w="9525" cap="flat" cmpd="sng" algn="ctr">
          <a:solidFill>
            <a:schemeClr val="accent5">
              <a:satMod val="12000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customized treatment for the groups</a:t>
          </a:r>
          <a:endParaRPr lang="en-IN" sz="1800" kern="1200" dirty="0"/>
        </a:p>
      </dsp:txBody>
      <dsp:txXfrm>
        <a:off x="76688" y="2699746"/>
        <a:ext cx="3338520" cy="839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12078-E2AF-4AEA-BBBE-1B7C99AA8EA0}">
      <dsp:nvSpPr>
        <dsp:cNvPr id="0" name=""/>
        <dsp:cNvSpPr/>
      </dsp:nvSpPr>
      <dsp:spPr>
        <a:xfrm>
          <a:off x="2324963" y="238752"/>
          <a:ext cx="3033610" cy="2823653"/>
        </a:xfrm>
        <a:prstGeom prst="triangle">
          <a:avLst/>
        </a:prstGeom>
        <a:solidFill>
          <a:schemeClr val="tx1">
            <a:lumMod val="50000"/>
            <a:alpha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Champions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Lowest R, Highest F, Highest M</a:t>
          </a:r>
        </a:p>
      </dsp:txBody>
      <dsp:txXfrm>
        <a:off x="3083366" y="1650579"/>
        <a:ext cx="1516805" cy="1411826"/>
      </dsp:txXfrm>
    </dsp:sp>
    <dsp:sp modelId="{4E8AFC24-7200-44F8-A527-11BA233AAF19}">
      <dsp:nvSpPr>
        <dsp:cNvPr id="0" name=""/>
        <dsp:cNvSpPr/>
      </dsp:nvSpPr>
      <dsp:spPr>
        <a:xfrm>
          <a:off x="792079" y="2963374"/>
          <a:ext cx="3033610" cy="3033610"/>
        </a:xfrm>
        <a:prstGeom prst="triangle">
          <a:avLst/>
        </a:prstGeom>
        <a:solidFill>
          <a:schemeClr val="bg1">
            <a:lumMod val="65000"/>
            <a:lumOff val="35000"/>
            <a:alpha val="5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Potential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Average R,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Average F,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Fair 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/>
        </a:p>
      </dsp:txBody>
      <dsp:txXfrm>
        <a:off x="1550482" y="4480179"/>
        <a:ext cx="1516805" cy="1516805"/>
      </dsp:txXfrm>
    </dsp:sp>
    <dsp:sp modelId="{582A9E4D-B53E-4F73-B4F3-582E8B595178}">
      <dsp:nvSpPr>
        <dsp:cNvPr id="0" name=""/>
        <dsp:cNvSpPr/>
      </dsp:nvSpPr>
      <dsp:spPr>
        <a:xfrm rot="10800000">
          <a:off x="2335611" y="3033610"/>
          <a:ext cx="3033610" cy="3033610"/>
        </a:xfrm>
        <a:prstGeom prst="triangl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Loyal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Moderate R,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Moderate F,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Moderate M</a:t>
          </a:r>
        </a:p>
      </dsp:txBody>
      <dsp:txXfrm rot="10800000">
        <a:off x="3094013" y="3033610"/>
        <a:ext cx="1516805" cy="1516805"/>
      </dsp:txXfrm>
    </dsp:sp>
    <dsp:sp modelId="{741DAD38-17A4-4A58-A741-C106B07AE30C}">
      <dsp:nvSpPr>
        <dsp:cNvPr id="0" name=""/>
        <dsp:cNvSpPr/>
      </dsp:nvSpPr>
      <dsp:spPr>
        <a:xfrm>
          <a:off x="3816437" y="2969198"/>
          <a:ext cx="3033610" cy="3033610"/>
        </a:xfrm>
        <a:prstGeom prst="triangle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Promising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Highest R,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Lowest F,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Lowest M</a:t>
          </a:r>
        </a:p>
      </dsp:txBody>
      <dsp:txXfrm>
        <a:off x="4574840" y="4486003"/>
        <a:ext cx="1516805" cy="1516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EEA0F-5591-44F1-AB3C-A3678C4D7EBB}">
      <dsp:nvSpPr>
        <dsp:cNvPr id="0" name=""/>
        <dsp:cNvSpPr/>
      </dsp:nvSpPr>
      <dsp:spPr>
        <a:xfrm>
          <a:off x="1762383" y="0"/>
          <a:ext cx="2609382" cy="652345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data set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1490" y="19107"/>
        <a:ext cx="2571168" cy="614131"/>
      </dsp:txXfrm>
    </dsp:sp>
    <dsp:sp modelId="{E2F84305-0AC8-4461-B783-D983FDC3AF5B}">
      <dsp:nvSpPr>
        <dsp:cNvPr id="0" name=""/>
        <dsp:cNvSpPr/>
      </dsp:nvSpPr>
      <dsp:spPr>
        <a:xfrm rot="5466814">
          <a:off x="2934152" y="670049"/>
          <a:ext cx="246768" cy="293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970189" y="693449"/>
        <a:ext cx="176133" cy="172738"/>
      </dsp:txXfrm>
    </dsp:sp>
    <dsp:sp modelId="{79182A43-4381-48B8-A22B-A5765BEE13C5}">
      <dsp:nvSpPr>
        <dsp:cNvPr id="0" name=""/>
        <dsp:cNvSpPr/>
      </dsp:nvSpPr>
      <dsp:spPr>
        <a:xfrm>
          <a:off x="1743308" y="981308"/>
          <a:ext cx="2609382" cy="652345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31187"/>
            <a:satOff val="-14771"/>
            <a:lumOff val="19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 cluster center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2415" y="1000415"/>
        <a:ext cx="2571168" cy="614131"/>
      </dsp:txXfrm>
    </dsp:sp>
    <dsp:sp modelId="{17289A77-7ECA-4515-A8D1-F8EAE81617E3}">
      <dsp:nvSpPr>
        <dsp:cNvPr id="0" name=""/>
        <dsp:cNvSpPr/>
      </dsp:nvSpPr>
      <dsp:spPr>
        <a:xfrm rot="5400000">
          <a:off x="2931167" y="1698164"/>
          <a:ext cx="244629" cy="293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40631"/>
            <a:satOff val="-17416"/>
            <a:lumOff val="201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965416" y="1722627"/>
        <a:ext cx="176133" cy="171240"/>
      </dsp:txXfrm>
    </dsp:sp>
    <dsp:sp modelId="{B72347F4-064E-4704-A6A0-12EF3E196BC5}">
      <dsp:nvSpPr>
        <dsp:cNvPr id="0" name=""/>
        <dsp:cNvSpPr/>
      </dsp:nvSpPr>
      <dsp:spPr>
        <a:xfrm>
          <a:off x="536716" y="1959827"/>
          <a:ext cx="5022566" cy="652345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62373"/>
            <a:satOff val="-29542"/>
            <a:lumOff val="383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Assign each observation to closest cluster based on distance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5823" y="1978934"/>
        <a:ext cx="4984352" cy="614131"/>
      </dsp:txXfrm>
    </dsp:sp>
    <dsp:sp modelId="{2002912D-175E-4AFD-9D8B-5EF9DBF40516}">
      <dsp:nvSpPr>
        <dsp:cNvPr id="0" name=""/>
        <dsp:cNvSpPr/>
      </dsp:nvSpPr>
      <dsp:spPr>
        <a:xfrm rot="5400000">
          <a:off x="2925685" y="2628481"/>
          <a:ext cx="244629" cy="293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81261"/>
            <a:satOff val="-34832"/>
            <a:lumOff val="40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959934" y="2652944"/>
        <a:ext cx="176133" cy="171240"/>
      </dsp:txXfrm>
    </dsp:sp>
    <dsp:sp modelId="{88159D01-C807-43B5-8155-75238BF45090}">
      <dsp:nvSpPr>
        <dsp:cNvPr id="0" name=""/>
        <dsp:cNvSpPr/>
      </dsp:nvSpPr>
      <dsp:spPr>
        <a:xfrm>
          <a:off x="1743308" y="2938345"/>
          <a:ext cx="2609382" cy="652345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62373"/>
            <a:satOff val="-29542"/>
            <a:lumOff val="383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Any change in the cluster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2415" y="2957452"/>
        <a:ext cx="2571168" cy="614131"/>
      </dsp:txXfrm>
    </dsp:sp>
    <dsp:sp modelId="{E2AB79DD-BCA3-4B69-A251-EF63C7E62BC9}">
      <dsp:nvSpPr>
        <dsp:cNvPr id="0" name=""/>
        <dsp:cNvSpPr/>
      </dsp:nvSpPr>
      <dsp:spPr>
        <a:xfrm rot="5400000">
          <a:off x="2925685" y="3607000"/>
          <a:ext cx="244629" cy="293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40631"/>
            <a:satOff val="-17416"/>
            <a:lumOff val="201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959934" y="3631463"/>
        <a:ext cx="176133" cy="171240"/>
      </dsp:txXfrm>
    </dsp:sp>
    <dsp:sp modelId="{A46414C2-634C-495E-B8C2-7561A9AC3B15}">
      <dsp:nvSpPr>
        <dsp:cNvPr id="0" name=""/>
        <dsp:cNvSpPr/>
      </dsp:nvSpPr>
      <dsp:spPr>
        <a:xfrm>
          <a:off x="1743308" y="3916864"/>
          <a:ext cx="2609382" cy="652345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-31187"/>
            <a:satOff val="-14771"/>
            <a:lumOff val="191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Clustering is complete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2415" y="3935971"/>
        <a:ext cx="2571168" cy="614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DECD2-F21E-4168-ACE5-EECCDC237F4C}">
      <dsp:nvSpPr>
        <dsp:cNvPr id="0" name=""/>
        <dsp:cNvSpPr/>
      </dsp:nvSpPr>
      <dsp:spPr>
        <a:xfrm>
          <a:off x="-5976" y="613868"/>
          <a:ext cx="2269415" cy="226969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Champions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49%</a:t>
          </a:r>
        </a:p>
      </dsp:txBody>
      <dsp:txXfrm>
        <a:off x="326372" y="946257"/>
        <a:ext cx="1604719" cy="1604915"/>
      </dsp:txXfrm>
    </dsp:sp>
    <dsp:sp modelId="{144BA5FB-D7A8-40BD-A08F-1C4439034732}">
      <dsp:nvSpPr>
        <dsp:cNvPr id="0" name=""/>
        <dsp:cNvSpPr/>
      </dsp:nvSpPr>
      <dsp:spPr>
        <a:xfrm>
          <a:off x="1314012" y="2268893"/>
          <a:ext cx="1281034" cy="1281191"/>
        </a:xfrm>
        <a:prstGeom prst="ellipse">
          <a:avLst/>
        </a:prstGeom>
        <a:solidFill>
          <a:schemeClr val="accent4">
            <a:alpha val="50000"/>
            <a:hueOff val="3050029"/>
            <a:satOff val="-7705"/>
            <a:lumOff val="-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Potential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14%</a:t>
          </a:r>
          <a:endParaRPr lang="en-IN" sz="1200" kern="1200" dirty="0"/>
        </a:p>
      </dsp:txBody>
      <dsp:txXfrm>
        <a:off x="1501615" y="2456519"/>
        <a:ext cx="905828" cy="905939"/>
      </dsp:txXfrm>
    </dsp:sp>
    <dsp:sp modelId="{63B56C15-4CDA-483C-85D5-F36B9EA38577}">
      <dsp:nvSpPr>
        <dsp:cNvPr id="0" name=""/>
        <dsp:cNvSpPr/>
      </dsp:nvSpPr>
      <dsp:spPr>
        <a:xfrm>
          <a:off x="2125191" y="1001012"/>
          <a:ext cx="1550056" cy="1550246"/>
        </a:xfrm>
        <a:prstGeom prst="ellipse">
          <a:avLst/>
        </a:prstGeom>
        <a:solidFill>
          <a:schemeClr val="accent4">
            <a:alpha val="50000"/>
            <a:hueOff val="6100058"/>
            <a:satOff val="-15411"/>
            <a:lumOff val="-20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Loyal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25%</a:t>
          </a:r>
          <a:endParaRPr lang="en-IN" sz="1200" kern="1200" dirty="0"/>
        </a:p>
      </dsp:txBody>
      <dsp:txXfrm>
        <a:off x="2352191" y="1228040"/>
        <a:ext cx="1096056" cy="1096190"/>
      </dsp:txXfrm>
    </dsp:sp>
    <dsp:sp modelId="{33586F85-42C7-4754-A291-19343C439F06}">
      <dsp:nvSpPr>
        <dsp:cNvPr id="0" name=""/>
        <dsp:cNvSpPr/>
      </dsp:nvSpPr>
      <dsp:spPr>
        <a:xfrm>
          <a:off x="3003266" y="2298633"/>
          <a:ext cx="1164580" cy="1164722"/>
        </a:xfrm>
        <a:prstGeom prst="ellipse">
          <a:avLst/>
        </a:prstGeom>
        <a:solidFill>
          <a:schemeClr val="accent4">
            <a:alpha val="50000"/>
            <a:hueOff val="9150087"/>
            <a:satOff val="-23116"/>
            <a:lumOff val="-3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Promising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12%</a:t>
          </a:r>
          <a:endParaRPr lang="en-IN" sz="1200" kern="1200" dirty="0"/>
        </a:p>
      </dsp:txBody>
      <dsp:txXfrm>
        <a:off x="3173815" y="2469203"/>
        <a:ext cx="823482" cy="823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DECD2-F21E-4168-ACE5-EECCDC237F4C}">
      <dsp:nvSpPr>
        <dsp:cNvPr id="0" name=""/>
        <dsp:cNvSpPr/>
      </dsp:nvSpPr>
      <dsp:spPr>
        <a:xfrm>
          <a:off x="212005" y="706725"/>
          <a:ext cx="1281034" cy="128119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Champions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1%</a:t>
          </a:r>
        </a:p>
      </dsp:txBody>
      <dsp:txXfrm>
        <a:off x="399608" y="894351"/>
        <a:ext cx="905828" cy="905939"/>
      </dsp:txXfrm>
    </dsp:sp>
    <dsp:sp modelId="{144BA5FB-D7A8-40BD-A08F-1C4439034732}">
      <dsp:nvSpPr>
        <dsp:cNvPr id="0" name=""/>
        <dsp:cNvSpPr/>
      </dsp:nvSpPr>
      <dsp:spPr>
        <a:xfrm>
          <a:off x="643264" y="1355863"/>
          <a:ext cx="2269432" cy="2269710"/>
        </a:xfrm>
        <a:prstGeom prst="ellipse">
          <a:avLst/>
        </a:prstGeom>
        <a:solidFill>
          <a:schemeClr val="accent4">
            <a:alpha val="50000"/>
            <a:hueOff val="3050029"/>
            <a:satOff val="-7705"/>
            <a:lumOff val="-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ea typeface="+mn-ea"/>
              <a:cs typeface="+mn-cs"/>
            </a:rPr>
            <a:t>Potential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Arial"/>
              <a:ea typeface="+mn-ea"/>
              <a:cs typeface="+mn-cs"/>
            </a:rPr>
            <a:t>55%</a:t>
          </a:r>
        </a:p>
      </dsp:txBody>
      <dsp:txXfrm>
        <a:off x="975615" y="1688254"/>
        <a:ext cx="1604730" cy="1604928"/>
      </dsp:txXfrm>
    </dsp:sp>
    <dsp:sp modelId="{63B56C15-4CDA-483C-85D5-F36B9EA38577}">
      <dsp:nvSpPr>
        <dsp:cNvPr id="0" name=""/>
        <dsp:cNvSpPr/>
      </dsp:nvSpPr>
      <dsp:spPr>
        <a:xfrm>
          <a:off x="1919443" y="670088"/>
          <a:ext cx="1409134" cy="1409307"/>
        </a:xfrm>
        <a:prstGeom prst="ellipse">
          <a:avLst/>
        </a:prstGeom>
        <a:solidFill>
          <a:schemeClr val="accent4">
            <a:alpha val="50000"/>
            <a:hueOff val="6100058"/>
            <a:satOff val="-15411"/>
            <a:lumOff val="-20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/>
              <a:ea typeface="+mn-ea"/>
              <a:cs typeface="+mn-cs"/>
            </a:rPr>
            <a:t>Loyal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/>
              <a:ea typeface="+mn-ea"/>
              <a:cs typeface="+mn-cs"/>
            </a:rPr>
            <a:t>22%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b="1" kern="1200" dirty="0">
            <a:latin typeface="Arial"/>
            <a:ea typeface="+mn-ea"/>
            <a:cs typeface="+mn-cs"/>
          </a:endParaRPr>
        </a:p>
      </dsp:txBody>
      <dsp:txXfrm>
        <a:off x="2125806" y="876476"/>
        <a:ext cx="996408" cy="996531"/>
      </dsp:txXfrm>
    </dsp:sp>
    <dsp:sp modelId="{33586F85-42C7-4754-A291-19343C439F06}">
      <dsp:nvSpPr>
        <dsp:cNvPr id="0" name=""/>
        <dsp:cNvSpPr/>
      </dsp:nvSpPr>
      <dsp:spPr>
        <a:xfrm>
          <a:off x="2668830" y="1839004"/>
          <a:ext cx="1281034" cy="1281191"/>
        </a:xfrm>
        <a:prstGeom prst="ellipse">
          <a:avLst/>
        </a:prstGeom>
        <a:solidFill>
          <a:schemeClr val="accent4">
            <a:alpha val="50000"/>
            <a:hueOff val="9150087"/>
            <a:satOff val="-23116"/>
            <a:lumOff val="-3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/>
              <a:ea typeface="+mn-ea"/>
              <a:cs typeface="+mn-cs"/>
            </a:rPr>
            <a:t>Promising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/>
              <a:ea typeface="+mn-ea"/>
              <a:cs typeface="+mn-cs"/>
            </a:rPr>
            <a:t>22%</a:t>
          </a:r>
          <a:endParaRPr lang="en-IN" sz="1700" b="1" kern="1200" dirty="0">
            <a:latin typeface="Arial"/>
            <a:ea typeface="+mn-ea"/>
            <a:cs typeface="+mn-cs"/>
          </a:endParaRPr>
        </a:p>
      </dsp:txBody>
      <dsp:txXfrm>
        <a:off x="2856433" y="2026630"/>
        <a:ext cx="905828" cy="905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0.00873</cdr:x>
      <cdr:y>0.93825</cdr:y>
    </cdr:from>
    <cdr:to>
      <cdr:x>0.782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4E5DEDF-E5F2-4CD0-A191-A8680585BE45}"/>
            </a:ext>
          </a:extLst>
        </cdr:cNvPr>
        <cdr:cNvSpPr txBox="1"/>
      </cdr:nvSpPr>
      <cdr:spPr>
        <a:xfrm xmlns:a="http://schemas.openxmlformats.org/drawingml/2006/main">
          <a:off x="91155" y="4053252"/>
          <a:ext cx="8072926" cy="2667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0.13661</cdr:x>
      <cdr:y>0.92729</cdr:y>
    </cdr:from>
    <cdr:to>
      <cdr:x>0.97333</cdr:x>
      <cdr:y>0.98263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ECE64A4-5894-4089-88D8-FDEA31EF6B3F}"/>
            </a:ext>
          </a:extLst>
        </cdr:cNvPr>
        <cdr:cNvSpPr txBox="1"/>
      </cdr:nvSpPr>
      <cdr:spPr>
        <a:xfrm xmlns:a="http://schemas.openxmlformats.org/drawingml/2006/main">
          <a:off x="576064" y="3619949"/>
          <a:ext cx="352839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Champions      Loyal          Potential        Promising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0.17995</cdr:x>
      <cdr:y>0.93097</cdr:y>
    </cdr:from>
    <cdr:to>
      <cdr:x>0.98156</cdr:x>
      <cdr:y>0.98631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B35F7E3B-08D3-4381-A2A8-5BA42629A52D}"/>
            </a:ext>
          </a:extLst>
        </cdr:cNvPr>
        <cdr:cNvSpPr txBox="1"/>
      </cdr:nvSpPr>
      <cdr:spPr>
        <a:xfrm xmlns:a="http://schemas.openxmlformats.org/drawingml/2006/main">
          <a:off x="792088" y="3634314"/>
          <a:ext cx="3528392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Champions      Loyal          Potential        Promising</a:t>
          </a:r>
          <a:endParaRPr lang="en-IN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 Commerce - Data Science Prodegree Project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r>
              <a:rPr lang="en-US"/>
              <a:t>E Commerce - Data Science Prodegree Project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r>
              <a:rPr lang="it-IT" sz="1100"/>
              <a:t>E Commerce - Data Science Prodegree Project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300831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/>
              <a:t>E Commerce - Data Science Prodegree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D951F-6800-4883-AE1C-2F793D3F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 Commerce - Data Science Prodegree 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it-IT"/>
              <a:t>E Commerce - Data Science Prodegree Project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it-IT"/>
              <a:t>E Commerce - Data Science Prodegree Project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it-IT"/>
              <a:t>E Commerce - Data Science Prodegree Project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89393BF-8744-4D19-8827-059C0BB942BF}"/>
              </a:ext>
            </a:extLst>
          </p:cNvPr>
          <p:cNvSpPr txBox="1"/>
          <p:nvPr/>
        </p:nvSpPr>
        <p:spPr>
          <a:xfrm>
            <a:off x="827584" y="509101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Analytics</a:t>
            </a:r>
            <a:endParaRPr lang="en-IN" sz="44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CB817-8B46-45C5-B872-27CBD2E5933C}"/>
              </a:ext>
            </a:extLst>
          </p:cNvPr>
          <p:cNvSpPr txBox="1"/>
          <p:nvPr/>
        </p:nvSpPr>
        <p:spPr>
          <a:xfrm>
            <a:off x="248758" y="6069924"/>
            <a:ext cx="869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by Jayesh Salunkhe</a:t>
            </a:r>
            <a:endParaRPr lang="en-IN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E26A5-BA20-4599-918C-5CA9B94A9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333"/>
            <a:ext cx="9144000" cy="51608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E96B412-586F-4255-B44A-2B4FD7D8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6" y="5242385"/>
            <a:ext cx="8892407" cy="151801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10, 31, 7, 34 and 25 are bottom 5 revenue generating shipping locations.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should put attention on getting an increase in business from these locations to increase sales.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540FFB9-FEF1-4EE2-8478-3A121405C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716755"/>
              </p:ext>
            </p:extLst>
          </p:nvPr>
        </p:nvGraphicFramePr>
        <p:xfrm>
          <a:off x="125796" y="857931"/>
          <a:ext cx="889240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BE147-FA8D-4A76-85E8-66F5D17B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5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5378" y="57697"/>
            <a:ext cx="3728621" cy="2885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AF47E6C-499B-4F08-8802-61A892FE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258854"/>
            <a:ext cx="8784976" cy="151801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operates between 6 to 20 hours where 9 to 15 are the peak business hours generating most of the revenue.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should offer day end sales /  happy hours / lighting deals during the non-peak hours to generate more revenue.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AE5906-CCE4-44FE-9657-96FEC9118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580823"/>
              </p:ext>
            </p:extLst>
          </p:nvPr>
        </p:nvGraphicFramePr>
        <p:xfrm>
          <a:off x="201542" y="816828"/>
          <a:ext cx="876294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D52D7-BFAC-4426-B5CA-2297645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548A5-768D-4FD3-AF2B-3537C4EBC398}"/>
              </a:ext>
            </a:extLst>
          </p:cNvPr>
          <p:cNvCxnSpPr/>
          <p:nvPr/>
        </p:nvCxnSpPr>
        <p:spPr>
          <a:xfrm>
            <a:off x="2992996" y="1700808"/>
            <a:ext cx="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9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E1C1102-F211-48D0-AB22-DA6C8F30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1" y="5275788"/>
            <a:ext cx="8859108" cy="1518012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see a even revenue trend through majority of the week with a dip in revenue on Wednesdays and Thursdays.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should offer special offers / day sales on Wednesdays and Thursdays to increase revenue.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45B713-15E6-4984-BB1A-B52431C1E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211655"/>
              </p:ext>
            </p:extLst>
          </p:nvPr>
        </p:nvGraphicFramePr>
        <p:xfrm>
          <a:off x="105380" y="860188"/>
          <a:ext cx="885910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49D7B-12E7-41FE-9CD6-0F39A5C9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4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57129"/>
            <a:ext cx="3779912" cy="252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50000"/>
                  </a:schemeClr>
                </a:solidFill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B30E4B-5D85-4E94-A106-970A72A34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487655"/>
              </p:ext>
            </p:extLst>
          </p:nvPr>
        </p:nvGraphicFramePr>
        <p:xfrm>
          <a:off x="179513" y="795408"/>
          <a:ext cx="8784976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E804E-9FAF-4362-9CC5-2D7FBF39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249008"/>
            <a:ext cx="8784976" cy="1518012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increase in revenue towards the end of the year is observed followed by a dip in sales at the start of the year.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monthly / seasonal offers can bring an increase in revenue.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23BCD-D848-45DC-8730-F1508B97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44188B-6B52-42FD-BA88-993DDE66F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422669"/>
              </p:ext>
            </p:extLst>
          </p:nvPr>
        </p:nvGraphicFramePr>
        <p:xfrm>
          <a:off x="612000" y="929008"/>
          <a:ext cx="792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3FFD5-9ADE-4A88-BBB6-F090CF77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053982"/>
            <a:ext cx="8712967" cy="1552628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period (4 Months [9-12]) generates 44% of the total revenue compared to Non-Peak sales period (8 Months [1-8])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monthly / seasonal offers during the Non-Peak period can bring an increase in revenue.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14169-00E0-48F8-B9D4-38D4CDA4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7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8DF1-FF47-4586-9B7C-0773C6F2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92" y="74373"/>
            <a:ext cx="5257800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is RFM?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FA5A-C4B4-4F31-B5ED-82EF5730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52E3FF9-5F10-447A-9979-B7DA9C3E806C}"/>
              </a:ext>
            </a:extLst>
          </p:cNvPr>
          <p:cNvSpPr txBox="1">
            <a:spLocks/>
          </p:cNvSpPr>
          <p:nvPr/>
        </p:nvSpPr>
        <p:spPr>
          <a:xfrm>
            <a:off x="5768706" y="954885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Objective 2: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Brief details based on monetary value, frequency of buy and recency of transaction.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18B917-FFAE-43BB-80DC-4730C68E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45" y="4953303"/>
            <a:ext cx="8574257" cy="17422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1000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Value – Recency Frequency Monetary Value</a:t>
            </a:r>
          </a:p>
          <a:p>
            <a:pPr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1000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analysis is done to quantitatively rank and group customers based on the recency, frequency and monetary value of their recent transactions.</a:t>
            </a:r>
          </a:p>
          <a:p>
            <a:pPr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1000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to identify the best customers and perform targeted marketing campaigns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13B9311-9AC5-456A-A262-B02E8FC3A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785610"/>
              </p:ext>
            </p:extLst>
          </p:nvPr>
        </p:nvGraphicFramePr>
        <p:xfrm>
          <a:off x="5508104" y="1124744"/>
          <a:ext cx="3474351" cy="356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7B3AC-95E0-49D5-AF97-500A11D2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02E8-D151-4EF1-A7FE-D22EF4786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36320"/>
            <a:ext cx="5373989" cy="36888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C397A7-D496-4254-827A-896D132739DA}"/>
              </a:ext>
            </a:extLst>
          </p:cNvPr>
          <p:cNvSpPr/>
          <p:nvPr/>
        </p:nvSpPr>
        <p:spPr>
          <a:xfrm>
            <a:off x="4067944" y="1160286"/>
            <a:ext cx="1224136" cy="3965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15C5-3171-4726-9A02-13422992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96" y="10545"/>
            <a:ext cx="6203032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RFM Scoring 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1B839-91DC-4B5D-A16E-7F6B064A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0"/>
            <a:ext cx="3779912" cy="300831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33D50F7-DDD4-4AB3-B8CB-0E421F71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861646"/>
            <a:ext cx="8640960" cy="48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scoring is done based on the quantile division of R, F &amp; M values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7AC6A71-1658-40AD-AD50-950DEE26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57148"/>
              </p:ext>
            </p:extLst>
          </p:nvPr>
        </p:nvGraphicFramePr>
        <p:xfrm>
          <a:off x="348236" y="1345223"/>
          <a:ext cx="8544243" cy="24641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6061">
                  <a:extLst>
                    <a:ext uri="{9D8B030D-6E8A-4147-A177-3AD203B41FA5}">
                      <a16:colId xmlns:a16="http://schemas.microsoft.com/office/drawing/2014/main" val="3022356075"/>
                    </a:ext>
                  </a:extLst>
                </a:gridCol>
                <a:gridCol w="1985649">
                  <a:extLst>
                    <a:ext uri="{9D8B030D-6E8A-4147-A177-3AD203B41FA5}">
                      <a16:colId xmlns:a16="http://schemas.microsoft.com/office/drawing/2014/main" val="562674797"/>
                    </a:ext>
                  </a:extLst>
                </a:gridCol>
                <a:gridCol w="1805323">
                  <a:extLst>
                    <a:ext uri="{9D8B030D-6E8A-4147-A177-3AD203B41FA5}">
                      <a16:colId xmlns:a16="http://schemas.microsoft.com/office/drawing/2014/main" val="3458944930"/>
                    </a:ext>
                  </a:extLst>
                </a:gridCol>
                <a:gridCol w="2617210">
                  <a:extLst>
                    <a:ext uri="{9D8B030D-6E8A-4147-A177-3AD203B41FA5}">
                      <a16:colId xmlns:a16="http://schemas.microsoft.com/office/drawing/2014/main" val="3899270626"/>
                    </a:ext>
                  </a:extLst>
                </a:gridCol>
              </a:tblGrid>
              <a:tr h="471268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6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en-IN" sz="16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Recency (R value)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(F value)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Monetary (M value)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942920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1(Lowest)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&lt;88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&lt;15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&lt;38,885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51345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2 (Moderate)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80-180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15-30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38,885-85,860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175934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3 (Moderate)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180-270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30-48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85,860-2,07,500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03246"/>
                  </a:ext>
                </a:extLst>
              </a:tr>
              <a:tr h="47126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4 (Highest)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&gt;277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&gt;48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</a:rPr>
                        <a:t>&gt;2,07,500</a:t>
                      </a:r>
                      <a:endParaRPr lang="en-IN" sz="16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5593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6C0462-6693-4935-ACAE-7487CB2D509C}"/>
              </a:ext>
            </a:extLst>
          </p:cNvPr>
          <p:cNvSpPr txBox="1"/>
          <p:nvPr/>
        </p:nvSpPr>
        <p:spPr>
          <a:xfrm>
            <a:off x="348236" y="3903784"/>
            <a:ext cx="8811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out the individual R,F &amp; M scores, the scores are added to get the RFM Score. The RFM Scores are further divided into 4 groups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E33C38-1729-4C7B-82D3-6357F60B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42571"/>
              </p:ext>
            </p:extLst>
          </p:nvPr>
        </p:nvGraphicFramePr>
        <p:xfrm>
          <a:off x="2746551" y="4638491"/>
          <a:ext cx="4091996" cy="20613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45998">
                  <a:extLst>
                    <a:ext uri="{9D8B030D-6E8A-4147-A177-3AD203B41FA5}">
                      <a16:colId xmlns:a16="http://schemas.microsoft.com/office/drawing/2014/main" val="3022356075"/>
                    </a:ext>
                  </a:extLst>
                </a:gridCol>
                <a:gridCol w="2045998">
                  <a:extLst>
                    <a:ext uri="{9D8B030D-6E8A-4147-A177-3AD203B41FA5}">
                      <a16:colId xmlns:a16="http://schemas.microsoft.com/office/drawing/2014/main" val="562674797"/>
                    </a:ext>
                  </a:extLst>
                </a:gridCol>
              </a:tblGrid>
              <a:tr h="412270"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600" b="1" kern="12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RFM Score</a:t>
                      </a:r>
                      <a:endParaRPr lang="en-IN" sz="1600" b="1" kern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942920"/>
                  </a:ext>
                </a:extLst>
              </a:tr>
              <a:tr h="41227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Champions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51345"/>
                  </a:ext>
                </a:extLst>
              </a:tr>
              <a:tr h="41227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&gt;8 &amp; &lt;=10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175934"/>
                  </a:ext>
                </a:extLst>
              </a:tr>
              <a:tr h="41227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 &amp; &lt;=8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203246"/>
                  </a:ext>
                </a:extLst>
              </a:tr>
              <a:tr h="41227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&lt;=5 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Promising</a:t>
                      </a:r>
                      <a:endParaRPr lang="en-IN" sz="1600" b="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5593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B0FA8-6607-416E-9130-600129FB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47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F43B-F985-45CB-8762-4A48BFED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82" y="155060"/>
            <a:ext cx="4876800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RFM Calculation 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37D1-CF1B-479E-8E9E-B854D64A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7D8822A-947F-4F19-BD46-B42BD3476630}"/>
              </a:ext>
            </a:extLst>
          </p:cNvPr>
          <p:cNvSpPr txBox="1">
            <a:spLocks/>
          </p:cNvSpPr>
          <p:nvPr/>
        </p:nvSpPr>
        <p:spPr>
          <a:xfrm>
            <a:off x="5774711" y="932835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Objective 2: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Brief details based on monetary value, frequency of buy and recency of transaction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CB3BB2-BB40-4476-9010-DBD3D9FA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00102"/>
            <a:ext cx="8849163" cy="48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understand the RFM scoring: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ED30E9-BB9C-4E29-B7F2-9D9EED58169B}"/>
              </a:ext>
            </a:extLst>
          </p:cNvPr>
          <p:cNvSpPr/>
          <p:nvPr/>
        </p:nvSpPr>
        <p:spPr>
          <a:xfrm>
            <a:off x="276228" y="1283679"/>
            <a:ext cx="8688260" cy="4835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Recency: R value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EA24E-A1E0-44BB-873B-CE25C1F9A276}"/>
              </a:ext>
            </a:extLst>
          </p:cNvPr>
          <p:cNvSpPr txBox="1"/>
          <p:nvPr/>
        </p:nvSpPr>
        <p:spPr>
          <a:xfrm>
            <a:off x="276228" y="1806792"/>
            <a:ext cx="8688260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Recency = Maximum Purchase date – Last Purchase date of customer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ID 2 made his last purchase on 16th December, 2017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Recency value = 19.12.2017 – 16.12.2017 =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days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D03A61-C6D8-43F4-967E-7628A1C873AA}"/>
              </a:ext>
            </a:extLst>
          </p:cNvPr>
          <p:cNvSpPr/>
          <p:nvPr/>
        </p:nvSpPr>
        <p:spPr>
          <a:xfrm>
            <a:off x="276228" y="2882853"/>
            <a:ext cx="8688260" cy="4835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Frequency: F value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6171A-8465-40C2-B950-73F341F6D47B}"/>
              </a:ext>
            </a:extLst>
          </p:cNvPr>
          <p:cNvSpPr txBox="1"/>
          <p:nvPr/>
        </p:nvSpPr>
        <p:spPr>
          <a:xfrm>
            <a:off x="276228" y="3405966"/>
            <a:ext cx="8688260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value = No of unique invoices for customer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purchases done by Customer ID 2 =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73A158-FFFF-4B10-85BB-21E6BE13C461}"/>
              </a:ext>
            </a:extLst>
          </p:cNvPr>
          <p:cNvSpPr/>
          <p:nvPr/>
        </p:nvSpPr>
        <p:spPr>
          <a:xfrm>
            <a:off x="276228" y="4215071"/>
            <a:ext cx="8688260" cy="4396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Monetary: M value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153C2-5400-4C3A-BFE8-29B7AA438D41}"/>
              </a:ext>
            </a:extLst>
          </p:cNvPr>
          <p:cNvSpPr txBox="1"/>
          <p:nvPr/>
        </p:nvSpPr>
        <p:spPr>
          <a:xfrm>
            <a:off x="276228" y="4727746"/>
            <a:ext cx="8688260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value = Total amount spent by customer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Monetary value of Customer ID 2 =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5,53,704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A78600CC-4A36-48B6-8A61-47F34351E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08862"/>
              </p:ext>
            </p:extLst>
          </p:nvPr>
        </p:nvGraphicFramePr>
        <p:xfrm>
          <a:off x="1691679" y="5476234"/>
          <a:ext cx="5186544" cy="6705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296636">
                  <a:extLst>
                    <a:ext uri="{9D8B030D-6E8A-4147-A177-3AD203B41FA5}">
                      <a16:colId xmlns:a16="http://schemas.microsoft.com/office/drawing/2014/main" val="681121035"/>
                    </a:ext>
                  </a:extLst>
                </a:gridCol>
                <a:gridCol w="1296636">
                  <a:extLst>
                    <a:ext uri="{9D8B030D-6E8A-4147-A177-3AD203B41FA5}">
                      <a16:colId xmlns:a16="http://schemas.microsoft.com/office/drawing/2014/main" val="3142528662"/>
                    </a:ext>
                  </a:extLst>
                </a:gridCol>
                <a:gridCol w="1296636">
                  <a:extLst>
                    <a:ext uri="{9D8B030D-6E8A-4147-A177-3AD203B41FA5}">
                      <a16:colId xmlns:a16="http://schemas.microsoft.com/office/drawing/2014/main" val="1941704322"/>
                    </a:ext>
                  </a:extLst>
                </a:gridCol>
                <a:gridCol w="1296636">
                  <a:extLst>
                    <a:ext uri="{9D8B030D-6E8A-4147-A177-3AD203B41FA5}">
                      <a16:colId xmlns:a16="http://schemas.microsoft.com/office/drawing/2014/main" val="2103837325"/>
                    </a:ext>
                  </a:extLst>
                </a:gridCol>
              </a:tblGrid>
              <a:tr h="291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score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score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score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RFM Score</a:t>
                      </a:r>
                      <a:endParaRPr lang="en-IN" sz="1600" b="1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186810"/>
                  </a:ext>
                </a:extLst>
              </a:tr>
              <a:tr h="2918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4121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DA5C77B-77A5-43EB-81BF-90484FE0EBAF}"/>
              </a:ext>
            </a:extLst>
          </p:cNvPr>
          <p:cNvSpPr txBox="1"/>
          <p:nvPr/>
        </p:nvSpPr>
        <p:spPr>
          <a:xfrm>
            <a:off x="1259632" y="6248951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Customer ID 2 is a part of the Potential Segment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8091C-B526-441F-96B5-E037AC90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9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17244" y="52743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CUSTOMER SEGMENTS</a:t>
            </a:r>
            <a:endParaRPr lang="en-IN" sz="3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4B9B581-E07E-4219-AD94-153D1A37D501}"/>
              </a:ext>
            </a:extLst>
          </p:cNvPr>
          <p:cNvSpPr txBox="1">
            <a:spLocks/>
          </p:cNvSpPr>
          <p:nvPr/>
        </p:nvSpPr>
        <p:spPr>
          <a:xfrm>
            <a:off x="5796136" y="852049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Objective 2: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Brief details based on monetary value, frequency of buy and recency of transaction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293C7D8-7916-40F2-ACD6-136CC4097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056356"/>
              </p:ext>
            </p:extLst>
          </p:nvPr>
        </p:nvGraphicFramePr>
        <p:xfrm>
          <a:off x="251520" y="961179"/>
          <a:ext cx="4216917" cy="390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EDD666F-6064-4C75-A07C-DF31EDB51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203744"/>
              </p:ext>
            </p:extLst>
          </p:nvPr>
        </p:nvGraphicFramePr>
        <p:xfrm>
          <a:off x="4499992" y="961179"/>
          <a:ext cx="4401642" cy="390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AC556AD-1EDD-46E5-9DF8-805CFF1C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29" y="4974094"/>
            <a:ext cx="8654905" cy="1695266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company’s customers belong to the Potential category, followed by Loyal and Promising categories.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focus needs to be driven towards retention strategies to prevent the customer base from low order recency, order frequency and revenue.</a:t>
            </a:r>
          </a:p>
          <a:p>
            <a:pPr>
              <a:buClr>
                <a:schemeClr val="accent5">
                  <a:lumMod val="50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most of our customer’s belong to the Potential and Promising segments, the Loyal and Champions segments are biggest revenue generators.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796BE-23A9-4D34-B4E0-6C7DD9E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466CCC3-BCB0-4EF0-9645-60D17C0B1C59}"/>
              </a:ext>
            </a:extLst>
          </p:cNvPr>
          <p:cNvSpPr/>
          <p:nvPr/>
        </p:nvSpPr>
        <p:spPr>
          <a:xfrm>
            <a:off x="7236296" y="4160303"/>
            <a:ext cx="1818928" cy="1381812"/>
          </a:xfrm>
          <a:prstGeom prst="wedgeRoundRectCallout">
            <a:avLst>
              <a:gd name="adj1" fmla="val -34702"/>
              <a:gd name="adj2" fmla="val 66404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346416-F629-4720-A48F-CDB6382628F4}"/>
              </a:ext>
            </a:extLst>
          </p:cNvPr>
          <p:cNvSpPr/>
          <p:nvPr/>
        </p:nvSpPr>
        <p:spPr>
          <a:xfrm>
            <a:off x="5508334" y="1319068"/>
            <a:ext cx="3060340" cy="1074586"/>
          </a:xfrm>
          <a:prstGeom prst="wedgeRoundRectCallout">
            <a:avLst>
              <a:gd name="adj1" fmla="val -39243"/>
              <a:gd name="adj2" fmla="val 93443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0F2F4-B0D0-4E0B-92EC-44E06D96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129C34-323A-4390-B78A-2C088D5849E6}"/>
              </a:ext>
            </a:extLst>
          </p:cNvPr>
          <p:cNvSpPr txBox="1">
            <a:spLocks/>
          </p:cNvSpPr>
          <p:nvPr/>
        </p:nvSpPr>
        <p:spPr>
          <a:xfrm>
            <a:off x="323528" y="46664"/>
            <a:ext cx="4876800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RFM Inference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D2ED45-55A7-405F-A7C3-BB4CB4338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161255"/>
              </p:ext>
            </p:extLst>
          </p:nvPr>
        </p:nvGraphicFramePr>
        <p:xfrm>
          <a:off x="827584" y="716407"/>
          <a:ext cx="7704832" cy="606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4C22E05-C218-4DBF-9051-8A7EFD432544}"/>
              </a:ext>
            </a:extLst>
          </p:cNvPr>
          <p:cNvSpPr/>
          <p:nvPr/>
        </p:nvSpPr>
        <p:spPr>
          <a:xfrm>
            <a:off x="467544" y="1595663"/>
            <a:ext cx="2736304" cy="1569660"/>
          </a:xfrm>
          <a:prstGeom prst="wedgeRoundRectCallout">
            <a:avLst>
              <a:gd name="adj1" fmla="val 52920"/>
              <a:gd name="adj2" fmla="val 91924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Second best customers. Loyal customers to be focused to convert them Champions by increasing the Frequency and Recency. Happy Hours.</a:t>
            </a:r>
            <a:endParaRPr lang="en-IN" sz="1400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AAAE0A8-F0A9-412F-9726-B0208867E55E}"/>
              </a:ext>
            </a:extLst>
          </p:cNvPr>
          <p:cNvSpPr/>
          <p:nvPr/>
        </p:nvSpPr>
        <p:spPr>
          <a:xfrm>
            <a:off x="179512" y="3685593"/>
            <a:ext cx="2160240" cy="1815882"/>
          </a:xfrm>
          <a:prstGeom prst="wedgeRoundRectCallout">
            <a:avLst>
              <a:gd name="adj1" fmla="val 42446"/>
              <a:gd name="adj2" fmla="val 64026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Potential customer to be focused on with highest importance to avoid them getting converted to Promising. Birthday discounts, Retaining strategies.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9AE2C-6B11-4BD0-AB67-15B6518FF1BF}"/>
              </a:ext>
            </a:extLst>
          </p:cNvPr>
          <p:cNvSpPr txBox="1"/>
          <p:nvPr/>
        </p:nvSpPr>
        <p:spPr>
          <a:xfrm>
            <a:off x="7236296" y="4481877"/>
            <a:ext cx="199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strategy to retain and then to convert them to Potential.</a:t>
            </a:r>
            <a:endParaRPr lang="en-IN" sz="1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186354-67B5-4D00-A14C-0405B3A8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A4ACC-86C3-43F2-ADDE-BEA9E8E2A8A8}"/>
              </a:ext>
            </a:extLst>
          </p:cNvPr>
          <p:cNvSpPr txBox="1"/>
          <p:nvPr/>
        </p:nvSpPr>
        <p:spPr>
          <a:xfrm>
            <a:off x="5508334" y="1356525"/>
            <a:ext cx="30603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Champions are most important customers. Should be given best offers and discounts. Prime customer discounts, fast delivery.</a:t>
            </a:r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47F2-BCFB-4077-AB2D-6D52423D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PARTICULARS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7A14F-EA19-41EA-9076-6EE0D79D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44624"/>
            <a:ext cx="3810000" cy="236571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2E9B0-6611-44FC-82FA-7763327B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833"/>
            <a:ext cx="8229600" cy="4572000"/>
          </a:xfrm>
        </p:spPr>
        <p:txBody>
          <a:bodyPr/>
          <a:lstStyle/>
          <a:p>
            <a:pPr marL="514350" indent="-51435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Objectives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and insights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8517F-0EE6-4E53-99A3-82A8CCE8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17244" y="52743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accent5">
                    <a:lumMod val="50000"/>
                  </a:schemeClr>
                </a:solidFill>
              </a:rPr>
              <a:t>CUSTOMER SEGMENTS</a:t>
            </a:r>
            <a:endParaRPr lang="en-IN" sz="35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4B9B581-E07E-4219-AD94-153D1A37D501}"/>
              </a:ext>
            </a:extLst>
          </p:cNvPr>
          <p:cNvSpPr txBox="1">
            <a:spLocks/>
          </p:cNvSpPr>
          <p:nvPr/>
        </p:nvSpPr>
        <p:spPr>
          <a:xfrm>
            <a:off x="5796136" y="852049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Objective 2: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Brief details based on monetary value, frequency of buy and recency of transaction.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758343-FC8E-4BBC-83C6-45B05FE5E160}"/>
              </a:ext>
            </a:extLst>
          </p:cNvPr>
          <p:cNvSpPr/>
          <p:nvPr/>
        </p:nvSpPr>
        <p:spPr>
          <a:xfrm>
            <a:off x="179512" y="1130840"/>
            <a:ext cx="8856984" cy="11254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belonging to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tend to shop within every 5 days on an average, placing an approximately more than 50 orders throughout the year which generates the company a  revenue of nearly 4.5 Mn per customer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C12FA6-FD95-4FAA-9A7D-8B86798B5FA5}"/>
              </a:ext>
            </a:extLst>
          </p:cNvPr>
          <p:cNvSpPr/>
          <p:nvPr/>
        </p:nvSpPr>
        <p:spPr>
          <a:xfrm>
            <a:off x="179512" y="2564065"/>
            <a:ext cx="8856984" cy="11254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belonging to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tend to shop within every 25 days, placing an average of 10 orders throughout the year which generates the company a revenue of 550k per customer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20BE74-0AC1-491A-BD09-A35F1F7ACEA8}"/>
              </a:ext>
            </a:extLst>
          </p:cNvPr>
          <p:cNvSpPr/>
          <p:nvPr/>
        </p:nvSpPr>
        <p:spPr>
          <a:xfrm>
            <a:off x="179512" y="4005064"/>
            <a:ext cx="8856984" cy="11254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belonging to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tend to shop within every 60 days, placing an average of 3 orders throughout the year which generates the company a revenue of 100k per customer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283301-5BDF-4C50-A6F5-5358216550A9}"/>
              </a:ext>
            </a:extLst>
          </p:cNvPr>
          <p:cNvSpPr/>
          <p:nvPr/>
        </p:nvSpPr>
        <p:spPr>
          <a:xfrm>
            <a:off x="179512" y="5443385"/>
            <a:ext cx="8856984" cy="112541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belonging to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tend to shop within every 250 days, placing an average of 1 order throughout the year which generates the company a revenue of 35k per customer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1BF87-0F13-44DA-B615-F7377DF7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5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40A9-C6FB-4F73-AF56-8B0F39D6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9511"/>
            <a:ext cx="5266928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 – Means Clustering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65AC-C51F-419A-8B5F-0D041C68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7981"/>
            <a:ext cx="8229600" cy="1210762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accent5">
                  <a:lumMod val="50000"/>
                </a:schemeClr>
              </a:buClr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means is used for creating and analyzing clusters</a:t>
            </a:r>
          </a:p>
          <a:p>
            <a:pPr algn="l">
              <a:buClr>
                <a:schemeClr val="accent5">
                  <a:lumMod val="50000"/>
                </a:schemeClr>
              </a:buClr>
            </a:pPr>
            <a:r>
              <a:rPr lang="en-US" sz="20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algorithm, ‘n’ no of data points are divided into ‘k’ clusters based on similarity </a:t>
            </a:r>
          </a:p>
          <a:p>
            <a:pPr marL="64008" indent="0" algn="l">
              <a:buNone/>
            </a:pPr>
            <a:endParaRPr lang="en-US" sz="2000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3F29-0EA6-42FD-A0B4-899C552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77206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8BC413-F9CD-4D91-A4DE-AFCC60C89697}"/>
              </a:ext>
            </a:extLst>
          </p:cNvPr>
          <p:cNvSpPr txBox="1">
            <a:spLocks/>
          </p:cNvSpPr>
          <p:nvPr/>
        </p:nvSpPr>
        <p:spPr>
          <a:xfrm>
            <a:off x="5968497" y="693692"/>
            <a:ext cx="3203848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Objective 3: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Build an unsupervised learning model to analyze the customers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26DEF1-BC21-4644-9331-B6E5D360A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024206"/>
              </p:ext>
            </p:extLst>
          </p:nvPr>
        </p:nvGraphicFramePr>
        <p:xfrm>
          <a:off x="1331640" y="2208794"/>
          <a:ext cx="609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Bent-Up 7">
            <a:extLst>
              <a:ext uri="{FF2B5EF4-FFF2-40B4-BE49-F238E27FC236}">
                <a16:creationId xmlns:a16="http://schemas.microsoft.com/office/drawing/2014/main" id="{4EF95D84-FE18-4F56-BB55-D28401AEBE65}"/>
              </a:ext>
            </a:extLst>
          </p:cNvPr>
          <p:cNvSpPr/>
          <p:nvPr/>
        </p:nvSpPr>
        <p:spPr>
          <a:xfrm rot="16200000">
            <a:off x="6480212" y="2600908"/>
            <a:ext cx="576064" cy="2088232"/>
          </a:xfrm>
          <a:prstGeom prst="bentUpArrow">
            <a:avLst>
              <a:gd name="adj1" fmla="val 25000"/>
              <a:gd name="adj2" fmla="val 25493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BF9D4-1C37-495E-98EA-EC099CB03BB4}"/>
              </a:ext>
            </a:extLst>
          </p:cNvPr>
          <p:cNvSpPr/>
          <p:nvPr/>
        </p:nvSpPr>
        <p:spPr>
          <a:xfrm>
            <a:off x="7668344" y="3933056"/>
            <a:ext cx="144016" cy="15121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635EA6-13CD-42F5-A99B-D84EC898FFB8}"/>
              </a:ext>
            </a:extLst>
          </p:cNvPr>
          <p:cNvSpPr/>
          <p:nvPr/>
        </p:nvSpPr>
        <p:spPr>
          <a:xfrm rot="5400000">
            <a:off x="6706304" y="4339171"/>
            <a:ext cx="123879" cy="20882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262F9-1BC0-4593-A433-FC205723104B}"/>
              </a:ext>
            </a:extLst>
          </p:cNvPr>
          <p:cNvSpPr txBox="1"/>
          <p:nvPr/>
        </p:nvSpPr>
        <p:spPr>
          <a:xfrm>
            <a:off x="5724127" y="49821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830D6-3A08-47B9-AF9E-8DE6321CAE9C}"/>
              </a:ext>
            </a:extLst>
          </p:cNvPr>
          <p:cNvSpPr txBox="1"/>
          <p:nvPr/>
        </p:nvSpPr>
        <p:spPr>
          <a:xfrm>
            <a:off x="3707904" y="57911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637F-CC29-44FC-9F8F-F4356867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0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DE3-87D1-48B0-B7D5-4E0BA0D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0" y="58347"/>
            <a:ext cx="6059016" cy="831357"/>
          </a:xfrm>
        </p:spPr>
        <p:txBody>
          <a:bodyPr/>
          <a:lstStyle/>
          <a:p>
            <a:r>
              <a:rPr lang="en-US" sz="3800" dirty="0">
                <a:solidFill>
                  <a:schemeClr val="accent5">
                    <a:lumMod val="50000"/>
                  </a:schemeClr>
                </a:solidFill>
              </a:rPr>
              <a:t>BUILDING THE MODEL</a:t>
            </a:r>
            <a:endParaRPr lang="en-IN" sz="3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676A-9909-4DB9-918C-F19692D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1317"/>
            <a:ext cx="3779912" cy="252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093CC-66DB-4850-9D10-2E133C0F5798}"/>
              </a:ext>
            </a:extLst>
          </p:cNvPr>
          <p:cNvSpPr txBox="1"/>
          <p:nvPr/>
        </p:nvSpPr>
        <p:spPr>
          <a:xfrm>
            <a:off x="378849" y="4869160"/>
            <a:ext cx="8513631" cy="15254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 models create clusters based on distance between the data points.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original data is in a format where distance calculations would not help the clustering process.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use the calculated Recency, Frequency and Monetary values to help the model build customer segments.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6A07C-EC1C-4808-AFE9-05575942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3C98F-71EC-45D7-A0AC-1D2218165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4"/>
          <a:stretch/>
        </p:blipFill>
        <p:spPr>
          <a:xfrm>
            <a:off x="567213" y="717097"/>
            <a:ext cx="8009575" cy="39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DE3-87D1-48B0-B7D5-4E0BA0D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0" y="58347"/>
            <a:ext cx="6059016" cy="831357"/>
          </a:xfrm>
        </p:spPr>
        <p:txBody>
          <a:bodyPr/>
          <a:lstStyle/>
          <a:p>
            <a:r>
              <a:rPr lang="en-US" sz="3800" dirty="0">
                <a:solidFill>
                  <a:schemeClr val="accent5">
                    <a:lumMod val="50000"/>
                  </a:schemeClr>
                </a:solidFill>
              </a:rPr>
              <a:t>BUILDING THE MODEL</a:t>
            </a:r>
            <a:endParaRPr lang="en-IN" sz="3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676A-9909-4DB9-918C-F19692D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1317"/>
            <a:ext cx="3779912" cy="216000"/>
          </a:xfrm>
        </p:spPr>
        <p:txBody>
          <a:bodyPr/>
          <a:lstStyle/>
          <a:p>
            <a:r>
              <a:rPr lang="it-IT" dirty="0"/>
              <a:t>E Commerce –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it-IT" dirty="0"/>
              <a:t> 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69452-83EC-48C1-8576-F7343D2CB7D9}"/>
              </a:ext>
            </a:extLst>
          </p:cNvPr>
          <p:cNvSpPr txBox="1"/>
          <p:nvPr/>
        </p:nvSpPr>
        <p:spPr>
          <a:xfrm>
            <a:off x="254117" y="900281"/>
            <a:ext cx="8744850" cy="15314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THE DATA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used for model building are measured in different units which would cause the numbers with a higher scale to increase the distance and affect the clustering process.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use the min max scaler to standardize the values between 0 and 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4135B-9C2F-402B-8931-8E307F61D98C}"/>
              </a:ext>
            </a:extLst>
          </p:cNvPr>
          <p:cNvSpPr txBox="1"/>
          <p:nvPr/>
        </p:nvSpPr>
        <p:spPr>
          <a:xfrm>
            <a:off x="254117" y="2780928"/>
            <a:ext cx="8744850" cy="18947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optimum k value (k = number of clusters)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prepare a function to create models and store their WCSS values.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WCSS values are then plotted as a line graph to identify the best value of k using the elbow method.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see an elbow like shape in the plot post which the WCSS values drop and are closer to each other.</a:t>
            </a:r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627CD-EF49-42D1-A01D-9B1FEFA0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2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DE3-87D1-48B0-B7D5-4E0BA0D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0" y="58347"/>
            <a:ext cx="6296578" cy="8313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 Means – Elbow Method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676A-9909-4DB9-918C-F19692D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1317"/>
            <a:ext cx="3779912" cy="216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20607-D2FC-411B-9A48-4333661FA1E0}"/>
              </a:ext>
            </a:extLst>
          </p:cNvPr>
          <p:cNvSpPr txBox="1"/>
          <p:nvPr/>
        </p:nvSpPr>
        <p:spPr>
          <a:xfrm>
            <a:off x="476017" y="548249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 of clusters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36474-44D2-4DA9-B24E-5B1AF247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49" y="764704"/>
            <a:ext cx="6054102" cy="4954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6C95F-F0EC-4BE8-ACC1-FF502A4C833F}"/>
              </a:ext>
            </a:extLst>
          </p:cNvPr>
          <p:cNvSpPr txBox="1"/>
          <p:nvPr/>
        </p:nvSpPr>
        <p:spPr>
          <a:xfrm>
            <a:off x="315184" y="5838005"/>
            <a:ext cx="8513631" cy="792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above plot we will segment the customers into 4 clusters, as the WCSS value do not decrease much after 4 clusters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619626CF-42F6-4309-88D4-BB682B8CA946}"/>
              </a:ext>
            </a:extLst>
          </p:cNvPr>
          <p:cNvSpPr/>
          <p:nvPr/>
        </p:nvSpPr>
        <p:spPr>
          <a:xfrm>
            <a:off x="3295919" y="3861048"/>
            <a:ext cx="216024" cy="216024"/>
          </a:xfrm>
          <a:prstGeom prst="mathMultiply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72E2F-28CA-4DAC-A035-E5B88E45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72A3-3E3B-48EA-9F00-516B412E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74373"/>
            <a:ext cx="4876800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 Means Clusters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6EB8-C72A-40AA-8305-78635E18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847F8-6075-4DBD-874E-0EEA5A6E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18" y="1124744"/>
            <a:ext cx="9144000" cy="2098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4D73D-7988-42CD-B641-300E4C12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056"/>
            <a:ext cx="9144000" cy="211800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A5D43-E21F-4853-870A-1445E44F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DE3-87D1-48B0-B7D5-4E0BA0D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4" y="96937"/>
            <a:ext cx="7149020" cy="8313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RFM VS K Means Inference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676A-9909-4DB9-918C-F19692D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1317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8A14101-71D1-4EF4-853A-76553CA68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96733"/>
              </p:ext>
            </p:extLst>
          </p:nvPr>
        </p:nvGraphicFramePr>
        <p:xfrm>
          <a:off x="1835696" y="1493516"/>
          <a:ext cx="5112567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559253470"/>
                    </a:ext>
                  </a:extLst>
                </a:gridCol>
                <a:gridCol w="1648708">
                  <a:extLst>
                    <a:ext uri="{9D8B030D-6E8A-4147-A177-3AD203B41FA5}">
                      <a16:colId xmlns:a16="http://schemas.microsoft.com/office/drawing/2014/main" val="2764478450"/>
                    </a:ext>
                  </a:extLst>
                </a:gridCol>
                <a:gridCol w="2023699">
                  <a:extLst>
                    <a:ext uri="{9D8B030D-6E8A-4147-A177-3AD203B41FA5}">
                      <a16:colId xmlns:a16="http://schemas.microsoft.com/office/drawing/2014/main" val="2301988892"/>
                    </a:ext>
                  </a:extLst>
                </a:gridCol>
              </a:tblGrid>
              <a:tr h="358294">
                <a:tc>
                  <a:txBody>
                    <a:bodyPr/>
                    <a:lstStyle/>
                    <a:p>
                      <a:r>
                        <a:rPr lang="en-US" dirty="0"/>
                        <a:t>Segments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RFM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 K-Means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354572"/>
                  </a:ext>
                </a:extLst>
              </a:tr>
              <a:tr h="358294">
                <a:tc>
                  <a:txBody>
                    <a:bodyPr/>
                    <a:lstStyle/>
                    <a:p>
                      <a:r>
                        <a:rPr lang="en-US" dirty="0"/>
                        <a:t>Champions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511133"/>
                  </a:ext>
                </a:extLst>
              </a:tr>
              <a:tr h="358294">
                <a:tc>
                  <a:txBody>
                    <a:bodyPr/>
                    <a:lstStyle/>
                    <a:p>
                      <a:r>
                        <a:rPr lang="en-US" dirty="0"/>
                        <a:t>Loyal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968337"/>
                  </a:ext>
                </a:extLst>
              </a:tr>
              <a:tr h="358294">
                <a:tc>
                  <a:txBody>
                    <a:bodyPr/>
                    <a:lstStyle/>
                    <a:p>
                      <a:r>
                        <a:rPr lang="en-US" dirty="0"/>
                        <a:t>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45984"/>
                  </a:ext>
                </a:extLst>
              </a:tr>
              <a:tr h="358294">
                <a:tc>
                  <a:txBody>
                    <a:bodyPr/>
                    <a:lstStyle/>
                    <a:p>
                      <a:r>
                        <a:rPr lang="en-US" dirty="0"/>
                        <a:t>Promising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66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2EE2F9-A2C6-45FB-A798-0F1A5CBD7499}"/>
              </a:ext>
            </a:extLst>
          </p:cNvPr>
          <p:cNvSpPr txBox="1"/>
          <p:nvPr/>
        </p:nvSpPr>
        <p:spPr>
          <a:xfrm>
            <a:off x="260477" y="816408"/>
            <a:ext cx="82089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No. of clusters for RFM &amp; K Means are 4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No. of customers in each cluster are shown in the table 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0E63E93-85FE-411F-A99C-2B2CBF1CE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456110"/>
              </p:ext>
            </p:extLst>
          </p:nvPr>
        </p:nvGraphicFramePr>
        <p:xfrm>
          <a:off x="4716016" y="2787995"/>
          <a:ext cx="4336331" cy="414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40B574F-ECE8-414A-99BA-F09976051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635660"/>
              </p:ext>
            </p:extLst>
          </p:nvPr>
        </p:nvGraphicFramePr>
        <p:xfrm>
          <a:off x="260477" y="2708920"/>
          <a:ext cx="4336331" cy="4262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1D6B2-FCA2-469A-92F9-A8EA871C8D28}"/>
              </a:ext>
            </a:extLst>
          </p:cNvPr>
          <p:cNvSpPr txBox="1"/>
          <p:nvPr/>
        </p:nvSpPr>
        <p:spPr>
          <a:xfrm>
            <a:off x="1485584" y="6368763"/>
            <a:ext cx="226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RFM Segments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29C53-A501-4613-9852-4D349196CC57}"/>
              </a:ext>
            </a:extLst>
          </p:cNvPr>
          <p:cNvSpPr txBox="1"/>
          <p:nvPr/>
        </p:nvSpPr>
        <p:spPr>
          <a:xfrm>
            <a:off x="6309149" y="636876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 Means Clusters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C74A-AC1C-4EBC-9C3C-F870B5A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5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ADE3-87D1-48B0-B7D5-4E0BA0D9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4" y="96937"/>
            <a:ext cx="6987256" cy="49764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 Means VS RFM Inference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676A-9909-4DB9-918C-F19692DB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1317"/>
            <a:ext cx="3779912" cy="252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0DA2F-C103-42DA-A32C-0ED6FB652FD0}"/>
              </a:ext>
            </a:extLst>
          </p:cNvPr>
          <p:cNvSpPr txBox="1"/>
          <p:nvPr/>
        </p:nvSpPr>
        <p:spPr>
          <a:xfrm>
            <a:off x="323528" y="268809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</a:t>
            </a:r>
            <a:r>
              <a:rPr lang="en-US" b="1" dirty="0">
                <a:solidFill>
                  <a:schemeClr val="bg1"/>
                </a:solidFill>
              </a:rPr>
              <a:t>Recency</a:t>
            </a:r>
            <a:r>
              <a:rPr lang="en-US" dirty="0">
                <a:solidFill>
                  <a:schemeClr val="bg1"/>
                </a:solidFill>
              </a:rPr>
              <a:t> value each cluster 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6B41D0E-763E-4714-9D1C-C8F7798F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64317"/>
              </p:ext>
            </p:extLst>
          </p:nvPr>
        </p:nvGraphicFramePr>
        <p:xfrm>
          <a:off x="1656160" y="3067654"/>
          <a:ext cx="5136231" cy="1676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12077">
                  <a:extLst>
                    <a:ext uri="{9D8B030D-6E8A-4147-A177-3AD203B41FA5}">
                      <a16:colId xmlns:a16="http://schemas.microsoft.com/office/drawing/2014/main" val="1559253470"/>
                    </a:ext>
                  </a:extLst>
                </a:gridCol>
                <a:gridCol w="1712077">
                  <a:extLst>
                    <a:ext uri="{9D8B030D-6E8A-4147-A177-3AD203B41FA5}">
                      <a16:colId xmlns:a16="http://schemas.microsoft.com/office/drawing/2014/main" val="2764478450"/>
                    </a:ext>
                  </a:extLst>
                </a:gridCol>
                <a:gridCol w="1712077">
                  <a:extLst>
                    <a:ext uri="{9D8B030D-6E8A-4147-A177-3AD203B41FA5}">
                      <a16:colId xmlns:a16="http://schemas.microsoft.com/office/drawing/2014/main" val="2301988892"/>
                    </a:ext>
                  </a:extLst>
                </a:gridCol>
              </a:tblGrid>
              <a:tr h="311217">
                <a:tc>
                  <a:txBody>
                    <a:bodyPr/>
                    <a:lstStyle/>
                    <a:p>
                      <a:r>
                        <a:rPr lang="en-US" sz="1600" dirty="0"/>
                        <a:t>Segments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 RFM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 K-Means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354572"/>
                  </a:ext>
                </a:extLst>
              </a:tr>
              <a:tr h="311217">
                <a:tc>
                  <a:txBody>
                    <a:bodyPr/>
                    <a:lstStyle/>
                    <a:p>
                      <a:r>
                        <a:rPr lang="en-US" sz="1600" dirty="0"/>
                        <a:t>Champions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511133"/>
                  </a:ext>
                </a:extLst>
              </a:tr>
              <a:tr h="311217">
                <a:tc>
                  <a:txBody>
                    <a:bodyPr/>
                    <a:lstStyle/>
                    <a:p>
                      <a:r>
                        <a:rPr lang="en-US" sz="1600" dirty="0"/>
                        <a:t>Loyal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186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968337"/>
                  </a:ext>
                </a:extLst>
              </a:tr>
              <a:tr h="311217">
                <a:tc>
                  <a:txBody>
                    <a:bodyPr/>
                    <a:lstStyle/>
                    <a:p>
                      <a:r>
                        <a:rPr lang="en-US" sz="1600" dirty="0"/>
                        <a:t>Potential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186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45984"/>
                  </a:ext>
                </a:extLst>
              </a:tr>
              <a:tr h="311217">
                <a:tc>
                  <a:txBody>
                    <a:bodyPr/>
                    <a:lstStyle/>
                    <a:p>
                      <a:r>
                        <a:rPr lang="en-US" sz="1600" dirty="0"/>
                        <a:t>Promising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248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306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6689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2C16B3DA-2A56-412D-9C01-E47B8982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78693"/>
              </p:ext>
            </p:extLst>
          </p:nvPr>
        </p:nvGraphicFramePr>
        <p:xfrm>
          <a:off x="1633490" y="5133848"/>
          <a:ext cx="5158542" cy="1676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19514">
                  <a:extLst>
                    <a:ext uri="{9D8B030D-6E8A-4147-A177-3AD203B41FA5}">
                      <a16:colId xmlns:a16="http://schemas.microsoft.com/office/drawing/2014/main" val="1559253470"/>
                    </a:ext>
                  </a:extLst>
                </a:gridCol>
                <a:gridCol w="1719514">
                  <a:extLst>
                    <a:ext uri="{9D8B030D-6E8A-4147-A177-3AD203B41FA5}">
                      <a16:colId xmlns:a16="http://schemas.microsoft.com/office/drawing/2014/main" val="2764478450"/>
                    </a:ext>
                  </a:extLst>
                </a:gridCol>
                <a:gridCol w="1719514">
                  <a:extLst>
                    <a:ext uri="{9D8B030D-6E8A-4147-A177-3AD203B41FA5}">
                      <a16:colId xmlns:a16="http://schemas.microsoft.com/office/drawing/2014/main" val="2301988892"/>
                    </a:ext>
                  </a:extLst>
                </a:gridCol>
              </a:tblGrid>
              <a:tr h="328689">
                <a:tc>
                  <a:txBody>
                    <a:bodyPr/>
                    <a:lstStyle/>
                    <a:p>
                      <a:r>
                        <a:rPr lang="en-US" sz="1600" dirty="0"/>
                        <a:t>Segments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 RFM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 K-Means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354572"/>
                  </a:ext>
                </a:extLst>
              </a:tr>
              <a:tr h="328689">
                <a:tc>
                  <a:txBody>
                    <a:bodyPr/>
                    <a:lstStyle/>
                    <a:p>
                      <a:r>
                        <a:rPr lang="en-US" sz="1600" dirty="0"/>
                        <a:t>Champions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511133"/>
                  </a:ext>
                </a:extLst>
              </a:tr>
              <a:tr h="328689">
                <a:tc>
                  <a:txBody>
                    <a:bodyPr/>
                    <a:lstStyle/>
                    <a:p>
                      <a:r>
                        <a:rPr lang="en-US" sz="1600" dirty="0"/>
                        <a:t>Loyal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968337"/>
                  </a:ext>
                </a:extLst>
              </a:tr>
              <a:tr h="328689">
                <a:tc>
                  <a:txBody>
                    <a:bodyPr/>
                    <a:lstStyle/>
                    <a:p>
                      <a:r>
                        <a:rPr lang="en-US" sz="1600" dirty="0"/>
                        <a:t>Potential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45984"/>
                  </a:ext>
                </a:extLst>
              </a:tr>
              <a:tr h="328689">
                <a:tc>
                  <a:txBody>
                    <a:bodyPr/>
                    <a:lstStyle/>
                    <a:p>
                      <a:r>
                        <a:rPr lang="en-US" sz="1600" dirty="0"/>
                        <a:t>Promising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668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DBC3E5-3784-4B57-B983-DD61CADA3326}"/>
              </a:ext>
            </a:extLst>
          </p:cNvPr>
          <p:cNvSpPr txBox="1"/>
          <p:nvPr/>
        </p:nvSpPr>
        <p:spPr>
          <a:xfrm>
            <a:off x="323528" y="476451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</a:t>
            </a:r>
            <a:r>
              <a:rPr lang="en-US" b="1" dirty="0">
                <a:solidFill>
                  <a:schemeClr val="bg1"/>
                </a:solidFill>
              </a:rPr>
              <a:t>Frequency</a:t>
            </a:r>
            <a:r>
              <a:rPr lang="en-US" dirty="0">
                <a:solidFill>
                  <a:schemeClr val="bg1"/>
                </a:solidFill>
              </a:rPr>
              <a:t> value each cluster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4A13F-8124-4C59-ACE5-8FF0E4FE8137}"/>
              </a:ext>
            </a:extLst>
          </p:cNvPr>
          <p:cNvSpPr txBox="1"/>
          <p:nvPr/>
        </p:nvSpPr>
        <p:spPr>
          <a:xfrm>
            <a:off x="323528" y="619949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</a:t>
            </a:r>
            <a:r>
              <a:rPr lang="en-US" b="1" dirty="0">
                <a:solidFill>
                  <a:schemeClr val="bg1"/>
                </a:solidFill>
              </a:rPr>
              <a:t>Monetary</a:t>
            </a:r>
            <a:r>
              <a:rPr lang="en-US" dirty="0">
                <a:solidFill>
                  <a:schemeClr val="bg1"/>
                </a:solidFill>
              </a:rPr>
              <a:t> value each cluster 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C02FE322-6F1C-459C-9047-A0687304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12790"/>
              </p:ext>
            </p:extLst>
          </p:nvPr>
        </p:nvGraphicFramePr>
        <p:xfrm>
          <a:off x="1662344" y="991226"/>
          <a:ext cx="5136231" cy="1676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12077">
                  <a:extLst>
                    <a:ext uri="{9D8B030D-6E8A-4147-A177-3AD203B41FA5}">
                      <a16:colId xmlns:a16="http://schemas.microsoft.com/office/drawing/2014/main" val="1559253470"/>
                    </a:ext>
                  </a:extLst>
                </a:gridCol>
                <a:gridCol w="1712077">
                  <a:extLst>
                    <a:ext uri="{9D8B030D-6E8A-4147-A177-3AD203B41FA5}">
                      <a16:colId xmlns:a16="http://schemas.microsoft.com/office/drawing/2014/main" val="2764478450"/>
                    </a:ext>
                  </a:extLst>
                </a:gridCol>
                <a:gridCol w="1712077">
                  <a:extLst>
                    <a:ext uri="{9D8B030D-6E8A-4147-A177-3AD203B41FA5}">
                      <a16:colId xmlns:a16="http://schemas.microsoft.com/office/drawing/2014/main" val="2301988892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r>
                        <a:rPr lang="en-US" sz="1600" dirty="0"/>
                        <a:t>Segments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 RFM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By K-Means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354572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US" sz="1600" dirty="0"/>
                        <a:t>Champions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4,66,601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3,58,129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511133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US" sz="1600" dirty="0"/>
                        <a:t>Loyal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5,43,683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88,180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968337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US" sz="1600" dirty="0"/>
                        <a:t>Potential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96,968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72,334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45984"/>
                  </a:ext>
                </a:extLst>
              </a:tr>
              <a:tr h="331200">
                <a:tc>
                  <a:txBody>
                    <a:bodyPr/>
                    <a:lstStyle/>
                    <a:p>
                      <a:r>
                        <a:rPr lang="en-US" sz="1600" dirty="0"/>
                        <a:t>Promising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35,000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48,135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668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69CA5-2ADA-47BD-B406-F09A5698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4C3F-2B47-445E-ABD6-DD690972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94343"/>
            <a:ext cx="6419056" cy="69033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E- Commerce Conclusion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580C-6804-4680-AAD7-B73E2D3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4044"/>
            <a:ext cx="8229600" cy="4572000"/>
          </a:xfrm>
        </p:spPr>
        <p:txBody>
          <a:bodyPr/>
          <a:lstStyle/>
          <a:p>
            <a:endParaRPr lang="en-US" dirty="0">
              <a:latin typeface="Inter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C584D-A2CD-4FDE-8924-66B04B9A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2F70-D0B2-44BF-BF91-C4813D11C9F6}"/>
              </a:ext>
            </a:extLst>
          </p:cNvPr>
          <p:cNvSpPr txBox="1"/>
          <p:nvPr/>
        </p:nvSpPr>
        <p:spPr>
          <a:xfrm>
            <a:off x="443345" y="1061926"/>
            <a:ext cx="8513631" cy="25545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customer segments predicted by the RFM and with K-Means clustering are different</a:t>
            </a:r>
          </a:p>
          <a:p>
            <a:pPr lvl="0"/>
            <a:endParaRPr lang="en-US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According to K-Means clusters, the E-Commerce store is doing exceptionally well (70% customers are of same nature as Champions + Loyal)</a:t>
            </a:r>
            <a:endParaRPr lang="en-IN" dirty="0">
              <a:solidFill>
                <a:schemeClr val="bg1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According to RFM, the E-Commerce store is doing fairly good (40% customers are Champions + Loyal) &amp; can improve by trying to convert Potential into Loyal</a:t>
            </a:r>
            <a:endParaRPr lang="en-IN" dirty="0">
              <a:solidFill>
                <a:schemeClr val="bg1"/>
              </a:solidFill>
            </a:endParaRPr>
          </a:p>
          <a:p>
            <a:pPr lvl="0"/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DD0A8-62AB-4149-947E-3A0BD681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56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1607-7987-4CA9-BCA4-1F1F807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08" y="2780928"/>
            <a:ext cx="3456384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142D-B1A7-4B8C-AB21-1E99B053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44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95896-14E5-4B63-8F5B-66C93687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F64A-1D5B-4F02-865E-0B19C6EF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Objectives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8D78-E84B-49BF-AC16-E71A34A0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9409"/>
            <a:ext cx="8229600" cy="4572000"/>
          </a:xfrm>
        </p:spPr>
        <p:txBody>
          <a:bodyPr/>
          <a:lstStyle/>
          <a:p>
            <a:pPr marL="578358" indent="-51435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meaningful insights from data.</a:t>
            </a:r>
          </a:p>
          <a:p>
            <a:pPr marL="578358" indent="-51435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areas of improvement for business.</a:t>
            </a:r>
          </a:p>
          <a:p>
            <a:pPr marL="578358" indent="-51435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customers in segments based on similar shopping behavior.</a:t>
            </a:r>
          </a:p>
          <a:p>
            <a:pPr marL="578358" indent="-514350">
              <a:buClr>
                <a:schemeClr val="accent5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unsupervised learning model to analyze customers characteristics via RFM (Recency, Frequency and Monetary value) approach.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723A-54D4-44A9-8933-BC0A2A72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45220" y="0"/>
            <a:ext cx="3779912" cy="300831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A0D4-AFB0-43E1-8405-E7F1FCBF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3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8B47-027E-4940-94AD-1AF2C0B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73" y="0"/>
            <a:ext cx="4876800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ABOUT THE DATA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AD53-1F02-4E24-A657-CE3C0FD2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4"/>
            <a:ext cx="3852000" cy="72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F48DE-2D98-4B04-9B22-A3A0DCB333D0}"/>
              </a:ext>
            </a:extLst>
          </p:cNvPr>
          <p:cNvSpPr txBox="1"/>
          <p:nvPr/>
        </p:nvSpPr>
        <p:spPr>
          <a:xfrm>
            <a:off x="389406" y="799306"/>
            <a:ext cx="8347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Shape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5,37,979 rows X 12 columns.</a:t>
            </a:r>
          </a:p>
          <a:p>
            <a:endParaRPr lang="en-US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details of e-commerce transaction of customers from 2016 (December) to 2017(January to December) i.e. 13 months.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FAFF3-1C6C-4815-BE74-6BD026EE85B9}"/>
              </a:ext>
            </a:extLst>
          </p:cNvPr>
          <p:cNvSpPr txBox="1"/>
          <p:nvPr/>
        </p:nvSpPr>
        <p:spPr>
          <a:xfrm>
            <a:off x="389406" y="1916832"/>
            <a:ext cx="21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columns</a:t>
            </a:r>
            <a:r>
              <a:rPr lang="en-US" sz="1400" b="1" dirty="0">
                <a:solidFill>
                  <a:schemeClr val="bg2"/>
                </a:solidFill>
              </a:rPr>
              <a:t>:</a:t>
            </a:r>
            <a:endParaRPr lang="en-IN" sz="1400" b="1" dirty="0">
              <a:solidFill>
                <a:schemeClr val="bg2"/>
              </a:solidFill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24E7BCD6-5B6A-4FF8-9793-24DCEF1BC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165614"/>
              </p:ext>
            </p:extLst>
          </p:nvPr>
        </p:nvGraphicFramePr>
        <p:xfrm>
          <a:off x="368592" y="2337276"/>
          <a:ext cx="8575081" cy="4212000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1591251">
                  <a:extLst>
                    <a:ext uri="{9D8B030D-6E8A-4147-A177-3AD203B41FA5}">
                      <a16:colId xmlns:a16="http://schemas.microsoft.com/office/drawing/2014/main" val="1162598045"/>
                    </a:ext>
                  </a:extLst>
                </a:gridCol>
                <a:gridCol w="4163589">
                  <a:extLst>
                    <a:ext uri="{9D8B030D-6E8A-4147-A177-3AD203B41FA5}">
                      <a16:colId xmlns:a16="http://schemas.microsoft.com/office/drawing/2014/main" val="441815110"/>
                    </a:ext>
                  </a:extLst>
                </a:gridCol>
                <a:gridCol w="1566196">
                  <a:extLst>
                    <a:ext uri="{9D8B030D-6E8A-4147-A177-3AD203B41FA5}">
                      <a16:colId xmlns:a16="http://schemas.microsoft.com/office/drawing/2014/main" val="3312636093"/>
                    </a:ext>
                  </a:extLst>
                </a:gridCol>
                <a:gridCol w="1254045">
                  <a:extLst>
                    <a:ext uri="{9D8B030D-6E8A-4147-A177-3AD203B41FA5}">
                      <a16:colId xmlns:a16="http://schemas.microsoft.com/office/drawing/2014/main" val="260879961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Observation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0578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Unique identifier for each Customer</a:t>
                      </a:r>
                      <a:endParaRPr lang="en-US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1,33,789 (25%)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9650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Code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Unique id for each product</a:t>
                      </a:r>
                      <a:endParaRPr lang="en-US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2290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 No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Unique id for each purchase</a:t>
                      </a:r>
                      <a:endParaRPr lang="en-US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48709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purchase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Date on which the purchase was made</a:t>
                      </a: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Datetime64[ns]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8200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of items bought for each product</a:t>
                      </a:r>
                      <a:endParaRPr lang="en-US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4735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at which the purchase was made</a:t>
                      </a: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5694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per Unit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 of single unit of item purchased</a:t>
                      </a: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305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 purchase price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6171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Shipping Location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Delivery Location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73171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 status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 of Cancellation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5,29,624 (98%)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01330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of return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Reason for return of product</a:t>
                      </a: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5,37,975 (100%)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3399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 as set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the product sold with another product/ Offer</a:t>
                      </a:r>
                      <a:endParaRPr lang="en-US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5,37,978 (100%)</a:t>
                      </a:r>
                      <a:endParaRPr lang="en-IN" sz="1200" b="1" i="0" u="none" strike="noStrike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  <a:endParaRPr lang="en-IN" sz="1200" b="1" i="0" u="none" strike="noStrike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373192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BB5A3-9B78-4CB8-8CC8-036EB95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A425-9527-45F9-AE8D-FC3D57F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41440"/>
            <a:ext cx="3779912" cy="72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E5F82B-EC8B-4A29-9CE8-8CACDCA2C912}"/>
              </a:ext>
            </a:extLst>
          </p:cNvPr>
          <p:cNvSpPr txBox="1">
            <a:spLocks/>
          </p:cNvSpPr>
          <p:nvPr/>
        </p:nvSpPr>
        <p:spPr>
          <a:xfrm>
            <a:off x="323528" y="87274"/>
            <a:ext cx="5256584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Pre-Processing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0D124-1D86-4E82-A43C-86483551B8E0}"/>
              </a:ext>
            </a:extLst>
          </p:cNvPr>
          <p:cNvSpPr txBox="1"/>
          <p:nvPr/>
        </p:nvSpPr>
        <p:spPr>
          <a:xfrm>
            <a:off x="1619672" y="5167232"/>
            <a:ext cx="7200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ID column had missing values.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1,33,790 (25%)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Imputing individual invoices as new customer would lead to a skew towards one time buyers.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 observations with blank Customer IDs to avoid impact on customer segmentation.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0945F-C73E-41CC-935B-C5CCB9DC1151}"/>
              </a:ext>
            </a:extLst>
          </p:cNvPr>
          <p:cNvSpPr/>
          <p:nvPr/>
        </p:nvSpPr>
        <p:spPr>
          <a:xfrm>
            <a:off x="107504" y="5167232"/>
            <a:ext cx="1512168" cy="150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Customer 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3FCD7-3929-44AC-AF1D-4AD332F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4F0D8-589F-4270-B70A-CCCB42B86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580"/>
            <a:ext cx="9144000" cy="41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A425-9527-45F9-AE8D-FC3D57F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E5F82B-EC8B-4A29-9CE8-8CACDCA2C912}"/>
              </a:ext>
            </a:extLst>
          </p:cNvPr>
          <p:cNvSpPr txBox="1">
            <a:spLocks/>
          </p:cNvSpPr>
          <p:nvPr/>
        </p:nvSpPr>
        <p:spPr>
          <a:xfrm>
            <a:off x="323528" y="87274"/>
            <a:ext cx="5256584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Pre-Processing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1F37FB7-9210-4598-9AA7-52CC39D7A6AE}"/>
              </a:ext>
            </a:extLst>
          </p:cNvPr>
          <p:cNvSpPr/>
          <p:nvPr/>
        </p:nvSpPr>
        <p:spPr>
          <a:xfrm rot="5400000">
            <a:off x="315105" y="1133169"/>
            <a:ext cx="1384995" cy="108012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 Orders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F97B3-C7E4-40EB-8FA3-20DD2570819C}"/>
              </a:ext>
            </a:extLst>
          </p:cNvPr>
          <p:cNvSpPr txBox="1"/>
          <p:nvPr/>
        </p:nvSpPr>
        <p:spPr>
          <a:xfrm>
            <a:off x="1619671" y="980728"/>
            <a:ext cx="7200801" cy="1569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Cancelled status column showed  ‘True’ for orders which were cancelled with a – ve entry. (</a:t>
            </a: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8,183 (2%)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exclude the cancellation observations from the data in line with our focus to study purchase patterns.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further removes all negative values from quantity, price per unit and Price columns.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C8AA864-F126-4885-B596-347D3D38A2AB}"/>
              </a:ext>
            </a:extLst>
          </p:cNvPr>
          <p:cNvSpPr/>
          <p:nvPr/>
        </p:nvSpPr>
        <p:spPr>
          <a:xfrm rot="5400000">
            <a:off x="367717" y="2714368"/>
            <a:ext cx="1235021" cy="108012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deleted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E89B6-0A28-430B-92D7-98E385B969CD}"/>
              </a:ext>
            </a:extLst>
          </p:cNvPr>
          <p:cNvSpPr txBox="1"/>
          <p:nvPr/>
        </p:nvSpPr>
        <p:spPr>
          <a:xfrm>
            <a:off x="1605654" y="2636912"/>
            <a:ext cx="7200801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names: Cancelled Status, Reason of Return and Sold as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the blank observations from Customer ID and observations for cancelled orders, these 3 columns remain blank and were excluded from the data.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2948E99-040C-4A12-8F0E-D8FDB4CED0DB}"/>
              </a:ext>
            </a:extLst>
          </p:cNvPr>
          <p:cNvSpPr/>
          <p:nvPr/>
        </p:nvSpPr>
        <p:spPr>
          <a:xfrm rot="5400000">
            <a:off x="517176" y="3933056"/>
            <a:ext cx="936104" cy="108012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Entries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82521-989B-4C1C-8733-841E30FF56A2}"/>
              </a:ext>
            </a:extLst>
          </p:cNvPr>
          <p:cNvSpPr txBox="1"/>
          <p:nvPr/>
        </p:nvSpPr>
        <p:spPr>
          <a:xfrm>
            <a:off x="1597296" y="4005064"/>
            <a:ext cx="7200801" cy="5847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contained 8 duplicate (identical) entries.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were excluded to avoid data redundancy.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1F92D52-DC1F-4421-9176-F380B5B35CAB}"/>
              </a:ext>
            </a:extLst>
          </p:cNvPr>
          <p:cNvSpPr/>
          <p:nvPr/>
        </p:nvSpPr>
        <p:spPr>
          <a:xfrm rot="5400000">
            <a:off x="528191" y="5088086"/>
            <a:ext cx="936104" cy="1080120"/>
          </a:xfrm>
          <a:prstGeom prst="homePlate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4DFA8B-719D-4E80-BDE7-D4745A402437}"/>
              </a:ext>
            </a:extLst>
          </p:cNvPr>
          <p:cNvSpPr txBox="1"/>
          <p:nvPr/>
        </p:nvSpPr>
        <p:spPr>
          <a:xfrm>
            <a:off x="1619671" y="5158105"/>
            <a:ext cx="7200801" cy="10772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shows a sudden spike in values after the 99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percentile which affected the calculations for the overall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with outliers in the Quantity, price per unit and Price column after 99</a:t>
            </a:r>
            <a:r>
              <a:rPr lang="en-US" sz="1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percentile were excluded.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CD3CDB6-6898-4FDE-B859-4A16EDBB8BB1}"/>
              </a:ext>
            </a:extLst>
          </p:cNvPr>
          <p:cNvSpPr txBox="1">
            <a:spLocks/>
          </p:cNvSpPr>
          <p:nvPr/>
        </p:nvSpPr>
        <p:spPr>
          <a:xfrm>
            <a:off x="406896" y="6385143"/>
            <a:ext cx="8557592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leaves us with 74% of the original data (3,94,655 observations)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EE652-AC2F-40F5-AB21-D4EF55A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254C-F7A4-4C4F-BA4A-E734B6F8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5" y="199168"/>
            <a:ext cx="5338936" cy="79930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C05A5-75E5-48F7-8A82-1A2ED30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173195"/>
            <a:ext cx="3779912" cy="108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B150C50-F0C1-4512-A416-5AADADAD4B51}"/>
              </a:ext>
            </a:extLst>
          </p:cNvPr>
          <p:cNvSpPr txBox="1">
            <a:spLocks/>
          </p:cNvSpPr>
          <p:nvPr/>
        </p:nvSpPr>
        <p:spPr>
          <a:xfrm>
            <a:off x="5796136" y="764704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Provide Meaningful Insights from the Data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BD0DC4-7AF5-433A-A40F-7C6903B0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065535"/>
            <a:ext cx="8712968" cy="550948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data stores individual entries for each item purchased by a customer.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invoices show different dates of purchase.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4310 customers who placed 18,143 orders during the 13 months.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sells 3620 unique products which are shipped across 20 locations.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Item codes are alpha numeric depicting product variants for a single product.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dates range from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2016 to 19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December 2017.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6E5C2-11AE-4383-B41D-5B02026C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0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/>
              <a:t>E Commerce – Analytics project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C8589-8928-4D2E-84B0-8F113D0E98CA}"/>
              </a:ext>
            </a:extLst>
          </p:cNvPr>
          <p:cNvSpPr txBox="1"/>
          <p:nvPr/>
        </p:nvSpPr>
        <p:spPr>
          <a:xfrm>
            <a:off x="323528" y="55892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increase in sales during the weekend, every week</a:t>
            </a:r>
            <a:endParaRPr lang="en-IN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37BA301-0576-492C-83D9-A44852B3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249008"/>
            <a:ext cx="8856984" cy="1518012"/>
          </a:xfrm>
          <a:ln>
            <a:solidFill>
              <a:schemeClr val="bg2"/>
            </a:solidFill>
          </a:ln>
        </p:spPr>
        <p:txBody>
          <a:bodyPr anchor="ctr"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accent5">
                  <a:lumMod val="75000"/>
                </a:schemeClr>
              </a:buClr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Location 36 is the biggest revenue generator for the business contributing to 92.7 % of the company’s total revenue.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buClr>
                <a:schemeClr val="accent5">
                  <a:lumMod val="75000"/>
                </a:schemeClr>
              </a:buClr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sales and campaigns across other location can bring an increase in revenue and grow the company’s business in the market.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C46CE2A-1A09-4F4A-BEA7-0578B1C86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37345"/>
              </p:ext>
            </p:extLst>
          </p:nvPr>
        </p:nvGraphicFramePr>
        <p:xfrm>
          <a:off x="179513" y="806982"/>
          <a:ext cx="878497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06DC8-D3E3-48DA-9B6A-56701643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178A-7D00-42AF-8C16-7DCB9BFA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63550"/>
            <a:ext cx="3779912" cy="2160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Commerce – Analytics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7CEFC0-B828-4817-8948-65062B67CC6E}"/>
              </a:ext>
            </a:extLst>
          </p:cNvPr>
          <p:cNvSpPr txBox="1">
            <a:spLocks/>
          </p:cNvSpPr>
          <p:nvPr/>
        </p:nvSpPr>
        <p:spPr>
          <a:xfrm>
            <a:off x="323528" y="-35272"/>
            <a:ext cx="5338936" cy="799306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182880" algn="l" rtl="0" eaLnBrk="1" latinLnBrk="0" hangingPunct="1">
              <a:spcBef>
                <a:spcPct val="0"/>
              </a:spcBef>
              <a:buNone/>
              <a:defRPr sz="4000" b="1" kern="1200">
                <a:ln w="6350"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EDA &amp; Data Insights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5DABC7-1AF9-4919-BBF8-43B6C4D9735E}"/>
              </a:ext>
            </a:extLst>
          </p:cNvPr>
          <p:cNvSpPr txBox="1">
            <a:spLocks/>
          </p:cNvSpPr>
          <p:nvPr/>
        </p:nvSpPr>
        <p:spPr>
          <a:xfrm>
            <a:off x="5763115" y="542280"/>
            <a:ext cx="3347864" cy="30083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Provide Meaningful Insights from the Data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8BEDB34-2DBC-49A1-986C-D0766D28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8" y="5240216"/>
            <a:ext cx="8761871" cy="151801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14, 26, 15, 1 and 11 are top 5 revenue generating shipping locations after location 36.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Pushing sales campaigns across these location can bring an increase in revenue and grow the company’s business in the market.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E55C862-F673-48A9-8506-8559526D9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318627"/>
              </p:ext>
            </p:extLst>
          </p:nvPr>
        </p:nvGraphicFramePr>
        <p:xfrm>
          <a:off x="144088" y="909200"/>
          <a:ext cx="889240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BF989-C09F-4B8B-94AF-F563A670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7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4878</TotalTime>
  <Words>2439</Words>
  <Application>Microsoft Office PowerPoint</Application>
  <PresentationFormat>On-screen Show (4:3)</PresentationFormat>
  <Paragraphs>430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Inter</vt:lpstr>
      <vt:lpstr>Segoe UI</vt:lpstr>
      <vt:lpstr>Times New Roman</vt:lpstr>
      <vt:lpstr>Wingdings</vt:lpstr>
      <vt:lpstr>Wingdings 2</vt:lpstr>
      <vt:lpstr>Verve</vt:lpstr>
      <vt:lpstr>PowerPoint Presentation</vt:lpstr>
      <vt:lpstr>PARTICULARS</vt:lpstr>
      <vt:lpstr>Objectives</vt:lpstr>
      <vt:lpstr>ABOUT THE DATA</vt:lpstr>
      <vt:lpstr>PowerPoint Presentation</vt:lpstr>
      <vt:lpstr>PowerPoint Presentation</vt:lpstr>
      <vt:lpstr>EDA &amp; Data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RFM?</vt:lpstr>
      <vt:lpstr>RFM Scoring </vt:lpstr>
      <vt:lpstr>RFM Calculation </vt:lpstr>
      <vt:lpstr>PowerPoint Presentation</vt:lpstr>
      <vt:lpstr>PowerPoint Presentation</vt:lpstr>
      <vt:lpstr>PowerPoint Presentation</vt:lpstr>
      <vt:lpstr>K – Means Clustering</vt:lpstr>
      <vt:lpstr>BUILDING THE MODEL</vt:lpstr>
      <vt:lpstr>BUILDING THE MODEL</vt:lpstr>
      <vt:lpstr>K Means – Elbow Method</vt:lpstr>
      <vt:lpstr>K Means Clusters</vt:lpstr>
      <vt:lpstr>RFM VS K Means Inference</vt:lpstr>
      <vt:lpstr>K Means VS RFM Inference</vt:lpstr>
      <vt:lpstr>E- Commerce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Prodegree Project  E COMMERCE</dc:title>
  <dc:creator>Aishwarya Raman</dc:creator>
  <cp:lastModifiedBy>Jayesh Salunkhe</cp:lastModifiedBy>
  <cp:revision>138</cp:revision>
  <dcterms:created xsi:type="dcterms:W3CDTF">2021-11-02T03:50:14Z</dcterms:created>
  <dcterms:modified xsi:type="dcterms:W3CDTF">2023-05-15T07:40:30Z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