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63c9a3d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63c9a3d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683df27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683df27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9e7f99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49e7f99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63c9a3d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63c9a3d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63c9a3d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63c9a3d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63c9a3d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63c9a3d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3575" y="38250"/>
            <a:ext cx="1258650" cy="8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00450" y="113175"/>
            <a:ext cx="1035249" cy="731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slide" Target="/ppt/slides/slide6.xml"/><Relationship Id="rId5" Type="http://schemas.openxmlformats.org/officeDocument/2006/relationships/slide" Target="/ppt/slides/slide7.xml"/><Relationship Id="rId6" Type="http://schemas.openxmlformats.org/officeDocument/2006/relationships/slide" Target="/ppt/slides/slide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WAIT QUEUE</a:t>
            </a:r>
            <a:endParaRPr b="1" sz="44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Harin Chandu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CDAC-HYD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rharin@cdac.in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1699200" y="1908050"/>
            <a:ext cx="6121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chemeClr val="dk1"/>
                </a:solidFill>
              </a:rPr>
              <a:t>THANK YOU</a:t>
            </a:r>
            <a:endParaRPr b="1" sz="6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422025" y="504275"/>
            <a:ext cx="6041700" cy="7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077575" y="1664075"/>
            <a:ext cx="61017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is kernel </a:t>
            </a:r>
            <a:r>
              <a:rPr lang="en" sz="2300"/>
              <a:t>sleeping</a:t>
            </a:r>
            <a:r>
              <a:rPr lang="en" sz="2300"/>
              <a:t>  mechanism.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Why ?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are wait queues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to </a:t>
            </a:r>
            <a:r>
              <a:rPr lang="en" sz="2300"/>
              <a:t>implement</a:t>
            </a:r>
            <a:r>
              <a:rPr lang="en" sz="2300"/>
              <a:t> wait queues.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Process going to sleep 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the process wakeup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733700" y="1547450"/>
            <a:ext cx="426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sleeping is mechanism by which a process relaxes a processor.</a:t>
            </a:r>
            <a:endParaRPr sz="16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The possibility of handling another process</a:t>
            </a:r>
            <a:endParaRPr sz="16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The reason why a processor sleeps</a:t>
            </a:r>
            <a:endParaRPr b="1" sz="170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It could be for sensing data availability or </a:t>
            </a:r>
            <a:endParaRPr sz="16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Waiting for a resource to be free.</a:t>
            </a:r>
            <a:endParaRPr sz="16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600"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88200" y="455725"/>
            <a:ext cx="4440600" cy="3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kernel sleeping mechanism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Wait queue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83682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There are several ways of handling sleeping and waking up the process in Linux, each suited to different needs.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Wait queue is a mechanism provided in the kernel to implement the wait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wait queue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is the list of processes waiting for an event. In other words, A wait queue is used to wait for someone to wake up when a certain condition is true.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They must be used carefully to ensure there is no race condition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 How to </a:t>
            </a:r>
            <a:r>
              <a:rPr b="1" lang="en">
                <a:solidFill>
                  <a:schemeClr val="accent5"/>
                </a:solidFill>
              </a:rPr>
              <a:t>Implement Wait queues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There are 3 important steps in </a:t>
            </a:r>
            <a:r>
              <a:rPr b="1" lang="en" sz="12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Wait Queue</a:t>
            </a:r>
            <a:r>
              <a:rPr b="1" lang="en" sz="12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400">
              <a:solidFill>
                <a:srgbClr val="FFD966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484850" y="15840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311700" y="1617100"/>
            <a:ext cx="83544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Initializing </a:t>
            </a:r>
            <a:r>
              <a:rPr lang="en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Wait Queue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Queuing (Put the Task to sleep until the event comes)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action="ppaction://hlinksldjump" r:id="rId6"/>
              </a:rPr>
              <a:t>Waking Up Queued Task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</a:rPr>
              <a:t>Initializing waitqueue</a:t>
            </a:r>
            <a:endParaRPr b="1"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are two ways to initialize the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wait queue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876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Static method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876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Dynamic method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Header file for Waitqueue (</a:t>
            </a:r>
            <a:r>
              <a:rPr b="1" lang="en" sz="1150">
                <a:latin typeface="Courier New"/>
                <a:ea typeface="Courier New"/>
                <a:cs typeface="Courier New"/>
                <a:sym typeface="Courier New"/>
              </a:rPr>
              <a:t>include /linux/wait.h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5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78800" y="2319450"/>
            <a:ext cx="30000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Static Method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74175" y="2785600"/>
            <a:ext cx="380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DECLARE_WAIT_QUEUE_HEAD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wq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68600" y="3179525"/>
            <a:ext cx="245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“wq” is the name of the queue on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which task will be put to sleep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001400" y="2319450"/>
            <a:ext cx="30000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Dynamic Method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080400" y="28982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wait_queue_head_t wq;</a:t>
            </a:r>
            <a:endParaRPr sz="12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init_waitqueue_head (&amp;wq);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493638" y="1005075"/>
            <a:ext cx="2156700" cy="445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waitqueue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03" name="Google Shape;103;p18"/>
          <p:cNvCxnSpPr>
            <a:stCxn id="102" idx="1"/>
            <a:endCxn id="97" idx="0"/>
          </p:cNvCxnSpPr>
          <p:nvPr/>
        </p:nvCxnSpPr>
        <p:spPr>
          <a:xfrm flipH="1">
            <a:off x="1678938" y="1227975"/>
            <a:ext cx="1814700" cy="109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102" idx="3"/>
          </p:cNvCxnSpPr>
          <p:nvPr/>
        </p:nvCxnSpPr>
        <p:spPr>
          <a:xfrm>
            <a:off x="5650338" y="1227975"/>
            <a:ext cx="20901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/>
          <p:nvPr/>
        </p:nvSpPr>
        <p:spPr>
          <a:xfrm>
            <a:off x="178800" y="2835675"/>
            <a:ext cx="3000000" cy="955500"/>
          </a:xfrm>
          <a:prstGeom prst="rect">
            <a:avLst/>
          </a:prstGeom>
          <a:noFill/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D9EF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6001400" y="2846775"/>
            <a:ext cx="3051900" cy="994200"/>
          </a:xfrm>
          <a:prstGeom prst="rect">
            <a:avLst/>
          </a:prstGeom>
          <a:noFill/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510525" y="230600"/>
            <a:ext cx="641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Initializing wait queues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2101575" y="187050"/>
            <a:ext cx="484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6AA84F"/>
                </a:solidFill>
              </a:rPr>
              <a:t>Process Going to Sleep</a:t>
            </a:r>
            <a:endParaRPr b="1" sz="2250">
              <a:solidFill>
                <a:srgbClr val="6AA84F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828500" y="1116925"/>
            <a:ext cx="7023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Char char="●"/>
            </a:pPr>
            <a:r>
              <a:rPr b="1" lang="en">
                <a:solidFill>
                  <a:srgbClr val="66D9EF"/>
                </a:solidFill>
              </a:rPr>
              <a:t>Wait_event </a:t>
            </a:r>
            <a:endParaRPr b="1">
              <a:solidFill>
                <a:srgbClr val="66D9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process is put to sleep until a condition gets true(</a:t>
            </a:r>
            <a:r>
              <a:rPr lang="en" sz="1200">
                <a:solidFill>
                  <a:schemeClr val="dk1"/>
                </a:solidFill>
              </a:rPr>
              <a:t>task uninterruptible)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BF9000"/>
                </a:solidFill>
              </a:rPr>
              <a:t>wait_event(wq, condition);</a:t>
            </a:r>
            <a:endParaRPr sz="12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828500" y="2094600"/>
            <a:ext cx="800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Char char="●"/>
            </a:pPr>
            <a:r>
              <a:rPr b="1" lang="en">
                <a:solidFill>
                  <a:srgbClr val="66D9EF"/>
                </a:solidFill>
              </a:rPr>
              <a:t>Wait_event_timeout</a:t>
            </a:r>
            <a:endParaRPr b="1">
              <a:solidFill>
                <a:srgbClr val="66D9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process is to put to sleep until a condition gets true or a timeout elapses (task uninterruptible)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</a:rPr>
              <a:t>wait_event_timeout(wq, condition,timeout);</a:t>
            </a:r>
            <a:endParaRPr sz="12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828500" y="3174825"/>
            <a:ext cx="7140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Char char="●"/>
            </a:pPr>
            <a:r>
              <a:rPr b="1" lang="en">
                <a:solidFill>
                  <a:srgbClr val="66D9EF"/>
                </a:solidFill>
              </a:rPr>
              <a:t>Wait_event_cmd</a:t>
            </a:r>
            <a:endParaRPr b="1">
              <a:solidFill>
                <a:srgbClr val="66D9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process is to put to </a:t>
            </a:r>
            <a:r>
              <a:rPr lang="en" sz="1200">
                <a:solidFill>
                  <a:schemeClr val="dk1"/>
                </a:solidFill>
              </a:rPr>
              <a:t>sleep until a condition gets true (</a:t>
            </a:r>
            <a:r>
              <a:rPr lang="en" sz="1200">
                <a:solidFill>
                  <a:schemeClr val="dk1"/>
                </a:solidFill>
              </a:rPr>
              <a:t>task uninterruptible)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</a:rPr>
              <a:t>wait_event_cmd(wq, condition,cmd1,cmd2);</a:t>
            </a:r>
            <a:endParaRPr b="1" sz="1200">
              <a:solidFill>
                <a:srgbClr val="BF9000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Cmd1 : </a:t>
            </a:r>
            <a:r>
              <a:rPr lang="en" sz="1200">
                <a:solidFill>
                  <a:schemeClr val="dk1"/>
                </a:solidFill>
              </a:rPr>
              <a:t>the command will be executed before sleep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Cmd2 : </a:t>
            </a:r>
            <a:r>
              <a:rPr lang="en" sz="1200">
                <a:solidFill>
                  <a:schemeClr val="dk1"/>
                </a:solidFill>
              </a:rPr>
              <a:t>the command will be executed after sleep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2101575" y="187050"/>
            <a:ext cx="484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6AA84F"/>
                </a:solidFill>
              </a:rPr>
              <a:t>Process Going to Sleep cont…</a:t>
            </a:r>
            <a:endParaRPr b="1" sz="2250">
              <a:solidFill>
                <a:srgbClr val="6AA84F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60500" y="1092825"/>
            <a:ext cx="6829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Char char="●"/>
            </a:pPr>
            <a:r>
              <a:rPr b="1" lang="en">
                <a:solidFill>
                  <a:srgbClr val="66D9EF"/>
                </a:solidFill>
              </a:rPr>
              <a:t>Wait_event_interruptible</a:t>
            </a:r>
            <a:endParaRPr b="1">
              <a:solidFill>
                <a:srgbClr val="66D9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process is to put to </a:t>
            </a:r>
            <a:r>
              <a:rPr lang="en" sz="1200">
                <a:solidFill>
                  <a:schemeClr val="dk1"/>
                </a:solidFill>
              </a:rPr>
              <a:t>sleep until a condition gets true (</a:t>
            </a:r>
            <a:r>
              <a:rPr lang="en" sz="1200">
                <a:solidFill>
                  <a:schemeClr val="dk1"/>
                </a:solidFill>
              </a:rPr>
              <a:t>task interruptible)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</a:rPr>
              <a:t>wait_event_interruprible(wq, condition);</a:t>
            </a:r>
            <a:endParaRPr b="1" sz="1200"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function will </a:t>
            </a:r>
            <a:r>
              <a:rPr b="1" lang="en" sz="1200">
                <a:solidFill>
                  <a:schemeClr val="dk1"/>
                </a:solidFill>
              </a:rPr>
              <a:t>return -ERESTARTSYS</a:t>
            </a:r>
            <a:r>
              <a:rPr lang="en" sz="1200">
                <a:solidFill>
                  <a:schemeClr val="dk1"/>
                </a:solidFill>
              </a:rPr>
              <a:t> if it was interrupted by a signal and 0 if </a:t>
            </a:r>
            <a:r>
              <a:rPr b="1" lang="en" sz="1200">
                <a:solidFill>
                  <a:schemeClr val="dk1"/>
                </a:solidFill>
              </a:rPr>
              <a:t>condition </a:t>
            </a:r>
            <a:r>
              <a:rPr lang="en" sz="1200">
                <a:solidFill>
                  <a:schemeClr val="dk1"/>
                </a:solidFill>
              </a:rPr>
              <a:t>is true.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60500" y="2354675"/>
            <a:ext cx="7925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Char char="●"/>
            </a:pPr>
            <a:r>
              <a:rPr b="1" lang="en">
                <a:solidFill>
                  <a:srgbClr val="66D9EF"/>
                </a:solidFill>
              </a:rPr>
              <a:t>Wait_event_interruptible_timeout </a:t>
            </a:r>
            <a:endParaRPr b="1">
              <a:solidFill>
                <a:srgbClr val="66D9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process is to put to </a:t>
            </a:r>
            <a:r>
              <a:rPr lang="en" sz="1200">
                <a:solidFill>
                  <a:schemeClr val="dk1"/>
                </a:solidFill>
              </a:rPr>
              <a:t>sleep until a condition gets true  or a timeout elapses (task interruptible)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</a:rPr>
              <a:t>wait_event_interruprible_timeout(wq, condition, timeout);</a:t>
            </a:r>
            <a:endParaRPr b="1" sz="1200"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function will </a:t>
            </a:r>
            <a:r>
              <a:rPr b="1" lang="en" sz="1200">
                <a:solidFill>
                  <a:schemeClr val="dk1"/>
                </a:solidFill>
              </a:rPr>
              <a:t>return -ERESTARTSYS</a:t>
            </a:r>
            <a:r>
              <a:rPr lang="en" sz="1200">
                <a:solidFill>
                  <a:schemeClr val="dk1"/>
                </a:solidFill>
              </a:rPr>
              <a:t> if it was interrupted by the signal. 0 when the time </a:t>
            </a:r>
            <a:r>
              <a:rPr lang="en" sz="1200">
                <a:solidFill>
                  <a:schemeClr val="dk1"/>
                </a:solidFill>
              </a:rPr>
              <a:t>elapsed.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60500" y="3717150"/>
            <a:ext cx="7621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Char char="●"/>
            </a:pPr>
            <a:r>
              <a:rPr b="1" lang="en">
                <a:solidFill>
                  <a:srgbClr val="66D9EF"/>
                </a:solidFill>
              </a:rPr>
              <a:t>Wait_event_killable</a:t>
            </a:r>
            <a:endParaRPr b="1">
              <a:solidFill>
                <a:srgbClr val="66D9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process is to put to </a:t>
            </a:r>
            <a:r>
              <a:rPr lang="en" sz="1200">
                <a:solidFill>
                  <a:schemeClr val="dk1"/>
                </a:solidFill>
              </a:rPr>
              <a:t>sleep until a condition gets true (task killable)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</a:rPr>
              <a:t>wait_event_interruprible_killable(wq, condition);</a:t>
            </a:r>
            <a:endParaRPr b="1" sz="1200"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function will </a:t>
            </a:r>
            <a:r>
              <a:rPr b="1" lang="en" sz="1200">
                <a:solidFill>
                  <a:schemeClr val="dk1"/>
                </a:solidFill>
              </a:rPr>
              <a:t>return -ERESTARTSYS</a:t>
            </a:r>
            <a:r>
              <a:rPr lang="en" sz="1200">
                <a:solidFill>
                  <a:schemeClr val="dk1"/>
                </a:solidFill>
              </a:rPr>
              <a:t> if it was interrupted by the signal.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2779225" y="603625"/>
            <a:ext cx="39024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accent2"/>
                </a:solidFill>
              </a:rPr>
              <a:t>Waking Up Queued Task</a:t>
            </a:r>
            <a:endParaRPr b="1" sz="225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2250">
              <a:solidFill>
                <a:schemeClr val="accent2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95225" y="1142425"/>
            <a:ext cx="8447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Char char="●"/>
            </a:pPr>
            <a:r>
              <a:rPr b="1" lang="en">
                <a:solidFill>
                  <a:srgbClr val="66D9EF"/>
                </a:solidFill>
              </a:rPr>
              <a:t>Wake_up</a:t>
            </a:r>
            <a:endParaRPr b="1">
              <a:solidFill>
                <a:srgbClr val="66D9E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wakes up only one process from the wait queue which is in non-interruptible sleep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BF9000"/>
                </a:solidFill>
              </a:rPr>
              <a:t>wake_up(&amp;wq);</a:t>
            </a:r>
            <a:endParaRPr sz="12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95225" y="2417000"/>
            <a:ext cx="844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Char char="●"/>
            </a:pPr>
            <a:r>
              <a:rPr b="1" lang="en">
                <a:solidFill>
                  <a:srgbClr val="66D9EF"/>
                </a:solidFill>
              </a:rPr>
              <a:t>Wake_up_all</a:t>
            </a:r>
            <a:endParaRPr b="1">
              <a:solidFill>
                <a:srgbClr val="66D9E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Wakes up all the processes on the wait queue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</a:rPr>
              <a:t>wake_up_all(&amp;wq);</a:t>
            </a:r>
            <a:endParaRPr sz="12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95225" y="3570125"/>
            <a:ext cx="8447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Char char="●"/>
            </a:pPr>
            <a:r>
              <a:rPr b="1" lang="en">
                <a:solidFill>
                  <a:srgbClr val="66D9EF"/>
                </a:solidFill>
              </a:rPr>
              <a:t>Wake_up_interruptible</a:t>
            </a:r>
            <a:endParaRPr b="1">
              <a:solidFill>
                <a:srgbClr val="66D9E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Wakes up only one process from the wait queue that is in interruptible sleep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</a:rPr>
              <a:t>wake_up_interruprible(&amp;wq);</a:t>
            </a:r>
            <a:endParaRPr b="1" sz="1200">
              <a:solidFill>
                <a:srgbClr val="BF9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426475" y="2671300"/>
            <a:ext cx="48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