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349" r:id="rId7"/>
    <p:sldId id="261" r:id="rId8"/>
    <p:sldId id="350" r:id="rId9"/>
    <p:sldId id="266" r:id="rId10"/>
    <p:sldId id="299" r:id="rId11"/>
    <p:sldId id="270" r:id="rId12"/>
    <p:sldId id="351" r:id="rId13"/>
    <p:sldId id="352" r:id="rId14"/>
    <p:sldId id="355" r:id="rId15"/>
    <p:sldId id="356" r:id="rId16"/>
    <p:sldId id="353" r:id="rId17"/>
    <p:sldId id="354" r:id="rId18"/>
    <p:sldId id="271" r:id="rId19"/>
    <p:sldId id="272" r:id="rId20"/>
    <p:sldId id="274" r:id="rId21"/>
  </p:sldIdLst>
  <p:sldSz cx="9144000" cy="6858000" type="screen4x3"/>
  <p:notesSz cx="6858000" cy="9144000"/>
  <p:embeddedFontLst>
    <p:embeddedFont>
      <p:font typeface="SimSun" panose="02010600030101010101" pitchFamily="2" charset="-122"/>
      <p:regular r:id="rId25"/>
    </p:embeddedFont>
    <p:embeddedFont>
      <p:font typeface="Calibri" panose="020F0502020204030204"/>
      <p:regular r:id="rId26"/>
    </p:embeddedFont>
    <p:embeddedFont>
      <p:font typeface="Cambria" panose="02040503050406030204"/>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0" y="0"/>
      </p:cViewPr>
      <p:guideLst>
        <p:guide orient="horz" pos="2160"/>
        <p:guide pos="279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3" name="Google Shape;103;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g24aefb0b2f8_3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4aefb0b2f8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4" name="Google Shape;224;g24aefb0b2f8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g24aefb0b2f8_3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4aefb0b2f8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4" name="Google Shape;224;g24aefb0b2f8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g24aefb0b2f8_3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4aefb0b2f8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4" name="Google Shape;224;g24aefb0b2f8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g24aefb0b2f8_3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4aefb0b2f8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4" name="Google Shape;224;g24aefb0b2f8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g24aefb0b2f8_3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4aefb0b2f8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4" name="Google Shape;224;g24aefb0b2f8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9"/>
        <p:cNvGrpSpPr/>
        <p:nvPr/>
      </p:nvGrpSpPr>
      <p:grpSpPr>
        <a:xfrm>
          <a:off x="0" y="0"/>
          <a:ext cx="0" cy="0"/>
          <a:chOff x="0" y="0"/>
          <a:chExt cx="0" cy="0"/>
        </a:xfrm>
      </p:grpSpPr>
      <p:sp>
        <p:nvSpPr>
          <p:cNvPr id="230" name="Google Shape;23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1" name="Google Shape;231;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g24b074d66a7_0_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4b074d66a7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2" name="Google Shape;242;g24b074d66a7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5"/>
        <p:cNvGrpSpPr/>
        <p:nvPr/>
      </p:nvGrpSpPr>
      <p:grpSpPr>
        <a:xfrm>
          <a:off x="0" y="0"/>
          <a:ext cx="0" cy="0"/>
          <a:chOff x="0" y="0"/>
          <a:chExt cx="0" cy="0"/>
        </a:xfrm>
      </p:grpSpPr>
      <p:sp>
        <p:nvSpPr>
          <p:cNvPr id="256" name="Google Shape;25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7" name="Google Shape;25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7" name="Google Shape;117;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7" name="Google Shape;127;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7" name="Google Shape;127;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4"/>
        <p:cNvGrpSpPr/>
        <p:nvPr/>
      </p:nvGrpSpPr>
      <p:grpSpPr>
        <a:xfrm>
          <a:off x="0" y="0"/>
          <a:ext cx="0" cy="0"/>
          <a:chOff x="0" y="0"/>
          <a:chExt cx="0" cy="0"/>
        </a:xfrm>
      </p:grpSpPr>
      <p:sp>
        <p:nvSpPr>
          <p:cNvPr id="145" name="Google Shape;145;g24b0e682af5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4b0e682af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7" name="Google Shape;147;g24b0e682af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4"/>
        <p:cNvGrpSpPr/>
        <p:nvPr/>
      </p:nvGrpSpPr>
      <p:grpSpPr>
        <a:xfrm>
          <a:off x="0" y="0"/>
          <a:ext cx="0" cy="0"/>
          <a:chOff x="0" y="0"/>
          <a:chExt cx="0" cy="0"/>
        </a:xfrm>
      </p:grpSpPr>
      <p:sp>
        <p:nvSpPr>
          <p:cNvPr id="145" name="Google Shape;145;g24b0e682af5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4b0e682af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7" name="Google Shape;147;g24b0e682af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8"/>
        <p:cNvGrpSpPr/>
        <p:nvPr/>
      </p:nvGrpSpPr>
      <p:grpSpPr>
        <a:xfrm>
          <a:off x="0" y="0"/>
          <a:ext cx="0" cy="0"/>
          <a:chOff x="0" y="0"/>
          <a:chExt cx="0" cy="0"/>
        </a:xfrm>
      </p:grpSpPr>
      <p:sp>
        <p:nvSpPr>
          <p:cNvPr id="189" name="Google Shape;189;g24aee18d7da_0_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4aee18d7da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1" name="Google Shape;191;g24aee18d7da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g24aefb0b2f8_3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4aefb0b2f8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4" name="Google Shape;224;g24aefb0b2f8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g24aefb0b2f8_3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4aefb0b2f8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4" name="Google Shape;224;g24aefb0b2f8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 name="Shape 18"/>
        <p:cNvGrpSpPr/>
        <p:nvPr/>
      </p:nvGrpSpPr>
      <p:grpSpPr>
        <a:xfrm>
          <a:off x="0" y="0"/>
          <a:ext cx="0" cy="0"/>
          <a:chOff x="0" y="0"/>
          <a:chExt cx="0" cy="0"/>
        </a:xfrm>
      </p:grpSpPr>
      <p:sp>
        <p:nvSpPr>
          <p:cNvPr id="19" name="Google Shape;19;p2"/>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txBox="1">
            <a:spLocks noGrp="1"/>
          </p:cNvSpPr>
          <p:nvPr>
            <p:ph type="ctr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panose="020F0502020204030204"/>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a:spLocks noGrp="1"/>
          </p:cNvSpPr>
          <p:nvPr>
            <p:ph type="subTitle" idx="1"/>
          </p:nvPr>
        </p:nvSpPr>
        <p:spPr>
          <a:xfrm>
            <a:off x="825038" y="4455621"/>
            <a:ext cx="75438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panose="020F0502020204030204"/>
                <a:ea typeface="Calibri" panose="020F0502020204030204"/>
                <a:cs typeface="Calibri" panose="020F0502020204030204"/>
                <a:sym typeface="Calibri" panose="020F0502020204030204"/>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26" name="Google Shape;26;p2"/>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87"/>
        <p:cNvGrpSpPr/>
        <p:nvPr/>
      </p:nvGrpSpPr>
      <p:grpSpPr>
        <a:xfrm>
          <a:off x="0" y="0"/>
          <a:ext cx="0" cy="0"/>
          <a:chOff x="0" y="0"/>
          <a:chExt cx="0" cy="0"/>
        </a:xfrm>
      </p:grpSpPr>
      <p:sp>
        <p:nvSpPr>
          <p:cNvPr id="88" name="Google Shape;88;p1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1"/>
          <p:cNvSpPr txBox="1">
            <a:spLocks noGrp="1"/>
          </p:cNvSpPr>
          <p:nvPr>
            <p:ph type="body" idx="1"/>
          </p:nvPr>
        </p:nvSpPr>
        <p:spPr>
          <a:xfrm rot="5400000">
            <a:off x="2583179" y="85514"/>
            <a:ext cx="4023360" cy="7543801"/>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90" name="Google Shape;90;p1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showMasterSp="0" matchingName="Vertical Title and Text">
  <p:cSld name="VERTICAL_TITLE_AND_VERTICAL_TEXT">
    <p:spTree>
      <p:nvGrpSpPr>
        <p:cNvPr id="1" name="Shape 93"/>
        <p:cNvGrpSpPr/>
        <p:nvPr/>
      </p:nvGrpSpPr>
      <p:grpSpPr>
        <a:xfrm>
          <a:off x="0" y="0"/>
          <a:ext cx="0" cy="0"/>
          <a:chOff x="0" y="0"/>
          <a:chExt cx="0" cy="0"/>
        </a:xfrm>
      </p:grpSpPr>
      <p:sp>
        <p:nvSpPr>
          <p:cNvPr id="94" name="Google Shape;94;p12"/>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2"/>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2"/>
          <p:cNvSpPr txBox="1">
            <a:spLocks noGrp="1"/>
          </p:cNvSpPr>
          <p:nvPr>
            <p:ph type="title"/>
          </p:nvPr>
        </p:nvSpPr>
        <p:spPr>
          <a:xfrm rot="5400000">
            <a:off x="4650802" y="2307652"/>
            <a:ext cx="5757421" cy="197167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a:spLocks noGrp="1"/>
          </p:cNvSpPr>
          <p:nvPr>
            <p:ph type="body" idx="1"/>
          </p:nvPr>
        </p:nvSpPr>
        <p:spPr>
          <a:xfrm rot="5400000">
            <a:off x="650303" y="393126"/>
            <a:ext cx="5757420" cy="5800725"/>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98" name="Google Shape;98;p1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a:spLocks noGrp="1"/>
          </p:cNvSpPr>
          <p:nvPr>
            <p:ph type="body" idx="1"/>
          </p:nvPr>
        </p:nvSpPr>
        <p:spPr>
          <a:xfrm>
            <a:off x="822959" y="1845734"/>
            <a:ext cx="7543800" cy="4023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30" name="Google Shape;30;p3"/>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1" name="Shape 33"/>
        <p:cNvGrpSpPr/>
        <p:nvPr/>
      </p:nvGrpSpPr>
      <p:grpSpPr>
        <a:xfrm>
          <a:off x="0" y="0"/>
          <a:ext cx="0" cy="0"/>
          <a:chOff x="0" y="0"/>
          <a:chExt cx="0" cy="0"/>
        </a:xfrm>
      </p:grpSpPr>
      <p:sp>
        <p:nvSpPr>
          <p:cNvPr id="34" name="Google Shape;34;p4"/>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4"/>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4"/>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bg>
      <p:bgPr>
        <a:solidFill>
          <a:schemeClr val="lt1"/>
        </a:solidFill>
        <a:effectLst/>
      </p:bgPr>
    </p:bg>
    <p:spTree>
      <p:nvGrpSpPr>
        <p:cNvPr id="1" name="Shape 39"/>
        <p:cNvGrpSpPr/>
        <p:nvPr/>
      </p:nvGrpSpPr>
      <p:grpSpPr>
        <a:xfrm>
          <a:off x="0" y="0"/>
          <a:ext cx="0" cy="0"/>
          <a:chOff x="0" y="0"/>
          <a:chExt cx="0" cy="0"/>
        </a:xfrm>
      </p:grpSpPr>
      <p:sp>
        <p:nvSpPr>
          <p:cNvPr id="40" name="Google Shape;40;p5"/>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5"/>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5"/>
          <p:cNvSpPr txBox="1">
            <a:spLocks noGrp="1"/>
          </p:cNvSpPr>
          <p:nvPr>
            <p:ph type="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panose="020F0502020204030204"/>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a:spLocks noGrp="1"/>
          </p:cNvSpPr>
          <p:nvPr>
            <p:ph type="body" idx="1"/>
          </p:nvPr>
        </p:nvSpPr>
        <p:spPr>
          <a:xfrm>
            <a:off x="822960" y="4453128"/>
            <a:ext cx="75438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panose="020F0502020204030204"/>
                <a:ea typeface="Calibri" panose="020F0502020204030204"/>
                <a:cs typeface="Calibri" panose="020F0502020204030204"/>
                <a:sym typeface="Calibri" panose="020F0502020204030204"/>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p:txBody>
      </p:sp>
      <p:sp>
        <p:nvSpPr>
          <p:cNvPr id="44" name="Google Shape;44;p5"/>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47" name="Google Shape;47;p5"/>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6"/>
          <p:cNvSpPr txBox="1">
            <a:spLocks noGrp="1"/>
          </p:cNvSpPr>
          <p:nvPr>
            <p:ph type="body" idx="1"/>
          </p:nvPr>
        </p:nvSpPr>
        <p:spPr>
          <a:xfrm>
            <a:off x="822960" y="1845734"/>
            <a:ext cx="370332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51" name="Google Shape;51;p6"/>
          <p:cNvSpPr txBox="1">
            <a:spLocks noGrp="1"/>
          </p:cNvSpPr>
          <p:nvPr>
            <p:ph type="body" idx="2"/>
          </p:nvPr>
        </p:nvSpPr>
        <p:spPr>
          <a:xfrm>
            <a:off x="4663440" y="1845736"/>
            <a:ext cx="3703320" cy="402335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52" name="Google Shape;52;p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txBox="1">
            <a:spLocks noGrp="1"/>
          </p:cNvSpPr>
          <p:nvPr>
            <p:ph type="body" idx="1"/>
          </p:nvPr>
        </p:nvSpPr>
        <p:spPr>
          <a:xfrm>
            <a:off x="822960" y="1846052"/>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p:txBody>
      </p:sp>
      <p:sp>
        <p:nvSpPr>
          <p:cNvPr id="58" name="Google Shape;58;p7"/>
          <p:cNvSpPr txBox="1">
            <a:spLocks noGrp="1"/>
          </p:cNvSpPr>
          <p:nvPr>
            <p:ph type="body" idx="2"/>
          </p:nvPr>
        </p:nvSpPr>
        <p:spPr>
          <a:xfrm>
            <a:off x="822960" y="2582334"/>
            <a:ext cx="370332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59" name="Google Shape;59;p7"/>
          <p:cNvSpPr txBox="1">
            <a:spLocks noGrp="1"/>
          </p:cNvSpPr>
          <p:nvPr>
            <p:ph type="body" idx="3"/>
          </p:nvPr>
        </p:nvSpPr>
        <p:spPr>
          <a:xfrm>
            <a:off x="4663440" y="1846052"/>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p:txBody>
      </p:sp>
      <p:sp>
        <p:nvSpPr>
          <p:cNvPr id="60" name="Google Shape;60;p7"/>
          <p:cNvSpPr txBox="1">
            <a:spLocks noGrp="1"/>
          </p:cNvSpPr>
          <p:nvPr>
            <p:ph type="body" idx="4"/>
          </p:nvPr>
        </p:nvSpPr>
        <p:spPr>
          <a:xfrm>
            <a:off x="4663440" y="2582334"/>
            <a:ext cx="370332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61" name="Google Shape;61;p7"/>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showMasterSp="0" matchingName="Content with Caption">
  <p:cSld name="OBJECT_WITH_CAPTION_TEXT">
    <p:spTree>
      <p:nvGrpSpPr>
        <p:cNvPr id="1" name="Shape 69"/>
        <p:cNvGrpSpPr/>
        <p:nvPr/>
      </p:nvGrpSpPr>
      <p:grpSpPr>
        <a:xfrm>
          <a:off x="0" y="0"/>
          <a:ext cx="0" cy="0"/>
          <a:chOff x="0" y="0"/>
          <a:chExt cx="0" cy="0"/>
        </a:xfrm>
      </p:grpSpPr>
      <p:sp>
        <p:nvSpPr>
          <p:cNvPr id="70" name="Google Shape;70;p9"/>
          <p:cNvSpPr/>
          <p:nvPr/>
        </p:nvSpPr>
        <p:spPr>
          <a:xfrm>
            <a:off x="13" y="0"/>
            <a:ext cx="3038093"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9"/>
          <p:cNvSpPr/>
          <p:nvPr/>
        </p:nvSpPr>
        <p:spPr>
          <a:xfrm>
            <a:off x="3030053" y="0"/>
            <a:ext cx="48006"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9"/>
          <p:cNvSpPr txBox="1">
            <a:spLocks noGrp="1"/>
          </p:cNvSpPr>
          <p:nvPr>
            <p:ph type="title"/>
          </p:nvPr>
        </p:nvSpPr>
        <p:spPr>
          <a:xfrm>
            <a:off x="342900" y="594359"/>
            <a:ext cx="24003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panose="020F0502020204030204"/>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a:spLocks noGrp="1"/>
          </p:cNvSpPr>
          <p:nvPr>
            <p:ph type="body" idx="1"/>
          </p:nvPr>
        </p:nvSpPr>
        <p:spPr>
          <a:xfrm>
            <a:off x="3460237" y="731520"/>
            <a:ext cx="5009393"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74" name="Google Shape;74;p9"/>
          <p:cNvSpPr txBox="1">
            <a:spLocks noGrp="1"/>
          </p:cNvSpPr>
          <p:nvPr>
            <p:ph type="body" idx="2"/>
          </p:nvPr>
        </p:nvSpPr>
        <p:spPr>
          <a:xfrm>
            <a:off x="342900" y="2926080"/>
            <a:ext cx="24003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p:txBody>
      </p:sp>
      <p:sp>
        <p:nvSpPr>
          <p:cNvPr id="75" name="Google Shape;75;p9"/>
          <p:cNvSpPr txBox="1">
            <a:spLocks noGrp="1"/>
          </p:cNvSpPr>
          <p:nvPr>
            <p:ph type="dt" idx="10"/>
          </p:nvPr>
        </p:nvSpPr>
        <p:spPr>
          <a:xfrm>
            <a:off x="349134" y="6459786"/>
            <a:ext cx="1963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a:spLocks noGrp="1"/>
          </p:cNvSpPr>
          <p:nvPr>
            <p:ph type="ftr" idx="11"/>
          </p:nvPr>
        </p:nvSpPr>
        <p:spPr>
          <a:xfrm>
            <a:off x="3600450" y="6459786"/>
            <a:ext cx="34861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1" name="Shape 78"/>
        <p:cNvGrpSpPr/>
        <p:nvPr/>
      </p:nvGrpSpPr>
      <p:grpSpPr>
        <a:xfrm>
          <a:off x="0" y="0"/>
          <a:ext cx="0" cy="0"/>
          <a:chOff x="0" y="0"/>
          <a:chExt cx="0" cy="0"/>
        </a:xfrm>
      </p:grpSpPr>
      <p:sp>
        <p:nvSpPr>
          <p:cNvPr id="79" name="Google Shape;79;p10"/>
          <p:cNvSpPr/>
          <p:nvPr/>
        </p:nvSpPr>
        <p:spPr>
          <a:xfrm>
            <a:off x="0" y="4953000"/>
            <a:ext cx="9141619"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0"/>
          <p:cNvSpPr/>
          <p:nvPr/>
        </p:nvSpPr>
        <p:spPr>
          <a:xfrm>
            <a:off x="12" y="491507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0"/>
          <p:cNvSpPr txBox="1">
            <a:spLocks noGrp="1"/>
          </p:cNvSpPr>
          <p:nvPr>
            <p:ph type="title"/>
          </p:nvPr>
        </p:nvSpPr>
        <p:spPr>
          <a:xfrm>
            <a:off x="822960" y="5074920"/>
            <a:ext cx="7589520"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panose="020F0502020204030204"/>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2" name="Google Shape;82;p10"/>
          <p:cNvPicPr preferRelativeResize="0">
            <a:picLocks noGrp="1"/>
          </p:cNvPicPr>
          <p:nvPr>
            <p:ph type="pic" idx="2"/>
          </p:nvPr>
        </p:nvPicPr>
        <p:blipFill>
          <a:blip/>
        </p:blipFill>
        <p:spPr>
          <a:xfrm>
            <a:off x="12" y="0"/>
            <a:ext cx="9143989" cy="4915076"/>
          </a:xfrm>
          <a:prstGeom prst="rect">
            <a:avLst/>
          </a:prstGeom>
          <a:blipFill rotWithShape="1">
            <a:blip r:embed="rId2"/>
            <a:stretch>
              <a:fillRect/>
            </a:stretch>
          </a:blipFill>
          <a:ln>
            <a:noFill/>
          </a:ln>
        </p:spPr>
      </p:pic>
      <p:sp>
        <p:nvSpPr>
          <p:cNvPr id="83" name="Google Shape;83;p10"/>
          <p:cNvSpPr txBox="1">
            <a:spLocks noGrp="1"/>
          </p:cNvSpPr>
          <p:nvPr>
            <p:ph type="body" idx="1"/>
          </p:nvPr>
        </p:nvSpPr>
        <p:spPr>
          <a:xfrm>
            <a:off x="822959" y="5907024"/>
            <a:ext cx="7589520"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p:txBody>
      </p:sp>
      <p:sp>
        <p:nvSpPr>
          <p:cNvPr id="84" name="Google Shape;84;p10"/>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00800"/>
            <a:ext cx="9144001"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1"/>
          <p:cNvSpPr/>
          <p:nvPr/>
        </p:nvSpPr>
        <p:spPr>
          <a:xfrm>
            <a:off x="0" y="6334315"/>
            <a:ext cx="9144001" cy="659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200"/>
              </a:spcBef>
              <a:spcAft>
                <a:spcPts val="0"/>
              </a:spcAft>
              <a:buClr>
                <a:schemeClr val="accent1"/>
              </a:buClr>
              <a:buSzPts val="18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1371600" marR="0" lvl="2"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40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 name="Google Shape;15;p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6" name="Google Shape;16;p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cxnSp>
        <p:nvCxnSpPr>
          <p:cNvPr id="17" name="Google Shape;17;p1"/>
          <p:cNvCxnSpPr/>
          <p:nvPr/>
        </p:nvCxnSpPr>
        <p:spPr>
          <a:xfrm>
            <a:off x="895149" y="1737845"/>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subTitle" idx="1"/>
          </p:nvPr>
        </p:nvSpPr>
        <p:spPr>
          <a:xfrm>
            <a:off x="1409700" y="2549528"/>
            <a:ext cx="6324600" cy="3428997"/>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90000"/>
              </a:lnSpc>
              <a:spcBef>
                <a:spcPts val="0"/>
              </a:spcBef>
              <a:spcAft>
                <a:spcPts val="0"/>
              </a:spcAft>
              <a:buSzPct val="104000"/>
              <a:buNone/>
            </a:pPr>
            <a:r>
              <a:rPr lang="en-US" sz="2500" b="1">
                <a:solidFill>
                  <a:schemeClr val="dk1"/>
                </a:solidFill>
                <a:latin typeface="Times New Roman" panose="02020603050405020304"/>
                <a:ea typeface="Times New Roman" panose="02020603050405020304"/>
                <a:cs typeface="Times New Roman" panose="02020603050405020304"/>
                <a:sym typeface="Times New Roman" panose="02020603050405020304"/>
              </a:rPr>
              <a:t>GROUP NO:  02</a:t>
            </a:r>
            <a:endParaRPr sz="25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0000"/>
              </a:lnSpc>
              <a:spcBef>
                <a:spcPts val="1400"/>
              </a:spcBef>
              <a:spcAft>
                <a:spcPts val="0"/>
              </a:spcAft>
              <a:buSzPct val="104000"/>
              <a:buNone/>
            </a:pPr>
            <a:r>
              <a:rPr lang="en-US" sz="2500">
                <a:solidFill>
                  <a:schemeClr val="dk1"/>
                </a:solidFill>
                <a:latin typeface="Times New Roman" panose="02020603050405020304"/>
                <a:ea typeface="Times New Roman" panose="02020603050405020304"/>
                <a:cs typeface="Times New Roman" panose="02020603050405020304"/>
                <a:sym typeface="Times New Roman" panose="02020603050405020304"/>
              </a:rPr>
              <a:t>Jignesh Gurav  - 16</a:t>
            </a:r>
            <a:endParaRPr sz="25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0000"/>
              </a:lnSpc>
              <a:spcBef>
                <a:spcPts val="1400"/>
              </a:spcBef>
              <a:spcAft>
                <a:spcPts val="0"/>
              </a:spcAft>
              <a:buSzPct val="104000"/>
              <a:buNone/>
            </a:pPr>
            <a:r>
              <a:rPr lang="en-US" sz="2500">
                <a:solidFill>
                  <a:schemeClr val="dk1"/>
                </a:solidFill>
                <a:latin typeface="Times New Roman" panose="02020603050405020304"/>
                <a:ea typeface="Times New Roman" panose="02020603050405020304"/>
                <a:cs typeface="Times New Roman" panose="02020603050405020304"/>
                <a:sym typeface="Times New Roman" panose="02020603050405020304"/>
              </a:rPr>
              <a:t>Jayesh Ingale  -  18</a:t>
            </a:r>
            <a:endParaRPr sz="25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0000"/>
              </a:lnSpc>
              <a:spcBef>
                <a:spcPts val="1400"/>
              </a:spcBef>
              <a:spcAft>
                <a:spcPts val="0"/>
              </a:spcAft>
              <a:buSzPct val="104000"/>
              <a:buNone/>
            </a:pPr>
            <a:r>
              <a:rPr lang="en-US" sz="2500">
                <a:solidFill>
                  <a:schemeClr val="dk1"/>
                </a:solidFill>
                <a:latin typeface="Times New Roman" panose="02020603050405020304"/>
                <a:ea typeface="Times New Roman" panose="02020603050405020304"/>
                <a:cs typeface="Times New Roman" panose="02020603050405020304"/>
                <a:sym typeface="Times New Roman" panose="02020603050405020304"/>
              </a:rPr>
              <a:t>Aman Mishra -  35</a:t>
            </a:r>
            <a:endParaRPr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0000"/>
              </a:lnSpc>
              <a:spcBef>
                <a:spcPts val="1400"/>
              </a:spcBef>
              <a:spcAft>
                <a:spcPts val="0"/>
              </a:spcAft>
              <a:buSzPct val="104000"/>
              <a:buNone/>
            </a:pPr>
            <a:endParaRPr lang="en-US"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0000"/>
              </a:lnSpc>
              <a:spcBef>
                <a:spcPts val="1400"/>
              </a:spcBef>
              <a:spcAft>
                <a:spcPts val="0"/>
              </a:spcAft>
              <a:buSzPct val="104000"/>
              <a:buNone/>
            </a:pPr>
            <a:r>
              <a:rPr lang="en-US" sz="2500">
                <a:solidFill>
                  <a:schemeClr val="dk1"/>
                </a:solidFill>
                <a:latin typeface="Times New Roman" panose="02020603050405020304"/>
                <a:ea typeface="Times New Roman" panose="02020603050405020304"/>
                <a:cs typeface="Times New Roman" panose="02020603050405020304"/>
                <a:sym typeface="Times New Roman" panose="02020603050405020304"/>
              </a:rPr>
              <a:t>Under the guidance of</a:t>
            </a:r>
            <a:endParaRPr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0000"/>
              </a:lnSpc>
              <a:spcBef>
                <a:spcPts val="1400"/>
              </a:spcBef>
              <a:spcAft>
                <a:spcPts val="0"/>
              </a:spcAft>
              <a:buSzPct val="104000"/>
              <a:buNone/>
            </a:pPr>
            <a:endParaRPr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0000"/>
              </a:lnSpc>
              <a:spcBef>
                <a:spcPts val="1400"/>
              </a:spcBef>
              <a:spcAft>
                <a:spcPts val="0"/>
              </a:spcAft>
              <a:buSzPct val="104000"/>
              <a:buNone/>
            </a:pPr>
            <a:r>
              <a:rPr lang="en-US" sz="2500">
                <a:solidFill>
                  <a:schemeClr val="dk1"/>
                </a:solidFill>
                <a:latin typeface="Times New Roman" panose="02020603050405020304"/>
                <a:ea typeface="Times New Roman" panose="02020603050405020304"/>
                <a:cs typeface="Times New Roman" panose="02020603050405020304"/>
                <a:sym typeface="Times New Roman" panose="02020603050405020304"/>
              </a:rPr>
              <a:t>(Prof.Sumeet Shingi) </a:t>
            </a:r>
            <a:endParaRPr sz="2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400"/>
              </a:spcBef>
              <a:spcAft>
                <a:spcPts val="0"/>
              </a:spcAft>
              <a:buSzPct val="100000"/>
              <a:buNone/>
            </a:pPr>
            <a:endParaRPr sz="2800">
              <a:solidFill>
                <a:schemeClr val="dk1"/>
              </a:solidFill>
            </a:endParaRPr>
          </a:p>
          <a:p>
            <a:pPr marL="0" lvl="0" indent="0" algn="l" rtl="0">
              <a:lnSpc>
                <a:spcPct val="90000"/>
              </a:lnSpc>
              <a:spcBef>
                <a:spcPts val="1400"/>
              </a:spcBef>
              <a:spcAft>
                <a:spcPts val="0"/>
              </a:spcAft>
              <a:buSzPct val="100000"/>
              <a:buNone/>
            </a:pPr>
            <a:endParaRPr sz="2800">
              <a:solidFill>
                <a:schemeClr val="dk1"/>
              </a:solidFill>
            </a:endParaRPr>
          </a:p>
          <a:p>
            <a:pPr marL="0" lvl="0" indent="0" algn="l" rtl="0">
              <a:lnSpc>
                <a:spcPct val="90000"/>
              </a:lnSpc>
              <a:spcBef>
                <a:spcPts val="1400"/>
              </a:spcBef>
              <a:spcAft>
                <a:spcPts val="0"/>
              </a:spcAft>
              <a:buSzPct val="100000"/>
              <a:buNone/>
            </a:pPr>
            <a:endParaRPr>
              <a:solidFill>
                <a:schemeClr val="dk1"/>
              </a:solidFill>
            </a:endParaRPr>
          </a:p>
        </p:txBody>
      </p:sp>
      <p:sp>
        <p:nvSpPr>
          <p:cNvPr id="106" name="Google Shape;106;p13"/>
          <p:cNvSpPr txBox="1"/>
          <p:nvPr/>
        </p:nvSpPr>
        <p:spPr>
          <a:xfrm>
            <a:off x="457200" y="381000"/>
            <a:ext cx="80772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Vidyavardhini’s College of Engineering &amp; Technology</a:t>
            </a:r>
            <a:endPar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Department of Computer Science and Engineering (Data Science)</a:t>
            </a:r>
            <a:endPar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Academic Year: 2023-24</a:t>
            </a:r>
            <a:endPar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07" name="Google Shape;107;p13"/>
          <p:cNvPicPr preferRelativeResize="0"/>
          <p:nvPr/>
        </p:nvPicPr>
        <p:blipFill rotWithShape="1">
          <a:blip r:embed="rId1"/>
          <a:srcRect/>
          <a:stretch>
            <a:fillRect/>
          </a:stretch>
        </p:blipFill>
        <p:spPr>
          <a:xfrm>
            <a:off x="457200" y="382005"/>
            <a:ext cx="761365" cy="684530"/>
          </a:xfrm>
          <a:prstGeom prst="rect">
            <a:avLst/>
          </a:prstGeom>
          <a:noFill/>
          <a:ln>
            <a:noFill/>
          </a:ln>
        </p:spPr>
      </p:pic>
      <p:sp>
        <p:nvSpPr>
          <p:cNvPr id="108" name="Google Shape;108;p13"/>
          <p:cNvSpPr txBox="1"/>
          <p:nvPr/>
        </p:nvSpPr>
        <p:spPr>
          <a:xfrm>
            <a:off x="0" y="1556275"/>
            <a:ext cx="9199800" cy="741000"/>
          </a:xfrm>
          <a:prstGeom prst="rect">
            <a:avLst/>
          </a:prstGeom>
          <a:noFill/>
          <a:ln>
            <a:noFill/>
          </a:ln>
        </p:spPr>
        <p:txBody>
          <a:bodyPr spcFirstLastPara="1" wrap="square" lIns="91425" tIns="91425" rIns="91425" bIns="91425" anchor="t" anchorCtr="0">
            <a:noAutofit/>
          </a:bodyPr>
          <a:lstStyle/>
          <a:p>
            <a:pPr marL="0" lvl="0" indent="0" algn="ctr" rtl="0">
              <a:lnSpc>
                <a:spcPct val="85000"/>
              </a:lnSpc>
              <a:spcBef>
                <a:spcPts val="0"/>
              </a:spcBef>
              <a:spcAft>
                <a:spcPts val="0"/>
              </a:spcAft>
              <a:buClr>
                <a:schemeClr val="dk1"/>
              </a:buClr>
              <a:buSzPts val="1100"/>
              <a:buFont typeface="Arial" panose="020B0604020202020204"/>
              <a:buNone/>
            </a:pPr>
            <a:r>
              <a:rPr lang="en-US" sz="4000" b="1"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Fund Transfer Using Ethereum</a:t>
            </a:r>
            <a:endParaRPr sz="4000" b="1"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endParaRPr sz="4000" b="1">
              <a:latin typeface="Calibri" panose="020F0502020204030204"/>
              <a:ea typeface="Calibri" panose="020F0502020204030204"/>
              <a:cs typeface="Calibri" panose="020F0502020204030204"/>
              <a:sym typeface="Calibri" panose="020F0502020204030204"/>
            </a:endParaRPr>
          </a:p>
        </p:txBody>
      </p:sp>
      <p:sp>
        <p:nvSpPr>
          <p:cNvPr id="131" name="Google Shape;131;p1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06/11/2023</a:t>
            </a:r>
            <a:endParaRPr lang="en-US"/>
          </a:p>
        </p:txBody>
      </p:sp>
      <p:sp>
        <p:nvSpPr>
          <p:cNvPr id="132" name="Google Shape;132;p16"/>
          <p:cNvSpPr txBox="1">
            <a:spLocks noGrp="1"/>
          </p:cNvSpPr>
          <p:nvPr>
            <p:ph type="ftr" idx="11"/>
          </p:nvPr>
        </p:nvSpPr>
        <p:spPr>
          <a:xfrm>
            <a:off x="3008630" y="6459855"/>
            <a:ext cx="3144520" cy="365125"/>
          </a:xfrm>
          <a:prstGeom prst="rect">
            <a:avLst/>
          </a:prstGeom>
          <a:noFill/>
          <a:ln>
            <a:noFill/>
          </a:ln>
        </p:spPr>
        <p:txBody>
          <a:bodyPr spcFirstLastPara="1" wrap="square" lIns="91425" tIns="45700" rIns="91425" bIns="45700" anchor="ctr" anchorCtr="0">
            <a:noAutofit/>
          </a:bodyPr>
          <a:p>
            <a:pPr marL="0" lvl="0" indent="0" algn="ctr" rtl="0">
              <a:spcBef>
                <a:spcPts val="0"/>
              </a:spcBef>
              <a:spcAft>
                <a:spcPts val="0"/>
              </a:spcAft>
              <a:buNone/>
            </a:pPr>
            <a:r>
              <a:rPr lang="en-US" sz="1000"/>
              <a:t>DEPT. OF CSE(DS)</a:t>
            </a:r>
            <a:endParaRPr lang="en-US" sz="1000"/>
          </a:p>
        </p:txBody>
      </p:sp>
      <p:sp>
        <p:nvSpPr>
          <p:cNvPr id="122" name="Google Shape;122;p15"/>
          <p:cNvSpPr txBox="1">
            <a:spLocks noGrp="1"/>
          </p:cNvSpPr>
          <p:nvPr>
            <p:ph type="sldNum" idx="12"/>
          </p:nvPr>
        </p:nvSpPr>
        <p:spPr>
          <a:xfrm>
            <a:off x="7425343" y="6459785"/>
            <a:ext cx="984019"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latin typeface="Times New Roman" panose="02020603050405020304"/>
                <a:ea typeface="Times New Roman" panose="02020603050405020304"/>
                <a:cs typeface="Times New Roman" panose="02020603050405020304"/>
                <a:sym typeface="Times New Roman" panose="02020603050405020304"/>
              </a:rPr>
            </a:fld>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822950" y="286599"/>
            <a:ext cx="7543800" cy="12783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3800" b="1">
                <a:latin typeface="Times New Roman" panose="02020603050405020304"/>
                <a:ea typeface="Times New Roman" panose="02020603050405020304"/>
                <a:cs typeface="Times New Roman" panose="02020603050405020304"/>
                <a:sym typeface="Times New Roman" panose="02020603050405020304"/>
              </a:rPr>
              <a:t>Output</a:t>
            </a:r>
            <a:endParaRPr sz="3800" b="1">
              <a:latin typeface="Times New Roman" panose="02020603050405020304"/>
              <a:ea typeface="Times New Roman" panose="02020603050405020304"/>
              <a:cs typeface="Times New Roman" panose="02020603050405020304"/>
              <a:sym typeface="Times New Roman" panose="02020603050405020304"/>
            </a:endParaRPr>
          </a:p>
        </p:txBody>
      </p:sp>
      <p:sp>
        <p:nvSpPr>
          <p:cNvPr id="228" name="Google Shape;228;p27"/>
          <p:cNvSpPr txBox="1">
            <a:spLocks noGrp="1"/>
          </p:cNvSpPr>
          <p:nvPr>
            <p:ph type="sldNum" idx="12"/>
          </p:nvPr>
        </p:nvSpPr>
        <p:spPr>
          <a:xfrm>
            <a:off x="7425344" y="6459786"/>
            <a:ext cx="984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
        <p:nvSpPr>
          <p:cNvPr id="131" name="Google Shape;131;p16"/>
          <p:cNvSpPr txBox="1">
            <a:spLocks noGrp="1"/>
          </p:cNvSpPr>
          <p:nvPr>
            <p:ph type="dt" idx="10"/>
          </p:nvPr>
        </p:nvSpPr>
        <p:spPr>
          <a:xfrm>
            <a:off x="822961" y="647375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06/11/2023</a:t>
            </a:r>
            <a:endParaRPr lang="en-US"/>
          </a:p>
        </p:txBody>
      </p:sp>
      <p:sp>
        <p:nvSpPr>
          <p:cNvPr id="132" name="Google Shape;132;p16"/>
          <p:cNvSpPr txBox="1">
            <a:spLocks noGrp="1"/>
          </p:cNvSpPr>
          <p:nvPr>
            <p:ph type="ftr" idx="11"/>
          </p:nvPr>
        </p:nvSpPr>
        <p:spPr>
          <a:xfrm>
            <a:off x="3008630" y="6459855"/>
            <a:ext cx="3144520" cy="365125"/>
          </a:xfrm>
          <a:prstGeom prst="rect">
            <a:avLst/>
          </a:prstGeom>
          <a:noFill/>
          <a:ln>
            <a:noFill/>
          </a:ln>
        </p:spPr>
        <p:txBody>
          <a:bodyPr spcFirstLastPara="1" wrap="square" lIns="91425" tIns="45700" rIns="91425" bIns="45700" anchor="ctr" anchorCtr="0">
            <a:noAutofit/>
          </a:bodyPr>
          <a:p>
            <a:pPr marL="0" lvl="0" indent="0" algn="ctr" rtl="0">
              <a:spcBef>
                <a:spcPts val="0"/>
              </a:spcBef>
              <a:spcAft>
                <a:spcPts val="0"/>
              </a:spcAft>
              <a:buNone/>
            </a:pPr>
            <a:r>
              <a:rPr lang="en-US" sz="1000"/>
              <a:t>DEPT. OF CSE(DS)</a:t>
            </a:r>
            <a:endParaRPr lang="en-US" sz="1000"/>
          </a:p>
        </p:txBody>
      </p:sp>
      <p:pic>
        <p:nvPicPr>
          <p:cNvPr id="2" name="Picture 1"/>
          <p:cNvPicPr>
            <a:picLocks noChangeAspect="1"/>
          </p:cNvPicPr>
          <p:nvPr/>
        </p:nvPicPr>
        <p:blipFill>
          <a:blip r:embed="rId1"/>
          <a:stretch>
            <a:fillRect/>
          </a:stretch>
        </p:blipFill>
        <p:spPr>
          <a:xfrm>
            <a:off x="1611313" y="2060258"/>
            <a:ext cx="6141085" cy="3452495"/>
          </a:xfrm>
          <a:prstGeom prst="rect">
            <a:avLst/>
          </a:prstGeom>
          <a:noFill/>
          <a:ln>
            <a:solidFill>
              <a:schemeClr val="tx1"/>
            </a:solidFill>
          </a:ln>
        </p:spPr>
      </p:pic>
      <p:sp>
        <p:nvSpPr>
          <p:cNvPr id="100" name="Text Box 99"/>
          <p:cNvSpPr txBox="1"/>
          <p:nvPr/>
        </p:nvSpPr>
        <p:spPr>
          <a:xfrm>
            <a:off x="2787015" y="5625465"/>
            <a:ext cx="5080000" cy="245110"/>
          </a:xfrm>
          <a:prstGeom prst="rect">
            <a:avLst/>
          </a:prstGeom>
          <a:noFill/>
          <a:ln w="9525">
            <a:noFill/>
          </a:ln>
        </p:spPr>
        <p:txBody>
          <a:bodyPr>
            <a:spAutoFit/>
          </a:bodyPr>
          <a:p>
            <a:pPr marL="0" indent="0"/>
            <a:r>
              <a:rPr lang="en-US" sz="1000" b="1">
                <a:solidFill>
                  <a:srgbClr val="000000"/>
                </a:solidFill>
                <a:latin typeface="Times New Roman" panose="02020603050405020304" charset="0"/>
              </a:rPr>
              <a:t>Fig 3.2 </a:t>
            </a:r>
            <a:r>
              <a:rPr lang="en-US" sz="1000" b="1">
                <a:solidFill>
                  <a:srgbClr val="000000"/>
                </a:solidFill>
                <a:latin typeface="Times New Roman" panose="02020603050405020304" charset="0"/>
                <a:ea typeface="SimSun" panose="02010600030101010101" pitchFamily="2" charset="-122"/>
              </a:rPr>
              <a:t>User Interface Before Connecting To Metamask</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822950" y="286599"/>
            <a:ext cx="7543800" cy="12783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3800" b="1">
                <a:latin typeface="Times New Roman" panose="02020603050405020304"/>
                <a:ea typeface="Times New Roman" panose="02020603050405020304"/>
                <a:cs typeface="Times New Roman" panose="02020603050405020304"/>
                <a:sym typeface="Times New Roman" panose="02020603050405020304"/>
              </a:rPr>
              <a:t>Output</a:t>
            </a:r>
            <a:endParaRPr sz="3800" b="1">
              <a:latin typeface="Times New Roman" panose="02020603050405020304"/>
              <a:ea typeface="Times New Roman" panose="02020603050405020304"/>
              <a:cs typeface="Times New Roman" panose="02020603050405020304"/>
              <a:sym typeface="Times New Roman" panose="02020603050405020304"/>
            </a:endParaRPr>
          </a:p>
        </p:txBody>
      </p:sp>
      <p:sp>
        <p:nvSpPr>
          <p:cNvPr id="228" name="Google Shape;228;p27"/>
          <p:cNvSpPr txBox="1">
            <a:spLocks noGrp="1"/>
          </p:cNvSpPr>
          <p:nvPr>
            <p:ph type="sldNum" idx="12"/>
          </p:nvPr>
        </p:nvSpPr>
        <p:spPr>
          <a:xfrm>
            <a:off x="7425344" y="6459786"/>
            <a:ext cx="984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
        <p:nvSpPr>
          <p:cNvPr id="131" name="Google Shape;131;p16"/>
          <p:cNvSpPr txBox="1">
            <a:spLocks noGrp="1"/>
          </p:cNvSpPr>
          <p:nvPr>
            <p:ph type="dt" idx="10"/>
          </p:nvPr>
        </p:nvSpPr>
        <p:spPr>
          <a:xfrm>
            <a:off x="822961" y="647375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06/11/2023</a:t>
            </a:r>
            <a:endParaRPr lang="en-US"/>
          </a:p>
        </p:txBody>
      </p:sp>
      <p:sp>
        <p:nvSpPr>
          <p:cNvPr id="132" name="Google Shape;132;p16"/>
          <p:cNvSpPr txBox="1">
            <a:spLocks noGrp="1"/>
          </p:cNvSpPr>
          <p:nvPr>
            <p:ph type="ftr" idx="11"/>
          </p:nvPr>
        </p:nvSpPr>
        <p:spPr>
          <a:xfrm>
            <a:off x="3008630" y="6459855"/>
            <a:ext cx="3144520" cy="365125"/>
          </a:xfrm>
          <a:prstGeom prst="rect">
            <a:avLst/>
          </a:prstGeom>
          <a:noFill/>
          <a:ln>
            <a:noFill/>
          </a:ln>
        </p:spPr>
        <p:txBody>
          <a:bodyPr spcFirstLastPara="1" wrap="square" lIns="91425" tIns="45700" rIns="91425" bIns="45700" anchor="ctr" anchorCtr="0">
            <a:noAutofit/>
          </a:bodyPr>
          <a:p>
            <a:pPr marL="0" lvl="0" indent="0" algn="ctr" rtl="0">
              <a:spcBef>
                <a:spcPts val="0"/>
              </a:spcBef>
              <a:spcAft>
                <a:spcPts val="0"/>
              </a:spcAft>
              <a:buNone/>
            </a:pPr>
            <a:r>
              <a:rPr lang="en-US" sz="1000"/>
              <a:t>DEPT. OF CSE(DS)</a:t>
            </a:r>
            <a:endParaRPr lang="en-US" sz="1000"/>
          </a:p>
        </p:txBody>
      </p:sp>
      <p:pic>
        <p:nvPicPr>
          <p:cNvPr id="2" name="Picture 2"/>
          <p:cNvPicPr>
            <a:picLocks noChangeAspect="1"/>
          </p:cNvPicPr>
          <p:nvPr/>
        </p:nvPicPr>
        <p:blipFill>
          <a:blip r:embed="rId1"/>
          <a:stretch>
            <a:fillRect/>
          </a:stretch>
        </p:blipFill>
        <p:spPr>
          <a:xfrm>
            <a:off x="1524318" y="1983423"/>
            <a:ext cx="6141085" cy="3452495"/>
          </a:xfrm>
          <a:prstGeom prst="rect">
            <a:avLst/>
          </a:prstGeom>
          <a:noFill/>
          <a:ln>
            <a:solidFill>
              <a:schemeClr val="tx1"/>
            </a:solidFill>
          </a:ln>
        </p:spPr>
      </p:pic>
      <p:sp>
        <p:nvSpPr>
          <p:cNvPr id="100" name="Text Box 99"/>
          <p:cNvSpPr txBox="1"/>
          <p:nvPr/>
        </p:nvSpPr>
        <p:spPr>
          <a:xfrm>
            <a:off x="3286760" y="5854700"/>
            <a:ext cx="5080000" cy="245110"/>
          </a:xfrm>
          <a:prstGeom prst="rect">
            <a:avLst/>
          </a:prstGeom>
          <a:noFill/>
          <a:ln w="9525">
            <a:noFill/>
          </a:ln>
        </p:spPr>
        <p:txBody>
          <a:bodyPr>
            <a:spAutoFit/>
          </a:bodyPr>
          <a:p>
            <a:pPr marL="6350" indent="-6350"/>
            <a:r>
              <a:rPr lang="en-US" sz="1000" b="1">
                <a:solidFill>
                  <a:srgbClr val="000000"/>
                </a:solidFill>
                <a:latin typeface="Times New Roman" panose="02020603050405020304" charset="0"/>
              </a:rPr>
              <a:t>Fig 3.3 After Connecting To MetaMask</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822950" y="286599"/>
            <a:ext cx="7543800" cy="12783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3800" b="1">
                <a:latin typeface="Times New Roman" panose="02020603050405020304"/>
                <a:ea typeface="Times New Roman" panose="02020603050405020304"/>
                <a:cs typeface="Times New Roman" panose="02020603050405020304"/>
                <a:sym typeface="Times New Roman" panose="02020603050405020304"/>
              </a:rPr>
              <a:t>Output</a:t>
            </a:r>
            <a:endParaRPr sz="3800" b="1">
              <a:latin typeface="Times New Roman" panose="02020603050405020304"/>
              <a:ea typeface="Times New Roman" panose="02020603050405020304"/>
              <a:cs typeface="Times New Roman" panose="02020603050405020304"/>
              <a:sym typeface="Times New Roman" panose="02020603050405020304"/>
            </a:endParaRPr>
          </a:p>
        </p:txBody>
      </p:sp>
      <p:sp>
        <p:nvSpPr>
          <p:cNvPr id="228" name="Google Shape;228;p27"/>
          <p:cNvSpPr txBox="1">
            <a:spLocks noGrp="1"/>
          </p:cNvSpPr>
          <p:nvPr>
            <p:ph type="sldNum" idx="12"/>
          </p:nvPr>
        </p:nvSpPr>
        <p:spPr>
          <a:xfrm>
            <a:off x="7425344" y="6459786"/>
            <a:ext cx="984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
        <p:nvSpPr>
          <p:cNvPr id="131" name="Google Shape;131;p16"/>
          <p:cNvSpPr txBox="1">
            <a:spLocks noGrp="1"/>
          </p:cNvSpPr>
          <p:nvPr>
            <p:ph type="dt" idx="10"/>
          </p:nvPr>
        </p:nvSpPr>
        <p:spPr>
          <a:xfrm>
            <a:off x="822961" y="647375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06/11/2023</a:t>
            </a:r>
            <a:endParaRPr lang="en-US"/>
          </a:p>
        </p:txBody>
      </p:sp>
      <p:sp>
        <p:nvSpPr>
          <p:cNvPr id="132" name="Google Shape;132;p16"/>
          <p:cNvSpPr txBox="1">
            <a:spLocks noGrp="1"/>
          </p:cNvSpPr>
          <p:nvPr>
            <p:ph type="ftr" idx="11"/>
          </p:nvPr>
        </p:nvSpPr>
        <p:spPr>
          <a:xfrm>
            <a:off x="3008630" y="6459855"/>
            <a:ext cx="3144520" cy="365125"/>
          </a:xfrm>
          <a:prstGeom prst="rect">
            <a:avLst/>
          </a:prstGeom>
          <a:noFill/>
          <a:ln>
            <a:noFill/>
          </a:ln>
        </p:spPr>
        <p:txBody>
          <a:bodyPr spcFirstLastPara="1" wrap="square" lIns="91425" tIns="45700" rIns="91425" bIns="45700" anchor="ctr" anchorCtr="0">
            <a:noAutofit/>
          </a:bodyPr>
          <a:p>
            <a:pPr marL="0" lvl="0" indent="0" algn="ctr" rtl="0">
              <a:spcBef>
                <a:spcPts val="0"/>
              </a:spcBef>
              <a:spcAft>
                <a:spcPts val="0"/>
              </a:spcAft>
              <a:buNone/>
            </a:pPr>
            <a:r>
              <a:rPr lang="en-US" sz="1000"/>
              <a:t>DEPT. OF CSE(DS)</a:t>
            </a:r>
            <a:endParaRPr lang="en-US" sz="1000"/>
          </a:p>
        </p:txBody>
      </p:sp>
      <p:pic>
        <p:nvPicPr>
          <p:cNvPr id="3" name="Picture 3"/>
          <p:cNvPicPr>
            <a:picLocks noChangeAspect="1"/>
          </p:cNvPicPr>
          <p:nvPr/>
        </p:nvPicPr>
        <p:blipFill>
          <a:blip r:embed="rId1"/>
          <a:stretch>
            <a:fillRect/>
          </a:stretch>
        </p:blipFill>
        <p:spPr>
          <a:xfrm>
            <a:off x="1524318" y="1989138"/>
            <a:ext cx="6141085" cy="3452495"/>
          </a:xfrm>
          <a:prstGeom prst="rect">
            <a:avLst/>
          </a:prstGeom>
          <a:noFill/>
          <a:ln>
            <a:solidFill>
              <a:schemeClr val="tx1"/>
            </a:solidFill>
          </a:ln>
        </p:spPr>
      </p:pic>
      <p:sp>
        <p:nvSpPr>
          <p:cNvPr id="100" name="Text Box 99"/>
          <p:cNvSpPr txBox="1"/>
          <p:nvPr/>
        </p:nvSpPr>
        <p:spPr>
          <a:xfrm>
            <a:off x="2055495" y="5711825"/>
            <a:ext cx="5080000" cy="245110"/>
          </a:xfrm>
          <a:prstGeom prst="rect">
            <a:avLst/>
          </a:prstGeom>
          <a:noFill/>
          <a:ln w="9525">
            <a:noFill/>
          </a:ln>
        </p:spPr>
        <p:txBody>
          <a:bodyPr>
            <a:spAutoFit/>
          </a:bodyPr>
          <a:p>
            <a:pPr marL="6350" indent="-6350"/>
            <a:r>
              <a:rPr lang="en-US" sz="1000" b="1">
                <a:solidFill>
                  <a:srgbClr val="000000"/>
                </a:solidFill>
                <a:latin typeface="Times New Roman" panose="02020603050405020304" charset="0"/>
              </a:rPr>
              <a:t>  Fig 3.4 Process to Send Token To Another User (Unique Public Address)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822950" y="286599"/>
            <a:ext cx="7543800" cy="12783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3800" b="1">
                <a:latin typeface="Times New Roman" panose="02020603050405020304"/>
                <a:ea typeface="Times New Roman" panose="02020603050405020304"/>
                <a:cs typeface="Times New Roman" panose="02020603050405020304"/>
                <a:sym typeface="Times New Roman" panose="02020603050405020304"/>
              </a:rPr>
              <a:t>Output</a:t>
            </a:r>
            <a:endParaRPr sz="3800" b="1">
              <a:latin typeface="Times New Roman" panose="02020603050405020304"/>
              <a:ea typeface="Times New Roman" panose="02020603050405020304"/>
              <a:cs typeface="Times New Roman" panose="02020603050405020304"/>
              <a:sym typeface="Times New Roman" panose="02020603050405020304"/>
            </a:endParaRPr>
          </a:p>
        </p:txBody>
      </p:sp>
      <p:sp>
        <p:nvSpPr>
          <p:cNvPr id="228" name="Google Shape;228;p27"/>
          <p:cNvSpPr txBox="1">
            <a:spLocks noGrp="1"/>
          </p:cNvSpPr>
          <p:nvPr>
            <p:ph type="sldNum" idx="12"/>
          </p:nvPr>
        </p:nvSpPr>
        <p:spPr>
          <a:xfrm>
            <a:off x="7425344" y="6459786"/>
            <a:ext cx="984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
        <p:nvSpPr>
          <p:cNvPr id="131" name="Google Shape;131;p16"/>
          <p:cNvSpPr txBox="1">
            <a:spLocks noGrp="1"/>
          </p:cNvSpPr>
          <p:nvPr>
            <p:ph type="dt" idx="10"/>
          </p:nvPr>
        </p:nvSpPr>
        <p:spPr>
          <a:xfrm>
            <a:off x="822961" y="647375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06/11/2023</a:t>
            </a:r>
            <a:endParaRPr lang="en-US"/>
          </a:p>
        </p:txBody>
      </p:sp>
      <p:sp>
        <p:nvSpPr>
          <p:cNvPr id="132" name="Google Shape;132;p16"/>
          <p:cNvSpPr txBox="1">
            <a:spLocks noGrp="1"/>
          </p:cNvSpPr>
          <p:nvPr>
            <p:ph type="ftr" idx="11"/>
          </p:nvPr>
        </p:nvSpPr>
        <p:spPr>
          <a:xfrm>
            <a:off x="3008630" y="6459855"/>
            <a:ext cx="3144520" cy="365125"/>
          </a:xfrm>
          <a:prstGeom prst="rect">
            <a:avLst/>
          </a:prstGeom>
          <a:noFill/>
          <a:ln>
            <a:noFill/>
          </a:ln>
        </p:spPr>
        <p:txBody>
          <a:bodyPr spcFirstLastPara="1" wrap="square" lIns="91425" tIns="45700" rIns="91425" bIns="45700" anchor="ctr" anchorCtr="0">
            <a:noAutofit/>
          </a:bodyPr>
          <a:p>
            <a:pPr marL="0" lvl="0" indent="0" algn="ctr" rtl="0">
              <a:spcBef>
                <a:spcPts val="0"/>
              </a:spcBef>
              <a:spcAft>
                <a:spcPts val="0"/>
              </a:spcAft>
              <a:buNone/>
            </a:pPr>
            <a:r>
              <a:rPr lang="en-US" sz="1000"/>
              <a:t>DEPT. OF CSE(DS)</a:t>
            </a:r>
            <a:endParaRPr lang="en-US" sz="1000"/>
          </a:p>
        </p:txBody>
      </p:sp>
      <p:pic>
        <p:nvPicPr>
          <p:cNvPr id="4" name="Picture 4"/>
          <p:cNvPicPr>
            <a:picLocks noChangeAspect="1"/>
          </p:cNvPicPr>
          <p:nvPr/>
        </p:nvPicPr>
        <p:blipFill>
          <a:blip r:embed="rId1"/>
          <a:stretch>
            <a:fillRect/>
          </a:stretch>
        </p:blipFill>
        <p:spPr>
          <a:xfrm>
            <a:off x="1501458" y="2285683"/>
            <a:ext cx="6141085" cy="3452495"/>
          </a:xfrm>
          <a:prstGeom prst="rect">
            <a:avLst/>
          </a:prstGeom>
          <a:noFill/>
          <a:ln>
            <a:solidFill>
              <a:schemeClr val="tx1"/>
            </a:solidFill>
          </a:ln>
        </p:spPr>
      </p:pic>
      <p:sp>
        <p:nvSpPr>
          <p:cNvPr id="100" name="Text Box 99"/>
          <p:cNvSpPr txBox="1"/>
          <p:nvPr/>
        </p:nvSpPr>
        <p:spPr>
          <a:xfrm>
            <a:off x="2817495" y="5840730"/>
            <a:ext cx="5080000" cy="245110"/>
          </a:xfrm>
          <a:prstGeom prst="rect">
            <a:avLst/>
          </a:prstGeom>
          <a:noFill/>
          <a:ln w="9525">
            <a:noFill/>
          </a:ln>
        </p:spPr>
        <p:txBody>
          <a:bodyPr>
            <a:spAutoFit/>
          </a:bodyPr>
          <a:p>
            <a:pPr marL="6350" indent="-6350"/>
            <a:r>
              <a:rPr lang="en-US" sz="1000" b="1">
                <a:solidFill>
                  <a:srgbClr val="000000"/>
                </a:solidFill>
                <a:latin typeface="Times New Roman" panose="02020603050405020304" charset="0"/>
              </a:rPr>
              <a:t>Fig 3.5 Successfully Sent Token (Database)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822950" y="286599"/>
            <a:ext cx="7543800" cy="12783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3800" b="1">
                <a:latin typeface="Times New Roman" panose="02020603050405020304"/>
                <a:ea typeface="Times New Roman" panose="02020603050405020304"/>
                <a:cs typeface="Times New Roman" panose="02020603050405020304"/>
                <a:sym typeface="Times New Roman" panose="02020603050405020304"/>
              </a:rPr>
              <a:t>Result Ananlysis</a:t>
            </a:r>
            <a:endParaRPr sz="3800" b="1">
              <a:latin typeface="Times New Roman" panose="02020603050405020304"/>
              <a:ea typeface="Times New Roman" panose="02020603050405020304"/>
              <a:cs typeface="Times New Roman" panose="02020603050405020304"/>
              <a:sym typeface="Times New Roman" panose="02020603050405020304"/>
            </a:endParaRPr>
          </a:p>
        </p:txBody>
      </p:sp>
      <p:sp>
        <p:nvSpPr>
          <p:cNvPr id="227" name="Google Shape;227;p27"/>
          <p:cNvSpPr txBox="1">
            <a:spLocks noGrp="1"/>
          </p:cNvSpPr>
          <p:nvPr>
            <p:ph type="body" idx="1"/>
          </p:nvPr>
        </p:nvSpPr>
        <p:spPr>
          <a:xfrm>
            <a:off x="236220" y="1859280"/>
            <a:ext cx="8130540" cy="4511040"/>
          </a:xfrm>
          <a:prstGeom prst="rect">
            <a:avLst/>
          </a:prstGeom>
        </p:spPr>
        <p:txBody>
          <a:bodyPr spcFirstLastPara="1" wrap="square" lIns="0" tIns="45700" rIns="0" bIns="45700" anchor="t" anchorCtr="0">
            <a:normAutofit lnSpcReduction="20000"/>
          </a:bodyPr>
          <a:lstStyle/>
          <a:p>
            <a:pPr marL="742950" lvl="0" indent="-285750" algn="l" rtl="0">
              <a:spcBef>
                <a:spcPts val="1200"/>
              </a:spcBef>
              <a:spcAft>
                <a:spcPts val="200"/>
              </a:spcAft>
              <a:buFont typeface="Arial" panose="020B0604020202020204" pitchFamily="34" charset="0"/>
              <a:buChar char="•"/>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A Fund transfer system with Ethereum involves evaluating the system's performance, efficiency, and its impact on users and the broader financial landscape,assess transaction speed and efficiency, collect data on the time it takes for transactions to be initiated, confirmed, and settled on the Ethereum network.Used for the usage of supported cryptocurrencies and tokens within the system. </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l" rtl="0">
              <a:spcBef>
                <a:spcPts val="1200"/>
              </a:spcBef>
              <a:spcAft>
                <a:spcPts val="200"/>
              </a:spcAft>
              <a:buFont typeface="Arial" panose="020B0604020202020204" pitchFamily="34" charset="0"/>
              <a:buChar char="•"/>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And Examine how users engage with different digital assets, conduct exchanges, and utilize tokens for fund transfers. System Conduct a comparative analysis by benchmarking the system's performance against traditional banking systems and other blockchain-based fund transfer services.</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l" rtl="0">
              <a:spcBef>
                <a:spcPts val="1200"/>
              </a:spcBef>
              <a:spcAft>
                <a:spcPts val="200"/>
              </a:spcAft>
              <a:buFont typeface="Arial" panose="020B0604020202020204" pitchFamily="34" charset="0"/>
              <a:buChar char="•"/>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The analysis of a fund transfer system with Ethereum is a critical process that assesses its performance, efficiency, security, user experience, and overall impact on the financial landscape. Through a comprehensive evaluation of the system's various facets, we gain valuable insights into its strengths, weaknesses, and potential areas for improvement.</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8" name="Google Shape;228;p27"/>
          <p:cNvSpPr txBox="1">
            <a:spLocks noGrp="1"/>
          </p:cNvSpPr>
          <p:nvPr>
            <p:ph type="sldNum" idx="12"/>
          </p:nvPr>
        </p:nvSpPr>
        <p:spPr>
          <a:xfrm>
            <a:off x="7425344" y="6459786"/>
            <a:ext cx="984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
        <p:nvSpPr>
          <p:cNvPr id="131" name="Google Shape;131;p16"/>
          <p:cNvSpPr txBox="1">
            <a:spLocks noGrp="1"/>
          </p:cNvSpPr>
          <p:nvPr>
            <p:ph type="dt" idx="10"/>
          </p:nvPr>
        </p:nvSpPr>
        <p:spPr>
          <a:xfrm>
            <a:off x="822961" y="647375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06/11/2023</a:t>
            </a:r>
            <a:endParaRPr lang="en-US"/>
          </a:p>
        </p:txBody>
      </p:sp>
      <p:sp>
        <p:nvSpPr>
          <p:cNvPr id="132" name="Google Shape;132;p16"/>
          <p:cNvSpPr txBox="1">
            <a:spLocks noGrp="1"/>
          </p:cNvSpPr>
          <p:nvPr>
            <p:ph type="ftr" idx="11"/>
          </p:nvPr>
        </p:nvSpPr>
        <p:spPr>
          <a:xfrm>
            <a:off x="3008630" y="6459855"/>
            <a:ext cx="3144520" cy="365125"/>
          </a:xfrm>
          <a:prstGeom prst="rect">
            <a:avLst/>
          </a:prstGeom>
          <a:noFill/>
          <a:ln>
            <a:noFill/>
          </a:ln>
        </p:spPr>
        <p:txBody>
          <a:bodyPr spcFirstLastPara="1" wrap="square" lIns="91425" tIns="45700" rIns="91425" bIns="45700" anchor="ctr" anchorCtr="0">
            <a:noAutofit/>
          </a:bodyPr>
          <a:p>
            <a:pPr marL="0" lvl="0" indent="0" algn="ctr" rtl="0">
              <a:spcBef>
                <a:spcPts val="0"/>
              </a:spcBef>
              <a:spcAft>
                <a:spcPts val="0"/>
              </a:spcAft>
              <a:buNone/>
            </a:pPr>
            <a:r>
              <a:rPr lang="en-US" sz="1000"/>
              <a:t>DEPT. OF CSE(DS)</a:t>
            </a:r>
            <a:endParaRPr lang="en-US" sz="1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822950" y="286599"/>
            <a:ext cx="7543800" cy="12783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3800" b="1">
                <a:latin typeface="Times New Roman" panose="02020603050405020304"/>
                <a:ea typeface="Times New Roman" panose="02020603050405020304"/>
                <a:cs typeface="Times New Roman" panose="02020603050405020304"/>
                <a:sym typeface="Times New Roman" panose="02020603050405020304"/>
              </a:rPr>
              <a:t>Conclusion</a:t>
            </a:r>
            <a:endParaRPr sz="3800" b="1">
              <a:latin typeface="Times New Roman" panose="02020603050405020304"/>
              <a:ea typeface="Times New Roman" panose="02020603050405020304"/>
              <a:cs typeface="Times New Roman" panose="02020603050405020304"/>
              <a:sym typeface="Times New Roman" panose="02020603050405020304"/>
            </a:endParaRPr>
          </a:p>
        </p:txBody>
      </p:sp>
      <p:sp>
        <p:nvSpPr>
          <p:cNvPr id="228" name="Google Shape;228;p27"/>
          <p:cNvSpPr txBox="1">
            <a:spLocks noGrp="1"/>
          </p:cNvSpPr>
          <p:nvPr>
            <p:ph type="sldNum" idx="12"/>
          </p:nvPr>
        </p:nvSpPr>
        <p:spPr>
          <a:xfrm>
            <a:off x="7425344" y="6459786"/>
            <a:ext cx="984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
        <p:nvSpPr>
          <p:cNvPr id="131" name="Google Shape;131;p16"/>
          <p:cNvSpPr txBox="1">
            <a:spLocks noGrp="1"/>
          </p:cNvSpPr>
          <p:nvPr>
            <p:ph type="dt" idx="10"/>
          </p:nvPr>
        </p:nvSpPr>
        <p:spPr>
          <a:xfrm>
            <a:off x="822961" y="647375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06/11/2023</a:t>
            </a:r>
            <a:endParaRPr lang="en-US"/>
          </a:p>
        </p:txBody>
      </p:sp>
      <p:sp>
        <p:nvSpPr>
          <p:cNvPr id="132" name="Google Shape;132;p16"/>
          <p:cNvSpPr txBox="1">
            <a:spLocks noGrp="1"/>
          </p:cNvSpPr>
          <p:nvPr>
            <p:ph type="ftr" idx="11"/>
          </p:nvPr>
        </p:nvSpPr>
        <p:spPr>
          <a:xfrm>
            <a:off x="3008630" y="6459855"/>
            <a:ext cx="3144520" cy="365125"/>
          </a:xfrm>
          <a:prstGeom prst="rect">
            <a:avLst/>
          </a:prstGeom>
          <a:noFill/>
          <a:ln>
            <a:noFill/>
          </a:ln>
        </p:spPr>
        <p:txBody>
          <a:bodyPr spcFirstLastPara="1" wrap="square" lIns="91425" tIns="45700" rIns="91425" bIns="45700" anchor="ctr" anchorCtr="0">
            <a:noAutofit/>
          </a:bodyPr>
          <a:p>
            <a:pPr marL="0" lvl="0" indent="0" algn="ctr" rtl="0">
              <a:spcBef>
                <a:spcPts val="0"/>
              </a:spcBef>
              <a:spcAft>
                <a:spcPts val="0"/>
              </a:spcAft>
              <a:buNone/>
            </a:pPr>
            <a:r>
              <a:rPr lang="en-US" sz="1000"/>
              <a:t>DEPT. OF CSE(DS)</a:t>
            </a:r>
            <a:endParaRPr lang="en-US" sz="1000"/>
          </a:p>
        </p:txBody>
      </p:sp>
      <p:sp>
        <p:nvSpPr>
          <p:cNvPr id="100" name="Text Box 99"/>
          <p:cNvSpPr txBox="1"/>
          <p:nvPr/>
        </p:nvSpPr>
        <p:spPr>
          <a:xfrm>
            <a:off x="937260" y="1757045"/>
            <a:ext cx="7429500" cy="2061210"/>
          </a:xfrm>
          <a:prstGeom prst="rect">
            <a:avLst/>
          </a:prstGeom>
          <a:noFill/>
          <a:ln w="9525">
            <a:noFill/>
          </a:ln>
        </p:spPr>
        <p:txBody>
          <a:bodyPr wrap="square">
            <a:spAutoFit/>
          </a:bodyPr>
          <a:p>
            <a:pPr marL="0" indent="0">
              <a:buFont typeface="Arial" panose="020B0604020202020204" pitchFamily="34" charset="0"/>
              <a:buNone/>
            </a:pPr>
            <a:endParaRPr lang="en-US" sz="1600">
              <a:solidFill>
                <a:srgbClr val="000000"/>
              </a:solidFill>
              <a:latin typeface="Times New Roman" panose="02020603050405020304" charset="0"/>
            </a:endParaRPr>
          </a:p>
          <a:p>
            <a:pPr marL="0" indent="0">
              <a:buFont typeface="Arial" panose="020B0604020202020204" pitchFamily="34" charset="0"/>
              <a:buNone/>
            </a:pPr>
            <a:r>
              <a:rPr lang="en-US" sz="1600">
                <a:solidFill>
                  <a:srgbClr val="000000"/>
                </a:solidFill>
                <a:latin typeface="Times New Roman" panose="02020603050405020304" charset="0"/>
              </a:rPr>
              <a:t>Fund Transfers with Ethereum provides valuable insights into the benefits and challenges encountered during token transfer or money transfer through ethereum , offering a foundation for continuous improvement and innovation in the field of blockchain-based financial transactions.The thorough examination of the system's performance and user experiences also plays a vital role in driving trust and confidence among users, ensuring their assets and data are secure, and contributing to the ongoing development of blockchain technology within the financial sector.</a:t>
            </a:r>
            <a:endParaRPr 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8"/>
          <p:cNvSpPr txBox="1">
            <a:spLocks noGrp="1"/>
          </p:cNvSpPr>
          <p:nvPr>
            <p:ph type="title"/>
          </p:nvPr>
        </p:nvSpPr>
        <p:spPr>
          <a:xfrm>
            <a:off x="822960" y="286605"/>
            <a:ext cx="7543800" cy="12375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References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34" name="Google Shape;234;p28"/>
          <p:cNvSpPr txBox="1">
            <a:spLocks noGrp="1"/>
          </p:cNvSpPr>
          <p:nvPr>
            <p:ph type="body" idx="1"/>
          </p:nvPr>
        </p:nvSpPr>
        <p:spPr>
          <a:xfrm>
            <a:off x="217805" y="1771650"/>
            <a:ext cx="8769350" cy="4570730"/>
          </a:xfrm>
          <a:prstGeom prst="rect">
            <a:avLst/>
          </a:prstGeom>
          <a:noFill/>
          <a:ln>
            <a:noFill/>
          </a:ln>
        </p:spPr>
        <p:txBody>
          <a:bodyPr spcFirstLastPara="1" wrap="square" lIns="0" tIns="45700" rIns="0" bIns="45700" anchor="t" anchorCtr="0">
            <a:normAutofit fontScale="30000"/>
          </a:bodyPr>
          <a:lstStyle/>
          <a:p>
            <a:pPr marL="0" marR="0" lvl="0" indent="0" algn="l" rtl="0">
              <a:lnSpc>
                <a:spcPct val="90000"/>
              </a:lnSpc>
              <a:spcBef>
                <a:spcPts val="0"/>
              </a:spcBef>
              <a:spcAft>
                <a:spcPts val="0"/>
              </a:spcAft>
              <a:buSzPct val="1000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SzPct val="100000"/>
              <a:buNone/>
            </a:pPr>
            <a:r>
              <a:rPr lang="en-US" sz="5000">
                <a:latin typeface="Times New Roman" panose="02020603050405020304"/>
                <a:ea typeface="Times New Roman" panose="02020603050405020304"/>
                <a:cs typeface="Times New Roman" panose="02020603050405020304"/>
                <a:sym typeface="Times New Roman" panose="02020603050405020304"/>
              </a:rPr>
              <a:t>[1] 	Dan Lin, Jiajing Wu, Qi Yuan, and Zibin Zheng , Modeling and Understanding Ethereum 		Transaction Records via A Complex Network Approach , 11 November 2020 IEEE </a:t>
            </a:r>
            <a:endParaRPr lang="en-US" sz="50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SzPct val="100000"/>
              <a:buNone/>
            </a:pPr>
            <a:r>
              <a:rPr lang="en-US" sz="5000">
                <a:latin typeface="Times New Roman" panose="02020603050405020304"/>
                <a:ea typeface="Times New Roman" panose="02020603050405020304"/>
                <a:cs typeface="Times New Roman" panose="02020603050405020304"/>
                <a:sym typeface="Times New Roman" panose="02020603050405020304"/>
              </a:rPr>
              <a:t>            	Transactions On Circuits And Systems Vol. 67, No. 11.</a:t>
            </a:r>
            <a:endParaRPr lang="en-US" sz="50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SzPct val="100000"/>
              <a:buNone/>
            </a:pPr>
            <a:endParaRPr lang="en-US" sz="50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SzPct val="100000"/>
              <a:buNone/>
            </a:pPr>
            <a:r>
              <a:rPr lang="en-US" sz="5000">
                <a:latin typeface="Times New Roman" panose="02020603050405020304"/>
                <a:ea typeface="Times New Roman" panose="02020603050405020304"/>
                <a:cs typeface="Times New Roman" panose="02020603050405020304"/>
                <a:sym typeface="Times New Roman" panose="02020603050405020304"/>
              </a:rPr>
              <a:t>[2] 	Nupur Giri , Dheeraj Singh Jodha , Yash Goyal , Akshay Thite , and Abhay Tiwari ,  	   	Foreign money transfer using blockchain  , 2021 International Conference on Advanced 		Ceramics and Composites.</a:t>
            </a:r>
            <a:endParaRPr lang="en-US" sz="50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SzPct val="100000"/>
              <a:buNone/>
            </a:pPr>
            <a:endParaRPr lang="en-US" sz="50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SzPct val="100000"/>
              <a:buNone/>
            </a:pPr>
            <a:r>
              <a:rPr lang="en-US" sz="5000">
                <a:latin typeface="Times New Roman" panose="02020603050405020304"/>
                <a:ea typeface="Times New Roman" panose="02020603050405020304"/>
                <a:cs typeface="Times New Roman" panose="02020603050405020304"/>
                <a:sym typeface="Times New Roman" panose="02020603050405020304"/>
              </a:rPr>
              <a:t>[3] 	Namrata Thakur , Dr. Vinayak D Shinde ,  Ethereum Blockchain based smart contract for 		Secured transactions between Founders/Entrepreneurs and Contributors under Start-up 		Projects ,  2021 International Journal of Scientific Research in Computer Science, 			Engineering and Information Technology.</a:t>
            </a:r>
            <a:endParaRPr lang="en-US" sz="50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SzPct val="100000"/>
              <a:buNone/>
            </a:pPr>
            <a:endParaRPr lang="en-US" sz="50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SzPct val="100000"/>
              <a:buNone/>
            </a:pPr>
            <a:r>
              <a:rPr lang="en-US" sz="5000">
                <a:latin typeface="Times New Roman" panose="02020603050405020304"/>
                <a:ea typeface="Times New Roman" panose="02020603050405020304"/>
                <a:cs typeface="Times New Roman" panose="02020603050405020304"/>
                <a:sym typeface="Times New Roman" panose="02020603050405020304"/>
              </a:rPr>
              <a:t>[4] 	Mamun Ahmed, Saha Reno , Salma Akter and A. K. M. Abu Nowshad Chowdhury , 		Decentralized Finance and Crypto Banking System Using Ethereum-based Blockchain 		Technology, 2021 BAIUST Academic Journal, Volume 2, Issue 1.</a:t>
            </a:r>
            <a:endParaRPr lang="en-US" sz="50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SzPct val="100000"/>
              <a:buNone/>
            </a:pPr>
            <a:endParaRPr lang="en-US" sz="50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SzPct val="100000"/>
              <a:buNone/>
            </a:pPr>
            <a:r>
              <a:rPr lang="en-US" sz="5000">
                <a:latin typeface="Times New Roman" panose="02020603050405020304"/>
                <a:ea typeface="Times New Roman" panose="02020603050405020304"/>
                <a:cs typeface="Times New Roman" panose="02020603050405020304"/>
                <a:sym typeface="Times New Roman" panose="02020603050405020304"/>
              </a:rPr>
              <a:t>[5] 	Shashidhar M.R , Blockchain based Peer to Peer Money Transfer using Cryptocurrency Digital Wallet 	July  2020  International Research Journal of Engineering and Technology (IRJET) Volume: 07 Issue: 	07</a:t>
            </a:r>
            <a:endParaRPr lang="en-US" sz="50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SzPct val="100000"/>
              <a:buNone/>
            </a:pP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SzPct val="100000"/>
              <a:buNone/>
            </a:pPr>
            <a:endPar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SzPct val="100000"/>
              <a:buNone/>
            </a:pPr>
            <a:endPar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90000"/>
              </a:lnSpc>
              <a:spcBef>
                <a:spcPts val="0"/>
              </a:spcBef>
              <a:spcAft>
                <a:spcPts val="0"/>
              </a:spcAft>
              <a:buSzPct val="100000"/>
              <a:buNone/>
            </a:pPr>
            <a:endParaRPr lang="en-US" sz="2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90000"/>
              </a:lnSpc>
              <a:spcBef>
                <a:spcPts val="0"/>
              </a:spcBef>
              <a:spcAft>
                <a:spcPts val="0"/>
              </a:spcAft>
              <a:buSzPct val="100000"/>
              <a:buNone/>
            </a:pPr>
            <a:endParaRPr lang="en-US" sz="2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7345" marR="0" lvl="0" indent="-347345" algn="just" rtl="0">
              <a:lnSpc>
                <a:spcPct val="90000"/>
              </a:lnSpc>
              <a:spcBef>
                <a:spcPts val="200"/>
              </a:spcBef>
              <a:spcAft>
                <a:spcPts val="0"/>
              </a:spcAft>
              <a:buSzPct val="55000"/>
              <a:buNone/>
            </a:pPr>
            <a:endParaRPr lang="en-US" sz="2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5" name="Google Shape;235;p2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06/11/2023</a:t>
            </a:r>
            <a:endParaRPr lang="en-US"/>
          </a:p>
        </p:txBody>
      </p:sp>
      <p:sp>
        <p:nvSpPr>
          <p:cNvPr id="237" name="Google Shape;237;p2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38" name="Google Shape;238;p28"/>
          <p:cNvPicPr preferRelativeResize="0"/>
          <p:nvPr/>
        </p:nvPicPr>
        <p:blipFill rotWithShape="1">
          <a:blip r:embed="rId1"/>
          <a:srcRect/>
          <a:stretch>
            <a:fillRect/>
          </a:stretch>
        </p:blipFill>
        <p:spPr>
          <a:xfrm>
            <a:off x="7774118" y="195305"/>
            <a:ext cx="1093844" cy="1059737"/>
          </a:xfrm>
          <a:prstGeom prst="rect">
            <a:avLst/>
          </a:prstGeom>
          <a:noFill/>
          <a:ln>
            <a:noFill/>
          </a:ln>
        </p:spPr>
      </p:pic>
      <p:sp>
        <p:nvSpPr>
          <p:cNvPr id="2" name="Google Shape;132;p16"/>
          <p:cNvSpPr txBox="1">
            <a:spLocks noGrp="1"/>
          </p:cNvSpPr>
          <p:nvPr>
            <p:ph type="ftr" idx="11"/>
          </p:nvPr>
        </p:nvSpPr>
        <p:spPr>
          <a:xfrm>
            <a:off x="3008630" y="6459855"/>
            <a:ext cx="3144520" cy="365125"/>
          </a:xfrm>
          <a:prstGeom prst="rect">
            <a:avLst/>
          </a:prstGeom>
          <a:noFill/>
          <a:ln>
            <a:noFill/>
          </a:ln>
        </p:spPr>
        <p:txBody>
          <a:bodyPr spcFirstLastPara="1" wrap="square" lIns="91425" tIns="45700" rIns="91425" bIns="45700" anchor="ctr" anchorCtr="0">
            <a:noAutofit/>
          </a:bodyPr>
          <a:p>
            <a:pPr marL="0" lvl="0" indent="0" algn="ctr" rtl="0">
              <a:spcBef>
                <a:spcPts val="0"/>
              </a:spcBef>
              <a:spcAft>
                <a:spcPts val="0"/>
              </a:spcAft>
              <a:buNone/>
            </a:pPr>
            <a:r>
              <a:rPr lang="en-US" sz="1000"/>
              <a:t>DEPT. OF CSE(DS)</a:t>
            </a:r>
            <a:endParaRPr lang="en-US" sz="1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9"/>
          <p:cNvSpPr txBox="1">
            <a:spLocks noGrp="1"/>
          </p:cNvSpPr>
          <p:nvPr>
            <p:ph type="title"/>
          </p:nvPr>
        </p:nvSpPr>
        <p:spPr>
          <a:xfrm>
            <a:off x="822960" y="286604"/>
            <a:ext cx="75438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b="1">
                <a:latin typeface="Times New Roman" panose="02020603050405020304"/>
                <a:ea typeface="Times New Roman" panose="02020603050405020304"/>
                <a:cs typeface="Times New Roman" panose="02020603050405020304"/>
                <a:sym typeface="Times New Roman" panose="02020603050405020304"/>
              </a:rPr>
              <a:t>References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45" name="Google Shape;245;p29"/>
          <p:cNvSpPr txBox="1">
            <a:spLocks noGrp="1"/>
          </p:cNvSpPr>
          <p:nvPr>
            <p:ph type="sldNum" idx="12"/>
          </p:nvPr>
        </p:nvSpPr>
        <p:spPr>
          <a:xfrm>
            <a:off x="7425344" y="6459786"/>
            <a:ext cx="984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
        <p:nvSpPr>
          <p:cNvPr id="246" name="Google Shape;246;p29"/>
          <p:cNvSpPr txBox="1">
            <a:spLocks noGrp="1"/>
          </p:cNvSpPr>
          <p:nvPr>
            <p:ph type="body" idx="1"/>
          </p:nvPr>
        </p:nvSpPr>
        <p:spPr>
          <a:xfrm>
            <a:off x="206375" y="1833245"/>
            <a:ext cx="8731885" cy="4520565"/>
          </a:xfrm>
          <a:prstGeom prst="rect">
            <a:avLst/>
          </a:prstGeom>
        </p:spPr>
        <p:txBody>
          <a:bodyPr spcFirstLastPara="1" wrap="square" lIns="0" tIns="45700" rIns="0" bIns="45700" anchor="t" anchorCtr="0">
            <a:noAutofit/>
          </a:bodyPr>
          <a:lstStyle/>
          <a:p>
            <a:pPr marL="0" marR="0" lvl="0" indent="0" algn="l" rtl="0">
              <a:lnSpc>
                <a:spcPct val="90000"/>
              </a:lnSpc>
              <a:spcBef>
                <a:spcPts val="0"/>
              </a:spcBef>
              <a:spcAft>
                <a:spcPts val="0"/>
              </a:spcAft>
              <a:buSzPct val="100000"/>
              <a:buNone/>
            </a:pPr>
            <a:r>
              <a:rPr lang="en-US" sz="1600">
                <a:latin typeface="Times New Roman" panose="02020603050405020304"/>
                <a:ea typeface="Times New Roman" panose="02020603050405020304"/>
                <a:cs typeface="Times New Roman" panose="02020603050405020304"/>
                <a:sym typeface="Times New Roman" panose="02020603050405020304"/>
              </a:rPr>
              <a:t>[6] 	John Andrews a, Michele Ciampi b, Vassilis Zikas , Etherless Ethereum tokens: Simulating 	native tokens in Ethereum , 2023 Journal of Computer and System Sciences 135.</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SzPct val="100000"/>
              <a:buNone/>
            </a:pP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SzPct val="100000"/>
              <a:buNone/>
            </a:pPr>
            <a:r>
              <a:rPr lang="en-US" sz="1600">
                <a:latin typeface="Times New Roman" panose="02020603050405020304"/>
                <a:ea typeface="Times New Roman" panose="02020603050405020304"/>
                <a:cs typeface="Times New Roman" panose="02020603050405020304"/>
                <a:sym typeface="Times New Roman" panose="02020603050405020304"/>
              </a:rPr>
              <a:t>[7] 	Seongjoon Park, Jaeseung Lee, Hwangnam Kim ,  Efficient computation offloading for 		Ethereum DApps , 2023 Journal of Industrial Information Integration 31.</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SzPct val="100000"/>
              <a:buNone/>
            </a:pP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SzPct val="100000"/>
              <a:buNone/>
            </a:pPr>
            <a:r>
              <a:rPr lang="en-US" sz="1600">
                <a:latin typeface="Times New Roman" panose="02020603050405020304"/>
                <a:ea typeface="Times New Roman" panose="02020603050405020304"/>
                <a:cs typeface="Times New Roman" panose="02020603050405020304"/>
                <a:sym typeface="Times New Roman" panose="02020603050405020304"/>
              </a:rPr>
              <a:t>[8] 	Nami Ashizawa , Naoto Yanai  , Jason Paul Cruz  , Shingo Okamura , Eth2Vec Learning 		contract-wide code representations for vulnerability detection on Ethereum smart contracts , 	2022 Blockchain Research and Applications Elsevier </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SzPct val="100000"/>
              <a:buNone/>
            </a:pP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SzPct val="100000"/>
              <a:buNone/>
            </a:pPr>
            <a:r>
              <a:rPr lang="en-US" sz="1600">
                <a:latin typeface="Times New Roman" panose="02020603050405020304"/>
                <a:ea typeface="Times New Roman" panose="02020603050405020304"/>
                <a:cs typeface="Times New Roman" panose="02020603050405020304"/>
                <a:sym typeface="Times New Roman" panose="02020603050405020304"/>
              </a:rPr>
              <a:t>[9] 	Simon Joseph Aquilina , Fran Casino , Mark Vella , Joshua Ellul , Constantinos Patsakis , 	EtherClue  Digital investigation of attacks on Ethereum smart contracts , 2021 Blockchain 	Research and Applications Elsevier</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SzPct val="100000"/>
              <a:buNone/>
            </a:pP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SzPct val="100000"/>
              <a:buNone/>
            </a:pPr>
            <a:r>
              <a:rPr lang="en-US" sz="1600">
                <a:latin typeface="Times New Roman" panose="02020603050405020304"/>
                <a:ea typeface="Times New Roman" panose="02020603050405020304"/>
                <a:cs typeface="Times New Roman" panose="02020603050405020304"/>
                <a:sym typeface="Times New Roman" panose="02020603050405020304"/>
              </a:rPr>
              <a:t>[10] 	Andrea Lisi  , Andrea De Salve , Paolo Mori  , Laura Ricci  , Samuel Fabrizi Rewarding 		reviews with tokens: An Ethereum-based approach , 2021 Future Generation Computer 		Systems Elsevier</a:t>
            </a:r>
            <a:endParaRPr lang="en-US" sz="1600">
              <a:latin typeface="Times New Roman" panose="02020603050405020304"/>
              <a:ea typeface="Times New Roman" panose="02020603050405020304"/>
              <a:cs typeface="Times New Roman" panose="02020603050405020304"/>
              <a:sym typeface="Times New Roman" panose="02020603050405020304"/>
            </a:endParaRPr>
          </a:p>
        </p:txBody>
      </p:sp>
      <p:sp>
        <p:nvSpPr>
          <p:cNvPr id="131" name="Google Shape;131;p1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06/11/2023</a:t>
            </a:r>
            <a:endParaRPr lang="en-US"/>
          </a:p>
        </p:txBody>
      </p:sp>
      <p:sp>
        <p:nvSpPr>
          <p:cNvPr id="132" name="Google Shape;132;p16"/>
          <p:cNvSpPr txBox="1">
            <a:spLocks noGrp="1"/>
          </p:cNvSpPr>
          <p:nvPr>
            <p:ph type="ftr" idx="11"/>
          </p:nvPr>
        </p:nvSpPr>
        <p:spPr>
          <a:xfrm>
            <a:off x="3008630" y="6459855"/>
            <a:ext cx="3144520" cy="365125"/>
          </a:xfrm>
          <a:prstGeom prst="rect">
            <a:avLst/>
          </a:prstGeom>
          <a:noFill/>
          <a:ln>
            <a:noFill/>
          </a:ln>
        </p:spPr>
        <p:txBody>
          <a:bodyPr spcFirstLastPara="1" wrap="square" lIns="91425" tIns="45700" rIns="91425" bIns="45700" anchor="ctr" anchorCtr="0">
            <a:noAutofit/>
          </a:bodyPr>
          <a:p>
            <a:pPr marL="0" lvl="0" indent="0" algn="ctr" rtl="0">
              <a:spcBef>
                <a:spcPts val="0"/>
              </a:spcBef>
              <a:spcAft>
                <a:spcPts val="0"/>
              </a:spcAft>
              <a:buNone/>
            </a:pPr>
            <a:r>
              <a:rPr lang="en-US" sz="1000"/>
              <a:t>DEPT. OF CSE(DS)</a:t>
            </a:r>
            <a:endParaRPr lang="en-US" sz="1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06/11/2023</a:t>
            </a:r>
            <a:endParaRPr lang="en-US"/>
          </a:p>
        </p:txBody>
      </p:sp>
      <p:sp>
        <p:nvSpPr>
          <p:cNvPr id="261" name="Google Shape;261;p3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latin typeface="Times New Roman" panose="02020603050405020304"/>
                <a:ea typeface="Times New Roman" panose="02020603050405020304"/>
                <a:cs typeface="Times New Roman" panose="02020603050405020304"/>
                <a:sym typeface="Times New Roman" panose="02020603050405020304"/>
              </a:rPr>
            </a:fld>
            <a:endParaRPr sz="1200">
              <a:latin typeface="Times New Roman" panose="02020603050405020304"/>
              <a:ea typeface="Times New Roman" panose="02020603050405020304"/>
              <a:cs typeface="Times New Roman" panose="02020603050405020304"/>
              <a:sym typeface="Times New Roman" panose="02020603050405020304"/>
            </a:endParaRPr>
          </a:p>
        </p:txBody>
      </p:sp>
      <p:sp>
        <p:nvSpPr>
          <p:cNvPr id="262" name="Google Shape;262;p31"/>
          <p:cNvSpPr txBox="1">
            <a:spLocks noGrp="1"/>
          </p:cNvSpPr>
          <p:nvPr>
            <p:ph type="body" idx="4294967295"/>
          </p:nvPr>
        </p:nvSpPr>
        <p:spPr>
          <a:xfrm>
            <a:off x="685800" y="1752600"/>
            <a:ext cx="7543800" cy="4022725"/>
          </a:xfrm>
          <a:prstGeom prst="rect">
            <a:avLst/>
          </a:prstGeom>
          <a:noFill/>
          <a:ln>
            <a:noFill/>
          </a:ln>
        </p:spPr>
        <p:txBody>
          <a:bodyPr spcFirstLastPara="1" wrap="square" lIns="0" tIns="45700" rIns="0" bIns="45700" anchor="t" anchorCtr="0">
            <a:normAutofit/>
          </a:bodyPr>
          <a:lstStyle/>
          <a:p>
            <a:pPr marL="0" lvl="0" indent="0" algn="ctr" rtl="0">
              <a:lnSpc>
                <a:spcPct val="90000"/>
              </a:lnSpc>
              <a:spcBef>
                <a:spcPts val="0"/>
              </a:spcBef>
              <a:spcAft>
                <a:spcPts val="0"/>
              </a:spcAft>
              <a:buSzPts val="2000"/>
              <a:buNone/>
            </a:pPr>
          </a:p>
          <a:p>
            <a:pPr marL="0" lvl="0" indent="0" algn="ctr" rtl="0">
              <a:lnSpc>
                <a:spcPct val="90000"/>
              </a:lnSpc>
              <a:spcBef>
                <a:spcPts val="1400"/>
              </a:spcBef>
              <a:spcAft>
                <a:spcPts val="0"/>
              </a:spcAft>
              <a:buSzPts val="2000"/>
              <a:buNone/>
            </a:pPr>
          </a:p>
          <a:p>
            <a:pPr marL="0" lvl="0" indent="0" algn="ctr" rtl="0">
              <a:lnSpc>
                <a:spcPct val="90000"/>
              </a:lnSpc>
              <a:spcBef>
                <a:spcPts val="1400"/>
              </a:spcBef>
              <a:spcAft>
                <a:spcPts val="0"/>
              </a:spcAft>
              <a:buSzPts val="4800"/>
              <a:buNone/>
            </a:pPr>
            <a:r>
              <a:rPr lang="en-US" sz="4800" b="1"/>
              <a:t>Thank You!!</a:t>
            </a:r>
            <a:endParaRPr lang="en-US" sz="4800" b="1"/>
          </a:p>
        </p:txBody>
      </p:sp>
      <p:sp>
        <p:nvSpPr>
          <p:cNvPr id="132" name="Google Shape;132;p16"/>
          <p:cNvSpPr txBox="1">
            <a:spLocks noGrp="1"/>
          </p:cNvSpPr>
          <p:nvPr>
            <p:ph type="ftr" idx="11"/>
          </p:nvPr>
        </p:nvSpPr>
        <p:spPr>
          <a:xfrm>
            <a:off x="3008630" y="6459855"/>
            <a:ext cx="3144520" cy="365125"/>
          </a:xfrm>
          <a:prstGeom prst="rect">
            <a:avLst/>
          </a:prstGeom>
          <a:noFill/>
          <a:ln>
            <a:noFill/>
          </a:ln>
        </p:spPr>
        <p:txBody>
          <a:bodyPr spcFirstLastPara="1" wrap="square" lIns="91425" tIns="45700" rIns="91425" bIns="45700" anchor="ctr" anchorCtr="0">
            <a:noAutofit/>
          </a:bodyPr>
          <a:p>
            <a:pPr marL="0" lvl="0" indent="0" algn="ctr" rtl="0">
              <a:spcBef>
                <a:spcPts val="0"/>
              </a:spcBef>
              <a:spcAft>
                <a:spcPts val="0"/>
              </a:spcAft>
              <a:buNone/>
            </a:pPr>
            <a:r>
              <a:rPr lang="en-US" sz="1000"/>
              <a:t>DEPT. OF CSE(DS)</a:t>
            </a:r>
            <a:endParaRPr lang="en-US"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a:off x="822960" y="286603"/>
            <a:ext cx="7543800" cy="134774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Table of Contents</a:t>
            </a:r>
            <a:endParaRPr lang="en-US" b="1">
              <a:latin typeface="Times New Roman" panose="02020603050405020304"/>
              <a:ea typeface="Times New Roman" panose="02020603050405020304"/>
              <a:cs typeface="Times New Roman" panose="02020603050405020304"/>
              <a:sym typeface="Times New Roman" panose="02020603050405020304"/>
            </a:endParaRPr>
          </a:p>
        </p:txBody>
      </p:sp>
      <p:sp>
        <p:nvSpPr>
          <p:cNvPr id="120" name="Google Shape;120;p15"/>
          <p:cNvSpPr txBox="1">
            <a:spLocks noGrp="1"/>
          </p:cNvSpPr>
          <p:nvPr>
            <p:ph type="body" idx="1"/>
          </p:nvPr>
        </p:nvSpPr>
        <p:spPr>
          <a:xfrm>
            <a:off x="685800" y="1731645"/>
            <a:ext cx="7088505" cy="4727575"/>
          </a:xfrm>
          <a:prstGeom prst="rect">
            <a:avLst/>
          </a:prstGeom>
          <a:noFill/>
          <a:ln>
            <a:noFill/>
          </a:ln>
        </p:spPr>
        <p:txBody>
          <a:bodyPr spcFirstLastPara="1" wrap="square" lIns="0" tIns="45700" rIns="0" bIns="45700" anchor="t" anchorCtr="0">
            <a:noAutofit/>
          </a:bodyPr>
          <a:lstStyle/>
          <a:p>
            <a:pPr marL="342900" lvl="0" indent="-320040" algn="l" rtl="0">
              <a:spcBef>
                <a:spcPts val="0"/>
              </a:spcBef>
              <a:spcAft>
                <a:spcPts val="0"/>
              </a:spcAft>
              <a:buClr>
                <a:schemeClr val="dk1"/>
              </a:buClr>
              <a:buSzPct val="100000"/>
              <a:buChar char="●"/>
            </a:pPr>
            <a:r>
              <a:rPr lang="en-US" sz="2400">
                <a:latin typeface="Times New Roman" panose="02020603050405020304" charset="0"/>
                <a:ea typeface="Cambria" panose="02040503050406030204"/>
                <a:cs typeface="Times New Roman" panose="02020603050405020304" charset="0"/>
                <a:sym typeface="Cambria" panose="02040503050406030204"/>
              </a:rPr>
              <a:t>Introduction</a:t>
            </a:r>
            <a:endParaRPr lang="en-US" sz="2400">
              <a:latin typeface="Times New Roman" panose="02020603050405020304" charset="0"/>
              <a:ea typeface="Cambria" panose="02040503050406030204"/>
              <a:cs typeface="Times New Roman" panose="02020603050405020304" charset="0"/>
              <a:sym typeface="Cambria" panose="02040503050406030204"/>
            </a:endParaRPr>
          </a:p>
          <a:p>
            <a:pPr marL="342900" lvl="0" indent="-320040" algn="l" rtl="0">
              <a:spcBef>
                <a:spcPts val="480"/>
              </a:spcBef>
              <a:spcAft>
                <a:spcPts val="0"/>
              </a:spcAft>
              <a:buClr>
                <a:schemeClr val="dk1"/>
              </a:buClr>
              <a:buSzPct val="100000"/>
              <a:buChar char="●"/>
            </a:pPr>
            <a:r>
              <a:rPr lang="en-US" sz="2400">
                <a:latin typeface="Times New Roman" panose="02020603050405020304" charset="0"/>
                <a:ea typeface="Cambria" panose="02040503050406030204"/>
                <a:cs typeface="Times New Roman" panose="02020603050405020304" charset="0"/>
                <a:sym typeface="Cambria" panose="02040503050406030204"/>
              </a:rPr>
              <a:t>Problem Statement</a:t>
            </a:r>
            <a:endParaRPr lang="en-US" sz="2400">
              <a:latin typeface="Times New Roman" panose="02020603050405020304" charset="0"/>
              <a:ea typeface="Cambria" panose="02040503050406030204"/>
              <a:cs typeface="Times New Roman" panose="02020603050405020304" charset="0"/>
              <a:sym typeface="Cambria" panose="02040503050406030204"/>
            </a:endParaRPr>
          </a:p>
          <a:p>
            <a:pPr marL="342900" lvl="0" indent="-320040" algn="l" rtl="0">
              <a:spcBef>
                <a:spcPts val="480"/>
              </a:spcBef>
              <a:spcAft>
                <a:spcPts val="0"/>
              </a:spcAft>
              <a:buClr>
                <a:schemeClr val="dk1"/>
              </a:buClr>
              <a:buSzPct val="100000"/>
              <a:buChar char="●"/>
            </a:pPr>
            <a:r>
              <a:rPr lang="en-US" sz="2400">
                <a:latin typeface="Times New Roman" panose="02020603050405020304" charset="0"/>
                <a:ea typeface="Cambria" panose="02040503050406030204"/>
                <a:cs typeface="Times New Roman" panose="02020603050405020304" charset="0"/>
                <a:sym typeface="Cambria" panose="02040503050406030204"/>
              </a:rPr>
              <a:t>Literature Survey</a:t>
            </a:r>
            <a:endParaRPr lang="en-US" sz="2400">
              <a:latin typeface="Times New Roman" panose="02020603050405020304" charset="0"/>
              <a:ea typeface="Cambria" panose="02040503050406030204"/>
              <a:cs typeface="Times New Roman" panose="02020603050405020304" charset="0"/>
              <a:sym typeface="Cambria" panose="02040503050406030204"/>
            </a:endParaRPr>
          </a:p>
          <a:p>
            <a:pPr marL="342900" lvl="0" indent="-320040" algn="l" rtl="0">
              <a:spcBef>
                <a:spcPts val="480"/>
              </a:spcBef>
              <a:spcAft>
                <a:spcPts val="0"/>
              </a:spcAft>
              <a:buClr>
                <a:schemeClr val="dk1"/>
              </a:buClr>
              <a:buSzPct val="100000"/>
              <a:buChar char="●"/>
            </a:pPr>
            <a:r>
              <a:rPr lang="en-US" sz="2400">
                <a:latin typeface="Times New Roman" panose="02020603050405020304" charset="0"/>
                <a:ea typeface="Cambria" panose="02040503050406030204"/>
                <a:cs typeface="Times New Roman" panose="02020603050405020304" charset="0"/>
                <a:sym typeface="Cambria" panose="02040503050406030204"/>
              </a:rPr>
              <a:t>Proposed System</a:t>
            </a:r>
            <a:endParaRPr lang="en-US" sz="2400">
              <a:latin typeface="Times New Roman" panose="02020603050405020304" charset="0"/>
              <a:ea typeface="Cambria" panose="02040503050406030204"/>
              <a:cs typeface="Times New Roman" panose="02020603050405020304" charset="0"/>
              <a:sym typeface="Cambria" panose="02040503050406030204"/>
            </a:endParaRPr>
          </a:p>
          <a:p>
            <a:pPr marL="342900" lvl="0" indent="-320040" algn="l" rtl="0">
              <a:spcBef>
                <a:spcPts val="480"/>
              </a:spcBef>
              <a:spcAft>
                <a:spcPts val="0"/>
              </a:spcAft>
              <a:buClr>
                <a:schemeClr val="dk1"/>
              </a:buClr>
              <a:buSzPct val="100000"/>
              <a:buChar char="●"/>
            </a:pPr>
            <a:r>
              <a:rPr lang="en-US" sz="2400">
                <a:latin typeface="Times New Roman" panose="02020603050405020304" charset="0"/>
                <a:ea typeface="Cambria" panose="02040503050406030204"/>
                <a:cs typeface="Times New Roman" panose="02020603050405020304" charset="0"/>
                <a:sym typeface="Cambria" panose="02040503050406030204"/>
              </a:rPr>
              <a:t>Architecture/Framework/Block diagram/Algorithm/Process Design</a:t>
            </a:r>
            <a:endParaRPr lang="en-US" sz="2400">
              <a:latin typeface="Times New Roman" panose="02020603050405020304" charset="0"/>
              <a:ea typeface="Cambria" panose="02040503050406030204"/>
              <a:cs typeface="Times New Roman" panose="02020603050405020304" charset="0"/>
              <a:sym typeface="Cambria" panose="02040503050406030204"/>
            </a:endParaRPr>
          </a:p>
          <a:p>
            <a:pPr marL="342900" lvl="0" indent="-320040" algn="l" rtl="0">
              <a:spcBef>
                <a:spcPts val="480"/>
              </a:spcBef>
              <a:spcAft>
                <a:spcPts val="0"/>
              </a:spcAft>
              <a:buClr>
                <a:schemeClr val="dk1"/>
              </a:buClr>
              <a:buSzPct val="100000"/>
              <a:buChar char="●"/>
            </a:pPr>
            <a:r>
              <a:rPr lang="en-US" sz="2400">
                <a:latin typeface="Times New Roman" panose="02020603050405020304" charset="0"/>
                <a:ea typeface="Cambria" panose="02040503050406030204"/>
                <a:cs typeface="Times New Roman" panose="02020603050405020304" charset="0"/>
                <a:sym typeface="Cambria" panose="02040503050406030204"/>
              </a:rPr>
              <a:t>Details of Hardware/Software used</a:t>
            </a:r>
            <a:endParaRPr lang="en-US" sz="2400">
              <a:latin typeface="Times New Roman" panose="02020603050405020304" charset="0"/>
              <a:ea typeface="Cambria" panose="02040503050406030204"/>
              <a:cs typeface="Times New Roman" panose="02020603050405020304" charset="0"/>
              <a:sym typeface="Cambria" panose="02040503050406030204"/>
            </a:endParaRPr>
          </a:p>
          <a:p>
            <a:pPr marL="342900" lvl="0" indent="-320040" algn="l" rtl="0">
              <a:spcBef>
                <a:spcPts val="480"/>
              </a:spcBef>
              <a:spcAft>
                <a:spcPts val="0"/>
              </a:spcAft>
              <a:buClr>
                <a:schemeClr val="dk1"/>
              </a:buClr>
              <a:buSzPct val="100000"/>
              <a:buChar char="●"/>
            </a:pPr>
            <a:r>
              <a:rPr lang="en-US" sz="2400">
                <a:latin typeface="Times New Roman" panose="02020603050405020304" charset="0"/>
                <a:ea typeface="Cambria" panose="02040503050406030204"/>
                <a:cs typeface="Times New Roman" panose="02020603050405020304" charset="0"/>
                <a:sym typeface="Cambria" panose="02040503050406030204"/>
              </a:rPr>
              <a:t>Output</a:t>
            </a:r>
            <a:endParaRPr lang="en-US" sz="2400">
              <a:latin typeface="Times New Roman" panose="02020603050405020304" charset="0"/>
              <a:ea typeface="Cambria" panose="02040503050406030204"/>
              <a:cs typeface="Times New Roman" panose="02020603050405020304" charset="0"/>
              <a:sym typeface="Cambria" panose="02040503050406030204"/>
            </a:endParaRPr>
          </a:p>
          <a:p>
            <a:pPr marL="342900" lvl="0" indent="-320040" algn="l" rtl="0">
              <a:spcBef>
                <a:spcPts val="480"/>
              </a:spcBef>
              <a:spcAft>
                <a:spcPts val="0"/>
              </a:spcAft>
              <a:buClr>
                <a:schemeClr val="dk1"/>
              </a:buClr>
              <a:buSzPct val="100000"/>
              <a:buChar char="●"/>
            </a:pPr>
            <a:r>
              <a:rPr lang="en-US" sz="2400">
                <a:latin typeface="Times New Roman" panose="02020603050405020304" charset="0"/>
                <a:ea typeface="Cambria" panose="02040503050406030204"/>
                <a:cs typeface="Times New Roman" panose="02020603050405020304" charset="0"/>
                <a:sym typeface="Cambria" panose="02040503050406030204"/>
              </a:rPr>
              <a:t>Result Analysis</a:t>
            </a:r>
            <a:endParaRPr lang="en-US" sz="2400">
              <a:latin typeface="Times New Roman" panose="02020603050405020304" charset="0"/>
              <a:ea typeface="Cambria" panose="02040503050406030204"/>
              <a:cs typeface="Times New Roman" panose="02020603050405020304" charset="0"/>
              <a:sym typeface="Cambria" panose="02040503050406030204"/>
            </a:endParaRPr>
          </a:p>
          <a:p>
            <a:pPr marL="342900" lvl="0" indent="-320040" algn="l" rtl="0">
              <a:spcBef>
                <a:spcPts val="480"/>
              </a:spcBef>
              <a:spcAft>
                <a:spcPts val="0"/>
              </a:spcAft>
              <a:buClr>
                <a:schemeClr val="dk1"/>
              </a:buClr>
              <a:buSzPct val="100000"/>
              <a:buChar char="●"/>
            </a:pPr>
            <a:r>
              <a:rPr lang="en-US" sz="2400">
                <a:latin typeface="Times New Roman" panose="02020603050405020304" charset="0"/>
                <a:ea typeface="Cambria" panose="02040503050406030204"/>
                <a:cs typeface="Times New Roman" panose="02020603050405020304" charset="0"/>
                <a:sym typeface="Cambria" panose="02040503050406030204"/>
              </a:rPr>
              <a:t>Conclusion</a:t>
            </a:r>
            <a:endParaRPr lang="en-US" sz="2400">
              <a:latin typeface="Times New Roman" panose="02020603050405020304" charset="0"/>
              <a:ea typeface="Cambria" panose="02040503050406030204"/>
              <a:cs typeface="Times New Roman" panose="02020603050405020304" charset="0"/>
              <a:sym typeface="Cambria" panose="02040503050406030204"/>
            </a:endParaRPr>
          </a:p>
          <a:p>
            <a:pPr marL="342900" lvl="0" indent="-320040" algn="l" rtl="0">
              <a:spcBef>
                <a:spcPts val="480"/>
              </a:spcBef>
              <a:spcAft>
                <a:spcPts val="0"/>
              </a:spcAft>
              <a:buClr>
                <a:schemeClr val="dk1"/>
              </a:buClr>
              <a:buSzPct val="100000"/>
              <a:buChar char="●"/>
            </a:pPr>
            <a:r>
              <a:rPr lang="en-US" sz="2400">
                <a:latin typeface="Times New Roman" panose="02020603050405020304" charset="0"/>
                <a:ea typeface="Cambria" panose="02040503050406030204"/>
                <a:cs typeface="Times New Roman" panose="02020603050405020304" charset="0"/>
                <a:sym typeface="Cambria" panose="02040503050406030204"/>
              </a:rPr>
              <a:t>References</a:t>
            </a:r>
            <a:endParaRPr lang="en-US" sz="2400">
              <a:latin typeface="Cambria" panose="02040503050406030204"/>
              <a:ea typeface="Cambria" panose="02040503050406030204"/>
              <a:cs typeface="Cambria" panose="02040503050406030204"/>
              <a:sym typeface="Cambria" panose="02040503050406030204"/>
            </a:endParaRPr>
          </a:p>
          <a:p>
            <a:pPr marL="91440" lvl="0" indent="0" algn="l" rtl="0">
              <a:lnSpc>
                <a:spcPct val="90000"/>
              </a:lnSpc>
              <a:spcBef>
                <a:spcPts val="1400"/>
              </a:spcBef>
              <a:spcAft>
                <a:spcPts val="0"/>
              </a:spcAft>
              <a:buSzPts val="1600"/>
              <a:buFont typeface="Arial" panose="020B0604020202020204"/>
              <a:buNone/>
            </a:pP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122" name="Google Shape;122;p15"/>
          <p:cNvSpPr txBox="1">
            <a:spLocks noGrp="1"/>
          </p:cNvSpPr>
          <p:nvPr>
            <p:ph type="sldNum" idx="12"/>
          </p:nvPr>
        </p:nvSpPr>
        <p:spPr>
          <a:xfrm>
            <a:off x="7425343" y="6459785"/>
            <a:ext cx="984019"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latin typeface="Times New Roman" panose="02020603050405020304"/>
                <a:ea typeface="Times New Roman" panose="02020603050405020304"/>
                <a:cs typeface="Times New Roman" panose="02020603050405020304"/>
                <a:sym typeface="Times New Roman" panose="02020603050405020304"/>
              </a:rPr>
            </a:fld>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124" name="Google Shape;124;p15"/>
          <p:cNvPicPr preferRelativeResize="0"/>
          <p:nvPr/>
        </p:nvPicPr>
        <p:blipFill rotWithShape="1">
          <a:blip r:embed="rId1"/>
          <a:srcRect/>
          <a:stretch>
            <a:fillRect/>
          </a:stretch>
        </p:blipFill>
        <p:spPr>
          <a:xfrm>
            <a:off x="7774118" y="33090"/>
            <a:ext cx="1093844" cy="1059737"/>
          </a:xfrm>
          <a:prstGeom prst="rect">
            <a:avLst/>
          </a:prstGeom>
          <a:noFill/>
          <a:ln>
            <a:noFill/>
          </a:ln>
        </p:spPr>
      </p:pic>
      <p:sp>
        <p:nvSpPr>
          <p:cNvPr id="132" name="Google Shape;132;p16"/>
          <p:cNvSpPr txBox="1">
            <a:spLocks noGrp="1"/>
          </p:cNvSpPr>
          <p:nvPr>
            <p:ph type="ftr" idx="11"/>
          </p:nvPr>
        </p:nvSpPr>
        <p:spPr>
          <a:xfrm>
            <a:off x="3008630" y="6459855"/>
            <a:ext cx="3144520" cy="365125"/>
          </a:xfrm>
          <a:prstGeom prst="rect">
            <a:avLst/>
          </a:prstGeom>
          <a:noFill/>
          <a:ln>
            <a:noFill/>
          </a:ln>
        </p:spPr>
        <p:txBody>
          <a:bodyPr spcFirstLastPara="1" wrap="square" lIns="91425" tIns="45700" rIns="91425" bIns="45700" anchor="ctr" anchorCtr="0">
            <a:noAutofit/>
          </a:bodyPr>
          <a:p>
            <a:pPr marL="0" lvl="0" indent="0" algn="ctr" rtl="0">
              <a:spcBef>
                <a:spcPts val="0"/>
              </a:spcBef>
              <a:spcAft>
                <a:spcPts val="0"/>
              </a:spcAft>
              <a:buNone/>
            </a:pPr>
            <a:r>
              <a:rPr lang="en-US" sz="1000"/>
              <a:t>DEPT. OF CSE(DS)</a:t>
            </a:r>
            <a:endParaRPr lang="en-US" sz="1000"/>
          </a:p>
        </p:txBody>
      </p:sp>
      <p:sp>
        <p:nvSpPr>
          <p:cNvPr id="131" name="Google Shape;131;p1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p>
            <a:pPr marL="0" lvl="0" indent="0" algn="l" rtl="0">
              <a:spcBef>
                <a:spcPts val="0"/>
              </a:spcBef>
              <a:spcAft>
                <a:spcPts val="0"/>
              </a:spcAft>
              <a:buNone/>
            </a:pPr>
            <a:r>
              <a:rPr lang="en-US"/>
              <a:t>06/11/2023</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822960" y="286605"/>
            <a:ext cx="7543800" cy="1237396"/>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Introduction</a:t>
            </a:r>
            <a:endParaRPr lang="en-US" b="1">
              <a:latin typeface="Times New Roman" panose="02020603050405020304"/>
              <a:ea typeface="Times New Roman" panose="02020603050405020304"/>
              <a:cs typeface="Times New Roman" panose="02020603050405020304"/>
              <a:sym typeface="Times New Roman" panose="02020603050405020304"/>
            </a:endParaRPr>
          </a:p>
        </p:txBody>
      </p:sp>
      <p:sp>
        <p:nvSpPr>
          <p:cNvPr id="130" name="Google Shape;130;p16"/>
          <p:cNvSpPr txBox="1">
            <a:spLocks noGrp="1"/>
          </p:cNvSpPr>
          <p:nvPr>
            <p:ph type="body" idx="1"/>
          </p:nvPr>
        </p:nvSpPr>
        <p:spPr>
          <a:xfrm>
            <a:off x="545465" y="1776730"/>
            <a:ext cx="8432800" cy="4328160"/>
          </a:xfrm>
          <a:prstGeom prst="rect">
            <a:avLst/>
          </a:prstGeom>
          <a:noFill/>
          <a:ln>
            <a:noFill/>
          </a:ln>
        </p:spPr>
        <p:txBody>
          <a:bodyPr spcFirstLastPara="1" wrap="square" lIns="0" tIns="45700" rIns="0" bIns="45700" anchor="t" anchorCtr="0">
            <a:noAutofit/>
          </a:bodyPr>
          <a:lstStyle/>
          <a:p>
            <a:pPr marL="457200" lvl="0" indent="-317500" algn="l" rtl="0">
              <a:lnSpc>
                <a:spcPct val="100000"/>
              </a:lnSpc>
              <a:spcBef>
                <a:spcPts val="1200"/>
              </a:spcBef>
              <a:spcAft>
                <a:spcPts val="0"/>
              </a:spcAft>
              <a:buClr>
                <a:srgbClr val="262626"/>
              </a:buClr>
              <a:buSzPts val="1400"/>
              <a:buFont typeface="Times New Roman" panose="02020603050405020304"/>
              <a:buChar char="●"/>
            </a:pPr>
            <a:r>
              <a:rPr sz="1600">
                <a:latin typeface="Times New Roman" panose="02020603050405020304"/>
                <a:ea typeface="Times New Roman" panose="02020603050405020304"/>
                <a:cs typeface="Times New Roman" panose="02020603050405020304"/>
                <a:sym typeface="Times New Roman" panose="02020603050405020304"/>
              </a:rPr>
              <a:t>"Blockchain Technology" is the technique in which records of transactions made ethereum or another cryptocurrency are saved in blocks and maintained across all computers connected in a peer-to-peer network. </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00000"/>
              </a:lnSpc>
              <a:spcBef>
                <a:spcPts val="1200"/>
              </a:spcBef>
              <a:spcAft>
                <a:spcPts val="0"/>
              </a:spcAft>
              <a:buClr>
                <a:srgbClr val="262626"/>
              </a:buClr>
              <a:buSzPts val="1400"/>
              <a:buFont typeface="Times New Roman" panose="02020603050405020304"/>
              <a:buChar char="●"/>
            </a:pPr>
            <a:r>
              <a:rPr sz="1600">
                <a:latin typeface="Times New Roman" panose="02020603050405020304"/>
                <a:ea typeface="Times New Roman" panose="02020603050405020304"/>
                <a:cs typeface="Times New Roman" panose="02020603050405020304"/>
                <a:sym typeface="Times New Roman" panose="02020603050405020304"/>
              </a:rPr>
              <a:t>It secures the transactions in such a way that any record of transactions that occurred in the past cannot be modified, as the modification changes the hash of several blocks.</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00000"/>
              </a:lnSpc>
              <a:spcBef>
                <a:spcPts val="1200"/>
              </a:spcBef>
              <a:spcAft>
                <a:spcPts val="0"/>
              </a:spcAft>
              <a:buClr>
                <a:srgbClr val="262626"/>
              </a:buClr>
              <a:buSzPts val="1400"/>
              <a:buFont typeface="Times New Roman" panose="02020603050405020304"/>
              <a:buChar char="●"/>
            </a:pPr>
            <a:r>
              <a:rPr sz="1600">
                <a:latin typeface="Times New Roman" panose="02020603050405020304"/>
                <a:ea typeface="Times New Roman" panose="02020603050405020304"/>
                <a:cs typeface="Times New Roman" panose="02020603050405020304"/>
                <a:sym typeface="Times New Roman" panose="02020603050405020304"/>
              </a:rPr>
              <a:t> All the peers connected to that system do not support that modification, excluding the modifier. Ethereum is a cryptocurrency-based system based on blockchain technology with the currency "Ether" as its name. Ethereum is a platform that allows people to create decentralized applications or adopt them for short periods, and ethereum clients will be developed. </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00000"/>
              </a:lnSpc>
              <a:spcBef>
                <a:spcPts val="1200"/>
              </a:spcBef>
              <a:spcAft>
                <a:spcPts val="0"/>
              </a:spcAft>
              <a:buClr>
                <a:srgbClr val="262626"/>
              </a:buClr>
              <a:buSzPts val="1400"/>
              <a:buFont typeface="Times New Roman" panose="02020603050405020304"/>
              <a:buChar char="●"/>
            </a:pPr>
            <a:r>
              <a:rPr sz="1600">
                <a:latin typeface="Times New Roman" panose="02020603050405020304"/>
                <a:ea typeface="Times New Roman" panose="02020603050405020304"/>
                <a:cs typeface="Times New Roman" panose="02020603050405020304"/>
                <a:sym typeface="Times New Roman" panose="02020603050405020304"/>
              </a:rPr>
              <a:t>It can construct trustworthy and transparent financial apps since it is built on the blockchain. An online, cryptographically secure system that lets individuals preserve ownership of their data benefits from managed property and contracts, social networking, and messaging platforms (Ethereum Community,2016).</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00000"/>
              </a:lnSpc>
              <a:spcBef>
                <a:spcPts val="1200"/>
              </a:spcBef>
              <a:spcAft>
                <a:spcPts val="0"/>
              </a:spcAft>
              <a:buClr>
                <a:srgbClr val="262626"/>
              </a:buClr>
              <a:buSzPts val="1400"/>
              <a:buFont typeface="Times New Roman" panose="02020603050405020304"/>
              <a:buChar char="●"/>
            </a:pPr>
            <a:r>
              <a:rPr sz="1600">
                <a:latin typeface="Times New Roman" panose="02020603050405020304"/>
                <a:ea typeface="Times New Roman" panose="02020603050405020304"/>
                <a:cs typeface="Times New Roman" panose="02020603050405020304"/>
                <a:sym typeface="Times New Roman" panose="02020603050405020304"/>
              </a:rPr>
              <a:t> Cryptocurrency is a digital or virtual currency that may be used to make payments.</a:t>
            </a:r>
            <a:endParaRPr sz="1600">
              <a:latin typeface="Times New Roman" panose="02020603050405020304"/>
              <a:ea typeface="Times New Roman" panose="02020603050405020304"/>
              <a:cs typeface="Times New Roman" panose="02020603050405020304"/>
              <a:sym typeface="Times New Roman" panose="02020603050405020304"/>
            </a:endParaRPr>
          </a:p>
        </p:txBody>
      </p:sp>
      <p:sp>
        <p:nvSpPr>
          <p:cNvPr id="131" name="Google Shape;131;p1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06/11/2023</a:t>
            </a:r>
            <a:endParaRPr lang="en-US"/>
          </a:p>
        </p:txBody>
      </p:sp>
      <p:sp>
        <p:nvSpPr>
          <p:cNvPr id="132" name="Google Shape;132;p16"/>
          <p:cNvSpPr txBox="1">
            <a:spLocks noGrp="1"/>
          </p:cNvSpPr>
          <p:nvPr>
            <p:ph type="ftr" idx="11"/>
          </p:nvPr>
        </p:nvSpPr>
        <p:spPr>
          <a:xfrm>
            <a:off x="3008630" y="6459855"/>
            <a:ext cx="314452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000"/>
              <a:t>DEPT. OF CSE(DS)</a:t>
            </a:r>
            <a:endParaRPr lang="en-US" sz="1000"/>
          </a:p>
        </p:txBody>
      </p:sp>
      <p:sp>
        <p:nvSpPr>
          <p:cNvPr id="133" name="Google Shape;133;p1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134" name="Google Shape;134;p16"/>
          <p:cNvPicPr preferRelativeResize="0"/>
          <p:nvPr/>
        </p:nvPicPr>
        <p:blipFill rotWithShape="1">
          <a:blip r:embed="rId1"/>
          <a:srcRect/>
          <a:stretch>
            <a:fillRect/>
          </a:stretch>
        </p:blipFill>
        <p:spPr>
          <a:xfrm>
            <a:off x="7774118" y="195305"/>
            <a:ext cx="1093844" cy="10597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822960" y="286605"/>
            <a:ext cx="7543800" cy="1237396"/>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Problem Statement</a:t>
            </a:r>
            <a:endParaRPr lang="en-US" b="1">
              <a:latin typeface="Times New Roman" panose="02020603050405020304"/>
              <a:ea typeface="Times New Roman" panose="02020603050405020304"/>
              <a:cs typeface="Times New Roman" panose="02020603050405020304"/>
              <a:sym typeface="Times New Roman" panose="02020603050405020304"/>
            </a:endParaRPr>
          </a:p>
        </p:txBody>
      </p:sp>
      <p:sp>
        <p:nvSpPr>
          <p:cNvPr id="130" name="Google Shape;130;p16"/>
          <p:cNvSpPr txBox="1">
            <a:spLocks noGrp="1"/>
          </p:cNvSpPr>
          <p:nvPr>
            <p:ph type="body" idx="1"/>
          </p:nvPr>
        </p:nvSpPr>
        <p:spPr>
          <a:xfrm>
            <a:off x="545465" y="1776730"/>
            <a:ext cx="8432800" cy="4570730"/>
          </a:xfrm>
          <a:prstGeom prst="rect">
            <a:avLst/>
          </a:prstGeom>
          <a:noFill/>
          <a:ln>
            <a:noFill/>
          </a:ln>
        </p:spPr>
        <p:txBody>
          <a:bodyPr spcFirstLastPara="1" wrap="square" lIns="0" tIns="45700" rIns="0" bIns="45700" anchor="t" anchorCtr="0">
            <a:noAutofit/>
          </a:bodyPr>
          <a:lstStyle/>
          <a:p>
            <a:pPr marL="457200" lvl="0" indent="-317500" algn="l" rtl="0">
              <a:lnSpc>
                <a:spcPct val="100000"/>
              </a:lnSpc>
              <a:spcBef>
                <a:spcPts val="1200"/>
              </a:spcBef>
              <a:spcAft>
                <a:spcPts val="0"/>
              </a:spcAft>
              <a:buClr>
                <a:srgbClr val="262626"/>
              </a:buClr>
              <a:buSzPts val="1400"/>
              <a:buFont typeface="Times New Roman" panose="02020603050405020304"/>
              <a:buChar char="●"/>
            </a:pPr>
            <a:r>
              <a:rPr sz="1600">
                <a:latin typeface="Times New Roman" panose="02020603050405020304"/>
                <a:ea typeface="Times New Roman" panose="02020603050405020304"/>
                <a:cs typeface="Times New Roman" panose="02020603050405020304"/>
                <a:sym typeface="Times New Roman" panose="02020603050405020304"/>
              </a:rPr>
              <a:t>In the rapidly growing landscape of decentralized finance (DeFi) and blockchain-based financial transactions, there exists a need for a more efficient, user-friendly, and cost-effective fund transfer mechanism using Ethereum. </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00000"/>
              </a:lnSpc>
              <a:spcBef>
                <a:spcPts val="1200"/>
              </a:spcBef>
              <a:spcAft>
                <a:spcPts val="0"/>
              </a:spcAft>
              <a:buClr>
                <a:srgbClr val="262626"/>
              </a:buClr>
              <a:buSzPts val="1400"/>
              <a:buFont typeface="Times New Roman" panose="02020603050405020304"/>
              <a:buChar char="●"/>
            </a:pPr>
            <a:r>
              <a:rPr sz="1600">
                <a:latin typeface="Times New Roman" panose="02020603050405020304"/>
                <a:ea typeface="Times New Roman" panose="02020603050405020304"/>
                <a:cs typeface="Times New Roman" panose="02020603050405020304"/>
                <a:sym typeface="Times New Roman" panose="02020603050405020304"/>
              </a:rPr>
              <a:t>Existing solutions often suffer from high gas fees, network congestion, and complex user interfaces, making it challenging for the average person to seamlessly send and receive funds on the Ethereum network. </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00000"/>
              </a:lnSpc>
              <a:spcBef>
                <a:spcPts val="1200"/>
              </a:spcBef>
              <a:spcAft>
                <a:spcPts val="0"/>
              </a:spcAft>
              <a:buClr>
                <a:srgbClr val="262626"/>
              </a:buClr>
              <a:buSzPts val="1400"/>
              <a:buFont typeface="Times New Roman" panose="02020603050405020304"/>
              <a:buChar char="●"/>
            </a:pPr>
            <a:r>
              <a:rPr sz="1600">
                <a:latin typeface="Times New Roman" panose="02020603050405020304"/>
                <a:ea typeface="Times New Roman" panose="02020603050405020304"/>
                <a:cs typeface="Times New Roman" panose="02020603050405020304"/>
                <a:sym typeface="Times New Roman" panose="02020603050405020304"/>
              </a:rPr>
              <a:t>Moreover, there is a lack of user-friendly tools and platforms that integrate with existing financial services and provide a bridge between traditional banking systems and the Ethereum blockchain. This creates a barrier to entry for individuals and businesses looking to harness the benefits of blockchain technology for fund transfers, such as increased security, transparency, and accessibility. </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00000"/>
              </a:lnSpc>
              <a:spcBef>
                <a:spcPts val="1200"/>
              </a:spcBef>
              <a:spcAft>
                <a:spcPts val="0"/>
              </a:spcAft>
              <a:buClr>
                <a:srgbClr val="262626"/>
              </a:buClr>
              <a:buSzPts val="1400"/>
              <a:buFont typeface="Times New Roman" panose="02020603050405020304"/>
              <a:buChar char="●"/>
            </a:pPr>
            <a:r>
              <a:rPr sz="1600">
                <a:latin typeface="Times New Roman" panose="02020603050405020304"/>
                <a:ea typeface="Times New Roman" panose="02020603050405020304"/>
                <a:cs typeface="Times New Roman" panose="02020603050405020304"/>
                <a:sym typeface="Times New Roman" panose="02020603050405020304"/>
              </a:rPr>
              <a:t>Our aim is to develop a user-centric, secure, and interoperable Ethereum-based fund transfer solution that addresses these challenges. Success will be measured by the significant reduction in transaction fees, faster confirmation times, and a seamless user experience that caters to both cryptocurrency enthusiasts and mainstream users while enabling easy integration with traditional financial systems and services.</a:t>
            </a:r>
            <a:endParaRPr sz="1600">
              <a:latin typeface="Times New Roman" panose="02020603050405020304"/>
              <a:ea typeface="Times New Roman" panose="02020603050405020304"/>
              <a:cs typeface="Times New Roman" panose="02020603050405020304"/>
              <a:sym typeface="Times New Roman" panose="02020603050405020304"/>
            </a:endParaRPr>
          </a:p>
        </p:txBody>
      </p:sp>
      <p:sp>
        <p:nvSpPr>
          <p:cNvPr id="131" name="Google Shape;131;p1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06/11/2023</a:t>
            </a:r>
            <a:endParaRPr lang="en-US"/>
          </a:p>
        </p:txBody>
      </p:sp>
      <p:sp>
        <p:nvSpPr>
          <p:cNvPr id="132" name="Google Shape;132;p16"/>
          <p:cNvSpPr txBox="1">
            <a:spLocks noGrp="1"/>
          </p:cNvSpPr>
          <p:nvPr>
            <p:ph type="ftr" idx="11"/>
          </p:nvPr>
        </p:nvSpPr>
        <p:spPr>
          <a:xfrm>
            <a:off x="3008630" y="6459855"/>
            <a:ext cx="314452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000"/>
              <a:t>DEPT. OF CSE(DS)</a:t>
            </a:r>
            <a:endParaRPr lang="en-US" sz="1000"/>
          </a:p>
        </p:txBody>
      </p:sp>
      <p:sp>
        <p:nvSpPr>
          <p:cNvPr id="133" name="Google Shape;133;p1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134" name="Google Shape;134;p16"/>
          <p:cNvPicPr preferRelativeResize="0"/>
          <p:nvPr/>
        </p:nvPicPr>
        <p:blipFill rotWithShape="1">
          <a:blip r:embed="rId1"/>
          <a:srcRect/>
          <a:stretch>
            <a:fillRect/>
          </a:stretch>
        </p:blipFill>
        <p:spPr>
          <a:xfrm>
            <a:off x="7774118" y="195305"/>
            <a:ext cx="1093844" cy="10597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8"/>
          <p:cNvSpPr txBox="1">
            <a:spLocks noGrp="1"/>
          </p:cNvSpPr>
          <p:nvPr>
            <p:ph type="title"/>
          </p:nvPr>
        </p:nvSpPr>
        <p:spPr>
          <a:xfrm>
            <a:off x="822960" y="286604"/>
            <a:ext cx="75438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b="1">
                <a:latin typeface="Times New Roman" panose="02020603050405020304"/>
                <a:ea typeface="Times New Roman" panose="02020603050405020304"/>
                <a:cs typeface="Times New Roman" panose="02020603050405020304"/>
                <a:sym typeface="Times New Roman" panose="02020603050405020304"/>
              </a:rPr>
              <a:t>Literature Survey</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50" name="Google Shape;150;p18"/>
          <p:cNvSpPr txBox="1">
            <a:spLocks noGrp="1"/>
          </p:cNvSpPr>
          <p:nvPr>
            <p:ph type="body" idx="1"/>
          </p:nvPr>
        </p:nvSpPr>
        <p:spPr>
          <a:xfrm>
            <a:off x="822959" y="1845734"/>
            <a:ext cx="7543800" cy="4023300"/>
          </a:xfrm>
          <a:prstGeom prst="rect">
            <a:avLst/>
          </a:prstGeom>
        </p:spPr>
        <p:txBody>
          <a:bodyPr spcFirstLastPara="1" wrap="square" lIns="0" tIns="45700" rIns="0" bIns="45700" anchor="t" anchorCtr="0">
            <a:normAutofit/>
          </a:bodyPr>
          <a:lstStyle/>
          <a:p>
            <a:pPr marL="0" lvl="0" indent="0" algn="l" rtl="0">
              <a:lnSpc>
                <a:spcPct val="70000"/>
              </a:lnSpc>
              <a:spcBef>
                <a:spcPts val="1200"/>
              </a:spcBef>
              <a:spcAft>
                <a:spcPts val="0"/>
              </a:spcAft>
              <a:buNone/>
            </a:pPr>
            <a:endParaRPr sz="1050">
              <a:solidFill>
                <a:schemeClr val="dk1"/>
              </a:solidFill>
              <a:highlight>
                <a:srgbClr val="F9F9FE"/>
              </a:highlight>
              <a:latin typeface="Roboto" panose="02000000000000000000"/>
              <a:ea typeface="Roboto" panose="02000000000000000000"/>
              <a:cs typeface="Roboto" panose="02000000000000000000"/>
              <a:sym typeface="Roboto" panose="02000000000000000000"/>
            </a:endParaRPr>
          </a:p>
          <a:p>
            <a:pPr marL="0" lvl="0" indent="0" algn="l" rtl="0">
              <a:spcBef>
                <a:spcPts val="1200"/>
              </a:spcBef>
              <a:spcAft>
                <a:spcPts val="200"/>
              </a:spcAft>
              <a:buNone/>
            </a:pPr>
            <a:endParaRPr sz="1050">
              <a:solidFill>
                <a:schemeClr val="dk1"/>
              </a:solidFill>
              <a:highlight>
                <a:srgbClr val="F9F9FE"/>
              </a:highlight>
              <a:latin typeface="Roboto" panose="02000000000000000000"/>
              <a:ea typeface="Roboto" panose="02000000000000000000"/>
              <a:cs typeface="Roboto" panose="02000000000000000000"/>
              <a:sym typeface="Roboto" panose="02000000000000000000"/>
            </a:endParaRPr>
          </a:p>
        </p:txBody>
      </p:sp>
      <p:sp>
        <p:nvSpPr>
          <p:cNvPr id="151" name="Google Shape;151;p18"/>
          <p:cNvSpPr txBox="1">
            <a:spLocks noGrp="1"/>
          </p:cNvSpPr>
          <p:nvPr>
            <p:ph type="sldNum" idx="12"/>
          </p:nvPr>
        </p:nvSpPr>
        <p:spPr>
          <a:xfrm>
            <a:off x="7425344" y="6459786"/>
            <a:ext cx="984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
        <p:nvSpPr>
          <p:cNvPr id="131" name="Google Shape;131;p1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06/11/2023</a:t>
            </a:r>
            <a:endParaRPr lang="en-US"/>
          </a:p>
        </p:txBody>
      </p:sp>
      <p:sp>
        <p:nvSpPr>
          <p:cNvPr id="132" name="Google Shape;132;p16"/>
          <p:cNvSpPr txBox="1">
            <a:spLocks noGrp="1"/>
          </p:cNvSpPr>
          <p:nvPr>
            <p:ph type="ftr" idx="11"/>
          </p:nvPr>
        </p:nvSpPr>
        <p:spPr>
          <a:xfrm>
            <a:off x="3008630" y="6459855"/>
            <a:ext cx="3144520" cy="365125"/>
          </a:xfrm>
          <a:prstGeom prst="rect">
            <a:avLst/>
          </a:prstGeom>
          <a:noFill/>
          <a:ln>
            <a:noFill/>
          </a:ln>
        </p:spPr>
        <p:txBody>
          <a:bodyPr spcFirstLastPara="1" wrap="square" lIns="91425" tIns="45700" rIns="91425" bIns="45700" anchor="ctr" anchorCtr="0">
            <a:noAutofit/>
          </a:bodyPr>
          <a:p>
            <a:pPr marL="0" lvl="0" indent="0" algn="ctr" rtl="0">
              <a:spcBef>
                <a:spcPts val="0"/>
              </a:spcBef>
              <a:spcAft>
                <a:spcPts val="0"/>
              </a:spcAft>
              <a:buNone/>
            </a:pPr>
            <a:r>
              <a:rPr lang="en-US" sz="1000"/>
              <a:t>DEPT. OF CSE(DS)</a:t>
            </a:r>
            <a:endParaRPr lang="en-US" sz="1000"/>
          </a:p>
        </p:txBody>
      </p:sp>
      <p:graphicFrame>
        <p:nvGraphicFramePr>
          <p:cNvPr id="3" name="Table 2"/>
          <p:cNvGraphicFramePr/>
          <p:nvPr/>
        </p:nvGraphicFramePr>
        <p:xfrm>
          <a:off x="0" y="1733550"/>
          <a:ext cx="9144000" cy="4755515"/>
        </p:xfrm>
        <a:graphic>
          <a:graphicData uri="http://schemas.openxmlformats.org/drawingml/2006/table">
            <a:tbl>
              <a:tblPr firstRow="1" bandRow="1">
                <a:tableStyleId>{5C22544A-7EE6-4342-B048-85BDC9FD1C3A}</a:tableStyleId>
              </a:tblPr>
              <a:tblGrid>
                <a:gridCol w="969010"/>
                <a:gridCol w="2286000"/>
                <a:gridCol w="2944495"/>
                <a:gridCol w="2944495"/>
              </a:tblGrid>
              <a:tr h="767080">
                <a:tc>
                  <a:txBody>
                    <a:bodyPr/>
                    <a:p>
                      <a:pPr>
                        <a:buNone/>
                      </a:pPr>
                      <a:r>
                        <a:rPr lang="en-US" sz="2000">
                          <a:sym typeface="+mn-ea"/>
                        </a:rPr>
                        <a:t>Sr. No</a:t>
                      </a:r>
                      <a:endParaRPr lang="en-US" sz="2000" u="none" strike="noStrike" cap="none"/>
                    </a:p>
                    <a:p>
                      <a:pPr>
                        <a:buNone/>
                      </a:pPr>
                      <a:endParaRPr lang="en-US" sz="2000"/>
                    </a:p>
                  </a:txBody>
                  <a:tcPr/>
                </a:tc>
                <a:tc>
                  <a:txBody>
                    <a:bodyPr/>
                    <a:p>
                      <a:pPr>
                        <a:buNone/>
                      </a:pPr>
                      <a:r>
                        <a:rPr lang="en-US" sz="2000">
                          <a:sym typeface="+mn-ea"/>
                        </a:rPr>
                        <a:t>Paper Title</a:t>
                      </a:r>
                      <a:endParaRPr lang="en-US" sz="2000"/>
                    </a:p>
                    <a:p>
                      <a:pPr>
                        <a:buNone/>
                      </a:pPr>
                      <a:endParaRPr lang="en-US" sz="2000"/>
                    </a:p>
                  </a:txBody>
                  <a:tcPr/>
                </a:tc>
                <a:tc>
                  <a:txBody>
                    <a:bodyPr/>
                    <a:p>
                      <a:pPr>
                        <a:buNone/>
                      </a:pPr>
                      <a:r>
                        <a:rPr lang="en-US" sz="2000">
                          <a:sym typeface="+mn-ea"/>
                        </a:rPr>
                        <a:t>Advantages</a:t>
                      </a:r>
                      <a:endParaRPr lang="en-US" sz="2000"/>
                    </a:p>
                    <a:p>
                      <a:pPr>
                        <a:buNone/>
                      </a:pPr>
                      <a:endParaRPr lang="en-US" sz="2000"/>
                    </a:p>
                  </a:txBody>
                  <a:tcPr/>
                </a:tc>
                <a:tc>
                  <a:txBody>
                    <a:bodyPr/>
                    <a:p>
                      <a:pPr>
                        <a:buNone/>
                      </a:pPr>
                      <a:r>
                        <a:rPr lang="en-US" sz="2000">
                          <a:sym typeface="+mn-ea"/>
                        </a:rPr>
                        <a:t>Disadvantages</a:t>
                      </a:r>
                      <a:endParaRPr lang="en-US" sz="2000"/>
                    </a:p>
                    <a:p>
                      <a:pPr>
                        <a:buNone/>
                      </a:pPr>
                      <a:endParaRPr lang="en-US" sz="2000"/>
                    </a:p>
                  </a:txBody>
                  <a:tcPr/>
                </a:tc>
              </a:tr>
              <a:tr h="767080">
                <a:tc>
                  <a:txBody>
                    <a:bodyPr/>
                    <a:p>
                      <a:pPr>
                        <a:buNone/>
                      </a:pPr>
                      <a:r>
                        <a:rPr lang="en-US" sz="1600"/>
                        <a:t>       1</a:t>
                      </a:r>
                      <a:endParaRPr lang="en-US" sz="1600"/>
                    </a:p>
                  </a:txBody>
                  <a:tcPr/>
                </a:tc>
                <a:tc>
                  <a:txBody>
                    <a:bodyPr/>
                    <a:p>
                      <a:pPr marL="0" indent="0">
                        <a:buNone/>
                      </a:pPr>
                      <a:r>
                        <a:rPr lang="en-US" sz="1600">
                          <a:solidFill>
                            <a:srgbClr val="000000"/>
                          </a:solidFill>
                          <a:latin typeface="Times New Roman" panose="02020603050405020304" charset="0"/>
                          <a:cs typeface="Times New Roman" panose="02020603050405020304" charset="0"/>
                        </a:rPr>
                        <a:t>Blockchain based Peer to Peer Money Transfer using Cryptocurrency</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43815" marT="5714" marB="0" vert="horz" anchor="t" anchorCtr="0"/>
                </a:tc>
                <a:tc>
                  <a:txBody>
                    <a:bodyPr/>
                    <a:p>
                      <a:pPr marL="0" indent="0">
                        <a:buNone/>
                      </a:pPr>
                      <a:r>
                        <a:rPr lang="en-US" sz="1600">
                          <a:solidFill>
                            <a:srgbClr val="000000"/>
                          </a:solidFill>
                          <a:latin typeface="Times New Roman" panose="02020603050405020304" charset="0"/>
                          <a:cs typeface="Times New Roman" panose="02020603050405020304" charset="0"/>
                        </a:rPr>
                        <a:t>Eliminates the need for intermediaries, such as banks, in P2P transactions, allowing users to have more control over their funds and reducing the risk of censorship or control by centralized authorities.</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43815" marT="5714" marB="0" vert="horz" anchor="t" anchorCtr="0"/>
                </a:tc>
                <a:tc>
                  <a:txBody>
                    <a:bodyPr/>
                    <a:p>
                      <a:pPr marL="0" indent="0">
                        <a:buNone/>
                      </a:pPr>
                      <a:r>
                        <a:rPr lang="en-US" sz="1600">
                          <a:solidFill>
                            <a:srgbClr val="000000"/>
                          </a:solidFill>
                          <a:latin typeface="Times New Roman" panose="02020603050405020304" charset="0"/>
                          <a:cs typeface="Times New Roman" panose="02020603050405020304" charset="0"/>
                        </a:rPr>
                        <a:t>The lack of regulatory oversight in the cryptocurrency space can lead to security and fraud risks, as well as potential legal issues in certain jurisdictions.</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43815" marT="5714" marB="0" vert="horz" anchor="t" anchorCtr="0"/>
                </a:tc>
              </a:tr>
              <a:tr h="767080">
                <a:tc>
                  <a:txBody>
                    <a:bodyPr/>
                    <a:p>
                      <a:pPr marL="0" indent="0" algn="ctr">
                        <a:buNone/>
                      </a:pPr>
                      <a:r>
                        <a:rPr lang="en-US" sz="1600">
                          <a:solidFill>
                            <a:srgbClr val="000000"/>
                          </a:solidFill>
                          <a:latin typeface="Times New Roman" panose="02020603050405020304" charset="0"/>
                          <a:ea typeface="Times New Roman" panose="02020603050405020304" charset="0"/>
                          <a:cs typeface="Times New Roman" panose="02020603050405020304" charset="0"/>
                        </a:rPr>
                        <a:t>2</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43815" marT="5714" marB="0" vert="horz" anchor="t" anchorCtr="0"/>
                </a:tc>
                <a:tc>
                  <a:txBody>
                    <a:bodyPr/>
                    <a:p>
                      <a:pPr marL="0" indent="0">
                        <a:buNone/>
                      </a:pPr>
                      <a:r>
                        <a:rPr lang="en-US" sz="1600">
                          <a:solidFill>
                            <a:srgbClr val="000000"/>
                          </a:solidFill>
                          <a:latin typeface="Times New Roman" panose="02020603050405020304" charset="0"/>
                          <a:cs typeface="Times New Roman" panose="02020603050405020304" charset="0"/>
                        </a:rPr>
                        <a:t>Decentralized Finance and Crypto Banking System Using Ethereum-based Blockchain Technology</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43815" marT="5714" marB="0" vert="horz" anchor="t" anchorCtr="0"/>
                </a:tc>
                <a:tc>
                  <a:txBody>
                    <a:bodyPr/>
                    <a:p>
                      <a:pPr marL="0" indent="0">
                        <a:buNone/>
                      </a:pPr>
                      <a:r>
                        <a:rPr lang="en-US" sz="1600">
                          <a:solidFill>
                            <a:srgbClr val="000000"/>
                          </a:solidFill>
                          <a:latin typeface="Times New Roman" panose="02020603050405020304" charset="0"/>
                          <a:cs typeface="Times New Roman" panose="02020603050405020304" charset="0"/>
                        </a:rPr>
                        <a:t>Anyone with an internet connection can participate in DeFi and crypto banking, making financial services accessible 24/7 from anywhere in the world.</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43815" marT="5714" marB="0" vert="horz" anchor="t" anchorCtr="0"/>
                </a:tc>
                <a:tc>
                  <a:txBody>
                    <a:bodyPr/>
                    <a:p>
                      <a:pPr marL="0" indent="0">
                        <a:buNone/>
                      </a:pPr>
                      <a:r>
                        <a:rPr lang="en-US" sz="1600">
                          <a:solidFill>
                            <a:srgbClr val="000000"/>
                          </a:solidFill>
                          <a:latin typeface="Times New Roman" panose="02020603050405020304" charset="0"/>
                          <a:cs typeface="Times New Roman" panose="02020603050405020304" charset="0"/>
                        </a:rPr>
                        <a:t>Cryptocurrencies are highly volatile, which can result in significant price fluctuations, leading to potential losses for users and instability in DeFi platforms. </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43815" marT="5714" marB="0" vert="horz" anchor="t" anchorCtr="0"/>
                </a:tc>
              </a:tr>
              <a:tr h="767080">
                <a:tc>
                  <a:txBody>
                    <a:bodyPr/>
                    <a:p>
                      <a:pPr marL="0" indent="0" algn="ctr">
                        <a:buNone/>
                      </a:pPr>
                      <a:r>
                        <a:rPr lang="en-US" sz="1600">
                          <a:solidFill>
                            <a:srgbClr val="000000"/>
                          </a:solidFill>
                          <a:latin typeface="Times New Roman" panose="02020603050405020304" charset="0"/>
                          <a:cs typeface="Times New Roman" panose="02020603050405020304" charset="0"/>
                        </a:rPr>
                        <a:t>3 </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43815" marT="5714" marB="0" vert="horz" anchor="t" anchorCtr="0"/>
                </a:tc>
                <a:tc>
                  <a:txBody>
                    <a:bodyPr/>
                    <a:p>
                      <a:pPr marL="0" indent="0">
                        <a:buNone/>
                      </a:pPr>
                      <a:r>
                        <a:rPr lang="en-US" sz="1600">
                          <a:solidFill>
                            <a:srgbClr val="000000"/>
                          </a:solidFill>
                          <a:latin typeface="Times New Roman" panose="02020603050405020304" charset="0"/>
                          <a:cs typeface="Times New Roman" panose="02020603050405020304" charset="0"/>
                        </a:rPr>
                        <a:t>Ethereum Blockchain based smart contract for Secured transactions between Founders/Entrepreneurs and Contributors under Start-up Projects</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43815" marT="5714" marB="0" vert="horz" anchor="t" anchorCtr="0"/>
                </a:tc>
                <a:tc>
                  <a:txBody>
                    <a:bodyPr/>
                    <a:p>
                      <a:pPr marL="0" indent="0">
                        <a:buNone/>
                      </a:pPr>
                      <a:r>
                        <a:rPr lang="en-US" sz="1600">
                          <a:solidFill>
                            <a:srgbClr val="000000"/>
                          </a:solidFill>
                          <a:latin typeface="Times New Roman" panose="02020603050405020304" charset="0"/>
                          <a:cs typeface="Times New Roman" panose="02020603050405020304" charset="0"/>
                        </a:rPr>
                        <a:t>Ethereum smart contracts are transparent and provide all parties with a clear view of the terms and conditions of the transaction, enhancing trust and reducing disputes.</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43815" marT="5714" marB="0" vert="horz" anchor="t" anchorCtr="0"/>
                </a:tc>
                <a:tc>
                  <a:txBody>
                    <a:bodyPr/>
                    <a:p>
                      <a:pPr marL="0" indent="0">
                        <a:buNone/>
                      </a:pPr>
                      <a:r>
                        <a:rPr lang="en-US" sz="1600">
                          <a:solidFill>
                            <a:srgbClr val="000000"/>
                          </a:solidFill>
                          <a:latin typeface="Times New Roman" panose="02020603050405020304" charset="0"/>
                          <a:cs typeface="Times New Roman" panose="02020603050405020304" charset="0"/>
                        </a:rPr>
                        <a:t>Creating and managing smart contracts can be complex, requiring a level of technical expertise that may be a barrier for some entrepreneurs and contributors.</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43815" marT="5714" marB="0" vert="horz" anchor="t" anchorCtr="0"/>
                </a:tc>
              </a:tr>
              <a:tr h="767080">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r>
              <a:tr h="767080">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8"/>
          <p:cNvSpPr txBox="1">
            <a:spLocks noGrp="1"/>
          </p:cNvSpPr>
          <p:nvPr>
            <p:ph type="title"/>
          </p:nvPr>
        </p:nvSpPr>
        <p:spPr>
          <a:xfrm>
            <a:off x="822960" y="286604"/>
            <a:ext cx="75438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b="1">
                <a:latin typeface="Times New Roman" panose="02020603050405020304"/>
                <a:ea typeface="Times New Roman" panose="02020603050405020304"/>
                <a:cs typeface="Times New Roman" panose="02020603050405020304"/>
                <a:sym typeface="Times New Roman" panose="02020603050405020304"/>
              </a:rPr>
              <a:t>Literature Survey</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50" name="Google Shape;150;p18"/>
          <p:cNvSpPr txBox="1">
            <a:spLocks noGrp="1"/>
          </p:cNvSpPr>
          <p:nvPr>
            <p:ph type="body" idx="1"/>
          </p:nvPr>
        </p:nvSpPr>
        <p:spPr>
          <a:xfrm>
            <a:off x="822959" y="1845734"/>
            <a:ext cx="7543800" cy="4023300"/>
          </a:xfrm>
          <a:prstGeom prst="rect">
            <a:avLst/>
          </a:prstGeom>
        </p:spPr>
        <p:txBody>
          <a:bodyPr spcFirstLastPara="1" wrap="square" lIns="0" tIns="45700" rIns="0" bIns="45700" anchor="t" anchorCtr="0">
            <a:normAutofit/>
          </a:bodyPr>
          <a:lstStyle/>
          <a:p>
            <a:pPr marL="0" lvl="0" indent="0" algn="l" rtl="0">
              <a:lnSpc>
                <a:spcPct val="70000"/>
              </a:lnSpc>
              <a:spcBef>
                <a:spcPts val="1200"/>
              </a:spcBef>
              <a:spcAft>
                <a:spcPts val="0"/>
              </a:spcAft>
              <a:buNone/>
            </a:pPr>
            <a:endParaRPr sz="1050">
              <a:solidFill>
                <a:schemeClr val="dk1"/>
              </a:solidFill>
              <a:highlight>
                <a:srgbClr val="F9F9FE"/>
              </a:highlight>
              <a:latin typeface="Roboto" panose="02000000000000000000"/>
              <a:ea typeface="Roboto" panose="02000000000000000000"/>
              <a:cs typeface="Roboto" panose="02000000000000000000"/>
              <a:sym typeface="Roboto" panose="02000000000000000000"/>
            </a:endParaRPr>
          </a:p>
          <a:p>
            <a:pPr marL="0" lvl="0" indent="0" algn="l" rtl="0">
              <a:spcBef>
                <a:spcPts val="1200"/>
              </a:spcBef>
              <a:spcAft>
                <a:spcPts val="200"/>
              </a:spcAft>
              <a:buNone/>
            </a:pPr>
            <a:endParaRPr sz="1050">
              <a:solidFill>
                <a:schemeClr val="dk1"/>
              </a:solidFill>
              <a:highlight>
                <a:srgbClr val="F9F9FE"/>
              </a:highlight>
              <a:latin typeface="Roboto" panose="02000000000000000000"/>
              <a:ea typeface="Roboto" panose="02000000000000000000"/>
              <a:cs typeface="Roboto" panose="02000000000000000000"/>
              <a:sym typeface="Roboto" panose="02000000000000000000"/>
            </a:endParaRPr>
          </a:p>
        </p:txBody>
      </p:sp>
      <p:sp>
        <p:nvSpPr>
          <p:cNvPr id="151" name="Google Shape;151;p18"/>
          <p:cNvSpPr txBox="1">
            <a:spLocks noGrp="1"/>
          </p:cNvSpPr>
          <p:nvPr>
            <p:ph type="sldNum" idx="12"/>
          </p:nvPr>
        </p:nvSpPr>
        <p:spPr>
          <a:xfrm>
            <a:off x="7425344" y="6459786"/>
            <a:ext cx="984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
        <p:nvSpPr>
          <p:cNvPr id="131" name="Google Shape;131;p1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06/11/2023</a:t>
            </a:r>
            <a:endParaRPr lang="en-US"/>
          </a:p>
        </p:txBody>
      </p:sp>
      <p:sp>
        <p:nvSpPr>
          <p:cNvPr id="132" name="Google Shape;132;p16"/>
          <p:cNvSpPr txBox="1">
            <a:spLocks noGrp="1"/>
          </p:cNvSpPr>
          <p:nvPr>
            <p:ph type="ftr" idx="11"/>
          </p:nvPr>
        </p:nvSpPr>
        <p:spPr>
          <a:xfrm>
            <a:off x="3008630" y="6459855"/>
            <a:ext cx="3144520" cy="365125"/>
          </a:xfrm>
          <a:prstGeom prst="rect">
            <a:avLst/>
          </a:prstGeom>
          <a:noFill/>
          <a:ln>
            <a:noFill/>
          </a:ln>
        </p:spPr>
        <p:txBody>
          <a:bodyPr spcFirstLastPara="1" wrap="square" lIns="91425" tIns="45700" rIns="91425" bIns="45700" anchor="ctr" anchorCtr="0">
            <a:noAutofit/>
          </a:bodyPr>
          <a:p>
            <a:pPr marL="0" lvl="0" indent="0" algn="ctr" rtl="0">
              <a:spcBef>
                <a:spcPts val="0"/>
              </a:spcBef>
              <a:spcAft>
                <a:spcPts val="0"/>
              </a:spcAft>
              <a:buNone/>
            </a:pPr>
            <a:r>
              <a:rPr lang="en-US" sz="1000"/>
              <a:t>DEPT. OF CSE(DS)</a:t>
            </a:r>
            <a:endParaRPr lang="en-US" sz="1000"/>
          </a:p>
        </p:txBody>
      </p:sp>
      <p:graphicFrame>
        <p:nvGraphicFramePr>
          <p:cNvPr id="2" name="Table 1"/>
          <p:cNvGraphicFramePr/>
          <p:nvPr/>
        </p:nvGraphicFramePr>
        <p:xfrm>
          <a:off x="0" y="1845310"/>
          <a:ext cx="9144000" cy="2618105"/>
        </p:xfrm>
        <a:graphic>
          <a:graphicData uri="http://schemas.openxmlformats.org/drawingml/2006/table">
            <a:tbl>
              <a:tblPr firstRow="1" bandRow="1">
                <a:tableStyleId>{5C22544A-7EE6-4342-B048-85BDC9FD1C3A}</a:tableStyleId>
              </a:tblPr>
              <a:tblGrid>
                <a:gridCol w="939800"/>
                <a:gridCol w="2414905"/>
                <a:gridCol w="2701925"/>
                <a:gridCol w="3087370"/>
              </a:tblGrid>
              <a:tr h="437515">
                <a:tc>
                  <a:txBody>
                    <a:bodyPr/>
                    <a:p>
                      <a:pPr>
                        <a:buNone/>
                      </a:pPr>
                      <a:r>
                        <a:rPr lang="en-US" sz="2000">
                          <a:sym typeface="+mn-ea"/>
                        </a:rPr>
                        <a:t>Sr. No</a:t>
                      </a:r>
                      <a:endParaRPr lang="en-US" sz="2000" u="none" strike="noStrike" cap="none"/>
                    </a:p>
                    <a:p>
                      <a:pPr>
                        <a:buNone/>
                      </a:pPr>
                      <a:endParaRPr lang="en-US" sz="2000"/>
                    </a:p>
                  </a:txBody>
                  <a:tcPr/>
                </a:tc>
                <a:tc>
                  <a:txBody>
                    <a:bodyPr/>
                    <a:p>
                      <a:pPr>
                        <a:buNone/>
                      </a:pPr>
                      <a:r>
                        <a:rPr lang="en-US" sz="2000">
                          <a:sym typeface="+mn-ea"/>
                        </a:rPr>
                        <a:t>Paper Title</a:t>
                      </a:r>
                      <a:endParaRPr lang="en-US" sz="2000"/>
                    </a:p>
                    <a:p>
                      <a:pPr>
                        <a:buNone/>
                      </a:pPr>
                      <a:endParaRPr lang="en-US" sz="2000"/>
                    </a:p>
                  </a:txBody>
                  <a:tcPr/>
                </a:tc>
                <a:tc>
                  <a:txBody>
                    <a:bodyPr/>
                    <a:p>
                      <a:pPr>
                        <a:buNone/>
                      </a:pPr>
                      <a:r>
                        <a:rPr lang="en-US" sz="2000">
                          <a:sym typeface="+mn-ea"/>
                        </a:rPr>
                        <a:t>Advantages</a:t>
                      </a:r>
                      <a:endParaRPr lang="en-US" sz="2000"/>
                    </a:p>
                    <a:p>
                      <a:pPr>
                        <a:buNone/>
                      </a:pPr>
                      <a:endParaRPr lang="en-US" sz="2000"/>
                    </a:p>
                  </a:txBody>
                  <a:tcPr/>
                </a:tc>
                <a:tc>
                  <a:txBody>
                    <a:bodyPr/>
                    <a:p>
                      <a:pPr>
                        <a:buNone/>
                      </a:pPr>
                      <a:r>
                        <a:rPr lang="en-US" sz="2000">
                          <a:sym typeface="+mn-ea"/>
                        </a:rPr>
                        <a:t>Disadvantages</a:t>
                      </a:r>
                      <a:endParaRPr lang="en-US" sz="2000"/>
                    </a:p>
                    <a:p>
                      <a:pPr>
                        <a:buNone/>
                      </a:pPr>
                      <a:endParaRPr lang="en-US" sz="2000"/>
                    </a:p>
                  </a:txBody>
                  <a:tcPr/>
                </a:tc>
              </a:tr>
              <a:tr h="957580">
                <a:tc>
                  <a:txBody>
                    <a:bodyPr/>
                    <a:p>
                      <a:pPr marL="0" indent="0" algn="ctr">
                        <a:buNone/>
                      </a:pPr>
                      <a:r>
                        <a:rPr lang="en-US" sz="1600">
                          <a:solidFill>
                            <a:srgbClr val="000000"/>
                          </a:solidFill>
                          <a:latin typeface="Times New Roman" panose="02020603050405020304" charset="0"/>
                          <a:cs typeface="Times New Roman" panose="02020603050405020304" charset="0"/>
                        </a:rPr>
                        <a:t>4 </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43815" marT="5714" marB="0" vert="horz" anchor="t" anchorCtr="0"/>
                </a:tc>
                <a:tc>
                  <a:txBody>
                    <a:bodyPr/>
                    <a:p>
                      <a:pPr marL="0" indent="0">
                        <a:buNone/>
                      </a:pPr>
                      <a:r>
                        <a:rPr lang="en-US" sz="1600">
                          <a:solidFill>
                            <a:srgbClr val="000000"/>
                          </a:solidFill>
                          <a:latin typeface="Times New Roman" panose="02020603050405020304" charset="0"/>
                          <a:cs typeface="Times New Roman" panose="02020603050405020304" charset="0"/>
                        </a:rPr>
                        <a:t>Foreign money transfer using blockchain</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43815" marT="5714" marB="0" vert="horz" anchor="t" anchorCtr="0"/>
                </a:tc>
                <a:tc>
                  <a:txBody>
                    <a:bodyPr/>
                    <a:p>
                      <a:pPr marL="0" indent="0">
                        <a:buNone/>
                      </a:pPr>
                      <a:r>
                        <a:rPr lang="en-US" sz="1600">
                          <a:solidFill>
                            <a:srgbClr val="000000"/>
                          </a:solidFill>
                          <a:latin typeface="Times New Roman" panose="02020603050405020304" charset="0"/>
                          <a:cs typeface="Times New Roman" panose="02020603050405020304" charset="0"/>
                        </a:rPr>
                        <a:t>Blockchain-based foreign money transfers can significantly reduce transaction times, with some transactions settling in minutes instead of days, as seen in traditional banking systems.</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43815" marT="5714" marB="0" vert="horz" anchor="t" anchorCtr="0"/>
                </a:tc>
                <a:tc>
                  <a:txBody>
                    <a:bodyPr/>
                    <a:p>
                      <a:pPr marL="0" indent="0">
                        <a:buNone/>
                      </a:pPr>
                      <a:r>
                        <a:rPr lang="en-US" sz="1600">
                          <a:solidFill>
                            <a:srgbClr val="000000"/>
                          </a:solidFill>
                          <a:latin typeface="Times New Roman" panose="02020603050405020304" charset="0"/>
                          <a:cs typeface="Times New Roman" panose="02020603050405020304" charset="0"/>
                        </a:rPr>
                        <a:t>Blockchain technology may not be well-understood by the general population, potentially creating barriers to its widespread adoption for international money transfers.</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43815" marT="5714" marB="0" vert="horz" anchor="t" anchorCtr="0"/>
                </a:tc>
              </a:tr>
              <a:tr h="959485">
                <a:tc>
                  <a:txBody>
                    <a:bodyPr/>
                    <a:p>
                      <a:pPr marL="0" indent="0" algn="ctr">
                        <a:buNone/>
                      </a:pPr>
                      <a:r>
                        <a:rPr lang="en-US" sz="1600">
                          <a:solidFill>
                            <a:srgbClr val="000000"/>
                          </a:solidFill>
                          <a:latin typeface="Times New Roman" panose="02020603050405020304" charset="0"/>
                          <a:cs typeface="Times New Roman" panose="02020603050405020304" charset="0"/>
                        </a:rPr>
                        <a:t>5 </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43815" marT="5714" marB="0" vert="horz" anchor="t" anchorCtr="0"/>
                </a:tc>
                <a:tc>
                  <a:txBody>
                    <a:bodyPr/>
                    <a:p>
                      <a:pPr marL="0" indent="0">
                        <a:buNone/>
                      </a:pPr>
                      <a:r>
                        <a:rPr lang="en-US" sz="1600">
                          <a:solidFill>
                            <a:srgbClr val="000000"/>
                          </a:solidFill>
                          <a:latin typeface="Times New Roman" panose="02020603050405020304" charset="0"/>
                          <a:cs typeface="Times New Roman" panose="02020603050405020304" charset="0"/>
                        </a:rPr>
                        <a:t>Modeling and Understanding Ethereum Transaction Records via A Complex Network Approach</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43815" marT="5714" marB="0" vert="horz" anchor="t" anchorCtr="0"/>
                </a:tc>
                <a:tc>
                  <a:txBody>
                    <a:bodyPr/>
                    <a:p>
                      <a:pPr marL="0" indent="0">
                        <a:buNone/>
                      </a:pPr>
                      <a:r>
                        <a:rPr lang="en-US" sz="1600">
                          <a:solidFill>
                            <a:srgbClr val="000000"/>
                          </a:solidFill>
                          <a:latin typeface="Times New Roman" panose="02020603050405020304" charset="0"/>
                          <a:cs typeface="Times New Roman" panose="02020603050405020304" charset="0"/>
                        </a:rPr>
                        <a:t>Complex network approaches can handle the vast amount of transaction data on the Ethereum network, making it scalable for research and analysis of large datasets.</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43815" marT="5714" marB="0" vert="horz" anchor="t" anchorCtr="0"/>
                </a:tc>
                <a:tc>
                  <a:txBody>
                    <a:bodyPr/>
                    <a:p>
                      <a:pPr marL="0" indent="0">
                        <a:buNone/>
                      </a:pPr>
                      <a:r>
                        <a:rPr lang="en-US" sz="1600">
                          <a:solidFill>
                            <a:srgbClr val="000000"/>
                          </a:solidFill>
                          <a:latin typeface="Times New Roman" panose="02020603050405020304" charset="0"/>
                          <a:cs typeface="Times New Roman" panose="02020603050405020304" charset="0"/>
                        </a:rPr>
                        <a:t>Ethereum transaction data is complex and rapidly evolving, making it challenging to preprocess, model, and analyze effectively using complex network approaches.</a:t>
                      </a:r>
                      <a:endParaRPr lang="en-US" sz="16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43815" marT="5714" marB="0" vert="horz" anchor="t" anchorCtr="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822960" y="286604"/>
            <a:ext cx="75438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b="1">
                <a:latin typeface="Times New Roman" panose="02020603050405020304"/>
                <a:ea typeface="Times New Roman" panose="02020603050405020304"/>
                <a:cs typeface="Times New Roman" panose="02020603050405020304"/>
                <a:sym typeface="Times New Roman" panose="02020603050405020304"/>
              </a:rPr>
              <a:t>Proposed System</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94" name="Google Shape;194;p23"/>
          <p:cNvSpPr txBox="1">
            <a:spLocks noGrp="1"/>
          </p:cNvSpPr>
          <p:nvPr>
            <p:ph type="body" idx="1"/>
          </p:nvPr>
        </p:nvSpPr>
        <p:spPr>
          <a:xfrm>
            <a:off x="822959" y="1845734"/>
            <a:ext cx="7543800" cy="4023300"/>
          </a:xfrm>
          <a:prstGeom prst="rect">
            <a:avLst/>
          </a:prstGeom>
        </p:spPr>
        <p:txBody>
          <a:bodyPr spcFirstLastPara="1" wrap="square" lIns="0" tIns="45700" rIns="0" bIns="45700" anchor="t" anchorCtr="0">
            <a:normAutofit/>
          </a:bodyPr>
          <a:lstStyle/>
          <a:p>
            <a:pPr marL="285750" lvl="0" indent="-285750" algn="l" rtl="0">
              <a:spcBef>
                <a:spcPts val="1200"/>
              </a:spcBef>
              <a:spcAft>
                <a:spcPts val="200"/>
              </a:spcAft>
              <a:buFont typeface="Arial" panose="020B0604020202020204" pitchFamily="34" charset="0"/>
              <a:buChar char="•"/>
            </a:pPr>
            <a:r>
              <a:rPr sz="1600">
                <a:solidFill>
                  <a:srgbClr val="262626"/>
                </a:solidFill>
                <a:latin typeface="Times New Roman" panose="02020603050405020304" charset="0"/>
                <a:cs typeface="Times New Roman" panose="02020603050405020304" charset="0"/>
              </a:rPr>
              <a:t>Fund transfer with Ethereum involves sending and receiving digital assets, typically in the form of Ether (ETH) or other Ethereum-based tokens, over the Ethereum blockchain. </a:t>
            </a:r>
            <a:endParaRPr sz="1600">
              <a:solidFill>
                <a:srgbClr val="262626"/>
              </a:solidFill>
              <a:latin typeface="Times New Roman" panose="02020603050405020304" charset="0"/>
              <a:cs typeface="Times New Roman" panose="02020603050405020304" charset="0"/>
            </a:endParaRPr>
          </a:p>
          <a:p>
            <a:pPr marL="285750" lvl="0" indent="-285750" algn="l" rtl="0">
              <a:spcBef>
                <a:spcPts val="1200"/>
              </a:spcBef>
              <a:spcAft>
                <a:spcPts val="200"/>
              </a:spcAft>
              <a:buFont typeface="Arial" panose="020B0604020202020204" pitchFamily="34" charset="0"/>
              <a:buChar char="•"/>
            </a:pPr>
            <a:r>
              <a:rPr sz="1600">
                <a:solidFill>
                  <a:srgbClr val="262626"/>
                </a:solidFill>
                <a:latin typeface="Times New Roman" panose="02020603050405020304" charset="0"/>
                <a:cs typeface="Times New Roman" panose="02020603050405020304" charset="0"/>
              </a:rPr>
              <a:t>Ethereum is a decentralized blockchain platform that allows for the creation and execution of smart contracts, which are self-executing contracts with the terms of the agreement between parties directly written into code. </a:t>
            </a:r>
            <a:endParaRPr sz="1600">
              <a:solidFill>
                <a:srgbClr val="262626"/>
              </a:solidFill>
              <a:latin typeface="Times New Roman" panose="02020603050405020304" charset="0"/>
              <a:cs typeface="Times New Roman" panose="02020603050405020304" charset="0"/>
            </a:endParaRPr>
          </a:p>
          <a:p>
            <a:pPr marL="285750" lvl="0" indent="-285750" algn="l" rtl="0">
              <a:spcBef>
                <a:spcPts val="1200"/>
              </a:spcBef>
              <a:spcAft>
                <a:spcPts val="200"/>
              </a:spcAft>
              <a:buFont typeface="Arial" panose="020B0604020202020204" pitchFamily="34" charset="0"/>
              <a:buChar char="•"/>
            </a:pPr>
            <a:r>
              <a:rPr sz="1600">
                <a:solidFill>
                  <a:srgbClr val="262626"/>
                </a:solidFill>
                <a:latin typeface="Times New Roman" panose="02020603050405020304" charset="0"/>
                <a:cs typeface="Times New Roman" panose="02020603050405020304" charset="0"/>
              </a:rPr>
              <a:t>This capability makes Ethereum a popular choice for various financial applications, including fund transfers, because it enables trustless and secure transactions without the need for intermediaries like banks.</a:t>
            </a:r>
            <a:endParaRPr sz="1600">
              <a:solidFill>
                <a:srgbClr val="262626"/>
              </a:solidFill>
              <a:latin typeface="Times New Roman" panose="02020603050405020304" charset="0"/>
              <a:cs typeface="Times New Roman" panose="02020603050405020304" charset="0"/>
            </a:endParaRPr>
          </a:p>
        </p:txBody>
      </p:sp>
      <p:sp>
        <p:nvSpPr>
          <p:cNvPr id="195" name="Google Shape;195;p23"/>
          <p:cNvSpPr txBox="1">
            <a:spLocks noGrp="1"/>
          </p:cNvSpPr>
          <p:nvPr>
            <p:ph type="sldNum" idx="12"/>
          </p:nvPr>
        </p:nvSpPr>
        <p:spPr>
          <a:xfrm>
            <a:off x="7425344" y="6459786"/>
            <a:ext cx="984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
        <p:nvSpPr>
          <p:cNvPr id="131" name="Google Shape;131;p1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06/11/2023</a:t>
            </a:r>
            <a:endParaRPr lang="en-US"/>
          </a:p>
        </p:txBody>
      </p:sp>
      <p:sp>
        <p:nvSpPr>
          <p:cNvPr id="132" name="Google Shape;132;p16"/>
          <p:cNvSpPr txBox="1">
            <a:spLocks noGrp="1"/>
          </p:cNvSpPr>
          <p:nvPr>
            <p:ph type="ftr" idx="11"/>
          </p:nvPr>
        </p:nvSpPr>
        <p:spPr>
          <a:xfrm>
            <a:off x="3008630" y="6459855"/>
            <a:ext cx="3144520" cy="365125"/>
          </a:xfrm>
          <a:prstGeom prst="rect">
            <a:avLst/>
          </a:prstGeom>
          <a:noFill/>
          <a:ln>
            <a:noFill/>
          </a:ln>
        </p:spPr>
        <p:txBody>
          <a:bodyPr spcFirstLastPara="1" wrap="square" lIns="91425" tIns="45700" rIns="91425" bIns="45700" anchor="ctr" anchorCtr="0">
            <a:noAutofit/>
          </a:bodyPr>
          <a:p>
            <a:pPr marL="0" lvl="0" indent="0" algn="ctr" rtl="0">
              <a:spcBef>
                <a:spcPts val="0"/>
              </a:spcBef>
              <a:spcAft>
                <a:spcPts val="0"/>
              </a:spcAft>
              <a:buNone/>
            </a:pPr>
            <a:r>
              <a:rPr lang="en-US" sz="1000"/>
              <a:t>DEPT. OF CSE(DS)</a:t>
            </a:r>
            <a:endParaRPr lang="en-US"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Architecture</a:t>
            </a:r>
            <a:endParaRPr lang="en-US" b="1">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131" name="Google Shape;131;p1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06/11/2023</a:t>
            </a:r>
            <a:endParaRPr lang="en-US"/>
          </a:p>
        </p:txBody>
      </p:sp>
      <p:sp>
        <p:nvSpPr>
          <p:cNvPr id="132" name="Google Shape;132;p16"/>
          <p:cNvSpPr txBox="1">
            <a:spLocks noGrp="1"/>
          </p:cNvSpPr>
          <p:nvPr>
            <p:ph type="ftr" idx="11"/>
          </p:nvPr>
        </p:nvSpPr>
        <p:spPr>
          <a:xfrm>
            <a:off x="3008630" y="6459855"/>
            <a:ext cx="3144520" cy="365125"/>
          </a:xfrm>
          <a:prstGeom prst="rect">
            <a:avLst/>
          </a:prstGeom>
          <a:noFill/>
          <a:ln>
            <a:noFill/>
          </a:ln>
        </p:spPr>
        <p:txBody>
          <a:bodyPr spcFirstLastPara="1" wrap="square" lIns="91425" tIns="45700" rIns="91425" bIns="45700" anchor="ctr" anchorCtr="0">
            <a:noAutofit/>
          </a:bodyPr>
          <a:p>
            <a:pPr marL="0" lvl="0" indent="0" algn="ctr" rtl="0">
              <a:spcBef>
                <a:spcPts val="0"/>
              </a:spcBef>
              <a:spcAft>
                <a:spcPts val="0"/>
              </a:spcAft>
              <a:buNone/>
            </a:pPr>
            <a:r>
              <a:rPr lang="en-US" sz="1000"/>
              <a:t>DEPT. OF CSE(DS)</a:t>
            </a:r>
            <a:endParaRPr lang="en-US" sz="1000"/>
          </a:p>
        </p:txBody>
      </p:sp>
      <p:pic>
        <p:nvPicPr>
          <p:cNvPr id="5" name="Picture 5" descr="WhatsApp Image 2023-11-02 at 9.59.28 PM"/>
          <p:cNvPicPr>
            <a:picLocks noChangeAspect="1"/>
          </p:cNvPicPr>
          <p:nvPr/>
        </p:nvPicPr>
        <p:blipFill>
          <a:blip r:embed="rId1"/>
          <a:stretch>
            <a:fillRect/>
          </a:stretch>
        </p:blipFill>
        <p:spPr>
          <a:xfrm>
            <a:off x="1072515" y="2103120"/>
            <a:ext cx="7171690" cy="3554095"/>
          </a:xfrm>
          <a:prstGeom prst="rect">
            <a:avLst/>
          </a:prstGeom>
          <a:ln w="9525">
            <a:solidFill>
              <a:schemeClr val="tx1">
                <a:lumMod val="65000"/>
                <a:lumOff val="35000"/>
              </a:schemeClr>
            </a:solidFill>
            <a:prstDash val="soli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822950" y="286599"/>
            <a:ext cx="7543800" cy="12783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3800" b="1">
                <a:latin typeface="Times New Roman" panose="02020603050405020304"/>
                <a:ea typeface="Times New Roman" panose="02020603050405020304"/>
                <a:cs typeface="Times New Roman" panose="02020603050405020304"/>
                <a:sym typeface="Times New Roman" panose="02020603050405020304"/>
              </a:rPr>
              <a:t>Hardware/Software Requirements</a:t>
            </a:r>
            <a:endParaRPr sz="3800" b="1">
              <a:latin typeface="Times New Roman" panose="02020603050405020304"/>
              <a:ea typeface="Times New Roman" panose="02020603050405020304"/>
              <a:cs typeface="Times New Roman" panose="02020603050405020304"/>
              <a:sym typeface="Times New Roman" panose="02020603050405020304"/>
            </a:endParaRPr>
          </a:p>
        </p:txBody>
      </p:sp>
      <p:sp>
        <p:nvSpPr>
          <p:cNvPr id="227" name="Google Shape;227;p27"/>
          <p:cNvSpPr txBox="1">
            <a:spLocks noGrp="1"/>
          </p:cNvSpPr>
          <p:nvPr>
            <p:ph type="body" idx="1"/>
          </p:nvPr>
        </p:nvSpPr>
        <p:spPr>
          <a:xfrm>
            <a:off x="822960" y="1759681"/>
            <a:ext cx="7543800" cy="4610639"/>
          </a:xfrm>
          <a:prstGeom prst="rect">
            <a:avLst/>
          </a:prstGeom>
        </p:spPr>
        <p:txBody>
          <a:bodyPr spcFirstLastPara="1" wrap="square" lIns="0" tIns="45700" rIns="0" bIns="45700" anchor="t" anchorCtr="0">
            <a:normAutofit lnSpcReduction="20000"/>
          </a:bodyPr>
          <a:lstStyle/>
          <a:p>
            <a:pPr lvl="0" indent="0" algn="l" rtl="0">
              <a:spcBef>
                <a:spcPts val="1200"/>
              </a:spcBef>
              <a:spcAft>
                <a:spcPts val="200"/>
              </a:spcAft>
              <a:buFont typeface="Arial" panose="020B0604020202020204" pitchFamily="34" charset="0"/>
              <a:buNone/>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Hardware Requirements: </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l" rtl="0">
              <a:spcBef>
                <a:spcPts val="1200"/>
              </a:spcBef>
              <a:spcAft>
                <a:spcPts val="200"/>
              </a:spcAft>
              <a:buFont typeface="Arial" panose="020B0604020202020204" pitchFamily="34" charset="0"/>
              <a:buChar char="•"/>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Processor : Intel Core i5 6th Gen.</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l" rtl="0">
              <a:spcBef>
                <a:spcPts val="1200"/>
              </a:spcBef>
              <a:spcAft>
                <a:spcPts val="200"/>
              </a:spcAft>
              <a:buFont typeface="Arial" panose="020B0604020202020204" pitchFamily="34" charset="0"/>
              <a:buChar char="•"/>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Ram : 8 GB</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l" rtl="0">
              <a:spcBef>
                <a:spcPts val="1200"/>
              </a:spcBef>
              <a:spcAft>
                <a:spcPts val="200"/>
              </a:spcAft>
              <a:buFont typeface="Arial" panose="020B0604020202020204" pitchFamily="34" charset="0"/>
              <a:buChar char="•"/>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System Type : 64 bit O.S</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l" rtl="0">
              <a:spcBef>
                <a:spcPts val="1200"/>
              </a:spcBef>
              <a:spcAft>
                <a:spcPts val="200"/>
              </a:spcAft>
              <a:buFont typeface="Arial" panose="020B0604020202020204" pitchFamily="34" charset="0"/>
              <a:buChar char="•"/>
            </a:pP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lvl="0" indent="0" algn="l" rtl="0">
              <a:spcBef>
                <a:spcPts val="1200"/>
              </a:spcBef>
              <a:spcAft>
                <a:spcPts val="200"/>
              </a:spcAft>
              <a:buFont typeface="Arial" panose="020B0604020202020204" pitchFamily="34" charset="0"/>
              <a:buNone/>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Software Requirements: </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l" rtl="0">
              <a:spcBef>
                <a:spcPts val="1200"/>
              </a:spcBef>
              <a:spcAft>
                <a:spcPts val="200"/>
              </a:spcAft>
              <a:buFont typeface="Arial" panose="020B0604020202020204" pitchFamily="34" charset="0"/>
              <a:buChar char="•"/>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Meta Mask</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l" rtl="0">
              <a:spcBef>
                <a:spcPts val="1200"/>
              </a:spcBef>
              <a:spcAft>
                <a:spcPts val="200"/>
              </a:spcAft>
              <a:buFont typeface="Arial" panose="020B0604020202020204" pitchFamily="34" charset="0"/>
              <a:buChar char="•"/>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Sepholia (Test Network)</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l" rtl="0">
              <a:spcBef>
                <a:spcPts val="1200"/>
              </a:spcBef>
              <a:spcAft>
                <a:spcPts val="200"/>
              </a:spcAft>
              <a:buFont typeface="Arial" panose="020B0604020202020204" pitchFamily="34" charset="0"/>
              <a:buChar char="•"/>
            </a:pP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lvl="0" indent="0" algn="l" rtl="0">
              <a:spcBef>
                <a:spcPts val="1200"/>
              </a:spcBef>
              <a:spcAft>
                <a:spcPts val="200"/>
              </a:spcAft>
              <a:buFont typeface="Arial" panose="020B0604020202020204" pitchFamily="34" charset="0"/>
              <a:buNone/>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Programming Languages: </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l" rtl="0">
              <a:spcBef>
                <a:spcPts val="1200"/>
              </a:spcBef>
              <a:spcAft>
                <a:spcPts val="200"/>
              </a:spcAft>
              <a:buFont typeface="Arial" panose="020B0604020202020204" pitchFamily="34" charset="0"/>
              <a:buChar char="•"/>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Solidity </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l" rtl="0">
              <a:spcBef>
                <a:spcPts val="1200"/>
              </a:spcBef>
              <a:spcAft>
                <a:spcPts val="200"/>
              </a:spcAft>
              <a:buFont typeface="Arial" panose="020B0604020202020204" pitchFamily="34" charset="0"/>
              <a:buChar char="•"/>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ReactJS</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l" rtl="0">
              <a:spcBef>
                <a:spcPts val="1200"/>
              </a:spcBef>
              <a:spcAft>
                <a:spcPts val="200"/>
              </a:spcAft>
              <a:buFont typeface="Arial" panose="020B0604020202020204" pitchFamily="34" charset="0"/>
              <a:buChar char="•"/>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NodeJS</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8" name="Google Shape;228;p27"/>
          <p:cNvSpPr txBox="1">
            <a:spLocks noGrp="1"/>
          </p:cNvSpPr>
          <p:nvPr>
            <p:ph type="sldNum" idx="12"/>
          </p:nvPr>
        </p:nvSpPr>
        <p:spPr>
          <a:xfrm>
            <a:off x="7425344" y="6459786"/>
            <a:ext cx="984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
        <p:nvSpPr>
          <p:cNvPr id="131" name="Google Shape;131;p16"/>
          <p:cNvSpPr txBox="1">
            <a:spLocks noGrp="1"/>
          </p:cNvSpPr>
          <p:nvPr>
            <p:ph type="dt" idx="10"/>
          </p:nvPr>
        </p:nvSpPr>
        <p:spPr>
          <a:xfrm>
            <a:off x="822961" y="647375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06/11/2023</a:t>
            </a:r>
            <a:endParaRPr lang="en-US"/>
          </a:p>
        </p:txBody>
      </p:sp>
      <p:sp>
        <p:nvSpPr>
          <p:cNvPr id="132" name="Google Shape;132;p16"/>
          <p:cNvSpPr txBox="1">
            <a:spLocks noGrp="1"/>
          </p:cNvSpPr>
          <p:nvPr>
            <p:ph type="ftr" idx="11"/>
          </p:nvPr>
        </p:nvSpPr>
        <p:spPr>
          <a:xfrm>
            <a:off x="3008630" y="6459855"/>
            <a:ext cx="3144520" cy="365125"/>
          </a:xfrm>
          <a:prstGeom prst="rect">
            <a:avLst/>
          </a:prstGeom>
          <a:noFill/>
          <a:ln>
            <a:noFill/>
          </a:ln>
        </p:spPr>
        <p:txBody>
          <a:bodyPr spcFirstLastPara="1" wrap="square" lIns="91425" tIns="45700" rIns="91425" bIns="45700" anchor="ctr" anchorCtr="0">
            <a:noAutofit/>
          </a:bodyPr>
          <a:p>
            <a:pPr marL="0" lvl="0" indent="0" algn="ctr" rtl="0">
              <a:spcBef>
                <a:spcPts val="0"/>
              </a:spcBef>
              <a:spcAft>
                <a:spcPts val="0"/>
              </a:spcAft>
              <a:buNone/>
            </a:pPr>
            <a:r>
              <a:rPr lang="en-US" sz="1000"/>
              <a:t>DEPT. OF CSE(DS)</a:t>
            </a:r>
            <a:endParaRPr lang="en-US" sz="100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10499</Words>
  <Application>WPS Presentation</Application>
  <PresentationFormat>On-screen Show (4:3)</PresentationFormat>
  <Paragraphs>312</Paragraphs>
  <Slides>18</Slides>
  <Notes>16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SimSun</vt:lpstr>
      <vt:lpstr>Wingdings</vt:lpstr>
      <vt:lpstr>Arial</vt:lpstr>
      <vt:lpstr>Calibri</vt:lpstr>
      <vt:lpstr>Times New Roman</vt:lpstr>
      <vt:lpstr>Roboto</vt:lpstr>
      <vt:lpstr>Times New Roman</vt:lpstr>
      <vt:lpstr>Microsoft YaHei</vt:lpstr>
      <vt:lpstr>Arial Unicode MS</vt:lpstr>
      <vt:lpstr>Verdana</vt:lpstr>
      <vt:lpstr>Cambria</vt:lpstr>
      <vt:lpstr>Retrospect</vt:lpstr>
      <vt:lpstr>PowerPoint 演示文稿</vt:lpstr>
      <vt:lpstr>Table of Contents</vt:lpstr>
      <vt:lpstr>Introduction</vt:lpstr>
      <vt:lpstr>Introduction</vt:lpstr>
      <vt:lpstr>Literature Survey</vt:lpstr>
      <vt:lpstr>Literature Survey</vt:lpstr>
      <vt:lpstr>Proposed System</vt:lpstr>
      <vt:lpstr>Architecture</vt:lpstr>
      <vt:lpstr>Hardware/Software Requirements</vt:lpstr>
      <vt:lpstr>Hardware/Software Requirements</vt:lpstr>
      <vt:lpstr>Output</vt:lpstr>
      <vt:lpstr>Output</vt:lpstr>
      <vt:lpstr>Output</vt:lpstr>
      <vt:lpstr>Output</vt:lpstr>
      <vt:lpstr>Result Ananlysis</vt:lpstr>
      <vt:lpstr>References</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Kajal</cp:lastModifiedBy>
  <cp:revision>158</cp:revision>
  <dcterms:created xsi:type="dcterms:W3CDTF">2023-10-11T17:00:00Z</dcterms:created>
  <dcterms:modified xsi:type="dcterms:W3CDTF">2023-11-04T12:37:41Z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FB95FC288CFD46CE9E31D71F7DFD4286</vt:lpwstr>
  </property>
  <property fmtid="{D5CDD505-2E9C-101B-9397-08002B2CF9AE}" pid="3" name="KSOProductBuildVer">
    <vt:lpwstr>1033-11.2.0.11225</vt:lpwstr>
  </property>
</Properties>
</file>