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58" r:id="rId5"/>
    <p:sldId id="260" r:id="rId6"/>
    <p:sldId id="262" r:id="rId7"/>
    <p:sldId id="263" r:id="rId8"/>
    <p:sldId id="264" r:id="rId9"/>
    <p:sldId id="265" r:id="rId10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33333"/>
    <a:srgbClr val="990000"/>
    <a:srgbClr val="969696"/>
    <a:srgbClr val="EAEAEA"/>
    <a:srgbClr val="035540"/>
    <a:srgbClr val="023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6" autoAdjust="0"/>
    <p:restoredTop sz="94660"/>
  </p:normalViewPr>
  <p:slideViewPr>
    <p:cSldViewPr>
      <p:cViewPr>
        <p:scale>
          <a:sx n="114" d="100"/>
          <a:sy n="114" d="100"/>
        </p:scale>
        <p:origin x="-960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219200"/>
            <a:ext cx="6096000" cy="838200"/>
          </a:xfrm>
        </p:spPr>
        <p:txBody>
          <a:bodyPr anchor="b" anchorCtr="0"/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2000592"/>
            <a:ext cx="6096000" cy="457200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A0CDCD4-CD15-4862-B1EC-A0830985C3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0600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BEEB80-B944-460A-8974-680B94F586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C4754B-EBAD-441D-9215-DC4567C7D4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05450" y="838200"/>
            <a:ext cx="158115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838200"/>
            <a:ext cx="48768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CDB937-FF70-458F-9A54-326C4DD28C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1447800"/>
            <a:ext cx="5486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2743200"/>
            <a:ext cx="3086100" cy="99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238500" y="2743200"/>
            <a:ext cx="3086100" cy="99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0" y="3886200"/>
            <a:ext cx="3086100" cy="99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38500" y="3886200"/>
            <a:ext cx="3086100" cy="99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EFE7876-85AD-4479-9C81-C1386789C9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F38E5-157D-44DF-8C40-B0224E59B7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F38E5-157D-44DF-8C40-B0224E59B7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A01226-8442-42ED-B1D2-7090889D8A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30861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95700" y="1828800"/>
            <a:ext cx="30861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0797D1-C824-4779-9D82-17BA43A78E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6400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35113"/>
            <a:ext cx="320039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320039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33800" y="1535113"/>
            <a:ext cx="3124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33800" y="2174875"/>
            <a:ext cx="3124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65466-53CE-45C9-8063-F153F075CE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775FEC-4C04-4A63-A9AD-7EEEA99AE2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33B50-9CB4-4DFF-884B-2AB146F79B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580ED7-4E65-440D-9621-BA14847477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0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76400"/>
            <a:ext cx="6324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E66DC7F-F594-478E-9152-650489D137D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447800"/>
            <a:ext cx="6096000" cy="19812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4000" b="1" dirty="0">
                <a:latin typeface="Adobe Garamond Pro Bold" pitchFamily="18" charset="0"/>
              </a:rPr>
              <a:t>Apache </a:t>
            </a:r>
            <a:r>
              <a:rPr lang="en-US" sz="4000" b="1" dirty="0" smtClean="0">
                <a:latin typeface="Adobe Garamond Pro Bold" pitchFamily="18" charset="0"/>
              </a:rPr>
              <a:t>Cassandra  </a:t>
            </a:r>
            <a:r>
              <a:rPr lang="en-US" sz="4000" b="1" dirty="0" smtClean="0">
                <a:latin typeface="Adobe Devanagari" pitchFamily="18" charset="0"/>
                <a:cs typeface="Adobe Devanagari" pitchFamily="18" charset="0"/>
              </a:rPr>
              <a:t>-</a:t>
            </a:r>
            <a:r>
              <a:rPr lang="en-US" sz="4000" b="1" dirty="0" smtClean="0">
                <a:latin typeface="Adobe Garamond Pro Bold" pitchFamily="18" charset="0"/>
              </a:rPr>
              <a:t> Distributed Database </a:t>
            </a:r>
            <a:r>
              <a:rPr lang="en-US" sz="4000" b="1" dirty="0">
                <a:latin typeface="Adobe Garamond Pro Bold" pitchFamily="18" charset="0"/>
              </a:rPr>
              <a:t>Management System </a:t>
            </a:r>
            <a:endParaRPr lang="en-US" sz="4000" dirty="0">
              <a:latin typeface="Adobe Garamond Pro Bold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228600" y="4114800"/>
            <a:ext cx="6096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>
                <a:latin typeface="Adobe Garamond Pro Bold" pitchFamily="18" charset="0"/>
              </a:rPr>
              <a:t>Presented by</a:t>
            </a:r>
            <a:endParaRPr lang="en-US" sz="4000" dirty="0">
              <a:latin typeface="Adobe Garamond Pro Bold" pitchFamily="18" charset="0"/>
            </a:endParaRPr>
          </a:p>
          <a:p>
            <a:r>
              <a:rPr lang="en-US" sz="4000" dirty="0" smtClean="0">
                <a:latin typeface="Adobe Garamond Pro Bold" pitchFamily="18" charset="0"/>
              </a:rPr>
              <a:t>Jayesh Kawli</a:t>
            </a:r>
            <a:endParaRPr lang="en-US" sz="4000" dirty="0">
              <a:latin typeface="Adobe Garamond Pro Bold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6324600" cy="9144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495" y="1143000"/>
            <a:ext cx="5635305" cy="5029200"/>
          </a:xfrm>
        </p:spPr>
        <p:txBody>
          <a:bodyPr/>
          <a:lstStyle/>
          <a:p>
            <a:r>
              <a:rPr lang="en-US" sz="1800" dirty="0">
                <a:latin typeface="Adobe Garamond Pro Bold" pitchFamily="18" charset="0"/>
              </a:rPr>
              <a:t>D</a:t>
            </a:r>
            <a:r>
              <a:rPr lang="en-US" sz="1800" dirty="0" smtClean="0">
                <a:latin typeface="Adobe Garamond Pro Bold" pitchFamily="18" charset="0"/>
              </a:rPr>
              <a:t>istributed </a:t>
            </a:r>
            <a:r>
              <a:rPr lang="en-US" sz="1800" dirty="0">
                <a:latin typeface="Adobe Garamond Pro Bold" pitchFamily="18" charset="0"/>
              </a:rPr>
              <a:t>database system </a:t>
            </a:r>
            <a:r>
              <a:rPr lang="en-US" sz="1800" dirty="0" smtClean="0">
                <a:latin typeface="Adobe Garamond Pro Bold" pitchFamily="18" charset="0"/>
              </a:rPr>
              <a:t>with </a:t>
            </a:r>
            <a:r>
              <a:rPr lang="en-US" sz="1800" dirty="0">
                <a:latin typeface="Adobe Garamond Pro Bold" pitchFamily="18" charset="0"/>
              </a:rPr>
              <a:t>combination </a:t>
            </a:r>
            <a:r>
              <a:rPr lang="en-US" sz="1800" dirty="0" smtClean="0">
                <a:latin typeface="Adobe Garamond Pro Bold" pitchFamily="18" charset="0"/>
              </a:rPr>
              <a:t>                       of technologies from </a:t>
            </a:r>
            <a:r>
              <a:rPr lang="en-US" sz="1800" dirty="0">
                <a:latin typeface="Adobe Garamond Pro Bold" pitchFamily="18" charset="0"/>
              </a:rPr>
              <a:t>Amazon Dynamo and Google </a:t>
            </a:r>
            <a:r>
              <a:rPr lang="en-US" sz="1800" dirty="0" smtClean="0">
                <a:latin typeface="Adobe Garamond Pro Bold" pitchFamily="18" charset="0"/>
              </a:rPr>
              <a:t> BigTable </a:t>
            </a:r>
          </a:p>
          <a:p>
            <a:endParaRPr lang="en-US" sz="1800" dirty="0"/>
          </a:p>
          <a:p>
            <a:r>
              <a:rPr lang="en-US" sz="1800" dirty="0">
                <a:latin typeface="Adobe Garamond Pro Bold" pitchFamily="18" charset="0"/>
              </a:rPr>
              <a:t>R</a:t>
            </a:r>
            <a:r>
              <a:rPr lang="en-US" sz="1800" dirty="0" smtClean="0">
                <a:latin typeface="Adobe Garamond Pro Bold" pitchFamily="18" charset="0"/>
              </a:rPr>
              <a:t>oots  </a:t>
            </a:r>
            <a:r>
              <a:rPr lang="en-US" sz="1800" dirty="0">
                <a:latin typeface="Adobe Garamond Pro Bold" pitchFamily="18" charset="0"/>
              </a:rPr>
              <a:t>lie in the NoSQL database requirement for Facebook Corporation. </a:t>
            </a:r>
            <a:endParaRPr lang="en-US" sz="1800" dirty="0">
              <a:latin typeface="Adobe Garamond Pro Bold" pitchFamily="18" charset="0"/>
            </a:endParaRPr>
          </a:p>
          <a:p>
            <a:endParaRPr lang="en-US" sz="1800" dirty="0">
              <a:latin typeface="Adobe Garamond Pro Bold" pitchFamily="18" charset="0"/>
            </a:endParaRPr>
          </a:p>
          <a:p>
            <a:r>
              <a:rPr lang="en-US" sz="1800" dirty="0" smtClean="0">
                <a:latin typeface="Adobe Garamond Pro Bold" pitchFamily="18" charset="0"/>
              </a:rPr>
              <a:t>Expected </a:t>
            </a:r>
            <a:r>
              <a:rPr lang="en-US" sz="1800" dirty="0">
                <a:latin typeface="Adobe Garamond Pro Bold" pitchFamily="18" charset="0"/>
              </a:rPr>
              <a:t>to be able to handle data spread across geographically </a:t>
            </a:r>
            <a:r>
              <a:rPr lang="en-US" sz="1800" dirty="0" smtClean="0">
                <a:latin typeface="Adobe Garamond Pro Bold" pitchFamily="18" charset="0"/>
              </a:rPr>
              <a:t>diverse business servers</a:t>
            </a:r>
            <a:endParaRPr lang="en-US" sz="1800" dirty="0">
              <a:latin typeface="Adobe Garamond Pro Bold" pitchFamily="18" charset="0"/>
            </a:endParaRPr>
          </a:p>
          <a:p>
            <a:endParaRPr lang="en-US" sz="1800" dirty="0">
              <a:latin typeface="Adobe Garamond Pro Bold" pitchFamily="18" charset="0"/>
            </a:endParaRPr>
          </a:p>
          <a:p>
            <a:r>
              <a:rPr lang="en-US" sz="1800" dirty="0">
                <a:latin typeface="Adobe Garamond Pro Bold" pitchFamily="18" charset="0"/>
              </a:rPr>
              <a:t>S</a:t>
            </a:r>
            <a:r>
              <a:rPr lang="en-US" sz="1800" dirty="0" smtClean="0">
                <a:latin typeface="Adobe Garamond Pro Bold" pitchFamily="18" charset="0"/>
              </a:rPr>
              <a:t>calable</a:t>
            </a:r>
            <a:r>
              <a:rPr lang="en-US" sz="1800" dirty="0">
                <a:latin typeface="Adobe Garamond Pro Bold" pitchFamily="18" charset="0"/>
              </a:rPr>
              <a:t>, decentralized and fault tolerant database management system </a:t>
            </a:r>
            <a:endParaRPr lang="en-US" sz="1800" dirty="0" smtClean="0">
              <a:latin typeface="Adobe Garamond Pro Bold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Adobe Garamond Pro Bold" pitchFamily="18" charset="0"/>
            </a:endParaRPr>
          </a:p>
          <a:p>
            <a:r>
              <a:rPr lang="en-US" sz="1800" dirty="0" smtClean="0">
                <a:latin typeface="Adobe Garamond Pro Bold" pitchFamily="18" charset="0"/>
              </a:rPr>
              <a:t>Stores business data in structured and indexed fashion for efficient querying using </a:t>
            </a:r>
            <a:r>
              <a:rPr lang="en-US" sz="1800" dirty="0">
                <a:latin typeface="Adobe Garamond Pro Bold" pitchFamily="18" charset="0"/>
              </a:rPr>
              <a:t>Cassandra query language (CQL</a:t>
            </a:r>
            <a:r>
              <a:rPr lang="en-US" sz="1800" dirty="0" smtClean="0">
                <a:latin typeface="Adobe Garamond Pro Bold" pitchFamily="18" charset="0"/>
              </a:rPr>
              <a:t>)</a:t>
            </a:r>
            <a:endParaRPr lang="en-US" sz="1800" dirty="0">
              <a:latin typeface="Adobe Garamond Pro Bold" pitchFamily="18" charset="0"/>
            </a:endParaRPr>
          </a:p>
          <a:p>
            <a:endParaRPr lang="en-US" sz="1800" dirty="0">
              <a:latin typeface="Adobe Garamond Pro Bold" pitchFamily="18" charset="0"/>
            </a:endParaRPr>
          </a:p>
          <a:p>
            <a:pPr marL="0" indent="0">
              <a:buNone/>
            </a:pPr>
            <a:endParaRPr lang="en-US" sz="1800" dirty="0">
              <a:latin typeface="Adobe Garamond Pro Bold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324600" cy="914400"/>
          </a:xfrm>
        </p:spPr>
        <p:txBody>
          <a:bodyPr/>
          <a:lstStyle/>
          <a:p>
            <a:r>
              <a:rPr lang="en-US" dirty="0"/>
              <a:t>Structure</a:t>
            </a:r>
            <a:r>
              <a:rPr lang="en-US" dirty="0"/>
              <a:t> and organization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33400" y="1219200"/>
            <a:ext cx="6324600" cy="4419600"/>
          </a:xfrm>
        </p:spPr>
        <p:txBody>
          <a:bodyPr/>
          <a:lstStyle/>
          <a:p>
            <a:r>
              <a:rPr lang="en-US" sz="1800" dirty="0">
                <a:latin typeface="Adobe Garamond Pro Bold" pitchFamily="18" charset="0"/>
              </a:rPr>
              <a:t>Multidimensional </a:t>
            </a:r>
            <a:r>
              <a:rPr lang="en-US" sz="1800" dirty="0">
                <a:latin typeface="Adobe Garamond Pro Bold" pitchFamily="18" charset="0"/>
              </a:rPr>
              <a:t>table to store the </a:t>
            </a:r>
            <a:r>
              <a:rPr lang="en-US" sz="1800" dirty="0">
                <a:latin typeface="Adobe Garamond Pro Bold" pitchFamily="18" charset="0"/>
              </a:rPr>
              <a:t>values</a:t>
            </a:r>
          </a:p>
          <a:p>
            <a:r>
              <a:rPr lang="en-US" sz="1800" dirty="0">
                <a:latin typeface="Adobe Garamond Pro Bold" pitchFamily="18" charset="0"/>
              </a:rPr>
              <a:t>D</a:t>
            </a:r>
            <a:r>
              <a:rPr lang="en-US" sz="1800" dirty="0" smtClean="0">
                <a:latin typeface="Adobe Garamond Pro Bold" pitchFamily="18" charset="0"/>
              </a:rPr>
              <a:t>ata </a:t>
            </a:r>
            <a:r>
              <a:rPr lang="en-US" sz="1800" dirty="0">
                <a:latin typeface="Adobe Garamond Pro Bold" pitchFamily="18" charset="0"/>
              </a:rPr>
              <a:t>columns, </a:t>
            </a:r>
            <a:r>
              <a:rPr lang="en-US" sz="1800" dirty="0" smtClean="0">
                <a:latin typeface="Adobe Garamond Pro Bold" pitchFamily="18" charset="0"/>
              </a:rPr>
              <a:t>are </a:t>
            </a:r>
            <a:r>
              <a:rPr lang="en-US" sz="1800" dirty="0">
                <a:latin typeface="Adobe Garamond Pro Bold" pitchFamily="18" charset="0"/>
              </a:rPr>
              <a:t>grouped into column </a:t>
            </a:r>
            <a:r>
              <a:rPr lang="en-US" sz="1800" dirty="0" smtClean="0">
                <a:latin typeface="Adobe Garamond Pro Bold" pitchFamily="18" charset="0"/>
              </a:rPr>
              <a:t>families and </a:t>
            </a:r>
            <a:r>
              <a:rPr lang="en-US" sz="1800" dirty="0">
                <a:latin typeface="Adobe Garamond Pro Bold" pitchFamily="18" charset="0"/>
              </a:rPr>
              <a:t>c</a:t>
            </a:r>
            <a:r>
              <a:rPr lang="en-US" sz="1800" dirty="0" smtClean="0">
                <a:latin typeface="Adobe Garamond Pro Bold" pitchFamily="18" charset="0"/>
              </a:rPr>
              <a:t>olumn </a:t>
            </a:r>
            <a:r>
              <a:rPr lang="en-US" sz="1800" dirty="0">
                <a:latin typeface="Adobe Garamond Pro Bold" pitchFamily="18" charset="0"/>
              </a:rPr>
              <a:t>families are further grouped into super column </a:t>
            </a:r>
            <a:r>
              <a:rPr lang="en-US" sz="1800" dirty="0" smtClean="0">
                <a:latin typeface="Adobe Garamond Pro Bold" pitchFamily="18" charset="0"/>
              </a:rPr>
              <a:t>families</a:t>
            </a:r>
            <a:endParaRPr lang="en-US" sz="1800" dirty="0">
              <a:latin typeface="Adobe Garamond Pro Bold" pitchFamily="18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1800" dirty="0">
                <a:latin typeface="Adobe Garamond Pro Bold" pitchFamily="18" charset="0"/>
              </a:rPr>
              <a:t>Access to </a:t>
            </a:r>
            <a:r>
              <a:rPr lang="en-US" sz="1800" dirty="0">
                <a:latin typeface="Adobe Garamond Pro Bold" pitchFamily="18" charset="0"/>
              </a:rPr>
              <a:t>single </a:t>
            </a:r>
            <a:r>
              <a:rPr lang="en-US" sz="1800" dirty="0">
                <a:latin typeface="Adobe Garamond Pro Bold" pitchFamily="18" charset="0"/>
              </a:rPr>
              <a:t>or </a:t>
            </a:r>
            <a:r>
              <a:rPr lang="en-US" sz="1800" dirty="0">
                <a:latin typeface="Adobe Garamond Pro Bold" pitchFamily="18" charset="0"/>
              </a:rPr>
              <a:t>multiple </a:t>
            </a:r>
            <a:r>
              <a:rPr lang="en-US" sz="1800" dirty="0">
                <a:latin typeface="Adobe Garamond Pro Bold" pitchFamily="18" charset="0"/>
              </a:rPr>
              <a:t>columns having </a:t>
            </a:r>
            <a:r>
              <a:rPr lang="en-US" sz="1800" dirty="0">
                <a:latin typeface="Adobe Garamond Pro Bold" pitchFamily="18" charset="0"/>
              </a:rPr>
              <a:t>distinct keys for </a:t>
            </a:r>
            <a:r>
              <a:rPr lang="en-US" sz="1800" dirty="0" smtClean="0">
                <a:latin typeface="Adobe Garamond Pro Bold" pitchFamily="18" charset="0"/>
              </a:rPr>
              <a:t>bulk </a:t>
            </a:r>
            <a:r>
              <a:rPr lang="en-US" sz="1800" dirty="0">
                <a:latin typeface="Adobe Garamond Pro Bold" pitchFamily="18" charset="0"/>
              </a:rPr>
              <a:t>data </a:t>
            </a:r>
            <a:r>
              <a:rPr lang="en-US" sz="1800" dirty="0">
                <a:latin typeface="Adobe Garamond Pro Bold" pitchFamily="18" charset="0"/>
              </a:rPr>
              <a:t>access as atomic </a:t>
            </a:r>
            <a:r>
              <a:rPr lang="en-US" sz="1800" dirty="0" smtClean="0">
                <a:latin typeface="Adobe Garamond Pro Bold" pitchFamily="18" charset="0"/>
              </a:rPr>
              <a:t>operations</a:t>
            </a:r>
          </a:p>
          <a:p>
            <a:r>
              <a:rPr lang="en-US" sz="1800" dirty="0" smtClean="0">
                <a:latin typeface="Adobe Garamond Pro Bold" pitchFamily="18" charset="0"/>
              </a:rPr>
              <a:t>Available APIs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	</a:t>
            </a:r>
            <a:r>
              <a:rPr lang="en-US" sz="1800" dirty="0" smtClean="0">
                <a:latin typeface="Adobe Garamond Pro Bold" pitchFamily="18" charset="0"/>
              </a:rPr>
              <a:t>insert </a:t>
            </a:r>
            <a:r>
              <a:rPr lang="en-US" sz="1800" dirty="0">
                <a:latin typeface="Adobe Garamond Pro Bold" pitchFamily="18" charset="0"/>
              </a:rPr>
              <a:t>(tablename, keyname, rowMutation) </a:t>
            </a:r>
          </a:p>
          <a:p>
            <a:pPr marL="0" indent="0">
              <a:buNone/>
            </a:pPr>
            <a:r>
              <a:rPr lang="en-US" sz="1800" dirty="0">
                <a:latin typeface="Adobe Garamond Pro Bold" pitchFamily="18" charset="0"/>
              </a:rPr>
              <a:t>	</a:t>
            </a:r>
            <a:r>
              <a:rPr lang="en-US" sz="1800" dirty="0" smtClean="0">
                <a:latin typeface="Adobe Garamond Pro Bold" pitchFamily="18" charset="0"/>
              </a:rPr>
              <a:t>get </a:t>
            </a:r>
            <a:r>
              <a:rPr lang="en-US" sz="1800" dirty="0">
                <a:latin typeface="Adobe Garamond Pro Bold" pitchFamily="18" charset="0"/>
              </a:rPr>
              <a:t>(table, key, columnName) </a:t>
            </a:r>
          </a:p>
          <a:p>
            <a:pPr marL="0" indent="0">
              <a:buNone/>
            </a:pPr>
            <a:r>
              <a:rPr lang="en-US" sz="1800" dirty="0">
                <a:latin typeface="Adobe Garamond Pro Bold" pitchFamily="18" charset="0"/>
              </a:rPr>
              <a:t>	</a:t>
            </a:r>
            <a:r>
              <a:rPr lang="en-US" sz="1800" dirty="0" smtClean="0">
                <a:latin typeface="Adobe Garamond Pro Bold" pitchFamily="18" charset="0"/>
              </a:rPr>
              <a:t>delete </a:t>
            </a:r>
            <a:r>
              <a:rPr lang="en-US" sz="1800" dirty="0">
                <a:latin typeface="Adobe Garamond Pro Bold" pitchFamily="18" charset="0"/>
              </a:rPr>
              <a:t>(table, key, columnName)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219325"/>
            <a:ext cx="333375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19200" y="304800"/>
            <a:ext cx="4572000" cy="661987"/>
          </a:xfrm>
        </p:spPr>
        <p:txBody>
          <a:bodyPr/>
          <a:lstStyle/>
          <a:p>
            <a:r>
              <a:rPr lang="en-US" sz="2800" dirty="0" smtClean="0">
                <a:latin typeface="+mj-lt"/>
                <a:ea typeface="+mj-ea"/>
                <a:cs typeface="+mj-cs"/>
              </a:rPr>
              <a:t>Cassandra Architecture</a:t>
            </a:r>
            <a:endParaRPr lang="en-US" sz="2800" dirty="0">
              <a:latin typeface="+mj-lt"/>
              <a:ea typeface="+mj-ea"/>
              <a:cs typeface="+mj-cs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 bwMode="auto">
          <a:xfrm>
            <a:off x="228600" y="1295400"/>
            <a:ext cx="6324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800" dirty="0">
                <a:latin typeface="Adobe Garamond Pro Bold" pitchFamily="18" charset="0"/>
              </a:rPr>
              <a:t>Cassandra provides incremental partitioning feature to handle </a:t>
            </a:r>
            <a:r>
              <a:rPr lang="en-US" sz="1800" dirty="0" smtClean="0">
                <a:latin typeface="Adobe Garamond Pro Bold" pitchFamily="18" charset="0"/>
              </a:rPr>
              <a:t>the insertion of </a:t>
            </a:r>
            <a:r>
              <a:rPr lang="en-US" sz="1800" dirty="0">
                <a:latin typeface="Adobe Garamond Pro Bold" pitchFamily="18" charset="0"/>
              </a:rPr>
              <a:t>large amount of data </a:t>
            </a:r>
            <a:r>
              <a:rPr lang="en-US" sz="1800" dirty="0" smtClean="0">
                <a:latin typeface="Adobe Garamond Pro Bold" pitchFamily="18" charset="0"/>
              </a:rPr>
              <a:t>into database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800" dirty="0" smtClean="0">
              <a:latin typeface="Adobe Garamond Pro Bold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Adobe Garamond Pro Bold" pitchFamily="18" charset="0"/>
              </a:rPr>
              <a:t>Responsible </a:t>
            </a:r>
            <a:r>
              <a:rPr lang="en-US" sz="1800" dirty="0">
                <a:latin typeface="Adobe Garamond Pro Bold" pitchFamily="18" charset="0"/>
              </a:rPr>
              <a:t>for providing high data availability by replicating data across remaining n </a:t>
            </a:r>
            <a:r>
              <a:rPr lang="en-US" sz="1800" dirty="0" smtClean="0">
                <a:latin typeface="Adobe Garamond Pro Bold" pitchFamily="18" charset="0"/>
              </a:rPr>
              <a:t>replicas using quorum protocol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800" dirty="0" smtClean="0">
              <a:latin typeface="Adobe Garamond Pro Bold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Adobe Garamond Pro Bold" pitchFamily="18" charset="0"/>
              </a:rPr>
              <a:t>Uses </a:t>
            </a:r>
            <a:r>
              <a:rPr lang="en-US" sz="1800" dirty="0">
                <a:latin typeface="Adobe Garamond Pro Bold" pitchFamily="18" charset="0"/>
              </a:rPr>
              <a:t>gossip protocol to maintain </a:t>
            </a:r>
            <a:r>
              <a:rPr lang="en-US" sz="1800" dirty="0" smtClean="0">
                <a:latin typeface="Adobe Garamond Pro Bold" pitchFamily="18" charset="0"/>
              </a:rPr>
              <a:t>membership </a:t>
            </a:r>
            <a:r>
              <a:rPr lang="en-US" sz="1800" dirty="0">
                <a:latin typeface="Adobe Garamond Pro Bold" pitchFamily="18" charset="0"/>
              </a:rPr>
              <a:t>among all system </a:t>
            </a:r>
            <a:r>
              <a:rPr lang="en-US" sz="1800" dirty="0" smtClean="0">
                <a:latin typeface="Adobe Garamond Pro Bold" pitchFamily="18" charset="0"/>
              </a:rPr>
              <a:t>nodes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800" dirty="0" smtClean="0">
              <a:latin typeface="Adobe Garamond Pro Bold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Adobe Garamond Pro Bold" pitchFamily="18" charset="0"/>
              </a:rPr>
              <a:t>Implements </a:t>
            </a:r>
            <a:r>
              <a:rPr lang="en-US" sz="1800" dirty="0">
                <a:latin typeface="Adobe Garamond Pro Bold" pitchFamily="18" charset="0"/>
              </a:rPr>
              <a:t>more efficient probabilistic model to check if node is </a:t>
            </a:r>
            <a:r>
              <a:rPr lang="en-US" sz="1800" dirty="0" smtClean="0">
                <a:latin typeface="Adobe Garamond Pro Bold" pitchFamily="18" charset="0"/>
              </a:rPr>
              <a:t>faulty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800" dirty="0" smtClean="0">
              <a:latin typeface="Adobe Garamond Pro Bold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Adobe Garamond Pro Bold" pitchFamily="18" charset="0"/>
              </a:rPr>
              <a:t>Provides tunable </a:t>
            </a:r>
            <a:r>
              <a:rPr lang="en-US" sz="1800" dirty="0">
                <a:latin typeface="Adobe Garamond Pro Bold" pitchFamily="18" charset="0"/>
              </a:rPr>
              <a:t>data consistency </a:t>
            </a:r>
            <a:r>
              <a:rPr lang="en-US" sz="1800" dirty="0" smtClean="0">
                <a:latin typeface="Adobe Garamond Pro Bold" pitchFamily="18" charset="0"/>
              </a:rPr>
              <a:t>which offers </a:t>
            </a:r>
            <a:r>
              <a:rPr lang="en-US" sz="1800" dirty="0">
                <a:latin typeface="Adobe Garamond Pro Bold" pitchFamily="18" charset="0"/>
              </a:rPr>
              <a:t>persistence and protection </a:t>
            </a:r>
            <a:endParaRPr lang="en-US" sz="1800" dirty="0" smtClean="0">
              <a:latin typeface="Adobe Garamond Pro Bold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800" dirty="0">
              <a:latin typeface="Adobe Garamond Pro Bold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Adobe Garamond Pro Bold" pitchFamily="18" charset="0"/>
              </a:rPr>
              <a:t>Offers </a:t>
            </a:r>
            <a:r>
              <a:rPr lang="en-US" sz="1800" dirty="0">
                <a:latin typeface="Adobe Garamond Pro Bold" pitchFamily="18" charset="0"/>
              </a:rPr>
              <a:t>replication and consistency facility with low down time during maintenance </a:t>
            </a:r>
            <a:r>
              <a:rPr lang="en-US" sz="1800" dirty="0">
                <a:latin typeface="Adobe Garamond Pro Bold" pitchFamily="18" charset="0"/>
              </a:rPr>
              <a:t/>
            </a:r>
            <a:br>
              <a:rPr lang="en-US" sz="1800" dirty="0">
                <a:latin typeface="Adobe Garamond Pro Bold" pitchFamily="18" charset="0"/>
              </a:rPr>
            </a:br>
            <a:endParaRPr lang="en-US" sz="1800" dirty="0">
              <a:latin typeface="Adobe Garamond Pro Bold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654340" y="228600"/>
            <a:ext cx="62798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en-US" sz="1200" dirty="0"/>
          </a:p>
          <a:p>
            <a:r>
              <a:rPr lang="en-US" sz="2800" dirty="0" smtClean="0">
                <a:latin typeface="+mj-lt"/>
                <a:ea typeface="+mj-ea"/>
                <a:cs typeface="+mj-cs"/>
              </a:rPr>
              <a:t>Cassandra - Performance testing</a:t>
            </a:r>
            <a:endParaRPr lang="en-US" sz="28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4340" y="1066800"/>
            <a:ext cx="59750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Adobe Garamond Pro Bold" pitchFamily="18" charset="0"/>
              </a:rPr>
              <a:t>Tested against MySQL with production data of 100M users with size over 7 </a:t>
            </a:r>
            <a:r>
              <a:rPr lang="en-US" dirty="0" smtClean="0">
                <a:latin typeface="Adobe Garamond Pro Bold" pitchFamily="18" charset="0"/>
              </a:rPr>
              <a:t>TB</a:t>
            </a:r>
          </a:p>
          <a:p>
            <a:endParaRPr lang="en-US" dirty="0">
              <a:latin typeface="Adobe Garamond Pro Bold" pitchFamily="18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>
              <a:latin typeface="Adobe Garamond Pro Bold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Adobe Garamond Pro Bold" pitchFamily="18" charset="0"/>
              </a:rPr>
              <a:t>Also tested with Facebook </a:t>
            </a:r>
            <a:r>
              <a:rPr lang="en-US" dirty="0">
                <a:latin typeface="Adobe Garamond Pro Bold" pitchFamily="18" charset="0"/>
              </a:rPr>
              <a:t>inbox data with more than 50 TB storage having total 150 </a:t>
            </a:r>
            <a:r>
              <a:rPr lang="en-US" dirty="0" smtClean="0">
                <a:latin typeface="Adobe Garamond Pro Bold" pitchFamily="18" charset="0"/>
              </a:rPr>
              <a:t>Nodes </a:t>
            </a:r>
            <a:r>
              <a:rPr lang="en-US" dirty="0">
                <a:latin typeface="Adobe Garamond Pro Bold" pitchFamily="18" charset="0"/>
              </a:rPr>
              <a:t>spread evenly between east and west coast data </a:t>
            </a:r>
            <a:r>
              <a:rPr lang="en-US" dirty="0" smtClean="0">
                <a:latin typeface="Adobe Garamond Pro Bold" pitchFamily="18" charset="0"/>
              </a:rPr>
              <a:t>center</a:t>
            </a:r>
            <a:endParaRPr lang="en-US" dirty="0">
              <a:latin typeface="Adobe Garamond Pro Bold" pitchFamily="18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12583"/>
            <a:ext cx="3581400" cy="2173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4800600"/>
            <a:ext cx="5495925" cy="185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01403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6324600" cy="914400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Business corporations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using </a:t>
            </a:r>
            <a:r>
              <a:rPr lang="en-US" b="1" dirty="0"/>
              <a:t>Cassandra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495" y="1219200"/>
            <a:ext cx="5635305" cy="5029200"/>
          </a:xfrm>
        </p:spPr>
        <p:txBody>
          <a:bodyPr/>
          <a:lstStyle/>
          <a:p>
            <a:r>
              <a:rPr lang="en-US" sz="1800" dirty="0">
                <a:latin typeface="Adobe Garamond Pro Bold" pitchFamily="18" charset="0"/>
              </a:rPr>
              <a:t>Twitter</a:t>
            </a:r>
          </a:p>
          <a:p>
            <a:pPr marL="0" indent="0">
              <a:buNone/>
            </a:pPr>
            <a:r>
              <a:rPr lang="en-US" sz="1800" dirty="0" smtClean="0">
                <a:latin typeface="Adobe Garamond Pro Bold" pitchFamily="18" charset="0"/>
              </a:rPr>
              <a:t>	Main </a:t>
            </a:r>
            <a:r>
              <a:rPr lang="en-US" sz="1800" dirty="0">
                <a:latin typeface="Adobe Garamond Pro Bold" pitchFamily="18" charset="0"/>
              </a:rPr>
              <a:t>challenges </a:t>
            </a:r>
            <a:r>
              <a:rPr lang="en-US" sz="1800" dirty="0" smtClean="0">
                <a:latin typeface="Adobe Garamond Pro Bold" pitchFamily="18" charset="0"/>
              </a:rPr>
              <a:t>with applications </a:t>
            </a:r>
            <a:r>
              <a:rPr lang="en-US" sz="1800" dirty="0">
                <a:latin typeface="Adobe Garamond Pro Bold" pitchFamily="18" charset="0"/>
              </a:rPr>
              <a:t>are </a:t>
            </a:r>
            <a:r>
              <a:rPr lang="en-US" sz="1800" dirty="0" smtClean="0">
                <a:latin typeface="Adobe Garamond Pro Bold" pitchFamily="18" charset="0"/>
              </a:rPr>
              <a:t>	scalability</a:t>
            </a:r>
            <a:r>
              <a:rPr lang="en-US" sz="1800" dirty="0">
                <a:latin typeface="Adobe Garamond Pro Bold" pitchFamily="18" charset="0"/>
              </a:rPr>
              <a:t>, diversity and consistency across </a:t>
            </a:r>
            <a:r>
              <a:rPr lang="en-US" sz="1800" dirty="0" smtClean="0">
                <a:latin typeface="Adobe Garamond Pro Bold" pitchFamily="18" charset="0"/>
              </a:rPr>
              <a:t>	geographically </a:t>
            </a:r>
            <a:r>
              <a:rPr lang="en-US" sz="1800" dirty="0">
                <a:latin typeface="Adobe Garamond Pro Bold" pitchFamily="18" charset="0"/>
              </a:rPr>
              <a:t>diverse </a:t>
            </a:r>
            <a:r>
              <a:rPr lang="en-US" sz="1800" dirty="0" smtClean="0">
                <a:latin typeface="Adobe Garamond Pro Bold" pitchFamily="18" charset="0"/>
              </a:rPr>
              <a:t>applications</a:t>
            </a:r>
          </a:p>
          <a:p>
            <a:pPr marL="0" indent="0">
              <a:buNone/>
            </a:pPr>
            <a:endParaRPr lang="en-US" sz="1800" dirty="0" smtClean="0">
              <a:latin typeface="Adobe Garamond Pro Bold" pitchFamily="18" charset="0"/>
            </a:endParaRPr>
          </a:p>
          <a:p>
            <a:r>
              <a:rPr lang="en-US" sz="1800" dirty="0">
                <a:latin typeface="Adobe Garamond Pro Bold" pitchFamily="18" charset="0"/>
              </a:rPr>
              <a:t>Digg</a:t>
            </a:r>
          </a:p>
          <a:p>
            <a:pPr marL="0" indent="0">
              <a:buNone/>
            </a:pPr>
            <a:r>
              <a:rPr lang="en-US" sz="1800" dirty="0" smtClean="0">
                <a:latin typeface="Adobe Garamond Pro Bold" pitchFamily="18" charset="0"/>
              </a:rPr>
              <a:t>	Due </a:t>
            </a:r>
            <a:r>
              <a:rPr lang="en-US" sz="1800" dirty="0">
                <a:latin typeface="Adobe Garamond Pro Bold" pitchFamily="18" charset="0"/>
              </a:rPr>
              <a:t>to large volume of users posting their </a:t>
            </a:r>
            <a:r>
              <a:rPr lang="en-US" sz="1800" dirty="0" smtClean="0">
                <a:latin typeface="Adobe Garamond Pro Bold" pitchFamily="18" charset="0"/>
              </a:rPr>
              <a:t>	feedbacks </a:t>
            </a:r>
            <a:r>
              <a:rPr lang="en-US" sz="1800" dirty="0">
                <a:latin typeface="Adobe Garamond Pro Bold" pitchFamily="18" charset="0"/>
              </a:rPr>
              <a:t>Digg has expected problem of </a:t>
            </a:r>
            <a:r>
              <a:rPr lang="en-US" sz="1800" dirty="0" smtClean="0">
                <a:latin typeface="Adobe Garamond Pro Bold" pitchFamily="18" charset="0"/>
              </a:rPr>
              <a:t>	handling </a:t>
            </a:r>
            <a:r>
              <a:rPr lang="en-US" sz="1800" dirty="0">
                <a:latin typeface="Adobe Garamond Pro Bold" pitchFamily="18" charset="0"/>
              </a:rPr>
              <a:t>and managing large volume of data. </a:t>
            </a:r>
            <a:r>
              <a:rPr lang="en-US" sz="1800" dirty="0" smtClean="0">
                <a:latin typeface="Adobe Garamond Pro Bold" pitchFamily="18" charset="0"/>
              </a:rPr>
              <a:t>	Cassandra </a:t>
            </a:r>
            <a:r>
              <a:rPr lang="en-US" sz="1800" dirty="0">
                <a:latin typeface="Adobe Garamond Pro Bold" pitchFamily="18" charset="0"/>
              </a:rPr>
              <a:t>provides highly scalable architecture </a:t>
            </a:r>
            <a:r>
              <a:rPr lang="en-US" sz="1800" dirty="0" smtClean="0">
                <a:latin typeface="Adobe Garamond Pro Bold" pitchFamily="18" charset="0"/>
              </a:rPr>
              <a:t>	with </a:t>
            </a:r>
            <a:r>
              <a:rPr lang="en-US" sz="1800" dirty="0">
                <a:latin typeface="Adobe Garamond Pro Bold" pitchFamily="18" charset="0"/>
              </a:rPr>
              <a:t>no single point of failure and </a:t>
            </a:r>
            <a:r>
              <a:rPr lang="en-US" sz="1800" dirty="0" smtClean="0">
                <a:latin typeface="Adobe Garamond Pro Bold" pitchFamily="18" charset="0"/>
              </a:rPr>
              <a:t>recovery</a:t>
            </a:r>
          </a:p>
          <a:p>
            <a:pPr marL="0" indent="0">
              <a:buNone/>
            </a:pPr>
            <a:endParaRPr lang="en-US" sz="1800" dirty="0">
              <a:latin typeface="Adobe Garamond Pro Bold" pitchFamily="18" charset="0"/>
            </a:endParaRPr>
          </a:p>
          <a:p>
            <a:r>
              <a:rPr lang="en-US" sz="1800" dirty="0">
                <a:latin typeface="Adobe Garamond Pro Bold" pitchFamily="18" charset="0"/>
              </a:rPr>
              <a:t>Formspring </a:t>
            </a:r>
          </a:p>
          <a:p>
            <a:pPr marL="0" indent="0">
              <a:buNone/>
            </a:pPr>
            <a:r>
              <a:rPr lang="en-US" sz="1800" dirty="0" smtClean="0">
                <a:latin typeface="Adobe Garamond Pro Bold" pitchFamily="18" charset="0"/>
              </a:rPr>
              <a:t>	 </a:t>
            </a:r>
            <a:r>
              <a:rPr lang="en-US" sz="1800" dirty="0">
                <a:latin typeface="Adobe Garamond Pro Bold" pitchFamily="18" charset="0"/>
              </a:rPr>
              <a:t>Cassandra is utilized by Formspring technical </a:t>
            </a:r>
            <a:r>
              <a:rPr lang="en-US" sz="1800" dirty="0" smtClean="0">
                <a:latin typeface="Adobe Garamond Pro Bold" pitchFamily="18" charset="0"/>
              </a:rPr>
              <a:t>	team </a:t>
            </a:r>
            <a:r>
              <a:rPr lang="en-US" sz="1800" dirty="0">
                <a:latin typeface="Adobe Garamond Pro Bold" pitchFamily="18" charset="0"/>
              </a:rPr>
              <a:t>to count number of responses and active </a:t>
            </a:r>
            <a:r>
              <a:rPr lang="en-US" sz="1800" dirty="0" smtClean="0">
                <a:latin typeface="Adobe Garamond Pro Bold" pitchFamily="18" charset="0"/>
              </a:rPr>
              <a:t>	users e.g. followers</a:t>
            </a:r>
            <a:r>
              <a:rPr lang="en-US" sz="1800" dirty="0">
                <a:latin typeface="Adobe Garamond Pro Bold" pitchFamily="18" charset="0"/>
              </a:rPr>
              <a:t> </a:t>
            </a:r>
            <a:r>
              <a:rPr lang="en-US" sz="1800" dirty="0" smtClean="0">
                <a:latin typeface="Adobe Garamond Pro Bold" pitchFamily="18" charset="0"/>
              </a:rPr>
              <a:t>and following</a:t>
            </a:r>
            <a:endParaRPr lang="en-US" sz="1800" dirty="0">
              <a:latin typeface="Adobe Garamond Pro Bold" pitchFamily="18" charset="0"/>
            </a:endParaRPr>
          </a:p>
          <a:p>
            <a:pPr marL="0" indent="0">
              <a:buNone/>
            </a:pPr>
            <a:endParaRPr lang="en-US" sz="1800" dirty="0">
              <a:latin typeface="Adobe Garamond Pro Bold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19438"/>
            <a:ext cx="538162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240612"/>
            <a:ext cx="820707" cy="32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3392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6324600" cy="914400"/>
          </a:xfrm>
        </p:spPr>
        <p:txBody>
          <a:bodyPr/>
          <a:lstStyle/>
          <a:p>
            <a:r>
              <a:rPr lang="en-US" kern="1200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6324600" cy="4419600"/>
          </a:xfrm>
        </p:spPr>
        <p:txBody>
          <a:bodyPr/>
          <a:lstStyle/>
          <a:p>
            <a:r>
              <a:rPr lang="en-US" sz="1800" dirty="0" smtClean="0">
                <a:latin typeface="Adobe Garamond Pro Bold" pitchFamily="18" charset="0"/>
              </a:rPr>
              <a:t>http://cassandra.apache.org</a:t>
            </a:r>
          </a:p>
          <a:p>
            <a:pPr marL="0" indent="0">
              <a:buNone/>
            </a:pPr>
            <a:r>
              <a:rPr lang="en-US" sz="1800" dirty="0" smtClean="0">
                <a:latin typeface="Adobe Garamond Pro Bold" pitchFamily="18" charset="0"/>
              </a:rPr>
              <a:t> </a:t>
            </a:r>
            <a:endParaRPr lang="en-US" sz="1800" dirty="0">
              <a:latin typeface="Adobe Garamond Pro Bold" pitchFamily="18" charset="0"/>
            </a:endParaRPr>
          </a:p>
          <a:p>
            <a:r>
              <a:rPr lang="en-US" sz="1800" dirty="0" smtClean="0">
                <a:latin typeface="Adobe Garamond Pro Bold" pitchFamily="18" charset="0"/>
              </a:rPr>
              <a:t>http</a:t>
            </a:r>
            <a:r>
              <a:rPr lang="en-US" sz="1800" dirty="0">
                <a:latin typeface="Adobe Garamond Pro Bold" pitchFamily="18" charset="0"/>
              </a:rPr>
              <a:t>://</a:t>
            </a:r>
            <a:r>
              <a:rPr lang="en-US" sz="1800" dirty="0" smtClean="0">
                <a:latin typeface="Adobe Garamond Pro Bold" pitchFamily="18" charset="0"/>
              </a:rPr>
              <a:t>www.quora.com/Cassandra-database</a:t>
            </a:r>
          </a:p>
          <a:p>
            <a:pPr marL="0" indent="0">
              <a:buNone/>
            </a:pPr>
            <a:endParaRPr lang="en-US" sz="1800" dirty="0">
              <a:latin typeface="Adobe Garamond Pro Bold" pitchFamily="18" charset="0"/>
            </a:endParaRPr>
          </a:p>
          <a:p>
            <a:r>
              <a:rPr lang="en-US" sz="1800" dirty="0" smtClean="0">
                <a:latin typeface="Adobe Garamond Pro Bold" pitchFamily="18" charset="0"/>
              </a:rPr>
              <a:t>http</a:t>
            </a:r>
            <a:r>
              <a:rPr lang="en-US" sz="1800" dirty="0">
                <a:latin typeface="Adobe Garamond Pro Bold" pitchFamily="18" charset="0"/>
              </a:rPr>
              <a:t>://www.odbms.org/download/WP-DataStax-Cassandra.pdf </a:t>
            </a:r>
            <a:endParaRPr lang="en-US" sz="1800" dirty="0" smtClean="0">
              <a:latin typeface="Adobe Garamond Pro Bold" pitchFamily="18" charset="0"/>
            </a:endParaRPr>
          </a:p>
          <a:p>
            <a:endParaRPr lang="en-US" sz="1800" dirty="0">
              <a:latin typeface="Adobe Garamond Pro Bold" pitchFamily="18" charset="0"/>
            </a:endParaRPr>
          </a:p>
          <a:p>
            <a:r>
              <a:rPr lang="en-US" sz="1800" dirty="0" smtClean="0">
                <a:latin typeface="Adobe Garamond Pro Bold" pitchFamily="18" charset="0"/>
              </a:rPr>
              <a:t>Avinash </a:t>
            </a:r>
            <a:r>
              <a:rPr lang="en-US" sz="1800" dirty="0">
                <a:latin typeface="Adobe Garamond Pro Bold" pitchFamily="18" charset="0"/>
              </a:rPr>
              <a:t>Lakshman, Prashant Malik Cassandra-A Decentralized Structured Storage System, ACM SIGOPS Operating Systems Review archive, Volume 44 Issue 2, April 2010 </a:t>
            </a:r>
            <a:endParaRPr lang="en-US" sz="1800" dirty="0" smtClean="0">
              <a:latin typeface="Adobe Garamond Pro Bold" pitchFamily="18" charset="0"/>
            </a:endParaRPr>
          </a:p>
          <a:p>
            <a:endParaRPr lang="en-US" sz="1800" dirty="0">
              <a:latin typeface="Adobe Garamond Pro Bold" pitchFamily="18" charset="0"/>
            </a:endParaRPr>
          </a:p>
          <a:p>
            <a:r>
              <a:rPr lang="en-US" sz="1800" dirty="0" smtClean="0">
                <a:latin typeface="Adobe Garamond Pro Bold" pitchFamily="18" charset="0"/>
              </a:rPr>
              <a:t>Sanjay </a:t>
            </a:r>
            <a:r>
              <a:rPr lang="en-US" sz="1800" dirty="0">
                <a:latin typeface="Adobe Garamond Pro Bold" pitchFamily="18" charset="0"/>
              </a:rPr>
              <a:t>Ghemawat, Howard Gobioff, </a:t>
            </a:r>
            <a:r>
              <a:rPr lang="en-US" sz="1800" dirty="0" smtClean="0">
                <a:latin typeface="Adobe Garamond Pro Bold" pitchFamily="18" charset="0"/>
              </a:rPr>
              <a:t>Shun-</a:t>
            </a:r>
            <a:r>
              <a:rPr lang="en-US" sz="1800" dirty="0" err="1" smtClean="0">
                <a:latin typeface="Adobe Garamond Pro Bold" pitchFamily="18" charset="0"/>
              </a:rPr>
              <a:t>Tak</a:t>
            </a:r>
            <a:r>
              <a:rPr lang="en-US" sz="1800" dirty="0" smtClean="0">
                <a:latin typeface="Adobe Garamond Pro Bold" pitchFamily="18" charset="0"/>
              </a:rPr>
              <a:t> </a:t>
            </a:r>
            <a:r>
              <a:rPr lang="en-US" sz="1800" dirty="0">
                <a:latin typeface="Adobe Garamond Pro Bold" pitchFamily="18" charset="0"/>
              </a:rPr>
              <a:t>Leung - The Google File system, ACM SIGOPS Operating Systems Review - SOSP '03 Homepage Volume 37 Issue 5, December 2003 </a:t>
            </a:r>
          </a:p>
        </p:txBody>
      </p:sp>
    </p:spTree>
    <p:extLst>
      <p:ext uri="{BB962C8B-B14F-4D97-AF65-F5344CB8AC3E}">
        <p14:creationId xmlns:p14="http://schemas.microsoft.com/office/powerpoint/2010/main" val="2132358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438400"/>
            <a:ext cx="6324600" cy="1828800"/>
          </a:xfrm>
        </p:spPr>
        <p:txBody>
          <a:bodyPr/>
          <a:lstStyle/>
          <a:p>
            <a:r>
              <a:rPr lang="en-US" sz="7200" dirty="0" smtClean="0">
                <a:latin typeface="Adobe Myungjo Std M" pitchFamily="18" charset="-128"/>
                <a:ea typeface="Adobe Myungjo Std M" pitchFamily="18" charset="-128"/>
              </a:rPr>
              <a:t/>
            </a:r>
            <a:br>
              <a:rPr lang="en-US" sz="7200" dirty="0" smtClean="0">
                <a:latin typeface="Adobe Myungjo Std M" pitchFamily="18" charset="-128"/>
                <a:ea typeface="Adobe Myungjo Std M" pitchFamily="18" charset="-128"/>
              </a:rPr>
            </a:br>
            <a:r>
              <a:rPr lang="en-US" sz="7200" dirty="0" smtClean="0">
                <a:latin typeface="Adobe Myungjo Std M" pitchFamily="18" charset="-128"/>
                <a:ea typeface="Adobe Myungjo Std M" pitchFamily="18" charset="-128"/>
              </a:rPr>
              <a:t>Thank </a:t>
            </a:r>
            <a:r>
              <a:rPr lang="en-US" sz="7200" dirty="0">
                <a:latin typeface="Adobe Myungjo Std M" pitchFamily="18" charset="-128"/>
                <a:ea typeface="Adobe Myungjo Std M" pitchFamily="18" charset="-128"/>
              </a:rPr>
              <a:t>you</a:t>
            </a:r>
            <a:br>
              <a:rPr lang="en-US" sz="7200" dirty="0">
                <a:latin typeface="Adobe Myungjo Std M" pitchFamily="18" charset="-128"/>
                <a:ea typeface="Adobe Myungjo Std M" pitchFamily="18" charset="-128"/>
              </a:rPr>
            </a:br>
            <a:endParaRPr lang="en-US" sz="7200" dirty="0">
              <a:latin typeface="Adobe Myungjo Std M" pitchFamily="18" charset="-128"/>
              <a:ea typeface="Adobe Myungjo Std M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81718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05&quot;&gt;&lt;property id=&quot;20148&quot; value=&quot;5&quot;/&gt;&lt;property id=&quot;20300&quot; value=&quot;Slide 2 - &amp;quot;Introduction&amp;quot;&quot;/&gt;&lt;property id=&quot;20307&quot; value=&quot;257&quot;/&gt;&lt;/object&gt;&lt;object type=&quot;3&quot; unique_id=&quot;10006&quot;&gt;&lt;property id=&quot;20148&quot; value=&quot;5&quot;/&gt;&lt;property id=&quot;20300&quot; value=&quot;Slide 3 - &amp;quot;Structure and organization&amp;quot;&quot;/&gt;&lt;property id=&quot;20307&quot; value=&quot;258&quot;/&gt;&lt;/object&gt;&lt;object type=&quot;3&quot; unique_id=&quot;10007&quot;&gt;&lt;property id=&quot;20148&quot; value=&quot;5&quot;/&gt;&lt;property id=&quot;20300&quot; value=&quot;Slide 4&quot;/&gt;&lt;property id=&quot;20307&quot; value=&quot;260&quot;/&gt;&lt;/object&gt;&lt;object type=&quot;3&quot; unique_id=&quot;10093&quot;&gt;&lt;property id=&quot;20148&quot; value=&quot;5&quot;/&gt;&lt;property id=&quot;20300&quot; value=&quot;Slide 5&quot;/&gt;&lt;property id=&quot;20307&quot; value=&quot;262&quot;/&gt;&lt;/object&gt;&lt;object type=&quot;3&quot; unique_id=&quot;10118&quot;&gt;&lt;property id=&quot;20148&quot; value=&quot;5&quot;/&gt;&lt;property id=&quot;20300&quot; value=&quot;Slide 6 - &amp;quot;&amp;#x0D;&amp;#x0A;Business corporations &amp;#x0D;&amp;#x0A;using Cassandra &amp;#x0D;&amp;#x0A;&amp;quot;&quot;/&gt;&lt;property id=&quot;20307&quot; value=&quot;263&quot;/&gt;&lt;/object&gt;&lt;object type=&quot;3&quot; unique_id=&quot;10160&quot;&gt;&lt;property id=&quot;20148&quot; value=&quot;5&quot;/&gt;&lt;property id=&quot;20300&quot; value=&quot;Slide 7 - &amp;quot;References&amp;quot;&quot;/&gt;&lt;property id=&quot;20307&quot; value=&quot;264&quot;/&gt;&lt;/object&gt;&lt;object type=&quot;3&quot; unique_id=&quot;10206&quot;&gt;&lt;property id=&quot;20148&quot; value=&quot;5&quot;/&gt;&lt;property id=&quot;20300&quot; value=&quot;Slide 8 - &amp;quot;&amp;#x0D;&amp;#x0A;Thank you&amp;#x0D;&amp;#x0A;&amp;quot;&quot;/&gt;&lt;property id=&quot;20307&quot; value=&quot;265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AF_ComputerEra">
  <a:themeElements>
    <a:clrScheme name="financial_statu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inancial_status">
      <a:majorFont>
        <a:latin typeface="Eras Bold ITC"/>
        <a:ea typeface=""/>
        <a:cs typeface=""/>
      </a:majorFont>
      <a:minorFont>
        <a:latin typeface="Eras Bold IT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ncial_stat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854117D-F09A-4C85-B430-16B400B3E14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AF_ComputerEra</Template>
  <TotalTime>2735</TotalTime>
  <Words>309</Words>
  <Application>Microsoft Office PowerPoint</Application>
  <PresentationFormat>On-screen Show (4:3)</PresentationFormat>
  <Paragraphs>74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AF_ComputerEra</vt:lpstr>
      <vt:lpstr>PowerPoint Presentation</vt:lpstr>
      <vt:lpstr>Introduction</vt:lpstr>
      <vt:lpstr>Structure and organization</vt:lpstr>
      <vt:lpstr>PowerPoint Presentation</vt:lpstr>
      <vt:lpstr>PowerPoint Presentation</vt:lpstr>
      <vt:lpstr> Business corporations  using Cassandra  </vt:lpstr>
      <vt:lpstr>References</vt:lpstr>
      <vt:lpstr> 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jayeshkawli</dc:creator>
  <cp:lastModifiedBy>IU Student</cp:lastModifiedBy>
  <cp:revision>18</cp:revision>
  <dcterms:created xsi:type="dcterms:W3CDTF">2012-10-27T02:49:24Z</dcterms:created>
  <dcterms:modified xsi:type="dcterms:W3CDTF">2012-10-29T01:00:22Z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TC103367859990</vt:lpwstr>
  </property>
</Properties>
</file>