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1" r:id="rId5"/>
    <p:sldId id="262" r:id="rId6"/>
    <p:sldId id="293" r:id="rId7"/>
    <p:sldId id="294" r:id="rId8"/>
    <p:sldId id="263" r:id="rId9"/>
    <p:sldId id="29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5" r:id="rId19"/>
    <p:sldId id="272" r:id="rId20"/>
    <p:sldId id="273" r:id="rId21"/>
    <p:sldId id="274" r:id="rId22"/>
    <p:sldId id="275" r:id="rId23"/>
    <p:sldId id="291" r:id="rId24"/>
    <p:sldId id="279" r:id="rId25"/>
    <p:sldId id="280" r:id="rId26"/>
    <p:sldId id="282" r:id="rId27"/>
    <p:sldId id="30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7" r:id="rId38"/>
    <p:sldId id="298" r:id="rId39"/>
    <p:sldId id="299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386" autoAdjust="0"/>
    <p:restoredTop sz="94624" autoAdjust="0"/>
  </p:normalViewPr>
  <p:slideViewPr>
    <p:cSldViewPr>
      <p:cViewPr>
        <p:scale>
          <a:sx n="66" d="100"/>
          <a:sy n="66" d="100"/>
        </p:scale>
        <p:origin x="-148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5AA98-F6F3-4D4F-89F6-99755C00A6A4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6398-DA48-42C4-9D80-17F17976D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90E55-CC14-43A0-8F70-470DF7B3ABC1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512D-7375-48DF-986E-317774DBE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512D-7375-48DF-986E-317774DBEC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512D-7375-48DF-986E-317774DBEC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512D-7375-48DF-986E-317774DBEC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512D-7375-48DF-986E-317774DBEC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F63C36A4-520A-4D53-B936-3228ED54239C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F63C36A4-520A-4D53-B936-3228ED54239C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4E2FD7-F9C5-43D2-ACD1-353A3732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rgbClr val="002060"/>
                </a:solidFill>
              </a:defRPr>
            </a:lvl1pPr>
          </a:lstStyle>
          <a:p>
            <a:fld id="{754E2FD7-F9C5-43D2-ACD1-353A3732D0B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55626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w.liu%7d@ulst.ac.u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yesia.com/en/products/bayesialab/tutorial.php" TargetMode="External"/><Relationship Id="rId3" Type="http://schemas.openxmlformats.org/officeDocument/2006/relationships/hyperlink" Target="mailto:awm@cs.cmu.edu" TargetMode="External"/><Relationship Id="rId7" Type="http://schemas.openxmlformats.org/officeDocument/2006/relationships/hyperlink" Target="mailto:da.bell%7d@ulst.ac.uk" TargetMode="External"/><Relationship Id="rId2" Type="http://schemas.openxmlformats.org/officeDocument/2006/relationships/hyperlink" Target="http://www.cs.cmu.edu/~aw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cheng@cs.ualberta.ca" TargetMode="External"/><Relationship Id="rId5" Type="http://schemas.openxmlformats.org/officeDocument/2006/relationships/hyperlink" Target="http://download.oracle.com/docs/cd/B13789_01/datamine.101/b10698/3predict.htm#1005771" TargetMode="External"/><Relationship Id="rId4" Type="http://schemas.openxmlformats.org/officeDocument/2006/relationships/hyperlink" Target="http://en.wikipedia.org/wiki/Bayesian_netwo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University of Belgrade</a:t>
            </a:r>
          </a:p>
          <a:p>
            <a:r>
              <a:rPr lang="en-US" dirty="0" smtClean="0"/>
              <a:t>School of Electrical Engineering</a:t>
            </a:r>
          </a:p>
          <a:p>
            <a:r>
              <a:rPr lang="en-US" dirty="0" smtClean="0"/>
              <a:t>Department of Computer Engineering and Information Theory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Discrete Target – Spam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Attributes  = Text Document </a:t>
            </a:r>
            <a:r>
              <a:rPr lang="en-US" sz="1800" dirty="0" smtClean="0"/>
              <a:t>= w1,w2,w3…             Array of words</a:t>
            </a:r>
          </a:p>
          <a:p>
            <a:r>
              <a:rPr lang="en-US" sz="1800" b="1" dirty="0" smtClean="0"/>
              <a:t>Target         =  Spam</a:t>
            </a:r>
            <a:r>
              <a:rPr lang="en-US" sz="1800" dirty="0" smtClean="0"/>
              <a:t> = [Yes | No] ?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                   - probability that 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word of a given document occurs in documents, in training set, that are classified as Spam</a:t>
            </a:r>
          </a:p>
          <a:p>
            <a:pPr>
              <a:buNone/>
            </a:pPr>
            <a:r>
              <a:rPr lang="en-US" sz="1800" dirty="0" smtClean="0"/>
              <a:t>                              </a:t>
            </a:r>
          </a:p>
          <a:p>
            <a:r>
              <a:rPr lang="en-US" sz="1800" dirty="0" smtClean="0"/>
              <a:t>                                                                                     - probability that all words of document occur in Spam documents in training set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</a:t>
            </a:r>
          </a:p>
          <a:p>
            <a:r>
              <a:rPr lang="en-US" sz="1800" dirty="0" smtClean="0"/>
              <a:t> 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                                                                                       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2895600"/>
          <a:ext cx="1676400" cy="464233"/>
        </p:xfrm>
        <a:graphic>
          <a:graphicData uri="http://schemas.openxmlformats.org/presentationml/2006/ole">
            <p:oleObj spid="_x0000_s12292" name="Jednačina" r:id="rId3" imgW="825480" imgH="2286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838200" y="3810000"/>
          <a:ext cx="4699000" cy="530044"/>
        </p:xfrm>
        <a:graphic>
          <a:graphicData uri="http://schemas.openxmlformats.org/presentationml/2006/ole">
            <p:oleObj spid="_x0000_s12293" name="Jednačina" r:id="rId4" imgW="3035160" imgH="34272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914400" y="4724400"/>
          <a:ext cx="6034088" cy="566738"/>
        </p:xfrm>
        <a:graphic>
          <a:graphicData uri="http://schemas.openxmlformats.org/presentationml/2006/ole">
            <p:oleObj spid="_x0000_s12295" name="Jednačina" r:id="rId5" imgW="4597200" imgH="43164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14400" y="5715000"/>
          <a:ext cx="6434138" cy="566738"/>
        </p:xfrm>
        <a:graphic>
          <a:graphicData uri="http://schemas.openxmlformats.org/presentationml/2006/ole">
            <p:oleObj spid="_x0000_s12297" name="Jednačina" r:id="rId6" imgW="4902120" imgH="431640" progId="Equation.3">
              <p:embed/>
            </p:oleObj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Discrete Target – Spam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- </a:t>
            </a:r>
            <a:r>
              <a:rPr lang="en-US" dirty="0" err="1" smtClean="0"/>
              <a:t>Bayes</a:t>
            </a:r>
            <a:r>
              <a:rPr lang="en-US" dirty="0" smtClean="0"/>
              <a:t> factor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Sample correction </a:t>
            </a:r>
            <a:r>
              <a:rPr lang="en-US" dirty="0" smtClean="0"/>
              <a:t>– if there is a word in document that never occurred in training set the whole                                                                    will be zero. </a:t>
            </a:r>
          </a:p>
          <a:p>
            <a:r>
              <a:rPr lang="en-US" b="1" dirty="0" smtClean="0"/>
              <a:t>Sample correction solution </a:t>
            </a:r>
            <a:r>
              <a:rPr lang="en-US" dirty="0" smtClean="0"/>
              <a:t>– put some low value for that </a:t>
            </a:r>
            <a:endParaRPr lang="en-US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62000" y="1905000"/>
          <a:ext cx="5800725" cy="881063"/>
        </p:xfrm>
        <a:graphic>
          <a:graphicData uri="http://schemas.openxmlformats.org/presentationml/2006/ole">
            <p:oleObj spid="_x0000_s13316" name="Jednačina" r:id="rId3" imgW="4419360" imgH="672840" progId="Equation.3">
              <p:embed/>
            </p:oleObj>
          </a:graphicData>
        </a:graphic>
      </p:graphicFrame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14400" y="2743200"/>
            <a:ext cx="5181600" cy="26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048000" y="5715000"/>
          <a:ext cx="3733801" cy="421314"/>
        </p:xfrm>
        <a:graphic>
          <a:graphicData uri="http://schemas.openxmlformats.org/presentationml/2006/ole">
            <p:oleObj spid="_x0000_s13319" name="Jednačina" r:id="rId5" imgW="3035160" imgH="342720" progId="Equation.3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705600" y="6019800"/>
          <a:ext cx="1014413" cy="280988"/>
        </p:xfrm>
        <a:graphic>
          <a:graphicData uri="http://schemas.openxmlformats.org/presentationml/2006/ole">
            <p:oleObj spid="_x0000_s13320" name="Jednačina" r:id="rId6" imgW="825480" imgH="228600" progId="Equation.3">
              <p:embed/>
            </p:oleObj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Gaussian 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Continuous attributes do not need binning (like CART and C4.5)</a:t>
            </a:r>
          </a:p>
          <a:p>
            <a:r>
              <a:rPr lang="en-US" sz="1800" dirty="0" smtClean="0"/>
              <a:t>Choose adequate PDF for each Attribute in training set</a:t>
            </a:r>
          </a:p>
          <a:p>
            <a:r>
              <a:rPr lang="en-US" sz="1800" dirty="0" smtClean="0"/>
              <a:t>Gaussian PDF is most likely to be used to estimate the attribute probability density function (PDF)</a:t>
            </a:r>
          </a:p>
          <a:p>
            <a:r>
              <a:rPr lang="en-US" sz="1800" dirty="0" smtClean="0"/>
              <a:t>Calculate PDF parameters by using  Maximum Likelihood Method</a:t>
            </a:r>
          </a:p>
          <a:p>
            <a:r>
              <a:rPr lang="en-US" sz="1800" dirty="0" smtClean="0"/>
              <a:t>Naïve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 assumption - each attribute is independent of other, so joint PDF of all attributes is result of multiplication of single attributes PDFs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3467100"/>
            <a:ext cx="460164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Gaussian 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Attributes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772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Training set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Validation set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2438400" cy="2278812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  <a:gridCol w="609600"/>
                <a:gridCol w="685800"/>
              </a:tblGrid>
              <a:tr h="288224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sex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height (feet)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/>
                        <a:t>weight (lbs)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foot size</a:t>
                      </a:r>
                    </a:p>
                    <a:p>
                      <a:r>
                        <a:rPr lang="en-US" sz="900" b="1" baseline="0" dirty="0" smtClean="0"/>
                        <a:t>(inches)</a:t>
                      </a:r>
                      <a:endParaRPr lang="en-US" sz="900" b="1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864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180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12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76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5.92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190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11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5.58 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170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12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5.92 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165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female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6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female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5.5 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150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8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female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5.42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130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7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0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female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150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9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52800" y="1417320"/>
          <a:ext cx="1503829" cy="838200"/>
        </p:xfrm>
        <a:graphic>
          <a:graphicData uri="http://schemas.openxmlformats.org/presentationml/2006/ole">
            <p:oleObj spid="_x0000_s15363" name="Jednačina" r:id="rId3" imgW="774360" imgH="43164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200400" y="2407920"/>
          <a:ext cx="2219325" cy="762000"/>
        </p:xfrm>
        <a:graphic>
          <a:graphicData uri="http://schemas.openxmlformats.org/presentationml/2006/ole">
            <p:oleObj spid="_x0000_s15364" name="Jednačina" r:id="rId4" imgW="1257120" imgH="43164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1722120"/>
          <a:ext cx="2895600" cy="2061128"/>
        </p:xfrm>
        <a:graphic>
          <a:graphicData uri="http://schemas.openxmlformats.org/drawingml/2006/table">
            <a:tbl>
              <a:tblPr/>
              <a:tblGrid>
                <a:gridCol w="965200"/>
                <a:gridCol w="469900"/>
                <a:gridCol w="469900"/>
                <a:gridCol w="495300"/>
                <a:gridCol w="495300"/>
              </a:tblGrid>
              <a:tr h="413344"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b="1" baseline="0" dirty="0" smtClean="0"/>
                        <a:t>Target = male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b="1" baseline="0" dirty="0" smtClean="0"/>
                        <a:t>Target = female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44"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/>
                        <a:t>height (feet)</a:t>
                      </a:r>
                    </a:p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5.885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0.027175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5.4175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0.07291875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/>
                        <a:t>weight (lbs)</a:t>
                      </a:r>
                    </a:p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176.25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126.5625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132.5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418.75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/>
                        <a:t>foot size(inches)</a:t>
                      </a:r>
                    </a:p>
                    <a:p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11.25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0.6875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7.5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1.25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162800" y="2183048"/>
          <a:ext cx="381000" cy="381000"/>
        </p:xfrm>
        <a:graphic>
          <a:graphicData uri="http://schemas.openxmlformats.org/presentationml/2006/ole">
            <p:oleObj spid="_x0000_s15365" name="Jednačina" r:id="rId5" imgW="203040" imgH="20304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781800" y="2183048"/>
          <a:ext cx="295275" cy="395287"/>
        </p:xfrm>
        <a:graphic>
          <a:graphicData uri="http://schemas.openxmlformats.org/presentationml/2006/ole">
            <p:oleObj spid="_x0000_s15366" name="Jednačina" r:id="rId6" imgW="152280" imgH="20304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4236720"/>
          <a:ext cx="2438400" cy="670560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  <a:gridCol w="609600"/>
                <a:gridCol w="685800"/>
              </a:tblGrid>
              <a:tr h="412652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sex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height (feet)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/>
                        <a:t>weight (lbs)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foot size</a:t>
                      </a:r>
                    </a:p>
                    <a:p>
                      <a:r>
                        <a:rPr lang="en-US" sz="900" b="1" baseline="0" dirty="0" smtClean="0"/>
                        <a:t>(inches)</a:t>
                      </a:r>
                      <a:endParaRPr lang="en-US" sz="900" b="1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08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Target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130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8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696200" y="2183048"/>
          <a:ext cx="295275" cy="395288"/>
        </p:xfrm>
        <a:graphic>
          <a:graphicData uri="http://schemas.openxmlformats.org/presentationml/2006/ole">
            <p:oleObj spid="_x0000_s15367" name="Jednačina" r:id="rId7" imgW="152280" imgH="20304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8153400" y="2183048"/>
          <a:ext cx="381000" cy="381000"/>
        </p:xfrm>
        <a:graphic>
          <a:graphicData uri="http://schemas.openxmlformats.org/presentationml/2006/ole">
            <p:oleObj spid="_x0000_s15368" name="Jednačina" r:id="rId8" imgW="203040" imgH="20304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0" y="3931920"/>
          <a:ext cx="4343400" cy="419100"/>
        </p:xfrm>
        <a:graphic>
          <a:graphicData uri="http://schemas.openxmlformats.org/presentationml/2006/ole">
            <p:oleObj spid="_x0000_s15370" name="Jednačina" r:id="rId9" imgW="4343400" imgH="419040" progId="Equation.3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028950" y="4541520"/>
          <a:ext cx="4762500" cy="419100"/>
        </p:xfrm>
        <a:graphic>
          <a:graphicData uri="http://schemas.openxmlformats.org/presentationml/2006/ole">
            <p:oleObj spid="_x0000_s15371" name="Jednačina" r:id="rId10" imgW="4762440" imgH="419040" progId="Equation.3">
              <p:embed/>
            </p:oleObj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04800" y="5100320"/>
          <a:ext cx="6223000" cy="457200"/>
        </p:xfrm>
        <a:graphic>
          <a:graphicData uri="http://schemas.openxmlformats.org/presentationml/2006/ole">
            <p:oleObj spid="_x0000_s15372" name="Jednačina" r:id="rId11" imgW="6222960" imgH="457200" progId="Equation.3">
              <p:embed/>
            </p:oleObj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04800" y="5684520"/>
          <a:ext cx="7048500" cy="431800"/>
        </p:xfrm>
        <a:graphic>
          <a:graphicData uri="http://schemas.openxmlformats.org/presentationml/2006/ole">
            <p:oleObj spid="_x0000_s15373" name="Jednačina" r:id="rId12" imgW="7048440" imgH="431640" progId="Equation.3">
              <p:embed/>
            </p:oleObj>
          </a:graphicData>
        </a:graphic>
      </p:graphicFrame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5562600" cy="365125"/>
          </a:xfrm>
        </p:spPr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-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Easy to extend</a:t>
            </a:r>
          </a:p>
          <a:p>
            <a:r>
              <a:rPr lang="en-US" dirty="0" smtClean="0"/>
              <a:t>Gaussian </a:t>
            </a:r>
            <a:r>
              <a:rPr lang="en-US" dirty="0" err="1" smtClean="0"/>
              <a:t>Bayes</a:t>
            </a:r>
            <a:r>
              <a:rPr lang="en-US" dirty="0" smtClean="0"/>
              <a:t> – sample of extension</a:t>
            </a:r>
          </a:p>
          <a:p>
            <a:r>
              <a:rPr lang="en-US" dirty="0" smtClean="0"/>
              <a:t>Estimate Target – If Target is real number, but in training set has only few acceptable discrete values t1…</a:t>
            </a:r>
            <a:r>
              <a:rPr lang="en-US" dirty="0" err="1" smtClean="0"/>
              <a:t>tn</a:t>
            </a:r>
            <a:r>
              <a:rPr lang="en-US" dirty="0" smtClean="0"/>
              <a:t>, we can estimate Target by: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large number of modifications have been introduced, by the statistical, data mining, machine learning, and pattern recognition communities, in an attempt to make it more flexible </a:t>
            </a:r>
          </a:p>
          <a:p>
            <a:r>
              <a:rPr lang="en-US" dirty="0" smtClean="0"/>
              <a:t>Modifications are necessarily complications, which detract from its basic simplicity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429000"/>
          <a:ext cx="4842933" cy="990600"/>
        </p:xfrm>
        <a:graphic>
          <a:graphicData uri="http://schemas.openxmlformats.org/presentationml/2006/ole">
            <p:oleObj spid="_x0000_s17410" name="Jednačina" r:id="rId3" imgW="1676160" imgH="342720" progId="Equation.3">
              <p:embed/>
            </p:oleObj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-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Attributes always really independent?</a:t>
            </a:r>
          </a:p>
          <a:p>
            <a:pPr lvl="1"/>
            <a:r>
              <a:rPr lang="en-US" dirty="0" smtClean="0"/>
              <a:t> A1 = Weight, A2 = Height, A3 = Shoe Size, Target = [</a:t>
            </a:r>
            <a:r>
              <a:rPr lang="en-US" dirty="0" err="1" smtClean="0"/>
              <a:t>male|female</a:t>
            </a:r>
            <a:r>
              <a:rPr lang="en-US" dirty="0" smtClean="0"/>
              <a:t>]?</a:t>
            </a:r>
          </a:p>
          <a:p>
            <a:r>
              <a:rPr lang="en-US" dirty="0" smtClean="0"/>
              <a:t>How can that influence our Naïve </a:t>
            </a:r>
            <a:r>
              <a:rPr lang="en-US" dirty="0" err="1" smtClean="0"/>
              <a:t>Bayes</a:t>
            </a:r>
            <a:r>
              <a:rPr lang="en-US" dirty="0" smtClean="0"/>
              <a:t> data mining?</a:t>
            </a:r>
          </a:p>
          <a:p>
            <a:endParaRPr lang="en-US" dirty="0" smtClean="0"/>
          </a:p>
          <a:p>
            <a:endParaRPr lang="en-US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5257800"/>
          <a:ext cx="4267200" cy="533400"/>
        </p:xfrm>
        <a:graphic>
          <a:graphicData uri="http://schemas.openxmlformats.org/presentationml/2006/ole">
            <p:oleObj spid="_x0000_s16386" name="Jednačina" r:id="rId3" imgW="1828800" imgH="2286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899504" y="4038600"/>
            <a:ext cx="4140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Assumption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3810000"/>
            <a:ext cx="5410200" cy="2209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5000" y="3886200"/>
            <a:ext cx="4419600" cy="2133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8400" y="4419600"/>
            <a:ext cx="121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550" y="1752600"/>
            <a:ext cx="7280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Bayesian network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Bayesian network is a directed acyclic graph (DAG) with a probability table for each node.</a:t>
            </a:r>
          </a:p>
          <a:p>
            <a:r>
              <a:rPr lang="en-US" dirty="0" smtClean="0"/>
              <a:t>Bayesian network  contains: Nodes and Arcs between them</a:t>
            </a:r>
          </a:p>
          <a:p>
            <a:r>
              <a:rPr lang="en-US" dirty="0" smtClean="0"/>
              <a:t>Nodes represent arguments from database</a:t>
            </a:r>
          </a:p>
          <a:p>
            <a:r>
              <a:rPr lang="en-US" dirty="0" smtClean="0"/>
              <a:t>Arcs between nodes represent their probabilistic dependencies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51054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Target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219200" y="6096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A2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962400" y="4038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A1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4572000" y="57912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A3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8" idx="3"/>
            <a:endCxn id="6" idx="7"/>
          </p:cNvCxnSpPr>
          <p:nvPr/>
        </p:nvCxnSpPr>
        <p:spPr>
          <a:xfrm flipH="1">
            <a:off x="3752289" y="4689008"/>
            <a:ext cx="310544" cy="56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7"/>
          </p:cNvCxnSpPr>
          <p:nvPr/>
        </p:nvCxnSpPr>
        <p:spPr>
          <a:xfrm flipH="1">
            <a:off x="1804567" y="5600700"/>
            <a:ext cx="1167233" cy="60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1"/>
          </p:cNvCxnSpPr>
          <p:nvPr/>
        </p:nvCxnSpPr>
        <p:spPr>
          <a:xfrm>
            <a:off x="3886200" y="5600700"/>
            <a:ext cx="786233" cy="30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9884967">
            <a:off x="1596345" y="5494023"/>
            <a:ext cx="13922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P(A2|Target)</a:t>
            </a:r>
            <a:endParaRPr lang="en-US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29400" y="50292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A6</a:t>
            </a:r>
            <a:endParaRPr 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5791200" y="4038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A4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7543800" y="4038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A5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7315200" y="5334000"/>
            <a:ext cx="12747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P(A6|A4A5)</a:t>
            </a:r>
            <a:endParaRPr lang="en-US" sz="16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37" name="Straight Arrow Connector 36"/>
          <p:cNvCxnSpPr>
            <a:stCxn id="30" idx="5"/>
            <a:endCxn id="29" idx="1"/>
          </p:cNvCxnSpPr>
          <p:nvPr/>
        </p:nvCxnSpPr>
        <p:spPr>
          <a:xfrm>
            <a:off x="6376567" y="4689008"/>
            <a:ext cx="353266" cy="45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29" idx="7"/>
          </p:cNvCxnSpPr>
          <p:nvPr/>
        </p:nvCxnSpPr>
        <p:spPr>
          <a:xfrm flipH="1">
            <a:off x="7214767" y="4689008"/>
            <a:ext cx="429466" cy="45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2"/>
            <a:endCxn id="9" idx="7"/>
          </p:cNvCxnSpPr>
          <p:nvPr/>
        </p:nvCxnSpPr>
        <p:spPr>
          <a:xfrm flipH="1">
            <a:off x="5157367" y="5410200"/>
            <a:ext cx="1472033" cy="492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24000" y="4419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A7</a:t>
            </a:r>
            <a:endParaRPr lang="en-US" sz="2000" dirty="0"/>
          </a:p>
        </p:txBody>
      </p:sp>
      <p:cxnSp>
        <p:nvCxnSpPr>
          <p:cNvPr id="48" name="Straight Arrow Connector 47"/>
          <p:cNvCxnSpPr>
            <a:stCxn id="46" idx="6"/>
            <a:endCxn id="6" idx="1"/>
          </p:cNvCxnSpPr>
          <p:nvPr/>
        </p:nvCxnSpPr>
        <p:spPr>
          <a:xfrm>
            <a:off x="2209800" y="4800600"/>
            <a:ext cx="895911" cy="44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3"/>
            <a:endCxn id="9" idx="0"/>
          </p:cNvCxnSpPr>
          <p:nvPr/>
        </p:nvCxnSpPr>
        <p:spPr>
          <a:xfrm flipH="1">
            <a:off x="4914900" y="4689008"/>
            <a:ext cx="976733" cy="110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81600" y="6248400"/>
            <a:ext cx="19404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P(A3|Target,A4A6)</a:t>
            </a:r>
            <a:endParaRPr lang="en-US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224" name="Rectangle 223"/>
          <p:cNvSpPr/>
          <p:nvPr/>
        </p:nvSpPr>
        <p:spPr>
          <a:xfrm rot="19457933">
            <a:off x="2508142" y="3535194"/>
            <a:ext cx="312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Read Network</a:t>
            </a:r>
            <a:endParaRPr lang="en-US" sz="2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971800" cy="137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886200" y="2514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543800" y="220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1905000"/>
            <a:ext cx="312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Construct Network</a:t>
            </a:r>
            <a:endParaRPr lang="en-US" sz="2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305800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239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077200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3152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543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48600" y="152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8486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686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2296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458200" y="2667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3"/>
            <a:endCxn id="14" idx="6"/>
          </p:cNvCxnSpPr>
          <p:nvPr/>
        </p:nvCxnSpPr>
        <p:spPr>
          <a:xfrm flipH="1" flipV="1">
            <a:off x="7467600" y="2933700"/>
            <a:ext cx="109678" cy="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1" idx="4"/>
          </p:cNvCxnSpPr>
          <p:nvPr/>
        </p:nvCxnSpPr>
        <p:spPr>
          <a:xfrm flipV="1">
            <a:off x="76581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1" idx="7"/>
          </p:cNvCxnSpPr>
          <p:nvPr/>
        </p:nvCxnSpPr>
        <p:spPr>
          <a:xfrm>
            <a:off x="7348678" y="2023922"/>
            <a:ext cx="390244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5"/>
            <a:endCxn id="15" idx="0"/>
          </p:cNvCxnSpPr>
          <p:nvPr/>
        </p:nvCxnSpPr>
        <p:spPr>
          <a:xfrm>
            <a:off x="7738922" y="2404922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9" idx="0"/>
          </p:cNvCxnSpPr>
          <p:nvPr/>
        </p:nvCxnSpPr>
        <p:spPr>
          <a:xfrm flipH="1">
            <a:off x="7962900" y="3166922"/>
            <a:ext cx="147778" cy="33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7"/>
            <a:endCxn id="18" idx="1"/>
          </p:cNvCxnSpPr>
          <p:nvPr/>
        </p:nvCxnSpPr>
        <p:spPr>
          <a:xfrm flipV="1">
            <a:off x="7510322" y="1557478"/>
            <a:ext cx="37175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5"/>
            <a:endCxn id="20" idx="2"/>
          </p:cNvCxnSpPr>
          <p:nvPr/>
        </p:nvCxnSpPr>
        <p:spPr>
          <a:xfrm flipV="1">
            <a:off x="8500922" y="2247900"/>
            <a:ext cx="185878" cy="23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21" idx="4"/>
          </p:cNvCxnSpPr>
          <p:nvPr/>
        </p:nvCxnSpPr>
        <p:spPr>
          <a:xfrm flipH="1" flipV="1">
            <a:off x="8343900" y="20574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4"/>
            <a:endCxn id="22" idx="0"/>
          </p:cNvCxnSpPr>
          <p:nvPr/>
        </p:nvCxnSpPr>
        <p:spPr>
          <a:xfrm>
            <a:off x="8420100" y="251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7"/>
            <a:endCxn id="22" idx="3"/>
          </p:cNvCxnSpPr>
          <p:nvPr/>
        </p:nvCxnSpPr>
        <p:spPr>
          <a:xfrm flipV="1">
            <a:off x="8272322" y="2862122"/>
            <a:ext cx="219356" cy="14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6934200" y="29383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6781800" y="248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010400" y="347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6400800" y="27859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6477000" y="33193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0" idx="2"/>
            <a:endCxn id="53" idx="5"/>
          </p:cNvCxnSpPr>
          <p:nvPr/>
        </p:nvCxnSpPr>
        <p:spPr>
          <a:xfrm flipH="1" flipV="1">
            <a:off x="6595922" y="2981044"/>
            <a:ext cx="338278" cy="71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0"/>
            <a:endCxn id="51" idx="4"/>
          </p:cNvCxnSpPr>
          <p:nvPr/>
        </p:nvCxnSpPr>
        <p:spPr>
          <a:xfrm flipH="1" flipV="1">
            <a:off x="6896100" y="2709722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3"/>
            <a:endCxn id="54" idx="7"/>
          </p:cNvCxnSpPr>
          <p:nvPr/>
        </p:nvCxnSpPr>
        <p:spPr>
          <a:xfrm flipH="1">
            <a:off x="6672122" y="3133444"/>
            <a:ext cx="2955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4"/>
            <a:endCxn id="52" idx="7"/>
          </p:cNvCxnSpPr>
          <p:nvPr/>
        </p:nvCxnSpPr>
        <p:spPr>
          <a:xfrm>
            <a:off x="7048500" y="3166922"/>
            <a:ext cx="157022" cy="33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50" idx="6"/>
          </p:cNvCxnSpPr>
          <p:nvPr/>
        </p:nvCxnSpPr>
        <p:spPr>
          <a:xfrm flipH="1">
            <a:off x="7162800" y="2933700"/>
            <a:ext cx="76200" cy="118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68580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6934200" y="160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7315200" y="144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>
            <a:stCxn id="16" idx="3"/>
            <a:endCxn id="188" idx="7"/>
          </p:cNvCxnSpPr>
          <p:nvPr/>
        </p:nvCxnSpPr>
        <p:spPr>
          <a:xfrm flipH="1">
            <a:off x="7053122" y="2023922"/>
            <a:ext cx="295556" cy="6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6" idx="2"/>
            <a:endCxn id="189" idx="5"/>
          </p:cNvCxnSpPr>
          <p:nvPr/>
        </p:nvCxnSpPr>
        <p:spPr>
          <a:xfrm flipH="1" flipV="1">
            <a:off x="7129322" y="1795322"/>
            <a:ext cx="18587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6" idx="0"/>
            <a:endCxn id="191" idx="4"/>
          </p:cNvCxnSpPr>
          <p:nvPr/>
        </p:nvCxnSpPr>
        <p:spPr>
          <a:xfrm flipV="1">
            <a:off x="7429500" y="1676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" idx="3"/>
            <a:endCxn id="14" idx="0"/>
          </p:cNvCxnSpPr>
          <p:nvPr/>
        </p:nvCxnSpPr>
        <p:spPr>
          <a:xfrm flipH="1">
            <a:off x="7353300" y="2404922"/>
            <a:ext cx="223978" cy="414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990600" y="3124200"/>
            <a:ext cx="179183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Training Set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62000" y="5257800"/>
          <a:ext cx="1441450" cy="439738"/>
        </p:xfrm>
        <a:graphic>
          <a:graphicData uri="http://schemas.openxmlformats.org/presentationml/2006/ole">
            <p:oleObj spid="_x0000_s20484" name="Jednačina" r:id="rId4" imgW="749160" imgH="228600" progId="Equation.3">
              <p:embed/>
            </p:oleObj>
          </a:graphicData>
        </a:graphic>
      </p:graphicFrame>
      <p:cxnSp>
        <p:nvCxnSpPr>
          <p:cNvPr id="223" name="Straight Arrow Connector 222"/>
          <p:cNvCxnSpPr/>
          <p:nvPr/>
        </p:nvCxnSpPr>
        <p:spPr>
          <a:xfrm rot="20723905" flipH="1">
            <a:off x="2605973" y="3369331"/>
            <a:ext cx="3352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2590800" y="57912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2362200" y="5257800"/>
            <a:ext cx="3886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Continue with naïve </a:t>
            </a:r>
            <a:r>
              <a:rPr lang="en-US" sz="2400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Bayes</a:t>
            </a:r>
            <a:endParaRPr lang="en-US" sz="2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172200" y="5562600"/>
          <a:ext cx="2971800" cy="609600"/>
        </p:xfrm>
        <a:graphic>
          <a:graphicData uri="http://schemas.openxmlformats.org/presentationml/2006/ole">
            <p:oleObj spid="_x0000_s20485" name="Jednačina" r:id="rId5" imgW="1485720" imgH="304560" progId="Equation.3">
              <p:embed/>
            </p:oleObj>
          </a:graphicData>
        </a:graphic>
      </p:graphicFrame>
      <p:sp>
        <p:nvSpPr>
          <p:cNvPr id="234" name="Rectangle 233"/>
          <p:cNvSpPr/>
          <p:nvPr/>
        </p:nvSpPr>
        <p:spPr>
          <a:xfrm>
            <a:off x="381000" y="5715000"/>
            <a:ext cx="23905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Joint Probability</a:t>
            </a:r>
          </a:p>
          <a:p>
            <a:pPr algn="ctr"/>
            <a:r>
              <a:rPr lang="en-U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629400" y="4953000"/>
            <a:ext cx="173419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Naïve </a:t>
            </a:r>
            <a:r>
              <a:rPr lang="en-US" sz="2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Bayes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88" grpId="0" animBg="1"/>
      <p:bldP spid="189" grpId="0" animBg="1"/>
      <p:bldP spid="191" grpId="0" animBg="1"/>
      <p:bldP spid="230" grpId="0"/>
      <p:bldP spid="234" grpId="0"/>
      <p:bldP spid="2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Read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Chain rule of probability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Bayesian network - Uses </a:t>
            </a:r>
            <a:r>
              <a:rPr lang="en-US" b="1" dirty="0" smtClean="0"/>
              <a:t>Markov Assumption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62000" y="1676400"/>
          <a:ext cx="1687513" cy="439738"/>
        </p:xfrm>
        <a:graphic>
          <a:graphicData uri="http://schemas.openxmlformats.org/presentationml/2006/ole">
            <p:oleObj spid="_x0000_s21507" name="Jednačina" r:id="rId3" imgW="876240" imgH="2286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90600" y="2438400"/>
          <a:ext cx="3713163" cy="660400"/>
        </p:xfrm>
        <a:graphic>
          <a:graphicData uri="http://schemas.openxmlformats.org/presentationml/2006/ole">
            <p:oleObj spid="_x0000_s21509" name="Jednačina" r:id="rId4" imgW="1930320" imgH="34272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990600" y="3886200"/>
          <a:ext cx="4518025" cy="660400"/>
        </p:xfrm>
        <a:graphic>
          <a:graphicData uri="http://schemas.openxmlformats.org/presentationml/2006/ole">
            <p:oleObj spid="_x0000_s21511" name="Jednačina" r:id="rId5" imgW="2349360" imgH="34272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20700" y="5181600"/>
          <a:ext cx="2643188" cy="439738"/>
        </p:xfrm>
        <a:graphic>
          <a:graphicData uri="http://schemas.openxmlformats.org/presentationml/2006/ole">
            <p:oleObj spid="_x0000_s21512" name="Jednačina" r:id="rId6" imgW="1371600" imgH="22860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573088" y="5715000"/>
          <a:ext cx="4551362" cy="830263"/>
        </p:xfrm>
        <a:graphic>
          <a:graphicData uri="http://schemas.openxmlformats.org/presentationml/2006/ole">
            <p:oleObj spid="_x0000_s21513" name="Jednačina" r:id="rId7" imgW="2361960" imgH="431640" progId="Equation.3">
              <p:embed/>
            </p:oleObj>
          </a:graphicData>
        </a:graphic>
      </p:graphicFrame>
      <p:sp>
        <p:nvSpPr>
          <p:cNvPr id="12" name="Freeform 11"/>
          <p:cNvSpPr/>
          <p:nvPr/>
        </p:nvSpPr>
        <p:spPr>
          <a:xfrm>
            <a:off x="3048000" y="5486400"/>
            <a:ext cx="2058609" cy="1143000"/>
          </a:xfrm>
          <a:custGeom>
            <a:avLst/>
            <a:gdLst>
              <a:gd name="connsiteX0" fmla="*/ 1862667 w 2058609"/>
              <a:gd name="connsiteY0" fmla="*/ 149981 h 687009"/>
              <a:gd name="connsiteX1" fmla="*/ 1804610 w 2058609"/>
              <a:gd name="connsiteY1" fmla="*/ 106438 h 687009"/>
              <a:gd name="connsiteX2" fmla="*/ 1369181 w 2058609"/>
              <a:gd name="connsiteY2" fmla="*/ 77410 h 687009"/>
              <a:gd name="connsiteX3" fmla="*/ 846667 w 2058609"/>
              <a:gd name="connsiteY3" fmla="*/ 19352 h 687009"/>
              <a:gd name="connsiteX4" fmla="*/ 382210 w 2058609"/>
              <a:gd name="connsiteY4" fmla="*/ 33867 h 687009"/>
              <a:gd name="connsiteX5" fmla="*/ 48381 w 2058609"/>
              <a:gd name="connsiteY5" fmla="*/ 222552 h 687009"/>
              <a:gd name="connsiteX6" fmla="*/ 91924 w 2058609"/>
              <a:gd name="connsiteY6" fmla="*/ 483810 h 687009"/>
              <a:gd name="connsiteX7" fmla="*/ 266095 w 2058609"/>
              <a:gd name="connsiteY7" fmla="*/ 599924 h 687009"/>
              <a:gd name="connsiteX8" fmla="*/ 832153 w 2058609"/>
              <a:gd name="connsiteY8" fmla="*/ 643467 h 687009"/>
              <a:gd name="connsiteX9" fmla="*/ 1659467 w 2058609"/>
              <a:gd name="connsiteY9" fmla="*/ 643467 h 687009"/>
              <a:gd name="connsiteX10" fmla="*/ 1993295 w 2058609"/>
              <a:gd name="connsiteY10" fmla="*/ 628952 h 687009"/>
              <a:gd name="connsiteX11" fmla="*/ 2036838 w 2058609"/>
              <a:gd name="connsiteY11" fmla="*/ 295124 h 687009"/>
              <a:gd name="connsiteX12" fmla="*/ 1862667 w 2058609"/>
              <a:gd name="connsiteY12" fmla="*/ 208038 h 687009"/>
              <a:gd name="connsiteX13" fmla="*/ 1688495 w 2058609"/>
              <a:gd name="connsiteY13" fmla="*/ 77410 h 687009"/>
              <a:gd name="connsiteX14" fmla="*/ 1572381 w 2058609"/>
              <a:gd name="connsiteY14" fmla="*/ 135467 h 68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8609" h="687009">
                <a:moveTo>
                  <a:pt x="1862667" y="149981"/>
                </a:moveTo>
                <a:cubicBezTo>
                  <a:pt x="1874762" y="134257"/>
                  <a:pt x="1886858" y="118533"/>
                  <a:pt x="1804610" y="106438"/>
                </a:cubicBezTo>
                <a:cubicBezTo>
                  <a:pt x="1722362" y="94343"/>
                  <a:pt x="1528838" y="91924"/>
                  <a:pt x="1369181" y="77410"/>
                </a:cubicBezTo>
                <a:cubicBezTo>
                  <a:pt x="1209524" y="62896"/>
                  <a:pt x="1011162" y="26609"/>
                  <a:pt x="846667" y="19352"/>
                </a:cubicBezTo>
                <a:cubicBezTo>
                  <a:pt x="682172" y="12095"/>
                  <a:pt x="515258" y="0"/>
                  <a:pt x="382210" y="33867"/>
                </a:cubicBezTo>
                <a:cubicBezTo>
                  <a:pt x="249162" y="67734"/>
                  <a:pt x="96762" y="147561"/>
                  <a:pt x="48381" y="222552"/>
                </a:cubicBezTo>
                <a:cubicBezTo>
                  <a:pt x="0" y="297543"/>
                  <a:pt x="55638" y="420915"/>
                  <a:pt x="91924" y="483810"/>
                </a:cubicBezTo>
                <a:cubicBezTo>
                  <a:pt x="128210" y="546705"/>
                  <a:pt x="142724" y="573315"/>
                  <a:pt x="266095" y="599924"/>
                </a:cubicBezTo>
                <a:cubicBezTo>
                  <a:pt x="389466" y="626533"/>
                  <a:pt x="599924" y="636210"/>
                  <a:pt x="832153" y="643467"/>
                </a:cubicBezTo>
                <a:cubicBezTo>
                  <a:pt x="1064382" y="650724"/>
                  <a:pt x="1465943" y="645886"/>
                  <a:pt x="1659467" y="643467"/>
                </a:cubicBezTo>
                <a:cubicBezTo>
                  <a:pt x="1852991" y="641048"/>
                  <a:pt x="1930400" y="687009"/>
                  <a:pt x="1993295" y="628952"/>
                </a:cubicBezTo>
                <a:cubicBezTo>
                  <a:pt x="2056190" y="570895"/>
                  <a:pt x="2058609" y="365276"/>
                  <a:pt x="2036838" y="295124"/>
                </a:cubicBezTo>
                <a:cubicBezTo>
                  <a:pt x="2015067" y="224972"/>
                  <a:pt x="1920724" y="244324"/>
                  <a:pt x="1862667" y="208038"/>
                </a:cubicBezTo>
                <a:cubicBezTo>
                  <a:pt x="1804610" y="171752"/>
                  <a:pt x="1736876" y="89505"/>
                  <a:pt x="1688495" y="77410"/>
                </a:cubicBezTo>
                <a:cubicBezTo>
                  <a:pt x="1640114" y="65315"/>
                  <a:pt x="1606247" y="100391"/>
                  <a:pt x="1572381" y="13546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12" idx="4"/>
          </p:cNvCxnSpPr>
          <p:nvPr/>
        </p:nvCxnSpPr>
        <p:spPr>
          <a:xfrm flipH="1" flipV="1">
            <a:off x="1219200" y="4267200"/>
            <a:ext cx="2211010" cy="1275546"/>
          </a:xfrm>
          <a:prstGeom prst="curvedConnector3">
            <a:avLst>
              <a:gd name="adj1" fmla="val 24124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6858000" y="4953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A7</a:t>
            </a:r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1722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620000" y="4038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67000" y="1600200"/>
            <a:ext cx="42672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Joint Probability </a:t>
            </a:r>
            <a:r>
              <a:rPr lang="en-U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Distribution</a:t>
            </a:r>
            <a:endParaRPr lang="en-US" sz="2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stCxn id="23" idx="5"/>
            <a:endCxn id="19" idx="1"/>
          </p:cNvCxnSpPr>
          <p:nvPr/>
        </p:nvCxnSpPr>
        <p:spPr>
          <a:xfrm>
            <a:off x="6757567" y="4700167"/>
            <a:ext cx="200866" cy="3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9" idx="7"/>
          </p:cNvCxnSpPr>
          <p:nvPr/>
        </p:nvCxnSpPr>
        <p:spPr>
          <a:xfrm flipH="1">
            <a:off x="7443367" y="4623967"/>
            <a:ext cx="277066" cy="42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67400" y="5715000"/>
            <a:ext cx="274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rgbClr val="FF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A7</a:t>
            </a:r>
            <a:r>
              <a:rPr lang="en-US" sz="1400" b="1" dirty="0" smtClean="0">
                <a:ln w="1905"/>
                <a:solidFill>
                  <a:srgbClr val="FF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depends only on A2 and A5</a:t>
            </a:r>
            <a:endParaRPr lang="en-US" sz="1400" b="1" dirty="0">
              <a:ln w="1905"/>
              <a:solidFill>
                <a:srgbClr val="FF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Read Network - Example</a:t>
            </a:r>
            <a:endParaRPr lang="en-US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get P(N|B), P(B|M,T)?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Expert knowledge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From Data(relative frequency estimates)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Or a combination of both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8200" y="22860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Medication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09800" y="29718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Blood Cloth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05200" y="23622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Trauma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5800" y="38100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Heart Attack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33600" y="38862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Nothing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62400" y="3810000"/>
            <a:ext cx="10668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Stroke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2" idx="5"/>
            <a:endCxn id="18" idx="1"/>
          </p:cNvCxnSpPr>
          <p:nvPr/>
        </p:nvCxnSpPr>
        <p:spPr>
          <a:xfrm>
            <a:off x="1748771" y="2741285"/>
            <a:ext cx="617258" cy="30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18" idx="7"/>
          </p:cNvCxnSpPr>
          <p:nvPr/>
        </p:nvCxnSpPr>
        <p:spPr>
          <a:xfrm flipH="1">
            <a:off x="3120371" y="2817485"/>
            <a:ext cx="541058" cy="23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4"/>
            <a:endCxn id="21" idx="0"/>
          </p:cNvCxnSpPr>
          <p:nvPr/>
        </p:nvCxnSpPr>
        <p:spPr>
          <a:xfrm flipH="1">
            <a:off x="2667000" y="35052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5"/>
            <a:endCxn id="22" idx="1"/>
          </p:cNvCxnSpPr>
          <p:nvPr/>
        </p:nvCxnSpPr>
        <p:spPr>
          <a:xfrm>
            <a:off x="3120371" y="3427085"/>
            <a:ext cx="998258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0" idx="7"/>
          </p:cNvCxnSpPr>
          <p:nvPr/>
        </p:nvCxnSpPr>
        <p:spPr>
          <a:xfrm flipH="1">
            <a:off x="1596371" y="3427085"/>
            <a:ext cx="769658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57200" y="1752600"/>
          <a:ext cx="1066800" cy="457200"/>
        </p:xfrm>
        <a:graphic>
          <a:graphicData uri="http://schemas.openxmlformats.org/drawingml/2006/table">
            <a:tbl>
              <a:tblPr/>
              <a:tblGrid>
                <a:gridCol w="574431"/>
                <a:gridCol w="492369"/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P(M)</a:t>
                      </a:r>
                      <a:endParaRPr lang="en-US" sz="9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P(!M)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0.2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0.8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657600" y="1828800"/>
          <a:ext cx="1066800" cy="457200"/>
        </p:xfrm>
        <a:graphic>
          <a:graphicData uri="http://schemas.openxmlformats.org/drawingml/2006/table">
            <a:tbl>
              <a:tblPr/>
              <a:tblGrid>
                <a:gridCol w="574431"/>
                <a:gridCol w="492369"/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P(T)</a:t>
                      </a:r>
                      <a:endParaRPr lang="en-US" sz="9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P(!T)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0.05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0.95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981200" y="1524000"/>
          <a:ext cx="1447799" cy="1143000"/>
        </p:xfrm>
        <a:graphic>
          <a:graphicData uri="http://schemas.openxmlformats.org/drawingml/2006/table">
            <a:tbl>
              <a:tblPr/>
              <a:tblGrid>
                <a:gridCol w="219851"/>
                <a:gridCol w="219851"/>
                <a:gridCol w="474698"/>
                <a:gridCol w="5333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M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T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P(B)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P(!B)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0.95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0.05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0.3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0.7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0.6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0.4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0.9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0.1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2400" y="4495800"/>
          <a:ext cx="1371600" cy="685800"/>
        </p:xfrm>
        <a:graphic>
          <a:graphicData uri="http://schemas.openxmlformats.org/drawingml/2006/table">
            <a:tbl>
              <a:tblPr/>
              <a:tblGrid>
                <a:gridCol w="384349"/>
                <a:gridCol w="503156"/>
                <a:gridCol w="484095"/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B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P(H)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P(!H)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0.4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0.6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0.15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0.85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09800" y="4572000"/>
          <a:ext cx="1295401" cy="685800"/>
        </p:xfrm>
        <a:graphic>
          <a:graphicData uri="http://schemas.openxmlformats.org/drawingml/2006/table">
            <a:tbl>
              <a:tblPr/>
              <a:tblGrid>
                <a:gridCol w="362997"/>
                <a:gridCol w="434173"/>
                <a:gridCol w="498231"/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B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P(N)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P(!N)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0.75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0.25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114800" y="3048000"/>
          <a:ext cx="1295401" cy="685800"/>
        </p:xfrm>
        <a:graphic>
          <a:graphicData uri="http://schemas.openxmlformats.org/drawingml/2006/table">
            <a:tbl>
              <a:tblPr/>
              <a:tblGrid>
                <a:gridCol w="362997"/>
                <a:gridCol w="434173"/>
                <a:gridCol w="498231"/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B</a:t>
                      </a:r>
                      <a:endParaRPr lang="en-US" sz="900" b="1" baseline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P(S)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/>
                        <a:t>P(!S)</a:t>
                      </a:r>
                      <a:endParaRPr lang="en-US" sz="9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T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0.35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0.65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F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0.1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0.9</a:t>
                      </a:r>
                      <a:endParaRPr lang="en-US" sz="9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3781425" y="4554538"/>
          <a:ext cx="5126038" cy="679450"/>
        </p:xfrm>
        <a:graphic>
          <a:graphicData uri="http://schemas.openxmlformats.org/presentationml/2006/ole">
            <p:oleObj spid="_x0000_s22530" name="Jednačina" r:id="rId3" imgW="3073320" imgH="406080" progId="Equation.3">
              <p:embed/>
            </p:oleObj>
          </a:graphicData>
        </a:graphic>
      </p:graphicFrame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19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many attributes in training set (colons of table)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Existing algorithms need too much time to find solution</a:t>
            </a:r>
          </a:p>
          <a:p>
            <a:endParaRPr lang="en-US" dirty="0" smtClean="0"/>
          </a:p>
          <a:p>
            <a:r>
              <a:rPr lang="en-US" dirty="0" smtClean="0"/>
              <a:t>We need to classify, estimate, predict in real time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4182" y="2514600"/>
          <a:ext cx="8589818" cy="1180407"/>
        </p:xfrm>
        <a:graphic>
          <a:graphicData uri="http://schemas.openxmlformats.org/drawingml/2006/table">
            <a:tbl>
              <a:tblPr/>
              <a:tblGrid>
                <a:gridCol w="858982"/>
                <a:gridCol w="858982"/>
                <a:gridCol w="858981"/>
                <a:gridCol w="858982"/>
                <a:gridCol w="858982"/>
                <a:gridCol w="858982"/>
                <a:gridCol w="858982"/>
                <a:gridCol w="858981"/>
                <a:gridCol w="429491"/>
                <a:gridCol w="1288473"/>
              </a:tblGrid>
              <a:tr h="540327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                      .    .    .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</a:p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Manually</a:t>
            </a:r>
          </a:p>
          <a:p>
            <a:r>
              <a:rPr lang="en-US" dirty="0" smtClean="0"/>
              <a:t>From Database – Automatically</a:t>
            </a:r>
          </a:p>
          <a:p>
            <a:pPr lvl="1"/>
            <a:r>
              <a:rPr lang="en-US" dirty="0" smtClean="0"/>
              <a:t>Heuristic algorithms</a:t>
            </a:r>
          </a:p>
          <a:p>
            <a:pPr lvl="2"/>
            <a:r>
              <a:rPr lang="en-US" dirty="0" smtClean="0"/>
              <a:t>1. heuristic search method to construct a model</a:t>
            </a:r>
          </a:p>
          <a:p>
            <a:pPr lvl="2"/>
            <a:r>
              <a:rPr lang="en-US" dirty="0" smtClean="0"/>
              <a:t>2.evaluates  model using a scoring method</a:t>
            </a:r>
          </a:p>
          <a:p>
            <a:pPr lvl="3"/>
            <a:r>
              <a:rPr lang="en-US" dirty="0" smtClean="0"/>
              <a:t>Bayesian scoring method</a:t>
            </a:r>
          </a:p>
          <a:p>
            <a:pPr lvl="3"/>
            <a:r>
              <a:rPr lang="en-US" dirty="0" smtClean="0"/>
              <a:t>entropy based method</a:t>
            </a:r>
          </a:p>
          <a:p>
            <a:pPr lvl="3"/>
            <a:r>
              <a:rPr lang="en-US" dirty="0" smtClean="0"/>
              <a:t>minimum description length method</a:t>
            </a:r>
          </a:p>
          <a:p>
            <a:pPr lvl="2"/>
            <a:r>
              <a:rPr lang="en-US" dirty="0" smtClean="0"/>
              <a:t>3. go to 1 if score of new model is not significantly better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Algorithms that analyze dependency among nodes</a:t>
            </a:r>
          </a:p>
          <a:p>
            <a:pPr lvl="2"/>
            <a:r>
              <a:rPr lang="en-US" dirty="0" smtClean="0"/>
              <a:t>Measure dependency by conditional independence (CI) test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35844" name="Picture 4" descr="images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5457825" cy="37242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Construct Network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Construct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Heuristic algorithms</a:t>
            </a:r>
          </a:p>
          <a:p>
            <a:pPr lvl="2"/>
            <a:r>
              <a:rPr lang="en-US" dirty="0" smtClean="0"/>
              <a:t>Advantages</a:t>
            </a:r>
          </a:p>
          <a:p>
            <a:pPr lvl="3"/>
            <a:r>
              <a:rPr lang="en-US" dirty="0" smtClean="0"/>
              <a:t>less time complexity in worst case</a:t>
            </a:r>
          </a:p>
          <a:p>
            <a:pPr lvl="2"/>
            <a:r>
              <a:rPr lang="en-US" dirty="0" smtClean="0"/>
              <a:t>Disadvantage</a:t>
            </a:r>
          </a:p>
          <a:p>
            <a:pPr lvl="3"/>
            <a:r>
              <a:rPr lang="en-US" dirty="0" smtClean="0"/>
              <a:t>May not find the best solution due to heuristic nature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Algorithms that analyze dependency among nodes</a:t>
            </a:r>
          </a:p>
          <a:p>
            <a:pPr lvl="2"/>
            <a:r>
              <a:rPr lang="en-US" dirty="0" smtClean="0"/>
              <a:t>Advantages</a:t>
            </a:r>
          </a:p>
          <a:p>
            <a:pPr lvl="3"/>
            <a:r>
              <a:rPr lang="en-US" dirty="0" smtClean="0"/>
              <a:t>usually asymptotically correct </a:t>
            </a:r>
          </a:p>
          <a:p>
            <a:pPr lvl="2"/>
            <a:r>
              <a:rPr lang="en-US" dirty="0" smtClean="0"/>
              <a:t>Disadvantage</a:t>
            </a:r>
          </a:p>
          <a:p>
            <a:pPr lvl="3"/>
            <a:r>
              <a:rPr lang="en-US" dirty="0" smtClean="0"/>
              <a:t>CI tests with large condition-sets may be unreliable unless the volume of data is enormous.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Construct Network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1. Choose an ordering of variables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, … ,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2. For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= 1 to </a:t>
            </a:r>
            <a:r>
              <a:rPr lang="en-US" sz="2000" i="1" dirty="0" smtClean="0"/>
              <a:t>n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add 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to the network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select parents from 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, … ,X</a:t>
            </a:r>
            <a:r>
              <a:rPr lang="en-US" sz="1800" i="1" baseline="-25000" dirty="0" smtClean="0"/>
              <a:t>i-1</a:t>
            </a:r>
            <a:r>
              <a:rPr lang="en-US" sz="1800" dirty="0" smtClean="0"/>
              <a:t> such that   </a:t>
            </a:r>
            <a:r>
              <a:rPr lang="fr-FR" sz="1800" b="1" i="1" dirty="0" smtClean="0"/>
              <a:t>P</a:t>
            </a:r>
            <a:r>
              <a:rPr lang="fr-FR" sz="1800" i="1" dirty="0" smtClean="0"/>
              <a:t> (X</a:t>
            </a:r>
            <a:r>
              <a:rPr lang="fr-FR" sz="1800" i="1" baseline="-25000" dirty="0" smtClean="0"/>
              <a:t>i</a:t>
            </a:r>
            <a:r>
              <a:rPr lang="fr-FR" sz="1800" i="1" dirty="0" smtClean="0"/>
              <a:t> | Parents(X</a:t>
            </a:r>
            <a:r>
              <a:rPr lang="fr-FR" sz="1800" i="1" baseline="-25000" dirty="0" smtClean="0"/>
              <a:t>i</a:t>
            </a:r>
            <a:r>
              <a:rPr lang="fr-FR" sz="1800" i="1" dirty="0" smtClean="0"/>
              <a:t>)) = </a:t>
            </a:r>
            <a:r>
              <a:rPr lang="fr-FR" sz="1800" b="1" i="1" dirty="0" smtClean="0"/>
              <a:t>P</a:t>
            </a:r>
            <a:r>
              <a:rPr lang="fr-FR" sz="1800" i="1" dirty="0" smtClean="0"/>
              <a:t> (X</a:t>
            </a:r>
            <a:r>
              <a:rPr lang="fr-FR" sz="1800" i="1" baseline="-25000" dirty="0" smtClean="0"/>
              <a:t>i</a:t>
            </a:r>
            <a:r>
              <a:rPr lang="fr-FR" sz="1800" i="1" dirty="0" smtClean="0"/>
              <a:t> | X</a:t>
            </a:r>
            <a:r>
              <a:rPr lang="fr-FR" sz="1800" i="1" baseline="-25000" dirty="0" smtClean="0"/>
              <a:t>1</a:t>
            </a:r>
            <a:r>
              <a:rPr lang="fr-FR" sz="1800" i="1" dirty="0" smtClean="0"/>
              <a:t>, ... X</a:t>
            </a:r>
            <a:r>
              <a:rPr lang="fr-FR" sz="1800" i="1" baseline="-25000" dirty="0" smtClean="0"/>
              <a:t>i-1</a:t>
            </a:r>
            <a:r>
              <a:rPr lang="fr-FR" sz="1800" i="1" dirty="0" smtClean="0"/>
              <a:t>)</a:t>
            </a:r>
          </a:p>
          <a:p>
            <a:pPr lvl="1">
              <a:lnSpc>
                <a:spcPct val="90000"/>
              </a:lnSpc>
            </a:pPr>
            <a:endParaRPr lang="fr-FR" sz="1800" i="1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29718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Marry Calls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3429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 Calls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28800" y="4191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400" y="5181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Burglary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5638800"/>
            <a:ext cx="2057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Earthquake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4"/>
            <a:endCxn id="10" idx="1"/>
          </p:cNvCxnSpPr>
          <p:nvPr/>
        </p:nvCxnSpPr>
        <p:spPr>
          <a:xfrm>
            <a:off x="1485900" y="3581400"/>
            <a:ext cx="510289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7"/>
          </p:cNvCxnSpPr>
          <p:nvPr/>
        </p:nvCxnSpPr>
        <p:spPr>
          <a:xfrm flipH="1">
            <a:off x="2804411" y="3962400"/>
            <a:ext cx="243589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0"/>
          </p:cNvCxnSpPr>
          <p:nvPr/>
        </p:nvCxnSpPr>
        <p:spPr>
          <a:xfrm flipH="1">
            <a:off x="1257300" y="4711326"/>
            <a:ext cx="738889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2" idx="1"/>
          </p:cNvCxnSpPr>
          <p:nvPr/>
        </p:nvCxnSpPr>
        <p:spPr>
          <a:xfrm>
            <a:off x="2804411" y="4711326"/>
            <a:ext cx="16388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9" idx="1"/>
          </p:cNvCxnSpPr>
          <p:nvPr/>
        </p:nvCxnSpPr>
        <p:spPr>
          <a:xfrm>
            <a:off x="2057400" y="3276600"/>
            <a:ext cx="1005589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6"/>
            <a:endCxn id="12" idx="2"/>
          </p:cNvCxnSpPr>
          <p:nvPr/>
        </p:nvCxnSpPr>
        <p:spPr>
          <a:xfrm>
            <a:off x="1981200" y="5486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4343400" y="3429000"/>
            <a:ext cx="4800600" cy="2133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lnSpcReduction="10000"/>
          </a:bodyPr>
          <a:lstStyle/>
          <a:p>
            <a:pPr marL="274320" lvl="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(J | M) = </a:t>
            </a:r>
            <a:r>
              <a:rPr lang="en-US" b="1" i="1" dirty="0" smtClean="0"/>
              <a:t>P</a:t>
            </a:r>
            <a:r>
              <a:rPr lang="en-US" i="1" dirty="0" smtClean="0"/>
              <a:t>(J)? </a:t>
            </a:r>
          </a:p>
          <a:p>
            <a:pPr marL="274320" lvl="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No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(A | J, M) = </a:t>
            </a:r>
            <a:r>
              <a:rPr lang="en-US" b="1" i="1" dirty="0" smtClean="0"/>
              <a:t>P</a:t>
            </a:r>
            <a:r>
              <a:rPr lang="en-US" i="1" dirty="0" smtClean="0"/>
              <a:t>(A | J)</a:t>
            </a:r>
            <a:r>
              <a:rPr lang="en-US" dirty="0" smtClean="0"/>
              <a:t>?</a:t>
            </a:r>
            <a:r>
              <a:rPr lang="en-US" i="1" dirty="0" smtClean="0"/>
              <a:t> </a:t>
            </a:r>
            <a:r>
              <a:rPr lang="en-US" b="1" i="1" dirty="0" smtClean="0"/>
              <a:t>P</a:t>
            </a:r>
            <a:r>
              <a:rPr lang="en-US" i="1" dirty="0" smtClean="0"/>
              <a:t>(A | J, M) = </a:t>
            </a:r>
            <a:r>
              <a:rPr lang="en-US" b="1" i="1" dirty="0" smtClean="0"/>
              <a:t>P</a:t>
            </a:r>
            <a:r>
              <a:rPr lang="en-US" i="1" dirty="0" smtClean="0"/>
              <a:t>(A)</a:t>
            </a:r>
            <a:r>
              <a:rPr lang="en-US" dirty="0" smtClean="0"/>
              <a:t>? </a:t>
            </a:r>
            <a:r>
              <a:rPr lang="en-US" b="1" dirty="0" smtClean="0"/>
              <a:t>No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(B | A, J, M) = </a:t>
            </a:r>
            <a:r>
              <a:rPr lang="en-US" b="1" i="1" dirty="0" smtClean="0"/>
              <a:t>P</a:t>
            </a:r>
            <a:r>
              <a:rPr lang="en-US" i="1" dirty="0" smtClean="0"/>
              <a:t>(B | A)</a:t>
            </a:r>
            <a:r>
              <a:rPr lang="en-US" dirty="0" smtClean="0"/>
              <a:t>? </a:t>
            </a:r>
            <a:r>
              <a:rPr lang="en-US" b="1" dirty="0" smtClean="0"/>
              <a:t>Yes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(B | A, J, M) = </a:t>
            </a:r>
            <a:r>
              <a:rPr lang="en-US" b="1" i="1" dirty="0" smtClean="0"/>
              <a:t>P</a:t>
            </a:r>
            <a:r>
              <a:rPr lang="en-US" i="1" dirty="0" smtClean="0"/>
              <a:t>(B)</a:t>
            </a:r>
            <a:r>
              <a:rPr lang="en-US" dirty="0" smtClean="0"/>
              <a:t>? </a:t>
            </a:r>
            <a:r>
              <a:rPr lang="en-US" b="1" dirty="0" smtClean="0"/>
              <a:t>No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(E | B, A ,J, M) = </a:t>
            </a:r>
            <a:r>
              <a:rPr lang="en-US" b="1" i="1" dirty="0" smtClean="0"/>
              <a:t>P</a:t>
            </a:r>
            <a:r>
              <a:rPr lang="en-US" i="1" dirty="0" smtClean="0"/>
              <a:t>(E | A)</a:t>
            </a:r>
            <a:r>
              <a:rPr lang="en-US" dirty="0" smtClean="0"/>
              <a:t>? </a:t>
            </a:r>
            <a:r>
              <a:rPr lang="en-US" b="1" dirty="0" smtClean="0"/>
              <a:t>No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i="1" dirty="0" smtClean="0"/>
              <a:t>P</a:t>
            </a:r>
            <a:r>
              <a:rPr lang="en-US" i="1" dirty="0" smtClean="0"/>
              <a:t>(E | B, A, J, M) = </a:t>
            </a:r>
            <a:r>
              <a:rPr lang="en-US" b="1" i="1" dirty="0" smtClean="0"/>
              <a:t>P</a:t>
            </a:r>
            <a:r>
              <a:rPr lang="en-US" i="1" dirty="0" smtClean="0"/>
              <a:t>(E | A, B)</a:t>
            </a:r>
            <a:r>
              <a:rPr lang="en-US" dirty="0" smtClean="0"/>
              <a:t>? </a:t>
            </a:r>
            <a:r>
              <a:rPr lang="en-US" b="1" dirty="0" smtClean="0"/>
              <a:t>Yes</a:t>
            </a:r>
            <a:endParaRPr lang="en-US" i="1" dirty="0" smtClean="0"/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b="1" dirty="0" smtClean="0"/>
          </a:p>
          <a:p>
            <a:pPr marL="640080" marR="0" lvl="1" indent="-24688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" presetClass="entr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2" presetClass="entr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  <p:bldP spid="10" grpId="0" uiExpand="1" animBg="1"/>
      <p:bldP spid="11" grpId="0" uiExpand="1" animBg="1"/>
      <p:bldP spid="12" grpId="0" uiExpand="1" animBg="1"/>
      <p:bldP spid="3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d(Directional)-Separation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d-Separation is graphical criterion for deciding, from a given causal graph(DAG), whether a disjoint sets of nodes X-set, Y-set are independent, when we know realization of third Z-set</a:t>
            </a:r>
          </a:p>
          <a:p>
            <a:endParaRPr lang="en-US" sz="1800" dirty="0" smtClean="0"/>
          </a:p>
          <a:p>
            <a:r>
              <a:rPr lang="en-US" sz="1800" dirty="0" smtClean="0"/>
              <a:t>Z-set - is instantiated(values of it’s nodes are known) before we try to determine d-Separation(independence) between X-set and Y-set 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X-set and Y-set are d-Separated by given Z-set if all paths between them are blocked</a:t>
            </a:r>
          </a:p>
          <a:p>
            <a:endParaRPr lang="en-US" sz="1800" dirty="0" smtClean="0"/>
          </a:p>
          <a:p>
            <a:r>
              <a:rPr lang="en-US" sz="1800" dirty="0" smtClean="0"/>
              <a:t>Example of Path :  N1  &lt;-  N2  -&gt;  N3  -&gt;  N4  -&gt;  N5  &lt;-  N6  &lt;-  N7 </a:t>
            </a:r>
          </a:p>
          <a:p>
            <a:pPr>
              <a:buNone/>
            </a:pPr>
            <a:r>
              <a:rPr lang="en-US" sz="1800" dirty="0" smtClean="0"/>
              <a:t>     N5 – “head-to-head”  node</a:t>
            </a:r>
          </a:p>
          <a:p>
            <a:pPr>
              <a:buNone/>
            </a:pPr>
            <a:r>
              <a:rPr lang="en-US" sz="1800" dirty="0" smtClean="0"/>
              <a:t>     </a:t>
            </a:r>
          </a:p>
          <a:p>
            <a:r>
              <a:rPr lang="en-US" sz="1800" dirty="0" smtClean="0"/>
              <a:t>Path is not blocked if every “head-to-head” node is in Z-set or  has descendant in Z-set, and all other nodes are not in Z-set.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00200"/>
            <a:ext cx="4381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d-Separation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9154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i="1" dirty="0" smtClean="0"/>
              <a:t>1. Does D </a:t>
            </a:r>
            <a:r>
              <a:rPr lang="en-US" sz="1800" i="1" dirty="0" err="1" smtClean="0"/>
              <a:t>d</a:t>
            </a:r>
            <a:r>
              <a:rPr lang="en-US" sz="1800" i="1" dirty="0" smtClean="0"/>
              <a:t>-separate C and F? </a:t>
            </a:r>
          </a:p>
          <a:p>
            <a:endParaRPr lang="en-US" sz="1800" i="1" dirty="0" smtClean="0"/>
          </a:p>
          <a:p>
            <a:r>
              <a:rPr lang="en-US" sz="1800" i="1" dirty="0" smtClean="0"/>
              <a:t>There are two undirected paths from C to F: </a:t>
            </a:r>
          </a:p>
          <a:p>
            <a:pPr>
              <a:buNone/>
            </a:pPr>
            <a:r>
              <a:rPr lang="en-US" sz="1800" i="1" dirty="0" smtClean="0"/>
              <a:t>     (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C -B -E –F  </a:t>
            </a:r>
            <a:r>
              <a:rPr lang="en-US" sz="1800" dirty="0" smtClean="0"/>
              <a:t>This blocked given </a:t>
            </a:r>
            <a:r>
              <a:rPr lang="en-US" sz="1800" i="1" dirty="0" smtClean="0"/>
              <a:t>D by the node E, since E is not one of the given nodes  and has </a:t>
            </a:r>
            <a:r>
              <a:rPr lang="en-US" sz="1800" dirty="0" smtClean="0"/>
              <a:t>both arrows on the path going into it. </a:t>
            </a:r>
          </a:p>
          <a:p>
            <a:pPr>
              <a:buNone/>
            </a:pPr>
            <a:r>
              <a:rPr lang="en-US" sz="1800" dirty="0" smtClean="0"/>
              <a:t>     (ii) </a:t>
            </a:r>
            <a:r>
              <a:rPr lang="en-US" sz="1800" i="1" dirty="0" smtClean="0"/>
              <a:t>C - B - A - D - E - F. This path is also blocked by E </a:t>
            </a:r>
            <a:r>
              <a:rPr lang="en-US" sz="1800" dirty="0" smtClean="0"/>
              <a:t>(and </a:t>
            </a:r>
            <a:r>
              <a:rPr lang="en-US" sz="1800" i="1" dirty="0" smtClean="0"/>
              <a:t>D as well). 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i="1" dirty="0" smtClean="0"/>
              <a:t>So, D does d-separate C and F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7338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Clr>
                <a:schemeClr val="accent3"/>
              </a:buClr>
              <a:buSzPct val="140000"/>
            </a:pPr>
            <a:r>
              <a:rPr lang="en-US" i="1" dirty="0" smtClean="0"/>
              <a:t>2. Do D and E d-separate C and F? </a:t>
            </a:r>
          </a:p>
          <a:p>
            <a:pPr>
              <a:buClr>
                <a:schemeClr val="accent3"/>
              </a:buClr>
              <a:buSzPct val="140000"/>
              <a:buFont typeface="Arial" pitchFamily="34" charset="0"/>
              <a:buChar char="•"/>
            </a:pPr>
            <a:endParaRPr lang="en-US" i="1" dirty="0" smtClean="0"/>
          </a:p>
          <a:p>
            <a:pPr>
              <a:buClr>
                <a:schemeClr val="accent3"/>
              </a:buClr>
              <a:buSzPct val="140000"/>
              <a:buFont typeface="Arial" pitchFamily="34" charset="0"/>
              <a:buChar char="•"/>
            </a:pPr>
            <a:r>
              <a:rPr lang="en-US" i="1" dirty="0" smtClean="0"/>
              <a:t>The path C - B - A - D - E - F is blocked by the node D given {D,E}. </a:t>
            </a:r>
          </a:p>
          <a:p>
            <a:pPr>
              <a:buClr>
                <a:schemeClr val="accent3"/>
              </a:buClr>
              <a:buSzPct val="140000"/>
            </a:pPr>
            <a:r>
              <a:rPr lang="en-US" i="1" dirty="0" smtClean="0"/>
              <a:t>  However, E no longer blocks C - B - E - F path since </a:t>
            </a:r>
            <a:r>
              <a:rPr lang="en-US" dirty="0" smtClean="0"/>
              <a:t>it “given” node. </a:t>
            </a:r>
          </a:p>
          <a:p>
            <a:pPr>
              <a:buClr>
                <a:schemeClr val="accent3"/>
              </a:buClr>
              <a:buSzPct val="140000"/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3"/>
              </a:buClr>
              <a:buSzPct val="140000"/>
              <a:buFont typeface="Arial" pitchFamily="34" charset="0"/>
              <a:buChar char="•"/>
            </a:pPr>
            <a:r>
              <a:rPr lang="en-US" dirty="0" smtClean="0"/>
              <a:t>So, </a:t>
            </a:r>
            <a:r>
              <a:rPr lang="en-US" i="1" dirty="0" smtClean="0"/>
              <a:t>D and E do not d-separate C and 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429000"/>
            <a:ext cx="8915400" cy="2865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Write down all pairs of nodes which are independent of each other.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 which are independent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those that are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d-separated by the empty set of nodes.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This means every path between them must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 at least one node with both path arrows going into it,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is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current context.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find that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is independent of A, of B, of C and of D. All other pairs of nodes are dependent on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other.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3733800"/>
            <a:ext cx="6934200" cy="2636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Which pairs of nodes are independent of each other given B?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 which nodes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d-separated by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C and D are all d-separated from F because of the node E.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is d-separated from all the other nodes (except B) given B.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independent pairs given B are hence: AF, AC, CD, CE, CF, DF.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28600" y="3733800"/>
            <a:ext cx="8229600" cy="1493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Do we have that: P(AF|E) = P(A|E)P(F|E)?  (are A and F independent given E?)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are NOT independent given E, since E does not d-separate A and 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 uiExpand="1" build="p"/>
      <p:bldP spid="6" grpId="1" uiExpand="1" build="p"/>
      <p:bldP spid="8" grpId="0" uiExpand="1" build="p"/>
      <p:bldP spid="8" grpId="1" uiExpand="1" build="p"/>
      <p:bldP spid="9" grpId="0" uiExpand="1" build="p"/>
      <p:bldP spid="9" grpId="1" uiExpand="1" build="allAtOnce"/>
      <p:bldP spid="10" grpId="0" uiExpand="1" build="p"/>
      <p:bldP spid="10" grpI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Markov Blanket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114800" cy="3048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MB(A) - set of nodes composed of </a:t>
            </a:r>
            <a:r>
              <a:rPr lang="en-US" sz="1800" i="1" dirty="0" smtClean="0"/>
              <a:t>A’s </a:t>
            </a:r>
            <a:r>
              <a:rPr lang="en-US" sz="1800" dirty="0" smtClean="0"/>
              <a:t>parents, its children and their other parents</a:t>
            </a:r>
          </a:p>
          <a:p>
            <a:r>
              <a:rPr lang="en-US" sz="1800" dirty="0" smtClean="0"/>
              <a:t>When given MB(A) every other set of nodes in network is conditionally independent or d-Separated of A</a:t>
            </a:r>
          </a:p>
          <a:p>
            <a:r>
              <a:rPr lang="en-US" sz="1800" dirty="0" smtClean="0"/>
              <a:t>MB(A) - The only knowledge needed </a:t>
            </a:r>
          </a:p>
          <a:p>
            <a:pPr>
              <a:buNone/>
            </a:pPr>
            <a:r>
              <a:rPr lang="en-US" sz="1800" dirty="0" smtClean="0"/>
              <a:t>     to predict the behavior of A – Pearl 1988.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19200"/>
            <a:ext cx="4876800" cy="552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dirty="0" smtClean="0"/>
              <a:t>Mutual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Conditional mutual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Used to quantify dependence between nodes X and Y</a:t>
            </a:r>
          </a:p>
          <a:p>
            <a:endParaRPr lang="en-US" sz="1800" dirty="0" smtClean="0"/>
          </a:p>
          <a:p>
            <a:r>
              <a:rPr lang="en-US" sz="1800" dirty="0" smtClean="0"/>
              <a:t>If                                 we say that X and Y are d-Separated by condition set Z, </a:t>
            </a:r>
          </a:p>
          <a:p>
            <a:pPr>
              <a:buNone/>
            </a:pPr>
            <a:r>
              <a:rPr lang="en-US" sz="1800" dirty="0" smtClean="0"/>
              <a:t>      </a:t>
            </a:r>
          </a:p>
          <a:p>
            <a:pPr>
              <a:buNone/>
            </a:pPr>
            <a:r>
              <a:rPr lang="en-US" sz="1800" dirty="0" smtClean="0"/>
              <a:t>      and that they are conditionally independent</a:t>
            </a:r>
            <a:endParaRPr lang="en-US" sz="1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5562600" cy="365125"/>
          </a:xfrm>
        </p:spPr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Conditional independence (CI) Test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43025" y="2362200"/>
          <a:ext cx="4059238" cy="858838"/>
        </p:xfrm>
        <a:graphic>
          <a:graphicData uri="http://schemas.openxmlformats.org/presentationml/2006/ole">
            <p:oleObj spid="_x0000_s9218" name="Jednačina" r:id="rId3" imgW="2641320" imgH="55872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04925" y="3810000"/>
          <a:ext cx="4935538" cy="858838"/>
        </p:xfrm>
        <a:graphic>
          <a:graphicData uri="http://schemas.openxmlformats.org/presentationml/2006/ole">
            <p:oleObj spid="_x0000_s9220" name="Jednačina" r:id="rId4" imgW="3213000" imgH="55872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66800" y="5410200"/>
          <a:ext cx="1695450" cy="469900"/>
        </p:xfrm>
        <a:graphic>
          <a:graphicData uri="http://schemas.openxmlformats.org/presentationml/2006/ole">
            <p:oleObj spid="_x0000_s9221" name="Jednačina" r:id="rId5" imgW="1104840" imgH="30456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080" y="2967335"/>
            <a:ext cx="4715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Backup Slides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962400"/>
            <a:ext cx="1776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(Not needed)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7620000" cy="1828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Very fast</a:t>
            </a:r>
          </a:p>
          <a:p>
            <a:r>
              <a:rPr lang="en-US" sz="1800" dirty="0" smtClean="0"/>
              <a:t>Very robust</a:t>
            </a:r>
          </a:p>
          <a:p>
            <a:r>
              <a:rPr lang="en-US" sz="1800" dirty="0" smtClean="0"/>
              <a:t>Target node is the father of all other nodes</a:t>
            </a:r>
          </a:p>
          <a:p>
            <a:r>
              <a:rPr lang="en-US" sz="1800" dirty="0" smtClean="0"/>
              <a:t>The low number of probabilities to be estimated</a:t>
            </a:r>
          </a:p>
          <a:p>
            <a:r>
              <a:rPr lang="en-US" sz="1800" dirty="0" smtClean="0"/>
              <a:t>Knowing the value of the target makes each node independent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066800"/>
            <a:ext cx="5574030" cy="389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Augmented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3891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Naive structure + relations among son nodes | knowing the value of the target node</a:t>
            </a:r>
          </a:p>
          <a:p>
            <a:r>
              <a:rPr lang="en-US" sz="1800" dirty="0" smtClean="0"/>
              <a:t>More precise results than with the naive architecture</a:t>
            </a:r>
          </a:p>
          <a:p>
            <a:r>
              <a:rPr lang="en-US" sz="1800" dirty="0" smtClean="0"/>
              <a:t>Costs more in time</a:t>
            </a:r>
          </a:p>
          <a:p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5700713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71867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n-US" dirty="0" smtClean="0"/>
              <a:t>Models:</a:t>
            </a:r>
          </a:p>
          <a:p>
            <a:pPr>
              <a:buClr>
                <a:schemeClr val="accent3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chemeClr val="accent3"/>
              </a:buClr>
              <a:buSzPct val="200000"/>
              <a:buFont typeface="Arial" pitchFamily="34" charset="0"/>
              <a:buChar char="•"/>
            </a:pPr>
            <a:r>
              <a:rPr lang="en-US" dirty="0" smtClean="0"/>
              <a:t> Pruned Naive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</a:p>
          <a:p>
            <a:pPr lvl="1">
              <a:buClr>
                <a:schemeClr val="accent3"/>
              </a:buClr>
              <a:buSzPct val="200000"/>
            </a:pPr>
            <a:r>
              <a:rPr lang="en-US" dirty="0" smtClean="0"/>
              <a:t>    (Naive </a:t>
            </a:r>
            <a:r>
              <a:rPr lang="en-US" dirty="0" err="1" smtClean="0"/>
              <a:t>Bayes</a:t>
            </a:r>
            <a:r>
              <a:rPr lang="en-US" dirty="0" smtClean="0"/>
              <a:t> Build)</a:t>
            </a:r>
          </a:p>
          <a:p>
            <a:pPr lvl="1">
              <a:buClr>
                <a:schemeClr val="accent3"/>
              </a:buClr>
              <a:buSzPct val="20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chemeClr val="accent3"/>
              </a:buClr>
              <a:buSzPct val="200000"/>
              <a:buFont typeface="Arial" pitchFamily="34" charset="0"/>
              <a:buChar char="•"/>
            </a:pPr>
            <a:r>
              <a:rPr lang="en-US" dirty="0" smtClean="0"/>
              <a:t> Simplified decision tree </a:t>
            </a:r>
          </a:p>
          <a:p>
            <a:pPr lvl="1">
              <a:buClr>
                <a:schemeClr val="accent3"/>
              </a:buClr>
              <a:buSzPct val="200000"/>
            </a:pPr>
            <a:r>
              <a:rPr lang="en-US" dirty="0" smtClean="0"/>
              <a:t>    (Single Feature Build)</a:t>
            </a:r>
          </a:p>
          <a:p>
            <a:pPr lvl="1">
              <a:buClr>
                <a:schemeClr val="accent3"/>
              </a:buClr>
              <a:buSzPct val="20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chemeClr val="accent3"/>
              </a:buClr>
              <a:buSzPct val="200000"/>
              <a:buFont typeface="Arial" pitchFamily="34" charset="0"/>
              <a:buChar char="•"/>
            </a:pPr>
            <a:r>
              <a:rPr lang="en-US" dirty="0" smtClean="0"/>
              <a:t> Boosted (Multi Feature          Build)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562600" cy="365125"/>
          </a:xfrm>
        </p:spPr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29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Problem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r>
              <a:rPr lang="en-US" sz="1800" dirty="0" smtClean="0"/>
              <a:t>Find relation between: </a:t>
            </a:r>
          </a:p>
          <a:p>
            <a:pPr>
              <a:buNone/>
            </a:pPr>
            <a:r>
              <a:rPr lang="en-US" sz="1800" dirty="0" smtClean="0"/>
              <a:t>	All Diseases,</a:t>
            </a:r>
          </a:p>
          <a:p>
            <a:pPr>
              <a:buNone/>
            </a:pPr>
            <a:r>
              <a:rPr lang="en-US" sz="1800" dirty="0" smtClean="0"/>
              <a:t>	All Medications,</a:t>
            </a:r>
          </a:p>
          <a:p>
            <a:pPr>
              <a:buNone/>
            </a:pPr>
            <a:r>
              <a:rPr lang="en-US" sz="1800" dirty="0" smtClean="0"/>
              <a:t>	All Symptoms,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0"/>
            <a:ext cx="65055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Augmented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Tree Augmented Naive </a:t>
            </a:r>
            <a:r>
              <a:rPr lang="en-US" sz="3800" dirty="0" err="1" smtClean="0"/>
              <a:t>Bayes</a:t>
            </a:r>
            <a:r>
              <a:rPr lang="en-US" sz="3800" dirty="0" smtClean="0"/>
              <a:t> (TAN) Model</a:t>
            </a:r>
          </a:p>
          <a:p>
            <a:endParaRPr lang="en-US" sz="3800" dirty="0" smtClean="0"/>
          </a:p>
          <a:p>
            <a:r>
              <a:rPr lang="it-IT" dirty="0" smtClean="0"/>
              <a:t>(a) Compute  I(Ai, Aj|Target)  </a:t>
            </a:r>
            <a:r>
              <a:rPr lang="en-US" dirty="0" smtClean="0"/>
              <a:t>between each pair of attributes, </a:t>
            </a:r>
            <a:r>
              <a:rPr lang="en-US" dirty="0" err="1" smtClean="0"/>
              <a:t>i≠j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(b) Build a complete undirected graph in which the vertices are the attributes  A1, A2, …</a:t>
            </a:r>
          </a:p>
          <a:p>
            <a:pPr>
              <a:buNone/>
            </a:pPr>
            <a:r>
              <a:rPr lang="en-US" dirty="0" smtClean="0"/>
              <a:t>      The weight of an edge connecting Ai and </a:t>
            </a:r>
            <a:r>
              <a:rPr lang="en-US" dirty="0" err="1" smtClean="0"/>
              <a:t>Aj</a:t>
            </a:r>
            <a:r>
              <a:rPr lang="en-US" dirty="0" smtClean="0"/>
              <a:t> is </a:t>
            </a:r>
            <a:r>
              <a:rPr lang="it-IT" dirty="0" smtClean="0"/>
              <a:t>I(Ai, Aj|Target) </a:t>
            </a:r>
          </a:p>
          <a:p>
            <a:endParaRPr lang="en-US" dirty="0" smtClean="0"/>
          </a:p>
          <a:p>
            <a:r>
              <a:rPr lang="en-US" dirty="0" smtClean="0"/>
              <a:t>(c) Build a maximum weighted spanning tree.</a:t>
            </a:r>
          </a:p>
          <a:p>
            <a:endParaRPr lang="en-US" dirty="0" smtClean="0"/>
          </a:p>
          <a:p>
            <a:r>
              <a:rPr lang="en-US" dirty="0" smtClean="0"/>
              <a:t>(d) Transform the resulting undirected tree to a directed one by choosing a root variable</a:t>
            </a:r>
          </a:p>
          <a:p>
            <a:pPr>
              <a:buNone/>
            </a:pPr>
            <a:r>
              <a:rPr lang="en-US" dirty="0" smtClean="0"/>
              <a:t>      and setting the direction of all edges to be outward from it.</a:t>
            </a:r>
          </a:p>
          <a:p>
            <a:endParaRPr lang="en-US" dirty="0" smtClean="0"/>
          </a:p>
          <a:p>
            <a:r>
              <a:rPr lang="en-US" dirty="0" smtClean="0"/>
              <a:t>(e) Construct a tree augmented naive </a:t>
            </a:r>
            <a:r>
              <a:rPr lang="en-US" dirty="0" err="1" smtClean="0"/>
              <a:t>Bayes</a:t>
            </a:r>
            <a:r>
              <a:rPr lang="en-US" dirty="0" smtClean="0"/>
              <a:t> model by adding a vertex labeled by C</a:t>
            </a:r>
          </a:p>
          <a:p>
            <a:pPr>
              <a:buNone/>
            </a:pPr>
            <a:r>
              <a:rPr lang="en-US" dirty="0" smtClean="0"/>
              <a:t>      and adding an directional edge from C to each Ai.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8550" y="2971800"/>
          <a:ext cx="3213100" cy="558800"/>
        </p:xfrm>
        <a:graphic>
          <a:graphicData uri="http://schemas.openxmlformats.org/presentationml/2006/ole">
            <p:oleObj spid="_x0000_s5122" name="Jednačina" r:id="rId3" imgW="3213000" imgH="558720" progId="Equation.3">
              <p:embed/>
            </p:oleObj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7297" y="1447800"/>
            <a:ext cx="546670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Sons and Spouses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3581400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Target node is the father of a subset of nodes possibly having other relationships</a:t>
            </a:r>
          </a:p>
          <a:p>
            <a:r>
              <a:rPr lang="en-US" sz="1800" dirty="0" smtClean="0"/>
              <a:t>Showing the set of nodes being indirectly linked to the target</a:t>
            </a:r>
          </a:p>
          <a:p>
            <a:r>
              <a:rPr lang="en-US" sz="1800" dirty="0" smtClean="0"/>
              <a:t>Time cost of the same order as for the augmented naive </a:t>
            </a:r>
            <a:r>
              <a:rPr lang="en-US" sz="1800" dirty="0" err="1" smtClean="0"/>
              <a:t>Bayes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Markov Blanket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1143000"/>
            <a:ext cx="4438650" cy="354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/>
              <a:t> Get relevant nodes on time frame lower than with the other two algorithms </a:t>
            </a:r>
            <a:r>
              <a:rPr lang="en-US" b="1" dirty="0" smtClean="0"/>
              <a:t>Augmented Naïve </a:t>
            </a:r>
            <a:r>
              <a:rPr lang="en-US" b="1" dirty="0" err="1" smtClean="0"/>
              <a:t>Bayes</a:t>
            </a:r>
            <a:r>
              <a:rPr lang="en-US" dirty="0" smtClean="0"/>
              <a:t> and </a:t>
            </a:r>
            <a:r>
              <a:rPr lang="en-US" b="1" dirty="0" smtClean="0"/>
              <a:t>Sons &amp; Spouses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438401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/>
              <a:t> Good tool for analyzing one variable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/>
              <a:t> Searches for the nodes that belong to the Markov Blanket</a:t>
            </a:r>
          </a:p>
          <a:p>
            <a:pPr>
              <a:buClr>
                <a:schemeClr val="accent3"/>
              </a:buClr>
            </a:pPr>
            <a:endParaRPr lang="en-US" dirty="0" smtClean="0"/>
          </a:p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/>
              <a:t> The observation of the nodes belonging to the Markov Blanket makes the target node independent of all the other nodes.  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3200400" cy="3715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Augmented Markov Blanket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24200" y="152400"/>
            <a:ext cx="4517447" cy="61131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763000" cy="5638800"/>
          </a:xfrm>
        </p:spPr>
        <p:txBody>
          <a:bodyPr>
            <a:noAutofit/>
          </a:bodyPr>
          <a:lstStyle/>
          <a:p>
            <a:r>
              <a:rPr lang="en-US" sz="900" b="1" dirty="0" smtClean="0"/>
              <a:t>An Algorithm for Bayesian Belief Network Construction from Data</a:t>
            </a:r>
          </a:p>
          <a:p>
            <a:pPr lvl="1"/>
            <a:r>
              <a:rPr lang="de-DE" sz="900" b="1" dirty="0" smtClean="0"/>
              <a:t>Jie Cheng, David A. Bell, Weiru Liu</a:t>
            </a:r>
          </a:p>
          <a:p>
            <a:pPr lvl="2"/>
            <a:r>
              <a:rPr lang="en-US" sz="900" dirty="0" smtClean="0"/>
              <a:t>School of Information and Software Engineering</a:t>
            </a:r>
          </a:p>
          <a:p>
            <a:pPr lvl="2"/>
            <a:r>
              <a:rPr lang="en-US" sz="900" dirty="0" smtClean="0"/>
              <a:t>University of Ulster at </a:t>
            </a:r>
            <a:r>
              <a:rPr lang="en-US" sz="900" dirty="0" err="1" smtClean="0"/>
              <a:t>Jordanstown</a:t>
            </a:r>
            <a:endParaRPr lang="en-US" sz="900" dirty="0" smtClean="0"/>
          </a:p>
          <a:p>
            <a:pPr lvl="2"/>
            <a:r>
              <a:rPr lang="en-US" sz="900" dirty="0" smtClean="0"/>
              <a:t>Northern Ireland, UK, BT37 0QB</a:t>
            </a:r>
          </a:p>
          <a:p>
            <a:pPr lvl="2"/>
            <a:r>
              <a:rPr lang="en-US" sz="900" dirty="0" smtClean="0"/>
              <a:t>e-mail: {</a:t>
            </a:r>
            <a:r>
              <a:rPr lang="en-US" sz="900" dirty="0" err="1" smtClean="0"/>
              <a:t>j.cheng</a:t>
            </a:r>
            <a:r>
              <a:rPr lang="en-US" sz="900" dirty="0" smtClean="0"/>
              <a:t>, </a:t>
            </a:r>
            <a:r>
              <a:rPr lang="en-US" sz="900" dirty="0" err="1" smtClean="0"/>
              <a:t>da.bell</a:t>
            </a:r>
            <a:r>
              <a:rPr lang="en-US" sz="900" dirty="0" smtClean="0"/>
              <a:t>, </a:t>
            </a:r>
            <a:r>
              <a:rPr lang="en-US" sz="900" dirty="0" smtClean="0">
                <a:hlinkClick r:id="rId2"/>
              </a:rPr>
              <a:t>w.liu}@</a:t>
            </a:r>
            <a:r>
              <a:rPr lang="en-US" sz="900" dirty="0" err="1" smtClean="0">
                <a:hlinkClick r:id="rId2"/>
              </a:rPr>
              <a:t>ulst.ac.uk</a:t>
            </a:r>
            <a:endParaRPr lang="en-US" sz="900" dirty="0" smtClean="0"/>
          </a:p>
          <a:p>
            <a:pPr lvl="2"/>
            <a:endParaRPr lang="en-US" sz="900" dirty="0" smtClean="0"/>
          </a:p>
          <a:p>
            <a:r>
              <a:rPr lang="en-US" sz="900" b="1" dirty="0" smtClean="0"/>
              <a:t>Phase I: (Drafting)</a:t>
            </a:r>
          </a:p>
          <a:p>
            <a:pPr lvl="1"/>
            <a:r>
              <a:rPr lang="en-US" sz="900" dirty="0" smtClean="0"/>
              <a:t>1. Initiate a graph </a:t>
            </a:r>
            <a:r>
              <a:rPr lang="en-US" sz="900" i="1" dirty="0" smtClean="0"/>
              <a:t>G(V, E) where V={all the nodes of a data set}, E={ }. Initiate two empty ordered set S, R.</a:t>
            </a:r>
          </a:p>
          <a:p>
            <a:pPr lvl="1"/>
            <a:r>
              <a:rPr lang="en-US" sz="900" dirty="0" smtClean="0"/>
              <a:t>2. For each pair of nodes (</a:t>
            </a:r>
            <a:r>
              <a:rPr lang="en-US" sz="900" i="1" dirty="0" smtClean="0"/>
              <a:t>v , v )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 j where v </a:t>
            </a:r>
            <a:r>
              <a:rPr lang="en-US" sz="900" i="1" dirty="0" err="1" smtClean="0"/>
              <a:t>v</a:t>
            </a:r>
            <a:r>
              <a:rPr lang="en-US" sz="900" i="1" dirty="0" smtClean="0"/>
              <a:t> </a:t>
            </a:r>
            <a:r>
              <a:rPr lang="en-US" sz="900" i="1" dirty="0" err="1" smtClean="0"/>
              <a:t>V</a:t>
            </a:r>
            <a:r>
              <a:rPr lang="en-US" sz="900" i="1" dirty="0" smtClean="0"/>
              <a:t>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 j , Î , compute mutual information I v </a:t>
            </a:r>
            <a:r>
              <a:rPr lang="en-US" sz="900" i="1" dirty="0" err="1" smtClean="0"/>
              <a:t>v</a:t>
            </a:r>
            <a:r>
              <a:rPr lang="en-US" sz="900" i="1" dirty="0" smtClean="0"/>
              <a:t>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 j ( , ) using equation (1). For</a:t>
            </a:r>
          </a:p>
          <a:p>
            <a:pPr lvl="1">
              <a:buNone/>
            </a:pPr>
            <a:r>
              <a:rPr lang="en-US" sz="900" dirty="0" smtClean="0"/>
              <a:t>the pairs of nodes that have mutual information greater than a certain small value e , sort them by their mutual</a:t>
            </a:r>
          </a:p>
          <a:p>
            <a:pPr lvl="1">
              <a:buNone/>
            </a:pPr>
            <a:r>
              <a:rPr lang="en-US" sz="900" dirty="0" smtClean="0"/>
              <a:t>information from large to small and put them into an ordered set </a:t>
            </a:r>
            <a:r>
              <a:rPr lang="en-US" sz="900" i="1" dirty="0" smtClean="0"/>
              <a:t>S.</a:t>
            </a:r>
          </a:p>
          <a:p>
            <a:pPr lvl="1"/>
            <a:r>
              <a:rPr lang="en-US" sz="900" dirty="0" smtClean="0"/>
              <a:t>3. Get the first two pairs of nodes in </a:t>
            </a:r>
            <a:r>
              <a:rPr lang="en-US" sz="900" i="1" dirty="0" smtClean="0"/>
              <a:t>S and remove them from S. Add the corresponding arcs to E. (the direction of</a:t>
            </a:r>
          </a:p>
          <a:p>
            <a:pPr lvl="1">
              <a:buNone/>
            </a:pPr>
            <a:r>
              <a:rPr lang="en-US" sz="900" dirty="0" smtClean="0"/>
              <a:t>the arcs in this algorithm is determined by the previously available nodes ordering.)</a:t>
            </a:r>
          </a:p>
          <a:p>
            <a:pPr lvl="1"/>
            <a:r>
              <a:rPr lang="en-US" sz="900" dirty="0" smtClean="0"/>
              <a:t>4. Get the first pair of nodes remained in </a:t>
            </a:r>
            <a:r>
              <a:rPr lang="en-US" sz="900" i="1" dirty="0" smtClean="0"/>
              <a:t>S and remove it from S. If there is no </a:t>
            </a:r>
            <a:r>
              <a:rPr lang="en-US" sz="900" b="1" i="1" dirty="0" smtClean="0"/>
              <a:t>open path between the two nodes</a:t>
            </a:r>
          </a:p>
          <a:p>
            <a:pPr lvl="1">
              <a:buNone/>
            </a:pPr>
            <a:r>
              <a:rPr lang="en-US" sz="900" dirty="0" smtClean="0"/>
              <a:t>(these two nodes are </a:t>
            </a:r>
            <a:r>
              <a:rPr lang="en-US" sz="900" i="1" dirty="0" smtClean="0"/>
              <a:t>d-separated given empty set), add the corresponding arc to E; Otherwise, add the pair of</a:t>
            </a:r>
          </a:p>
          <a:p>
            <a:pPr lvl="1">
              <a:buNone/>
            </a:pPr>
            <a:r>
              <a:rPr lang="en-US" sz="900" dirty="0" smtClean="0"/>
              <a:t>nodes to the end of an ordered set </a:t>
            </a:r>
            <a:r>
              <a:rPr lang="en-US" sz="900" i="1" dirty="0" smtClean="0"/>
              <a:t>R.</a:t>
            </a:r>
          </a:p>
          <a:p>
            <a:pPr lvl="1"/>
            <a:r>
              <a:rPr lang="en-US" sz="900" dirty="0" smtClean="0"/>
              <a:t>5. Repeat step 4 until </a:t>
            </a:r>
            <a:r>
              <a:rPr lang="en-US" sz="900" i="1" dirty="0" smtClean="0"/>
              <a:t>S is empty.</a:t>
            </a:r>
          </a:p>
          <a:p>
            <a:endParaRPr lang="en-US" sz="900" i="1" dirty="0" smtClean="0"/>
          </a:p>
          <a:p>
            <a:r>
              <a:rPr lang="en-US" sz="900" b="1" dirty="0" smtClean="0"/>
              <a:t>Phase II: (Thickening)</a:t>
            </a:r>
          </a:p>
          <a:p>
            <a:pPr lvl="1"/>
            <a:r>
              <a:rPr lang="en-US" sz="900" dirty="0" smtClean="0"/>
              <a:t>6. Get the first pair of nodes in </a:t>
            </a:r>
            <a:r>
              <a:rPr lang="en-US" sz="900" i="1" dirty="0" smtClean="0"/>
              <a:t>R and remove it from R.</a:t>
            </a:r>
          </a:p>
          <a:p>
            <a:pPr lvl="1"/>
            <a:r>
              <a:rPr lang="en-US" sz="900" dirty="0" smtClean="0"/>
              <a:t>7. Find a block set that blocks each </a:t>
            </a:r>
            <a:r>
              <a:rPr lang="en-US" sz="900" b="1" dirty="0" smtClean="0"/>
              <a:t>open path between these two nodes by a set of minimum number of nodes.</a:t>
            </a:r>
          </a:p>
          <a:p>
            <a:pPr lvl="1">
              <a:buNone/>
            </a:pPr>
            <a:r>
              <a:rPr lang="en-US" sz="900" dirty="0" smtClean="0"/>
              <a:t>(This procedure </a:t>
            </a:r>
            <a:r>
              <a:rPr lang="en-US" sz="900" b="1" dirty="0" err="1" smtClean="0"/>
              <a:t>find_block_set</a:t>
            </a:r>
            <a:r>
              <a:rPr lang="en-US" sz="900" b="1" dirty="0" smtClean="0"/>
              <a:t> (current graph, node1, node2) is given at the end of this subsection.)</a:t>
            </a:r>
          </a:p>
          <a:p>
            <a:pPr lvl="1">
              <a:buNone/>
            </a:pPr>
            <a:r>
              <a:rPr lang="en-US" sz="900" dirty="0" smtClean="0"/>
              <a:t>Conduct a CI test. If these two nodes are still dependent on each other given the block set, connect them by an</a:t>
            </a:r>
          </a:p>
          <a:p>
            <a:pPr lvl="1">
              <a:buNone/>
            </a:pPr>
            <a:r>
              <a:rPr lang="en-US" sz="900" dirty="0" smtClean="0"/>
              <a:t>arc.</a:t>
            </a:r>
          </a:p>
          <a:p>
            <a:pPr lvl="1"/>
            <a:r>
              <a:rPr lang="en-US" sz="900" dirty="0" smtClean="0"/>
              <a:t>8. go to step 6 until </a:t>
            </a:r>
            <a:r>
              <a:rPr lang="en-US" sz="900" i="1" dirty="0" smtClean="0"/>
              <a:t>R is empty.</a:t>
            </a:r>
          </a:p>
          <a:p>
            <a:pPr lvl="1"/>
            <a:endParaRPr lang="en-US" sz="900" i="1" dirty="0" smtClean="0"/>
          </a:p>
          <a:p>
            <a:r>
              <a:rPr lang="en-US" sz="900" b="1" dirty="0" smtClean="0"/>
              <a:t>Phase III: (Thinning)</a:t>
            </a:r>
          </a:p>
          <a:p>
            <a:pPr lvl="1"/>
            <a:r>
              <a:rPr lang="en-US" sz="900" dirty="0" smtClean="0"/>
              <a:t>9. For each arc in </a:t>
            </a:r>
            <a:r>
              <a:rPr lang="en-US" sz="900" i="1" dirty="0" smtClean="0"/>
              <a:t>E, if there are </a:t>
            </a:r>
            <a:r>
              <a:rPr lang="en-US" sz="900" b="1" i="1" dirty="0" smtClean="0"/>
              <a:t>open paths between the two nodes besides this arc, remove this arc from E </a:t>
            </a:r>
            <a:r>
              <a:rPr lang="en-US" sz="900" dirty="0" smtClean="0"/>
              <a:t>temporarily and call procedure </a:t>
            </a:r>
            <a:r>
              <a:rPr lang="en-US" sz="900" b="1" dirty="0" err="1" smtClean="0"/>
              <a:t>find_block_set</a:t>
            </a:r>
            <a:r>
              <a:rPr lang="en-US" sz="900" b="1" dirty="0" smtClean="0"/>
              <a:t> (current graph, node1, node2). Conduct a CI test on the </a:t>
            </a:r>
            <a:r>
              <a:rPr lang="en-US" sz="900" dirty="0" smtClean="0"/>
              <a:t>condition of the block set. If the two nodes are dependent, add this arc back to </a:t>
            </a:r>
            <a:r>
              <a:rPr lang="en-US" sz="900" i="1" dirty="0" smtClean="0"/>
              <a:t>E; otherwise remove the arc </a:t>
            </a:r>
            <a:r>
              <a:rPr lang="en-US" sz="900" dirty="0" smtClean="0"/>
              <a:t>permanently.</a:t>
            </a:r>
            <a:endParaRPr lang="en-US" sz="9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Network – from database</a:t>
            </a:r>
            <a:br>
              <a:rPr lang="en-US" dirty="0" smtClean="0"/>
            </a:br>
            <a:r>
              <a:rPr lang="en-US" dirty="0" smtClean="0"/>
              <a:t>Construction Algorithm - Example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1. Gene regulatory networks </a:t>
            </a:r>
          </a:p>
          <a:p>
            <a:pPr lvl="1"/>
            <a:r>
              <a:rPr lang="en-US" dirty="0" smtClean="0"/>
              <a:t>2. Protein structure </a:t>
            </a:r>
          </a:p>
          <a:p>
            <a:pPr lvl="1"/>
            <a:r>
              <a:rPr lang="en-US" dirty="0" smtClean="0"/>
              <a:t>3. Diagnosis of illness </a:t>
            </a:r>
          </a:p>
          <a:p>
            <a:pPr lvl="1"/>
            <a:r>
              <a:rPr lang="en-US" dirty="0" smtClean="0"/>
              <a:t>4. Document classification </a:t>
            </a:r>
          </a:p>
          <a:p>
            <a:pPr lvl="1"/>
            <a:r>
              <a:rPr lang="en-US" dirty="0" smtClean="0"/>
              <a:t>5. Image processing </a:t>
            </a:r>
          </a:p>
          <a:p>
            <a:pPr lvl="1"/>
            <a:r>
              <a:rPr lang="en-US" dirty="0" smtClean="0"/>
              <a:t>6. Data fusion </a:t>
            </a:r>
          </a:p>
          <a:p>
            <a:pPr lvl="1"/>
            <a:r>
              <a:rPr lang="en-US" dirty="0" smtClean="0"/>
              <a:t>7. Decision support systems </a:t>
            </a:r>
          </a:p>
          <a:p>
            <a:pPr lvl="1"/>
            <a:r>
              <a:rPr lang="en-US" dirty="0" smtClean="0"/>
              <a:t>8. Gathering data for deep space exploration </a:t>
            </a:r>
          </a:p>
          <a:p>
            <a:pPr lvl="1"/>
            <a:r>
              <a:rPr lang="en-US" dirty="0" smtClean="0"/>
              <a:t>9. Artificial Intelligence </a:t>
            </a:r>
          </a:p>
          <a:p>
            <a:pPr lvl="1"/>
            <a:r>
              <a:rPr lang="en-US" dirty="0" smtClean="0"/>
              <a:t>10. Prediction of weather </a:t>
            </a:r>
          </a:p>
          <a:p>
            <a:pPr lvl="1"/>
            <a:r>
              <a:rPr lang="en-US" dirty="0" smtClean="0"/>
              <a:t>11. On a more familiar basis, Bayesian networks are used by the friendly Microsoft office assistant to elicit better search results. </a:t>
            </a:r>
          </a:p>
          <a:p>
            <a:pPr lvl="1"/>
            <a:r>
              <a:rPr lang="en-US" dirty="0" smtClean="0"/>
              <a:t>12. Another use of Bayesian networks arises in the credit industry where an individual may be assigned a credit score based on age, salary, credit history, etc. This is fed to a Bayesian network which allows credit card companies to decide whether the person's credit score merits a favorable application. 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Advantages,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advantages of Bayesian Networks:</a:t>
            </a:r>
          </a:p>
          <a:p>
            <a:pPr lvl="1"/>
            <a:r>
              <a:rPr lang="en-US" dirty="0" smtClean="0"/>
              <a:t>Visually represent all the relationships between the variables</a:t>
            </a:r>
          </a:p>
          <a:p>
            <a:pPr lvl="1"/>
            <a:r>
              <a:rPr lang="en-US" dirty="0" smtClean="0"/>
              <a:t>Easy to recognize the dependence and independence between nodes. </a:t>
            </a:r>
          </a:p>
          <a:p>
            <a:pPr lvl="1"/>
            <a:r>
              <a:rPr lang="en-US" dirty="0" smtClean="0"/>
              <a:t>Can handle incomplete data</a:t>
            </a:r>
          </a:p>
          <a:p>
            <a:pPr lvl="1"/>
            <a:r>
              <a:rPr lang="en-US" dirty="0" smtClean="0"/>
              <a:t>scenarios where it is not practical to measure all variables (costs, not enough sensors, etc.) </a:t>
            </a:r>
          </a:p>
          <a:p>
            <a:pPr lvl="1"/>
            <a:r>
              <a:rPr lang="en-US" dirty="0" smtClean="0"/>
              <a:t>Help to model noisy systems. </a:t>
            </a:r>
          </a:p>
          <a:p>
            <a:pPr lvl="1"/>
            <a:r>
              <a:rPr lang="en-US" dirty="0" smtClean="0"/>
              <a:t>Can be used for any system model - from all known parameters to no known parameters.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limitations of Bayesian Networks:</a:t>
            </a:r>
          </a:p>
          <a:p>
            <a:pPr lvl="1"/>
            <a:r>
              <a:rPr lang="en-US" dirty="0" smtClean="0"/>
              <a:t>All branches must be calculated in order to calculate the probability of any one branch. </a:t>
            </a:r>
          </a:p>
          <a:p>
            <a:pPr lvl="1"/>
            <a:r>
              <a:rPr lang="en-US" dirty="0" smtClean="0"/>
              <a:t>The quality of the results of the network depends on the quality of the prior beliefs or model. </a:t>
            </a:r>
          </a:p>
          <a:p>
            <a:pPr lvl="1"/>
            <a:r>
              <a:rPr lang="en-US" dirty="0" smtClean="0"/>
              <a:t>Calculation can be NP-hard</a:t>
            </a:r>
          </a:p>
          <a:p>
            <a:pPr lvl="1"/>
            <a:r>
              <a:rPr lang="en-US" dirty="0" smtClean="0"/>
              <a:t>Calculations and probabilities using </a:t>
            </a:r>
            <a:r>
              <a:rPr lang="en-US" dirty="0" err="1" smtClean="0"/>
              <a:t>Baye's</a:t>
            </a:r>
            <a:r>
              <a:rPr lang="en-US" dirty="0" smtClean="0"/>
              <a:t> rule and marginalization can become complex and are often characterized by subtle wording, and care must be taken to calculate them properly.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Network</a:t>
            </a:r>
            <a:br>
              <a:rPr lang="en-US" dirty="0" smtClean="0"/>
            </a:b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Bayesia</a:t>
            </a:r>
            <a:r>
              <a:rPr lang="en-US" dirty="0" smtClean="0"/>
              <a:t> Lab</a:t>
            </a:r>
          </a:p>
          <a:p>
            <a:r>
              <a:rPr lang="en-US" dirty="0" err="1" smtClean="0"/>
              <a:t>Weka</a:t>
            </a:r>
            <a:r>
              <a:rPr lang="en-US" dirty="0" smtClean="0"/>
              <a:t> - Machine Learning Software in Java</a:t>
            </a:r>
          </a:p>
          <a:p>
            <a:r>
              <a:rPr lang="en-US" dirty="0" err="1" smtClean="0"/>
              <a:t>AgenaRisk</a:t>
            </a:r>
            <a:r>
              <a:rPr lang="en-US" dirty="0" smtClean="0"/>
              <a:t> , </a:t>
            </a:r>
            <a:r>
              <a:rPr lang="en-US" dirty="0" err="1" smtClean="0"/>
              <a:t>Analytica</a:t>
            </a:r>
            <a:r>
              <a:rPr lang="en-US" dirty="0" smtClean="0"/>
              <a:t>, Banjo, Bassist, </a:t>
            </a:r>
            <a:r>
              <a:rPr lang="en-US" dirty="0" err="1" smtClean="0"/>
              <a:t>Bayda</a:t>
            </a:r>
            <a:r>
              <a:rPr lang="en-US" dirty="0" smtClean="0"/>
              <a:t>, </a:t>
            </a:r>
            <a:r>
              <a:rPr lang="en-US" dirty="0" err="1" smtClean="0"/>
              <a:t>BayesBuilder</a:t>
            </a:r>
            <a:r>
              <a:rPr lang="en-US" dirty="0" smtClean="0"/>
              <a:t>, </a:t>
            </a:r>
            <a:r>
              <a:rPr lang="en-US" dirty="0" err="1" smtClean="0"/>
              <a:t>Bayesware</a:t>
            </a:r>
            <a:r>
              <a:rPr lang="en-US" dirty="0" smtClean="0"/>
              <a:t> Discoverer , B-course, Belief net power constructor, BNT, BNJ, </a:t>
            </a:r>
            <a:r>
              <a:rPr lang="en-US" dirty="0" err="1" smtClean="0"/>
              <a:t>BucketElim</a:t>
            </a:r>
            <a:r>
              <a:rPr lang="en-US" dirty="0" smtClean="0"/>
              <a:t>, BUGS, Business Navigator 5, </a:t>
            </a:r>
            <a:r>
              <a:rPr lang="en-US" dirty="0" err="1" smtClean="0"/>
              <a:t>CABeN</a:t>
            </a:r>
            <a:r>
              <a:rPr lang="en-US" dirty="0" smtClean="0"/>
              <a:t>, Causal discoverer , </a:t>
            </a:r>
            <a:r>
              <a:rPr lang="en-US" dirty="0" err="1" smtClean="0"/>
              <a:t>CoCo+Xlisp</a:t>
            </a:r>
            <a:r>
              <a:rPr lang="en-US" dirty="0" smtClean="0"/>
              <a:t>, </a:t>
            </a:r>
            <a:r>
              <a:rPr lang="en-US" dirty="0" err="1" smtClean="0"/>
              <a:t>Cispace</a:t>
            </a:r>
            <a:r>
              <a:rPr lang="en-US" dirty="0" smtClean="0"/>
              <a:t>, </a:t>
            </a:r>
            <a:r>
              <a:rPr lang="en-US" dirty="0" err="1" smtClean="0"/>
              <a:t>DBNbox</a:t>
            </a:r>
            <a:r>
              <a:rPr lang="en-US" dirty="0" smtClean="0"/>
              <a:t>, Deal, </a:t>
            </a:r>
            <a:r>
              <a:rPr lang="en-US" dirty="0" err="1" smtClean="0"/>
              <a:t>DeriveIt</a:t>
            </a:r>
            <a:r>
              <a:rPr lang="en-US" dirty="0" smtClean="0"/>
              <a:t>, Ergo , </a:t>
            </a:r>
            <a:r>
              <a:rPr lang="en-US" dirty="0" err="1" smtClean="0"/>
              <a:t>GDAGsim</a:t>
            </a:r>
            <a:r>
              <a:rPr lang="en-US" dirty="0" smtClean="0"/>
              <a:t>, Genie, </a:t>
            </a:r>
            <a:r>
              <a:rPr lang="en-US" dirty="0" err="1" smtClean="0"/>
              <a:t>GMRFsim</a:t>
            </a:r>
            <a:r>
              <a:rPr lang="en-US" dirty="0" smtClean="0"/>
              <a:t>, </a:t>
            </a:r>
            <a:r>
              <a:rPr lang="en-US" dirty="0" err="1" smtClean="0"/>
              <a:t>GMTk</a:t>
            </a:r>
            <a:r>
              <a:rPr lang="en-US" dirty="0" smtClean="0"/>
              <a:t>, </a:t>
            </a:r>
            <a:r>
              <a:rPr lang="en-US" dirty="0" err="1" smtClean="0"/>
              <a:t>gR</a:t>
            </a:r>
            <a:r>
              <a:rPr lang="en-US" dirty="0" smtClean="0"/>
              <a:t>, Grappa, </a:t>
            </a:r>
            <a:r>
              <a:rPr lang="en-US" dirty="0" err="1" smtClean="0"/>
              <a:t>Hugin</a:t>
            </a:r>
            <a:r>
              <a:rPr lang="en-US" dirty="0" smtClean="0"/>
              <a:t> Expert, Hydra, Ideal, Java </a:t>
            </a:r>
            <a:r>
              <a:rPr lang="en-US" dirty="0" err="1" smtClean="0"/>
              <a:t>Bayes</a:t>
            </a:r>
            <a:r>
              <a:rPr lang="en-US" dirty="0" smtClean="0"/>
              <a:t>, </a:t>
            </a:r>
            <a:r>
              <a:rPr lang="en-US" dirty="0" err="1" smtClean="0"/>
              <a:t>KBaseAI</a:t>
            </a:r>
            <a:r>
              <a:rPr lang="en-US" dirty="0" smtClean="0"/>
              <a:t>, </a:t>
            </a:r>
            <a:r>
              <a:rPr lang="en-US" dirty="0" err="1" smtClean="0"/>
              <a:t>LibB</a:t>
            </a:r>
            <a:r>
              <a:rPr lang="en-US" dirty="0" smtClean="0"/>
              <a:t>, MIM, </a:t>
            </a:r>
            <a:r>
              <a:rPr lang="en-US" dirty="0" err="1" smtClean="0"/>
              <a:t>MSBNx</a:t>
            </a:r>
            <a:r>
              <a:rPr lang="en-US" dirty="0" smtClean="0"/>
              <a:t>, </a:t>
            </a:r>
            <a:r>
              <a:rPr lang="en-US" dirty="0" err="1" smtClean="0"/>
              <a:t>Netica</a:t>
            </a:r>
            <a:r>
              <a:rPr lang="en-US" dirty="0" smtClean="0"/>
              <a:t>, Optimal Reinsertion, PMT	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Trend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The term "Bayesian networks" was coined by Judea Pearl in 1985</a:t>
            </a:r>
          </a:p>
          <a:p>
            <a:pPr lvl="1"/>
            <a:r>
              <a:rPr lang="en-US" dirty="0" smtClean="0"/>
              <a:t>In the late 1980s the seminal texts </a:t>
            </a:r>
            <a:r>
              <a:rPr lang="en-US" i="1" dirty="0" smtClean="0"/>
              <a:t>Probabilistic Reasoning in Intelligent Systems</a:t>
            </a:r>
            <a:r>
              <a:rPr lang="en-US" dirty="0" smtClean="0"/>
              <a:t> and </a:t>
            </a:r>
            <a:r>
              <a:rPr lang="en-US" i="1" dirty="0" smtClean="0"/>
              <a:t>Probabilistic Reasoning in Expert Systems</a:t>
            </a:r>
            <a:r>
              <a:rPr lang="en-US" dirty="0" smtClean="0"/>
              <a:t> summarized the properties of Bayesian networks</a:t>
            </a:r>
          </a:p>
          <a:p>
            <a:endParaRPr lang="en-US" dirty="0" smtClean="0"/>
          </a:p>
          <a:p>
            <a:r>
              <a:rPr lang="en-US" dirty="0" smtClean="0"/>
              <a:t>Fields of Expansion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2"/>
            <a:r>
              <a:rPr lang="en-US" dirty="0" smtClean="0"/>
              <a:t>Choose optimal PDF</a:t>
            </a:r>
          </a:p>
          <a:p>
            <a:pPr lvl="1"/>
            <a:r>
              <a:rPr lang="en-US" dirty="0" smtClean="0"/>
              <a:t>Bayesian Networks</a:t>
            </a:r>
          </a:p>
          <a:p>
            <a:pPr lvl="2"/>
            <a:r>
              <a:rPr lang="en-US" dirty="0" smtClean="0"/>
              <a:t>Find new way to construct network</a:t>
            </a:r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Bibliography – borrowed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b="1" dirty="0" smtClean="0"/>
              <a:t> Classifiers, Andrew W. Moore Professor School of Computer Science Carnegie Mellon University </a:t>
            </a:r>
            <a:r>
              <a:rPr lang="en-US" dirty="0" smtClean="0">
                <a:hlinkClick r:id="rId2"/>
              </a:rPr>
              <a:t>www.cs.cmu.edu/~awm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awm@cs.cmu.edu</a:t>
            </a:r>
            <a:r>
              <a:rPr lang="en-US" dirty="0" smtClean="0"/>
              <a:t> 412-268-7599</a:t>
            </a:r>
          </a:p>
          <a:p>
            <a:r>
              <a:rPr lang="en-US" dirty="0" smtClean="0">
                <a:hlinkClick r:id="rId4"/>
              </a:rPr>
              <a:t>http://en.wikipedia.org/wiki/Bayesian_network</a:t>
            </a:r>
            <a:endParaRPr lang="en-US" sz="2800" dirty="0" smtClean="0"/>
          </a:p>
          <a:p>
            <a:r>
              <a:rPr lang="en-US" sz="2800" dirty="0" smtClean="0"/>
              <a:t>Bayesian Measurement of Associations in Adverse Drug Reaction Databases William </a:t>
            </a:r>
            <a:r>
              <a:rPr lang="en-US" sz="2800" dirty="0" err="1" smtClean="0"/>
              <a:t>DuMouchel</a:t>
            </a:r>
            <a:r>
              <a:rPr lang="en-US" sz="2800" dirty="0" smtClean="0"/>
              <a:t> Shannon Laboratory, AT&amp;T Labs –Research</a:t>
            </a:r>
          </a:p>
          <a:p>
            <a:pPr lvl="1"/>
            <a:r>
              <a:rPr lang="en-US" dirty="0" smtClean="0"/>
              <a:t>dumouchel@research.att.com</a:t>
            </a:r>
          </a:p>
          <a:p>
            <a:pPr>
              <a:buNone/>
            </a:pPr>
            <a:r>
              <a:rPr lang="en-US" sz="2800" b="1" dirty="0" smtClean="0"/>
              <a:t>	DIMACS Tutorial on Statistical Surveillance Methods </a:t>
            </a:r>
          </a:p>
          <a:p>
            <a:pPr lvl="4"/>
            <a:r>
              <a:rPr lang="en-US" b="1" dirty="0" smtClean="0"/>
              <a:t>Rutgers University</a:t>
            </a:r>
          </a:p>
          <a:p>
            <a:pPr>
              <a:buNone/>
            </a:pPr>
            <a:r>
              <a:rPr lang="en-US" sz="2800" dirty="0" smtClean="0"/>
              <a:t>	June 20, 2003</a:t>
            </a:r>
          </a:p>
          <a:p>
            <a:r>
              <a:rPr lang="en-US" sz="2800" dirty="0" smtClean="0">
                <a:hlinkClick r:id="rId5"/>
              </a:rPr>
              <a:t>http://download.oracle.com/docs/cd/B13789_01/datamine.101/b10698/3predict.htm#1005771</a:t>
            </a:r>
            <a:endParaRPr lang="en-US" sz="2800" dirty="0" smtClean="0"/>
          </a:p>
          <a:p>
            <a:r>
              <a:rPr lang="en-US" sz="2800" dirty="0" smtClean="0"/>
              <a:t>CS/CNS/EE 155: Probabilistic Graphical Models Problem Set 2 Handed out: 21 Oct 2009 Due: 4 Nov 2009</a:t>
            </a:r>
          </a:p>
          <a:p>
            <a:r>
              <a:rPr lang="en-US" sz="2400" b="1" dirty="0" smtClean="0"/>
              <a:t>Learning Bayesian Networks from Data: An Efficient Approach Based on Information Theory </a:t>
            </a:r>
            <a:r>
              <a:rPr lang="en-US" sz="2400" b="1" dirty="0" err="1" smtClean="0"/>
              <a:t>Jie</a:t>
            </a:r>
            <a:r>
              <a:rPr lang="en-US" sz="2400" b="1" dirty="0" smtClean="0"/>
              <a:t> Cheng </a:t>
            </a:r>
            <a:r>
              <a:rPr lang="en-US" sz="2400" dirty="0" smtClean="0"/>
              <a:t>Dept. of Computing Science University of Alberta </a:t>
            </a:r>
            <a:r>
              <a:rPr lang="en-US" sz="2400" dirty="0" err="1" smtClean="0"/>
              <a:t>Alberta</a:t>
            </a:r>
            <a:r>
              <a:rPr lang="en-US" sz="2400" dirty="0" smtClean="0"/>
              <a:t>, T6G 2H1 Email: </a:t>
            </a:r>
            <a:r>
              <a:rPr lang="en-US" sz="2400" dirty="0" smtClean="0">
                <a:hlinkClick r:id="rId6"/>
              </a:rPr>
              <a:t>jcheng@cs.ualberta.ca</a:t>
            </a:r>
            <a:r>
              <a:rPr lang="en-US" sz="2400" dirty="0" smtClean="0"/>
              <a:t> </a:t>
            </a:r>
            <a:r>
              <a:rPr lang="en-US" sz="2400" b="1" dirty="0" smtClean="0"/>
              <a:t>David Bell, </a:t>
            </a:r>
            <a:r>
              <a:rPr lang="en-US" sz="2400" b="1" dirty="0" err="1" smtClean="0"/>
              <a:t>Weiru</a:t>
            </a:r>
            <a:r>
              <a:rPr lang="en-US" sz="2400" b="1" dirty="0" smtClean="0"/>
              <a:t> Liu </a:t>
            </a:r>
            <a:r>
              <a:rPr lang="en-US" sz="2400" dirty="0" smtClean="0"/>
              <a:t>Faculty of Informatics, University of Ulster, UK BT37 0QB Email: {w.liu, </a:t>
            </a:r>
            <a:r>
              <a:rPr lang="en-US" sz="2400" dirty="0" err="1" smtClean="0">
                <a:hlinkClick r:id="rId7"/>
              </a:rPr>
              <a:t>da.bell</a:t>
            </a:r>
            <a:r>
              <a:rPr lang="en-US" sz="2400" dirty="0" smtClean="0">
                <a:hlinkClick r:id="rId7"/>
              </a:rPr>
              <a:t>}@</a:t>
            </a:r>
            <a:r>
              <a:rPr lang="en-US" sz="2400" dirty="0" err="1" smtClean="0">
                <a:hlinkClick r:id="rId7"/>
              </a:rPr>
              <a:t>ulst.ac.uk</a:t>
            </a:r>
            <a:endParaRPr lang="en-US" sz="2400" dirty="0" smtClean="0"/>
          </a:p>
          <a:p>
            <a:r>
              <a:rPr lang="en-US" sz="2800" dirty="0" smtClean="0">
                <a:hlinkClick r:id="rId8"/>
              </a:rPr>
              <a:t>http://www.bayesia.com/en/products/bayesialab/tutorial.php</a:t>
            </a:r>
            <a:endParaRPr lang="en-US" sz="2800" dirty="0" smtClean="0"/>
          </a:p>
          <a:p>
            <a:r>
              <a:rPr lang="en-US" sz="2000" b="1" dirty="0" smtClean="0"/>
              <a:t>ISyE8843A, </a:t>
            </a:r>
            <a:r>
              <a:rPr lang="en-US" sz="2000" b="1" dirty="0" err="1" smtClean="0"/>
              <a:t>Brani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Vidakovic</a:t>
            </a:r>
            <a:r>
              <a:rPr lang="en-US" sz="2000" b="1" dirty="0" smtClean="0"/>
              <a:t> Handout 17 1 Bayesian Networks</a:t>
            </a:r>
          </a:p>
          <a:p>
            <a:r>
              <a:rPr lang="en-US" dirty="0" smtClean="0"/>
              <a:t>Bayesian networks Chapter 14  Section 1 – 2</a:t>
            </a:r>
          </a:p>
          <a:p>
            <a:r>
              <a:rPr lang="en-US" b="1" dirty="0" smtClean="0"/>
              <a:t>Naive-</a:t>
            </a:r>
            <a:r>
              <a:rPr lang="en-US" b="1" dirty="0" err="1" smtClean="0"/>
              <a:t>Bayes</a:t>
            </a:r>
            <a:r>
              <a:rPr lang="en-US" b="1" dirty="0" smtClean="0"/>
              <a:t> Classification Algorithm Lab4-NaiveBayes.pdf</a:t>
            </a:r>
          </a:p>
          <a:p>
            <a:r>
              <a:rPr lang="en-US" b="1" dirty="0" smtClean="0"/>
              <a:t>Top 10 algorithms in data mining </a:t>
            </a:r>
            <a:r>
              <a:rPr lang="en-US" b="1" dirty="0" err="1" smtClean="0"/>
              <a:t>XindongWu</a:t>
            </a:r>
            <a:r>
              <a:rPr lang="en-US" b="1" dirty="0" smtClean="0"/>
              <a:t> · </a:t>
            </a:r>
            <a:r>
              <a:rPr lang="en-US" b="1" dirty="0" err="1" smtClean="0"/>
              <a:t>Vipin</a:t>
            </a:r>
            <a:r>
              <a:rPr lang="en-US" b="1" dirty="0" smtClean="0"/>
              <a:t> Kumar · J. Ross Quinlan · </a:t>
            </a:r>
            <a:r>
              <a:rPr lang="en-US" b="1" dirty="0" err="1" smtClean="0"/>
              <a:t>Joydeep</a:t>
            </a:r>
            <a:r>
              <a:rPr lang="en-US" b="1" dirty="0" smtClean="0"/>
              <a:t> </a:t>
            </a:r>
            <a:r>
              <a:rPr lang="en-US" b="1" dirty="0" err="1" smtClean="0"/>
              <a:t>Ghosh</a:t>
            </a:r>
            <a:r>
              <a:rPr lang="en-US" b="1" dirty="0" smtClean="0"/>
              <a:t> · </a:t>
            </a:r>
            <a:r>
              <a:rPr lang="en-US" b="1" dirty="0" err="1" smtClean="0"/>
              <a:t>Qiang</a:t>
            </a:r>
            <a:r>
              <a:rPr lang="en-US" b="1" dirty="0" smtClean="0"/>
              <a:t> Yang · Hiroshi </a:t>
            </a:r>
            <a:r>
              <a:rPr lang="en-US" b="1" dirty="0" err="1" smtClean="0"/>
              <a:t>Motoda</a:t>
            </a:r>
            <a:r>
              <a:rPr lang="en-US" b="1" dirty="0" smtClean="0"/>
              <a:t> · Geoffrey J. McLachlan · Angus Ng · Bing Liu · Philip S. Yu · </a:t>
            </a:r>
            <a:r>
              <a:rPr lang="de-DE" b="1" dirty="0" smtClean="0"/>
              <a:t>Zhi-Hua Zhou · Michael Steinbach · David J. Hand · Dan Steinberg </a:t>
            </a:r>
            <a:r>
              <a:rPr lang="en-US" dirty="0" smtClean="0"/>
              <a:t>Received: 9 July 2007 / Revised: 28 September 2007 / Accepted: 8 October 2007 Published online: 4 December 2007 © Springer-</a:t>
            </a:r>
            <a:r>
              <a:rPr lang="en-US" dirty="0" err="1" smtClean="0"/>
              <a:t>Verlag</a:t>
            </a:r>
            <a:r>
              <a:rPr lang="en-US" dirty="0" smtClean="0"/>
              <a:t> London Limited 2007</a:t>
            </a:r>
            <a:endParaRPr lang="en-US" b="1" dirty="0" smtClean="0"/>
          </a:p>
          <a:p>
            <a:r>
              <a:rPr lang="en-US" dirty="0" smtClean="0"/>
              <a:t>Causality </a:t>
            </a:r>
            <a:r>
              <a:rPr lang="en-US" sz="2800" dirty="0" smtClean="0">
                <a:solidFill>
                  <a:srgbClr val="898989"/>
                </a:solidFill>
              </a:rPr>
              <a:t>Computational Systems Biology Lab Arizona State University Michael </a:t>
            </a:r>
            <a:r>
              <a:rPr lang="en-US" sz="2800" dirty="0" err="1" smtClean="0">
                <a:solidFill>
                  <a:srgbClr val="898989"/>
                </a:solidFill>
              </a:rPr>
              <a:t>Verdicchio</a:t>
            </a:r>
            <a:r>
              <a:rPr lang="en-US" sz="2800" dirty="0" smtClean="0">
                <a:solidFill>
                  <a:srgbClr val="898989"/>
                </a:solidFill>
              </a:rPr>
              <a:t> With some slides and slide content from: Judea Pearl, </a:t>
            </a:r>
            <a:r>
              <a:rPr lang="en-US" sz="2800" dirty="0" err="1" smtClean="0">
                <a:solidFill>
                  <a:srgbClr val="898989"/>
                </a:solidFill>
              </a:rPr>
              <a:t>Chitta</a:t>
            </a:r>
            <a:r>
              <a:rPr lang="en-US" sz="2800" dirty="0" smtClean="0">
                <a:solidFill>
                  <a:srgbClr val="898989"/>
                </a:solidFill>
              </a:rPr>
              <a:t> </a:t>
            </a:r>
            <a:r>
              <a:rPr lang="en-US" sz="2800" dirty="0" err="1" smtClean="0">
                <a:solidFill>
                  <a:srgbClr val="898989"/>
                </a:solidFill>
              </a:rPr>
              <a:t>Baral</a:t>
            </a:r>
            <a:r>
              <a:rPr lang="en-US" sz="2800" dirty="0" smtClean="0">
                <a:solidFill>
                  <a:srgbClr val="898989"/>
                </a:solidFill>
              </a:rPr>
              <a:t>, </a:t>
            </a:r>
            <a:r>
              <a:rPr lang="en-US" sz="2800" dirty="0" err="1" smtClean="0">
                <a:solidFill>
                  <a:srgbClr val="898989"/>
                </a:solidFill>
              </a:rPr>
              <a:t>Xin</a:t>
            </a:r>
            <a:r>
              <a:rPr lang="en-US" sz="2800" dirty="0" smtClean="0">
                <a:solidFill>
                  <a:srgbClr val="898989"/>
                </a:solidFill>
              </a:rPr>
              <a:t> Zhang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39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CART, C4.5</a:t>
            </a:r>
          </a:p>
          <a:p>
            <a:pPr lvl="1"/>
            <a:r>
              <a:rPr lang="en-US" dirty="0" smtClean="0"/>
              <a:t>Too many iterations</a:t>
            </a:r>
          </a:p>
          <a:p>
            <a:pPr lvl="1"/>
            <a:r>
              <a:rPr lang="en-US" dirty="0" smtClean="0"/>
              <a:t>Continuous arguments need binning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Rule induction</a:t>
            </a:r>
          </a:p>
          <a:p>
            <a:pPr lvl="1"/>
            <a:r>
              <a:rPr lang="en-US" dirty="0" smtClean="0"/>
              <a:t>Continuous arguments need binning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High computational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Output depends only on distance based close values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8620" y="2967335"/>
            <a:ext cx="3866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40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Classification, Estimation, Prediction</a:t>
            </a:r>
          </a:p>
          <a:p>
            <a:r>
              <a:rPr lang="en-US" dirty="0" smtClean="0"/>
              <a:t>Used for large data set</a:t>
            </a:r>
          </a:p>
          <a:p>
            <a:r>
              <a:rPr lang="en-US" dirty="0" smtClean="0"/>
              <a:t>Very easy to construct</a:t>
            </a:r>
          </a:p>
          <a:p>
            <a:r>
              <a:rPr lang="en-US" dirty="0" smtClean="0"/>
              <a:t>Not using complicated iterative parameter estimations</a:t>
            </a:r>
          </a:p>
          <a:p>
            <a:r>
              <a:rPr lang="en-US" dirty="0" smtClean="0"/>
              <a:t>Often does surprisingly well</a:t>
            </a:r>
          </a:p>
          <a:p>
            <a:r>
              <a:rPr lang="en-US" dirty="0" smtClean="0"/>
              <a:t>May not be the best possible classifier</a:t>
            </a:r>
          </a:p>
          <a:p>
            <a:r>
              <a:rPr lang="en-US" dirty="0" smtClean="0"/>
              <a:t>Robust, Fast, it can usually be relied on 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38200"/>
            <a:ext cx="7488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Naïve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Bayes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Algorithm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algorithm </a:t>
            </a:r>
            <a:br>
              <a:rPr lang="en-US" dirty="0" smtClean="0"/>
            </a:br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information arrived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classify Target?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7619997" cy="1625600"/>
        </p:xfrm>
        <a:graphic>
          <a:graphicData uri="http://schemas.openxmlformats.org/drawingml/2006/table">
            <a:tbl>
              <a:tblPr/>
              <a:tblGrid>
                <a:gridCol w="846666"/>
                <a:gridCol w="1286934"/>
                <a:gridCol w="1295400"/>
                <a:gridCol w="457200"/>
                <a:gridCol w="533400"/>
                <a:gridCol w="533400"/>
                <a:gridCol w="533400"/>
                <a:gridCol w="533400"/>
                <a:gridCol w="1600197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Attribute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000" y="2819400"/>
            <a:ext cx="4203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Training Set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419600"/>
          <a:ext cx="6476997" cy="812800"/>
        </p:xfrm>
        <a:graphic>
          <a:graphicData uri="http://schemas.openxmlformats.org/drawingml/2006/table">
            <a:tbl>
              <a:tblPr/>
              <a:tblGrid>
                <a:gridCol w="1066797"/>
                <a:gridCol w="1219200"/>
                <a:gridCol w="1371600"/>
                <a:gridCol w="228603"/>
                <a:gridCol w="228597"/>
                <a:gridCol w="304800"/>
                <a:gridCol w="228600"/>
                <a:gridCol w="228600"/>
                <a:gridCol w="1600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Attribute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2057400" y="5181600"/>
            <a:ext cx="2209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67200" y="5934670"/>
            <a:ext cx="2743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Missing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r>
              <a:rPr lang="en-US" dirty="0" smtClean="0"/>
              <a:t>Target can be one of discrete  values:  t1, t2, …, </a:t>
            </a:r>
            <a:r>
              <a:rPr lang="en-US" dirty="0" err="1" smtClean="0"/>
              <a:t>tn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28600" y="2534920"/>
          <a:ext cx="8077200" cy="635000"/>
        </p:xfrm>
        <a:graphic>
          <a:graphicData uri="http://schemas.openxmlformats.org/presentationml/2006/ole">
            <p:oleObj spid="_x0000_s18436" name="Jednačina" r:id="rId3" imgW="4038480" imgH="317160" progId="Equation.3">
              <p:embed/>
            </p:oleObj>
          </a:graphicData>
        </a:graphic>
      </p:graphicFrame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28600" y="2407920"/>
          <a:ext cx="8356600" cy="863600"/>
        </p:xfrm>
        <a:graphic>
          <a:graphicData uri="http://schemas.openxmlformats.org/presentationml/2006/ole">
            <p:oleObj spid="_x0000_s18437" name="Jednačina" r:id="rId4" imgW="417816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950720"/>
          <a:ext cx="2209800" cy="457200"/>
        </p:xfrm>
        <a:graphic>
          <a:graphicData uri="http://schemas.openxmlformats.org/presentationml/2006/ole">
            <p:oleObj spid="_x0000_s18435" name="Jednačina" r:id="rId5" imgW="1104840" imgH="22860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algorithm </a:t>
            </a:r>
            <a:br>
              <a:rPr lang="en-US" dirty="0" smtClean="0"/>
            </a:br>
            <a:r>
              <a:rPr lang="en-US" dirty="0" smtClean="0"/>
              <a:t>Reasoning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0" y="2941320"/>
            <a:ext cx="23622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953000" y="2407920"/>
            <a:ext cx="2058609" cy="687009"/>
          </a:xfrm>
          <a:custGeom>
            <a:avLst/>
            <a:gdLst>
              <a:gd name="connsiteX0" fmla="*/ 1862667 w 2058609"/>
              <a:gd name="connsiteY0" fmla="*/ 149981 h 687009"/>
              <a:gd name="connsiteX1" fmla="*/ 1804610 w 2058609"/>
              <a:gd name="connsiteY1" fmla="*/ 106438 h 687009"/>
              <a:gd name="connsiteX2" fmla="*/ 1369181 w 2058609"/>
              <a:gd name="connsiteY2" fmla="*/ 77410 h 687009"/>
              <a:gd name="connsiteX3" fmla="*/ 846667 w 2058609"/>
              <a:gd name="connsiteY3" fmla="*/ 19352 h 687009"/>
              <a:gd name="connsiteX4" fmla="*/ 382210 w 2058609"/>
              <a:gd name="connsiteY4" fmla="*/ 33867 h 687009"/>
              <a:gd name="connsiteX5" fmla="*/ 48381 w 2058609"/>
              <a:gd name="connsiteY5" fmla="*/ 222552 h 687009"/>
              <a:gd name="connsiteX6" fmla="*/ 91924 w 2058609"/>
              <a:gd name="connsiteY6" fmla="*/ 483810 h 687009"/>
              <a:gd name="connsiteX7" fmla="*/ 266095 w 2058609"/>
              <a:gd name="connsiteY7" fmla="*/ 599924 h 687009"/>
              <a:gd name="connsiteX8" fmla="*/ 832153 w 2058609"/>
              <a:gd name="connsiteY8" fmla="*/ 643467 h 687009"/>
              <a:gd name="connsiteX9" fmla="*/ 1659467 w 2058609"/>
              <a:gd name="connsiteY9" fmla="*/ 643467 h 687009"/>
              <a:gd name="connsiteX10" fmla="*/ 1993295 w 2058609"/>
              <a:gd name="connsiteY10" fmla="*/ 628952 h 687009"/>
              <a:gd name="connsiteX11" fmla="*/ 2036838 w 2058609"/>
              <a:gd name="connsiteY11" fmla="*/ 295124 h 687009"/>
              <a:gd name="connsiteX12" fmla="*/ 1862667 w 2058609"/>
              <a:gd name="connsiteY12" fmla="*/ 208038 h 687009"/>
              <a:gd name="connsiteX13" fmla="*/ 1688495 w 2058609"/>
              <a:gd name="connsiteY13" fmla="*/ 77410 h 687009"/>
              <a:gd name="connsiteX14" fmla="*/ 1572381 w 2058609"/>
              <a:gd name="connsiteY14" fmla="*/ 135467 h 68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8609" h="687009">
                <a:moveTo>
                  <a:pt x="1862667" y="149981"/>
                </a:moveTo>
                <a:cubicBezTo>
                  <a:pt x="1874762" y="134257"/>
                  <a:pt x="1886858" y="118533"/>
                  <a:pt x="1804610" y="106438"/>
                </a:cubicBezTo>
                <a:cubicBezTo>
                  <a:pt x="1722362" y="94343"/>
                  <a:pt x="1528838" y="91924"/>
                  <a:pt x="1369181" y="77410"/>
                </a:cubicBezTo>
                <a:cubicBezTo>
                  <a:pt x="1209524" y="62896"/>
                  <a:pt x="1011162" y="26609"/>
                  <a:pt x="846667" y="19352"/>
                </a:cubicBezTo>
                <a:cubicBezTo>
                  <a:pt x="682172" y="12095"/>
                  <a:pt x="515258" y="0"/>
                  <a:pt x="382210" y="33867"/>
                </a:cubicBezTo>
                <a:cubicBezTo>
                  <a:pt x="249162" y="67734"/>
                  <a:pt x="96762" y="147561"/>
                  <a:pt x="48381" y="222552"/>
                </a:cubicBezTo>
                <a:cubicBezTo>
                  <a:pt x="0" y="297543"/>
                  <a:pt x="55638" y="420915"/>
                  <a:pt x="91924" y="483810"/>
                </a:cubicBezTo>
                <a:cubicBezTo>
                  <a:pt x="128210" y="546705"/>
                  <a:pt x="142724" y="573315"/>
                  <a:pt x="266095" y="599924"/>
                </a:cubicBezTo>
                <a:cubicBezTo>
                  <a:pt x="389466" y="626533"/>
                  <a:pt x="599924" y="636210"/>
                  <a:pt x="832153" y="643467"/>
                </a:cubicBezTo>
                <a:cubicBezTo>
                  <a:pt x="1064382" y="650724"/>
                  <a:pt x="1465943" y="645886"/>
                  <a:pt x="1659467" y="643467"/>
                </a:cubicBezTo>
                <a:cubicBezTo>
                  <a:pt x="1852991" y="641048"/>
                  <a:pt x="1930400" y="687009"/>
                  <a:pt x="1993295" y="628952"/>
                </a:cubicBezTo>
                <a:cubicBezTo>
                  <a:pt x="2056190" y="570895"/>
                  <a:pt x="2058609" y="365276"/>
                  <a:pt x="2036838" y="295124"/>
                </a:cubicBezTo>
                <a:cubicBezTo>
                  <a:pt x="2015067" y="224972"/>
                  <a:pt x="1920724" y="244324"/>
                  <a:pt x="1862667" y="208038"/>
                </a:cubicBezTo>
                <a:cubicBezTo>
                  <a:pt x="1804610" y="171752"/>
                  <a:pt x="1736876" y="89505"/>
                  <a:pt x="1688495" y="77410"/>
                </a:cubicBezTo>
                <a:cubicBezTo>
                  <a:pt x="1640114" y="65315"/>
                  <a:pt x="1606247" y="100391"/>
                  <a:pt x="1572381" y="13546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1950720"/>
            <a:ext cx="30899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 to calculate?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28600" y="3169920"/>
          <a:ext cx="5791200" cy="1563534"/>
        </p:xfrm>
        <a:graphic>
          <a:graphicData uri="http://schemas.openxmlformats.org/presentationml/2006/ole">
            <p:oleObj spid="_x0000_s18438" name="Jednačina" r:id="rId6" imgW="3009600" imgH="812520" progId="Equation.3">
              <p:embed/>
            </p:oleObj>
          </a:graphicData>
        </a:graphic>
      </p:graphicFrame>
      <p:cxnSp>
        <p:nvCxnSpPr>
          <p:cNvPr id="18" name="Elbow Connector 17"/>
          <p:cNvCxnSpPr/>
          <p:nvPr/>
        </p:nvCxnSpPr>
        <p:spPr>
          <a:xfrm rot="10800000">
            <a:off x="3124200" y="4312920"/>
            <a:ext cx="12954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95800" y="4084320"/>
            <a:ext cx="35883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Did not helped very much?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7937" y="4617720"/>
            <a:ext cx="607589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Naïve </a:t>
            </a:r>
            <a:r>
              <a:rPr lang="en-US" b="1" dirty="0" err="1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Bayes</a:t>
            </a:r>
            <a:r>
              <a:rPr lang="en-US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assumes that A1…An are independent, So:</a:t>
            </a:r>
            <a:endParaRPr lang="en-US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514600" y="5171758"/>
          <a:ext cx="3322637" cy="1122362"/>
        </p:xfrm>
        <a:graphic>
          <a:graphicData uri="http://schemas.openxmlformats.org/presentationml/2006/ole">
            <p:oleObj spid="_x0000_s18439" name="Jednačina" r:id="rId7" imgW="1726920" imgH="583920" progId="Equation.3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905000" y="4541520"/>
          <a:ext cx="4673600" cy="863600"/>
        </p:xfrm>
        <a:graphic>
          <a:graphicData uri="http://schemas.openxmlformats.org/presentationml/2006/ole">
            <p:oleObj spid="_x0000_s18440" name="Jednačina" r:id="rId8" imgW="2336760" imgH="431640" progId="Equation.3">
              <p:embed/>
            </p:oleObj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mp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21965E-6 L 0.00174 -0.2621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89017E-6 L 0.00486 -0.2376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184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1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9" dur="1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5" grpId="1"/>
      <p:bldP spid="28" grpId="0" animBg="1"/>
      <p:bldP spid="28" grpId="1" animBg="1"/>
      <p:bldP spid="2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52400"/>
          <a:ext cx="7509164" cy="3566160"/>
        </p:xfrm>
        <a:graphic>
          <a:graphicData uri="http://schemas.openxmlformats.org/drawingml/2006/table">
            <a:tbl>
              <a:tblPr/>
              <a:tblGrid>
                <a:gridCol w="1251527"/>
                <a:gridCol w="1251528"/>
                <a:gridCol w="1251527"/>
                <a:gridCol w="1251527"/>
                <a:gridCol w="1251528"/>
                <a:gridCol w="1251527"/>
              </a:tblGrid>
              <a:tr h="17179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Income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Target</a:t>
                      </a:r>
                    </a:p>
                    <a:p>
                      <a:r>
                        <a:rPr 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Buys Computer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Youth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9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Youth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9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Senior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Senior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Low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Senior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Low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9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Low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Youth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9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Youth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Low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Senior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Youth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Fair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9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Senior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Medium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Excellent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9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38862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 = (Age=</a:t>
            </a:r>
            <a:r>
              <a:rPr lang="en-US" dirty="0" smtClean="0"/>
              <a:t>youth</a:t>
            </a:r>
            <a:r>
              <a:rPr lang="en-US" b="1" dirty="0" smtClean="0"/>
              <a:t>, Income=</a:t>
            </a:r>
            <a:r>
              <a:rPr lang="en-US" dirty="0" smtClean="0"/>
              <a:t>medium</a:t>
            </a:r>
            <a:r>
              <a:rPr lang="en-US" b="1" dirty="0" smtClean="0"/>
              <a:t>, Student=</a:t>
            </a:r>
            <a:r>
              <a:rPr lang="en-US" dirty="0" smtClean="0"/>
              <a:t>yes</a:t>
            </a:r>
            <a:r>
              <a:rPr lang="en-US" b="1" dirty="0" smtClean="0"/>
              <a:t>, </a:t>
            </a:r>
            <a:r>
              <a:rPr lang="en-US" b="1" dirty="0" err="1" smtClean="0"/>
              <a:t>Credit_rating</a:t>
            </a:r>
            <a:r>
              <a:rPr lang="en-US" b="1" dirty="0" smtClean="0"/>
              <a:t>=</a:t>
            </a:r>
            <a:r>
              <a:rPr lang="en-US" dirty="0" smtClean="0"/>
              <a:t>fair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P(Attributes, </a:t>
            </a:r>
            <a:r>
              <a:rPr lang="en-US" b="1" dirty="0" err="1" smtClean="0"/>
              <a:t>Buys_Computer</a:t>
            </a:r>
            <a:r>
              <a:rPr lang="en-US" b="1" dirty="0" smtClean="0"/>
              <a:t>=Yes) =</a:t>
            </a:r>
          </a:p>
          <a:p>
            <a:pPr lvl="1">
              <a:buNone/>
            </a:pPr>
            <a:r>
              <a:rPr lang="en-US" dirty="0" smtClean="0"/>
              <a:t>P(Age=</a:t>
            </a:r>
            <a:r>
              <a:rPr lang="en-US" dirty="0" err="1" smtClean="0"/>
              <a:t>youth|Buys_Computer</a:t>
            </a:r>
            <a:r>
              <a:rPr lang="en-US" dirty="0" smtClean="0"/>
              <a:t>=yes) * P(Income=</a:t>
            </a:r>
            <a:r>
              <a:rPr lang="en-US" dirty="0" err="1" smtClean="0"/>
              <a:t>medium|Buys_Computer</a:t>
            </a:r>
            <a:r>
              <a:rPr lang="en-US" dirty="0" smtClean="0"/>
              <a:t>=yes) *</a:t>
            </a:r>
          </a:p>
          <a:p>
            <a:pPr lvl="1">
              <a:buNone/>
            </a:pPr>
            <a:r>
              <a:rPr lang="en-US" dirty="0" smtClean="0"/>
              <a:t>P(Student=</a:t>
            </a:r>
            <a:r>
              <a:rPr lang="en-US" dirty="0" err="1" smtClean="0"/>
              <a:t>yes|Buys_Computer</a:t>
            </a:r>
            <a:r>
              <a:rPr lang="en-US" dirty="0" smtClean="0"/>
              <a:t>=yes) * P(</a:t>
            </a:r>
            <a:r>
              <a:rPr lang="en-US" dirty="0" err="1" smtClean="0"/>
              <a:t>Credit_rating</a:t>
            </a:r>
            <a:r>
              <a:rPr lang="en-US" dirty="0" smtClean="0"/>
              <a:t>=</a:t>
            </a:r>
            <a:r>
              <a:rPr lang="en-US" dirty="0" err="1" smtClean="0"/>
              <a:t>fair|Buys_Computer</a:t>
            </a:r>
            <a:r>
              <a:rPr lang="en-US" dirty="0" smtClean="0"/>
              <a:t>=yes) * P(</a:t>
            </a:r>
            <a:r>
              <a:rPr lang="en-US" dirty="0" err="1" smtClean="0"/>
              <a:t>Buys_Computer</a:t>
            </a:r>
            <a:r>
              <a:rPr lang="en-US" dirty="0" smtClean="0"/>
              <a:t>=yes)</a:t>
            </a:r>
          </a:p>
          <a:p>
            <a:pPr lvl="1">
              <a:buNone/>
            </a:pPr>
            <a:r>
              <a:rPr lang="en-US" dirty="0" smtClean="0"/>
              <a:t>=2/9 * 4/9 * 6/9 * 6/9 * 9/14 = 0.028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3886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 = (Age=</a:t>
            </a:r>
            <a:r>
              <a:rPr lang="en-US" dirty="0" smtClean="0"/>
              <a:t>youth</a:t>
            </a:r>
            <a:r>
              <a:rPr lang="en-US" b="1" dirty="0" smtClean="0"/>
              <a:t>, Income=</a:t>
            </a:r>
            <a:r>
              <a:rPr lang="en-US" dirty="0" smtClean="0"/>
              <a:t>medium</a:t>
            </a:r>
            <a:r>
              <a:rPr lang="en-US" b="1" dirty="0" smtClean="0"/>
              <a:t>, Student=</a:t>
            </a:r>
            <a:r>
              <a:rPr lang="en-US" dirty="0" smtClean="0"/>
              <a:t>yes</a:t>
            </a:r>
            <a:r>
              <a:rPr lang="en-US" b="1" dirty="0" smtClean="0"/>
              <a:t>, </a:t>
            </a:r>
            <a:r>
              <a:rPr lang="en-US" b="1" dirty="0" err="1" smtClean="0"/>
              <a:t>Credit_rating</a:t>
            </a:r>
            <a:r>
              <a:rPr lang="en-US" b="1" dirty="0" smtClean="0"/>
              <a:t>=</a:t>
            </a:r>
            <a:r>
              <a:rPr lang="en-US" dirty="0" smtClean="0"/>
              <a:t>fair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P(Attributes, </a:t>
            </a:r>
            <a:r>
              <a:rPr lang="en-US" b="1" dirty="0" err="1" smtClean="0"/>
              <a:t>Buys_Computer</a:t>
            </a:r>
            <a:r>
              <a:rPr lang="en-US" b="1" dirty="0" smtClean="0"/>
              <a:t>=No) = </a:t>
            </a:r>
            <a:r>
              <a:rPr lang="en-US" dirty="0" smtClean="0"/>
              <a:t>P(Age=</a:t>
            </a:r>
            <a:r>
              <a:rPr lang="en-US" dirty="0" err="1" smtClean="0"/>
              <a:t>youth|Buys_Computer</a:t>
            </a:r>
            <a:r>
              <a:rPr lang="en-US" dirty="0" smtClean="0"/>
              <a:t>=no) *</a:t>
            </a:r>
          </a:p>
          <a:p>
            <a:pPr lvl="1">
              <a:buNone/>
            </a:pPr>
            <a:r>
              <a:rPr lang="en-US" dirty="0" smtClean="0"/>
              <a:t>P(Income=</a:t>
            </a:r>
            <a:r>
              <a:rPr lang="en-US" dirty="0" err="1" smtClean="0"/>
              <a:t>medium|Buys_Computer</a:t>
            </a:r>
            <a:r>
              <a:rPr lang="en-US" dirty="0" smtClean="0"/>
              <a:t>=no) * P(Student=</a:t>
            </a:r>
            <a:r>
              <a:rPr lang="en-US" dirty="0" err="1" smtClean="0"/>
              <a:t>yes|Buys_Computer</a:t>
            </a:r>
            <a:r>
              <a:rPr lang="en-US" dirty="0" smtClean="0"/>
              <a:t>=no)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err="1" smtClean="0"/>
              <a:t>Credit_rating</a:t>
            </a:r>
            <a:r>
              <a:rPr lang="en-US" dirty="0" smtClean="0"/>
              <a:t>=</a:t>
            </a:r>
            <a:r>
              <a:rPr lang="en-US" dirty="0" err="1" smtClean="0"/>
              <a:t>fair|Buys_Computer</a:t>
            </a:r>
            <a:r>
              <a:rPr lang="en-US" dirty="0" smtClean="0"/>
              <a:t>=no) * P(</a:t>
            </a:r>
            <a:r>
              <a:rPr lang="en-US" dirty="0" err="1" smtClean="0"/>
              <a:t>Buys_Computer</a:t>
            </a:r>
            <a:r>
              <a:rPr lang="en-US" dirty="0" smtClean="0"/>
              <a:t>=no)</a:t>
            </a:r>
          </a:p>
          <a:p>
            <a:pPr lvl="1">
              <a:buNone/>
            </a:pPr>
            <a:r>
              <a:rPr lang="en-US" dirty="0" smtClean="0"/>
              <a:t>=3/5 * 2/5 * 1/5 * 2/5 * 5/14 = 0.007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57250" y="3886200"/>
            <a:ext cx="66865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Discrete Target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Stupar</a:t>
            </a:r>
            <a:r>
              <a:rPr lang="en-US" dirty="0" smtClean="0"/>
              <a:t>  11/3370       sm113370m@student.etf.rs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Discrete Target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Attributes = (Age=</a:t>
            </a:r>
            <a:r>
              <a:rPr lang="en-US" dirty="0" smtClean="0"/>
              <a:t>youth</a:t>
            </a:r>
            <a:r>
              <a:rPr lang="en-US" b="1" dirty="0" smtClean="0"/>
              <a:t>, Income=</a:t>
            </a:r>
            <a:r>
              <a:rPr lang="en-US" dirty="0" smtClean="0"/>
              <a:t>medium</a:t>
            </a:r>
            <a:r>
              <a:rPr lang="en-US" b="1" dirty="0" smtClean="0"/>
              <a:t>, Student=</a:t>
            </a:r>
            <a:r>
              <a:rPr lang="en-US" dirty="0" smtClean="0"/>
              <a:t>yes</a:t>
            </a:r>
            <a:r>
              <a:rPr lang="en-US" b="1" dirty="0" smtClean="0"/>
              <a:t>, </a:t>
            </a:r>
            <a:r>
              <a:rPr lang="en-US" b="1" dirty="0" err="1" smtClean="0"/>
              <a:t>Credit_rating</a:t>
            </a:r>
            <a:r>
              <a:rPr lang="en-US" b="1" dirty="0" smtClean="0"/>
              <a:t>=</a:t>
            </a:r>
            <a:r>
              <a:rPr lang="en-US" dirty="0" smtClean="0"/>
              <a:t>fair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Target  = </a:t>
            </a:r>
            <a:r>
              <a:rPr lang="en-US" b="1" dirty="0" err="1" smtClean="0"/>
              <a:t>Buys_Computer</a:t>
            </a:r>
            <a:r>
              <a:rPr lang="en-US" dirty="0" smtClean="0"/>
              <a:t> =</a:t>
            </a:r>
            <a:r>
              <a:rPr lang="en-US" b="1" dirty="0" smtClean="0"/>
              <a:t> [</a:t>
            </a:r>
            <a:r>
              <a:rPr lang="en-US" dirty="0" smtClean="0"/>
              <a:t>Yes</a:t>
            </a:r>
            <a:r>
              <a:rPr lang="en-US" b="1" dirty="0" smtClean="0"/>
              <a:t> | </a:t>
            </a:r>
            <a:r>
              <a:rPr lang="en-US" dirty="0" smtClean="0"/>
              <a:t>No</a:t>
            </a:r>
            <a:r>
              <a:rPr lang="en-US" b="1" dirty="0" smtClean="0"/>
              <a:t>] ?</a:t>
            </a:r>
          </a:p>
          <a:p>
            <a:endParaRPr lang="en-US" b="1" dirty="0" smtClean="0"/>
          </a:p>
          <a:p>
            <a:r>
              <a:rPr lang="en-US" b="1" dirty="0" smtClean="0"/>
              <a:t>P(Attributes, </a:t>
            </a:r>
            <a:r>
              <a:rPr lang="en-US" b="1" dirty="0" err="1" smtClean="0"/>
              <a:t>Buys_Computer</a:t>
            </a:r>
            <a:r>
              <a:rPr lang="en-US" b="1" dirty="0" smtClean="0"/>
              <a:t>=Yes) =</a:t>
            </a:r>
          </a:p>
          <a:p>
            <a:pPr lvl="1">
              <a:buNone/>
            </a:pPr>
            <a:r>
              <a:rPr lang="en-US" dirty="0" smtClean="0"/>
              <a:t>P(Age=</a:t>
            </a:r>
            <a:r>
              <a:rPr lang="en-US" dirty="0" err="1" smtClean="0"/>
              <a:t>youth|Buys_Computer</a:t>
            </a:r>
            <a:r>
              <a:rPr lang="en-US" dirty="0" smtClean="0"/>
              <a:t>=yes) * P(Income=</a:t>
            </a:r>
            <a:r>
              <a:rPr lang="en-US" dirty="0" err="1" smtClean="0"/>
              <a:t>medium|Buys_Computer</a:t>
            </a:r>
            <a:r>
              <a:rPr lang="en-US" dirty="0" smtClean="0"/>
              <a:t>=yes) *</a:t>
            </a:r>
          </a:p>
          <a:p>
            <a:pPr lvl="1">
              <a:buNone/>
            </a:pPr>
            <a:r>
              <a:rPr lang="en-US" dirty="0" smtClean="0"/>
              <a:t>P(Student=</a:t>
            </a:r>
            <a:r>
              <a:rPr lang="en-US" dirty="0" err="1" smtClean="0"/>
              <a:t>yes|Buys_Computer</a:t>
            </a:r>
            <a:r>
              <a:rPr lang="en-US" dirty="0" smtClean="0"/>
              <a:t>=yes) * P(</a:t>
            </a:r>
            <a:r>
              <a:rPr lang="en-US" dirty="0" err="1" smtClean="0"/>
              <a:t>Credit_rating</a:t>
            </a:r>
            <a:r>
              <a:rPr lang="en-US" dirty="0" smtClean="0"/>
              <a:t>=</a:t>
            </a:r>
            <a:r>
              <a:rPr lang="en-US" dirty="0" err="1" smtClean="0"/>
              <a:t>fair|Buys_Computer</a:t>
            </a:r>
            <a:r>
              <a:rPr lang="en-US" dirty="0" smtClean="0"/>
              <a:t>=yes) * P(</a:t>
            </a:r>
            <a:r>
              <a:rPr lang="en-US" dirty="0" err="1" smtClean="0"/>
              <a:t>Buys_Computer</a:t>
            </a:r>
            <a:r>
              <a:rPr lang="en-US" dirty="0" smtClean="0"/>
              <a:t>=yes)</a:t>
            </a:r>
          </a:p>
          <a:p>
            <a:pPr lvl="1">
              <a:buNone/>
            </a:pPr>
            <a:r>
              <a:rPr lang="en-US" dirty="0" smtClean="0"/>
              <a:t>=2/9 * 4/9 * 6/9 * 6/9 * 9/14 = 0.028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P(Attributes, </a:t>
            </a:r>
            <a:r>
              <a:rPr lang="en-US" b="1" dirty="0" err="1" smtClean="0"/>
              <a:t>Buys_Computer</a:t>
            </a:r>
            <a:r>
              <a:rPr lang="en-US" b="1" dirty="0" smtClean="0"/>
              <a:t>=No) = </a:t>
            </a:r>
            <a:r>
              <a:rPr lang="en-US" dirty="0" smtClean="0"/>
              <a:t>P(Age=</a:t>
            </a:r>
            <a:r>
              <a:rPr lang="en-US" dirty="0" err="1" smtClean="0"/>
              <a:t>youth|Buys_Computer</a:t>
            </a:r>
            <a:r>
              <a:rPr lang="en-US" dirty="0" smtClean="0"/>
              <a:t>=no) *</a:t>
            </a:r>
          </a:p>
          <a:p>
            <a:pPr lvl="1">
              <a:buNone/>
            </a:pPr>
            <a:r>
              <a:rPr lang="en-US" dirty="0" smtClean="0"/>
              <a:t>P(Income=</a:t>
            </a:r>
            <a:r>
              <a:rPr lang="en-US" dirty="0" err="1" smtClean="0"/>
              <a:t>medium|Buys_Computer</a:t>
            </a:r>
            <a:r>
              <a:rPr lang="en-US" dirty="0" smtClean="0"/>
              <a:t>=no) * P(Student=</a:t>
            </a:r>
            <a:r>
              <a:rPr lang="en-US" dirty="0" err="1" smtClean="0"/>
              <a:t>yes|Buys_Computer</a:t>
            </a:r>
            <a:r>
              <a:rPr lang="en-US" dirty="0" smtClean="0"/>
              <a:t>=no)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err="1" smtClean="0"/>
              <a:t>Credit_rating</a:t>
            </a:r>
            <a:r>
              <a:rPr lang="en-US" dirty="0" smtClean="0"/>
              <a:t>=</a:t>
            </a:r>
            <a:r>
              <a:rPr lang="en-US" dirty="0" err="1" smtClean="0"/>
              <a:t>fair|Buys_Computer</a:t>
            </a:r>
            <a:r>
              <a:rPr lang="en-US" dirty="0" smtClean="0"/>
              <a:t>=no) * P(</a:t>
            </a:r>
            <a:r>
              <a:rPr lang="en-US" dirty="0" err="1" smtClean="0"/>
              <a:t>Buys_Computer</a:t>
            </a:r>
            <a:r>
              <a:rPr lang="en-US" dirty="0" smtClean="0"/>
              <a:t>=no)</a:t>
            </a:r>
          </a:p>
          <a:p>
            <a:pPr lvl="1">
              <a:buNone/>
            </a:pPr>
            <a:r>
              <a:rPr lang="en-US" dirty="0" smtClean="0"/>
              <a:t>=3/5 * 2/5 * 1/5 * 2/5 * 5/14 = 0.007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  </a:t>
            </a:r>
            <a:r>
              <a:rPr lang="en-US" b="1" dirty="0" smtClean="0"/>
              <a:t>P(</a:t>
            </a:r>
            <a:r>
              <a:rPr lang="en-US" b="1" dirty="0" err="1" smtClean="0"/>
              <a:t>Buys_Computer</a:t>
            </a:r>
            <a:r>
              <a:rPr lang="en-US" b="1" dirty="0" smtClean="0"/>
              <a:t>=Yes | Attributes) &gt;  P(</a:t>
            </a:r>
            <a:r>
              <a:rPr lang="en-US" b="1" dirty="0" err="1" smtClean="0"/>
              <a:t>Buys_Computer</a:t>
            </a:r>
            <a:r>
              <a:rPr lang="en-US" b="1" dirty="0" smtClean="0"/>
              <a:t>=No| Attributes)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the naïve Bayesian classifier predicts </a:t>
            </a:r>
            <a:r>
              <a:rPr lang="en-US" b="1" dirty="0" err="1" smtClean="0"/>
              <a:t>Buys_Computer</a:t>
            </a:r>
            <a:r>
              <a:rPr lang="en-US" b="1" dirty="0" smtClean="0"/>
              <a:t> = Yes </a:t>
            </a:r>
            <a:r>
              <a:rPr lang="en-US" dirty="0" smtClean="0"/>
              <a:t>for previously given </a:t>
            </a:r>
            <a:r>
              <a:rPr lang="en-US" b="1" dirty="0" smtClean="0"/>
              <a:t>Attributes</a:t>
            </a:r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Marko Stupar  11/3370       sm113370m@student.etf.rs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36A4-520A-4D53-B936-3228ED54239C}" type="slidenum">
              <a:rPr lang="en-US" smtClean="0"/>
              <a:pPr/>
              <a:t>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4161</TotalTime>
  <Words>3381</Words>
  <Application>Microsoft Office PowerPoint</Application>
  <PresentationFormat>On-screen Show (4:3)</PresentationFormat>
  <Paragraphs>800</Paragraphs>
  <Slides>40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Flow</vt:lpstr>
      <vt:lpstr>Jednačina</vt:lpstr>
      <vt:lpstr>Bayesian Data Mining</vt:lpstr>
      <vt:lpstr>Data Mining problem</vt:lpstr>
      <vt:lpstr>Problem importance</vt:lpstr>
      <vt:lpstr>Existing solutions</vt:lpstr>
      <vt:lpstr>Slide 5</vt:lpstr>
      <vt:lpstr>Naïve Bayes algorithm  Reasoning</vt:lpstr>
      <vt:lpstr>Naïve Bayes algorithm  Reasoning</vt:lpstr>
      <vt:lpstr>     Naïve Bayes Discrete Target Example</vt:lpstr>
      <vt:lpstr>     Naïve Bayes Discrete Target - Example</vt:lpstr>
      <vt:lpstr>Naïve Bayes Discrete Target – Spam filter</vt:lpstr>
      <vt:lpstr>Naïve Bayes Discrete Target – Spam filter</vt:lpstr>
      <vt:lpstr>Gaussian Naïve Bayes Continuous Attributes</vt:lpstr>
      <vt:lpstr>Gaussian Naïve Bayes Continuous Attributes - Example</vt:lpstr>
      <vt:lpstr>Naïve Bayes - Extensions</vt:lpstr>
      <vt:lpstr>Naïve Bayes - Extensions</vt:lpstr>
      <vt:lpstr>Bayesian Network</vt:lpstr>
      <vt:lpstr>Bayesian Network What to do</vt:lpstr>
      <vt:lpstr>Bayesian Network Read Network</vt:lpstr>
      <vt:lpstr>Bayesian Network Read Network - Example</vt:lpstr>
      <vt:lpstr>Bayesian Network Construct Network</vt:lpstr>
      <vt:lpstr>Bayesian Network Construct Network</vt:lpstr>
      <vt:lpstr>Bayesian Network Construct Network - Example</vt:lpstr>
      <vt:lpstr>Create Network – from database d(Directional)-Separation</vt:lpstr>
      <vt:lpstr>Create Network – from database d-Separation Example</vt:lpstr>
      <vt:lpstr>Create Network – from database Markov Blanket</vt:lpstr>
      <vt:lpstr>Create Network – from database Conditional independence (CI) Test</vt:lpstr>
      <vt:lpstr>Slide 27</vt:lpstr>
      <vt:lpstr>Create Network – from database Naïve Bayes</vt:lpstr>
      <vt:lpstr>Create Network – from database Augmented Naïve Bayes</vt:lpstr>
      <vt:lpstr>Create Network – from database Augmented Naïve Bayes</vt:lpstr>
      <vt:lpstr>Create Network – from database Sons and Spouses</vt:lpstr>
      <vt:lpstr>Create Network – from database Markov Blanket</vt:lpstr>
      <vt:lpstr>Create Network – from database  Augmented Markov Blanket</vt:lpstr>
      <vt:lpstr>Create Network – from database Construction Algorithm - Example</vt:lpstr>
      <vt:lpstr>Bayesian Network Applications</vt:lpstr>
      <vt:lpstr>Bayesian Network Advantages, Limits</vt:lpstr>
      <vt:lpstr>Bayesian Network Software</vt:lpstr>
      <vt:lpstr>Problem Trend</vt:lpstr>
      <vt:lpstr>Bibliography – borrowed parts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Mining</dc:title>
  <dc:creator>Stupar</dc:creator>
  <cp:lastModifiedBy>Stupar</cp:lastModifiedBy>
  <cp:revision>276</cp:revision>
  <dcterms:created xsi:type="dcterms:W3CDTF">2011-11-13T03:10:37Z</dcterms:created>
  <dcterms:modified xsi:type="dcterms:W3CDTF">2011-11-18T15:37:23Z</dcterms:modified>
</cp:coreProperties>
</file>