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60" r:id="rId4"/>
    <p:sldId id="616" r:id="rId5"/>
    <p:sldId id="617" r:id="rId6"/>
    <p:sldId id="618" r:id="rId7"/>
    <p:sldId id="620" r:id="rId8"/>
    <p:sldId id="621" r:id="rId9"/>
    <p:sldId id="626" r:id="rId10"/>
    <p:sldId id="622" r:id="rId11"/>
    <p:sldId id="623" r:id="rId12"/>
    <p:sldId id="627" r:id="rId13"/>
    <p:sldId id="624" r:id="rId14"/>
    <p:sldId id="625" r:id="rId15"/>
    <p:sldId id="615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0E"/>
    <a:srgbClr val="839BFF"/>
    <a:srgbClr val="484F9E"/>
    <a:srgbClr val="CDE0FF"/>
    <a:srgbClr val="0066FF"/>
    <a:srgbClr val="F3F8FF"/>
    <a:srgbClr val="E7F0FF"/>
    <a:srgbClr val="F9B334"/>
    <a:srgbClr val="BEBFD3"/>
    <a:srgbClr val="AC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5" autoAdjust="0"/>
  </p:normalViewPr>
  <p:slideViewPr>
    <p:cSldViewPr snapToGrid="0" showGuides="1">
      <p:cViewPr varScale="1">
        <p:scale>
          <a:sx n="54" d="100"/>
          <a:sy n="54" d="100"/>
        </p:scale>
        <p:origin x="1124" y="60"/>
      </p:cViewPr>
      <p:guideLst>
        <p:guide orient="horz" pos="672"/>
        <p:guide pos="240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FBE8-6D66-D164-B614-EA43EB4E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7141-A0DA-52DF-4981-FC9F1B3E5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21D01-FE1B-9643-FEFF-52EA4D9F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Visuals (graphs, images,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baseline models (if 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Inference speed, model size (for DL)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F85-983F-377D-B90C-F16EB64B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2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F051-6CB5-A2DB-BDAE-0CC44570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C1976-61A0-3566-E4A5-27EE253EA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E0ED29-6DA6-985A-6756-07DFC9854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&amp; optimizer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Accuracy, precision, recall, F1 score, confusion matrix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D6E6-E870-8E81-1854-0B799D49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3F37-CFB9-37D2-ABCC-C7277D66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3C352-7160-2191-074B-0DD9AAAF4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5C270-D1EC-E76B-8DB4-86D037D7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B07E-B247-F496-90E0-DB7577F99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9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B469-7916-06A1-4DDA-EA9DBB5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6C2-9635-F702-55FC-A96690A7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3886F-80B9-BD2A-E561-F1E5D34F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Papers, datasets, collaborators, tools used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723E-4D89-2C5D-B927-9EECE8E36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3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1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 we are going to learn,  </a:t>
            </a:r>
          </a:p>
          <a:p>
            <a:pPr>
              <a:buNone/>
            </a:pPr>
            <a:r>
              <a:rPr lang="en-US" dirty="0"/>
              <a:t>Text classification involves assigning categories to text, commonly applied in spam detection.</a:t>
            </a:r>
            <a:br>
              <a:rPr lang="en-US" dirty="0"/>
            </a:br>
            <a:r>
              <a:rPr lang="en-US" dirty="0"/>
              <a:t>It requires preprocessing (tokenization, </a:t>
            </a:r>
            <a:r>
              <a:rPr lang="en-US" dirty="0" err="1"/>
              <a:t>stopword</a:t>
            </a:r>
            <a:r>
              <a:rPr lang="en-US" dirty="0"/>
              <a:t> removal) and vectorization (e.g., TF-IDF).</a:t>
            </a:r>
            <a:br>
              <a:rPr lang="en-US" dirty="0"/>
            </a:br>
            <a:r>
              <a:rPr lang="en-US" dirty="0"/>
              <a:t>Models like Naive Bayes or Logistic Regression are trained and evaluated using metrics like accuracy and F1-score. </a:t>
            </a:r>
            <a:endParaRPr lang="en-IN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</a:t>
            </a:r>
            <a:r>
              <a:rPr lang="en-IN" b="0" i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problem are you solving?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important?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Clear goals of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you aim to achieve with AI/ML/DL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4B3E-E0AA-7BA1-CAA8-C2611B59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CF9CE-CB69-A6C8-187E-EB1932B2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1C20D-B9A7-24CE-2EB9-CD97D316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Size, features, any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Tools used for cleaning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BF63-2A5A-E206-F6B0-9B8878D1F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6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1694-8B06-C0CC-6CE6-31275078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98796-4531-9106-1539-5EE6C676E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67F73-F1EC-24E0-AD57-C3C3B312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algorithms/models did you try? (e.g., CNN, RNN, Random Forest)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Justify your choices (especially in DL projects)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4468-3017-0AFE-EF95-40CF03078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0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DA04-4571-9A17-2BF5-72E730ED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F2A22-5E2C-3234-C9AE-4D6E373E1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A636D-4E0D-1C52-1FC6-D703630A7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A326-7687-4FA2-CE68-8C704AE2E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D7F12-AF01-3C26-0F0D-2BB285E3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E8DE5-5097-8F1E-9F2A-EC80D29D6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3B8C3-595B-D535-D259-A0C886308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0BE9-7B84-0FE1-DFC6-A6830AADF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3E46-87FE-E0D8-9981-FF178EE0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53E09-7C55-4AB6-8E26-2B70D346C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64B7A-DB96-74E8-04DB-B7983253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&amp; optimizer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Accuracy, precision, recall, F1 score, confusion matrix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DF135-6A6B-EA97-7707-235B5061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5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s://github.com/xinntao/Real-ESRGA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2424052" y="3836950"/>
            <a:ext cx="734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80350E"/>
                </a:solidFill>
              </a:rPr>
              <a:t>Neural Style Transfer &amp; High-Resolution Image Upscaling</a:t>
            </a:r>
            <a:endParaRPr lang="en-US" sz="3200" b="1" dirty="0">
              <a:solidFill>
                <a:srgbClr val="80350E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Name : Jayesh Yadav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2240280" y="6097294"/>
            <a:ext cx="778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GitHub </a:t>
            </a:r>
            <a:r>
              <a:rPr lang="en-IN" dirty="0" err="1"/>
              <a:t>Link:https</a:t>
            </a:r>
            <a:r>
              <a:rPr lang="en-IN" dirty="0"/>
              <a:t>: //github.com/jayesh2708/ICBP-Project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1BAF-A206-CB55-56FD-AD4C2E47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C1B94B6-A9C1-0067-8F8E-3AECFC2C11F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2C431-91D2-99C6-D740-E8317DD6C193}"/>
              </a:ext>
            </a:extLst>
          </p:cNvPr>
          <p:cNvSpPr txBox="1"/>
          <p:nvPr/>
        </p:nvSpPr>
        <p:spPr>
          <a:xfrm>
            <a:off x="510639" y="1199408"/>
            <a:ext cx="602079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dirty="0"/>
              <a:t>🖼️ </a:t>
            </a:r>
            <a:r>
              <a:rPr lang="en-IN" sz="2400" b="1" dirty="0"/>
              <a:t>Sample Outputs:</a:t>
            </a:r>
          </a:p>
          <a:p>
            <a:pPr>
              <a:buNone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Content Image → Stylized Image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Stylized Image → Real-ESRGAN Upscaled Image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Final Result: ✅ High-resolution, stylized, printable artwork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DBDAB-8E76-8AA3-AE90-3ECA45CC2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2" y="864028"/>
            <a:ext cx="4279900" cy="55027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5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A9D58-F124-1788-B97D-098F65E5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D100BF7F-47B7-F616-C168-3AC62FC82B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FE72-AD6B-85D7-0734-0EDB97B4D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6" y="752820"/>
            <a:ext cx="11753865" cy="4175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A66AA-3957-4655-ADB4-7D25B69AC18B}"/>
              </a:ext>
            </a:extLst>
          </p:cNvPr>
          <p:cNvSpPr txBox="1"/>
          <p:nvPr/>
        </p:nvSpPr>
        <p:spPr>
          <a:xfrm>
            <a:off x="438366" y="5284519"/>
            <a:ext cx="1154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Content Image- </a:t>
            </a:r>
            <a:r>
              <a:rPr lang="en-IN" sz="2400" dirty="0"/>
              <a:t>Image uploaded locally</a:t>
            </a:r>
          </a:p>
          <a:p>
            <a:r>
              <a:rPr lang="en-IN" sz="2400" b="1" dirty="0"/>
              <a:t>Style Image- </a:t>
            </a:r>
            <a:r>
              <a:rPr lang="en-IN" sz="2400" dirty="0"/>
              <a:t>Oil painted image uploaded locally</a:t>
            </a:r>
          </a:p>
          <a:p>
            <a:r>
              <a:rPr lang="en-IN" sz="2400" b="1" dirty="0"/>
              <a:t>Stylized Output- </a:t>
            </a:r>
            <a:r>
              <a:rPr lang="en-IN" sz="2400" dirty="0"/>
              <a:t>Is the result image after the operation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98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4DC-E3C6-538C-45C5-A71B73F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8614FE8-40C9-1673-543A-804E8416352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B7970-CE56-5A1F-C460-5FCB9428D30B}"/>
              </a:ext>
            </a:extLst>
          </p:cNvPr>
          <p:cNvSpPr txBox="1"/>
          <p:nvPr/>
        </p:nvSpPr>
        <p:spPr>
          <a:xfrm>
            <a:off x="430479" y="1279567"/>
            <a:ext cx="8416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 Successfully applied oil painting style using Neural Style Transfer</a:t>
            </a:r>
          </a:p>
          <a:p>
            <a:br>
              <a:rPr lang="en-US" sz="2400" dirty="0"/>
            </a:br>
            <a:r>
              <a:rPr lang="en-US" sz="2400" dirty="0"/>
              <a:t>✅ Maintained content consistency</a:t>
            </a:r>
          </a:p>
          <a:p>
            <a:br>
              <a:rPr lang="en-US" sz="2400" dirty="0"/>
            </a:br>
            <a:r>
              <a:rPr lang="en-US" sz="2400" dirty="0"/>
              <a:t>✅ Upscaled results suitable for A0/A1 printing</a:t>
            </a:r>
          </a:p>
          <a:p>
            <a:br>
              <a:rPr lang="en-US" sz="2400" dirty="0"/>
            </a:br>
            <a:r>
              <a:rPr lang="en-US" sz="2400" dirty="0"/>
              <a:t>✅ Easily deployable in </a:t>
            </a:r>
            <a:r>
              <a:rPr lang="en-US" sz="2400" dirty="0" err="1"/>
              <a:t>Colab</a:t>
            </a:r>
            <a:r>
              <a:rPr lang="en-US" sz="2400" dirty="0"/>
              <a:t> with interactive uploads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7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645F-9449-134B-DA39-E812C430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1FF4CE-C7F0-F3D1-2AEC-442E9AD1F86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831774-85DF-68F8-E52E-904F0F57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1052716"/>
            <a:ext cx="130509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“A Neural Algorithm of Artistic Style,”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ESRGAN: Wang et al., “ESRGAN: Enhanced SR GAN,” 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Real-ESRGAN GitHub: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https://github.com/xinntao/Real-ESRGAN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59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683875" y="1117565"/>
            <a:ext cx="5885108" cy="55461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3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942B0-3D07-EA00-5FFE-A88B641F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234" y="1341198"/>
            <a:ext cx="74131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There’s a need for an automated solution that   preserves content and style while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high-resolution outputs.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Similarly, enhancing image resolution to large printable sizes (A0, A1, 4ft x 4ft) without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losing detail is a significant challenge.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creative industries, transforming photos into artistic paintings manually is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-consuming.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43151-B26C-6DE9-1C84-A5A46C4B0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14"/>
            <a:ext cx="4229100" cy="6106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67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315FE-DD3C-EB15-37BF-FC887EFC5361}"/>
              </a:ext>
            </a:extLst>
          </p:cNvPr>
          <p:cNvSpPr txBox="1"/>
          <p:nvPr/>
        </p:nvSpPr>
        <p:spPr>
          <a:xfrm>
            <a:off x="344384" y="1318161"/>
            <a:ext cx="10723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 Apply </a:t>
            </a:r>
            <a:r>
              <a:rPr lang="en-US" sz="2400" b="1" dirty="0"/>
              <a:t>Neural Style Transfer (NST)</a:t>
            </a:r>
            <a:r>
              <a:rPr lang="en-US" sz="2400" dirty="0"/>
              <a:t> to create oil painting-style images.</a:t>
            </a:r>
          </a:p>
          <a:p>
            <a:br>
              <a:rPr lang="en-US" sz="2400" dirty="0"/>
            </a:br>
            <a:r>
              <a:rPr lang="en-US" sz="2400" dirty="0"/>
              <a:t>✅ Maintain </a:t>
            </a:r>
            <a:r>
              <a:rPr lang="en-US" sz="2400" b="1" dirty="0"/>
              <a:t>style consistency</a:t>
            </a:r>
            <a:r>
              <a:rPr lang="en-US" sz="2400" dirty="0"/>
              <a:t> across different content types (portraits,     landscapes).</a:t>
            </a:r>
          </a:p>
          <a:p>
            <a:br>
              <a:rPr lang="en-US" sz="2400" dirty="0"/>
            </a:br>
            <a:r>
              <a:rPr lang="en-US" sz="2400" dirty="0"/>
              <a:t>✅ Use </a:t>
            </a:r>
            <a:r>
              <a:rPr lang="en-US" sz="2400" b="1" dirty="0"/>
              <a:t>Real-ESRGAN</a:t>
            </a:r>
            <a:r>
              <a:rPr lang="en-US" sz="2400" dirty="0"/>
              <a:t> to upscale images to high resolution (4× or more) while preserving texture fidelity.</a:t>
            </a:r>
          </a:p>
          <a:p>
            <a:br>
              <a:rPr lang="en-US" sz="2400" dirty="0"/>
            </a:br>
            <a:r>
              <a:rPr lang="en-US" sz="2400" dirty="0"/>
              <a:t>✅ Ensure </a:t>
            </a:r>
            <a:r>
              <a:rPr lang="en-US" sz="2400" b="1" dirty="0"/>
              <a:t>clarity and quality</a:t>
            </a:r>
            <a:r>
              <a:rPr lang="en-US" sz="2400" dirty="0"/>
              <a:t> at print-ready sizes</a:t>
            </a:r>
            <a:r>
              <a:rPr lang="en-US" dirty="0"/>
              <a:t>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D020-AA62-97B7-E23E-C0FB85F4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2A7B04A-1820-A7FA-EEBF-2788ACF27F4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2983F-CE38-3149-3C58-477FC152AD00}"/>
              </a:ext>
            </a:extLst>
          </p:cNvPr>
          <p:cNvSpPr txBox="1"/>
          <p:nvPr/>
        </p:nvSpPr>
        <p:spPr>
          <a:xfrm>
            <a:off x="391886" y="1330036"/>
            <a:ext cx="10082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dirty="0"/>
              <a:t>📌 </a:t>
            </a:r>
            <a:r>
              <a:rPr lang="en-IN" sz="2800" b="1" dirty="0"/>
              <a:t>Input images are user-uploaded (no fixed dataset):</a:t>
            </a:r>
          </a:p>
          <a:p>
            <a:pPr>
              <a:buNone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Content Image: A regular photograph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Style Image: A painting or stylized texture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Output: Stylized and upscaled image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/>
              <a:t>🛠️ Images handled via interactive upload in Google </a:t>
            </a:r>
            <a:r>
              <a:rPr lang="en-IN" sz="2800" dirty="0" err="1"/>
              <a:t>Colab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6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76C5-0BAA-87C5-A119-603E4D84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53CB66F-7D02-00B0-0791-86764AABD60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E7DA9-851D-2AA1-6A55-E326B962051F}"/>
              </a:ext>
            </a:extLst>
          </p:cNvPr>
          <p:cNvSpPr txBox="1"/>
          <p:nvPr/>
        </p:nvSpPr>
        <p:spPr>
          <a:xfrm>
            <a:off x="938151" y="1686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2A46DF-CF40-A113-59AE-BDF0B9A4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00644"/>
              </p:ext>
            </p:extLst>
          </p:nvPr>
        </p:nvGraphicFramePr>
        <p:xfrm>
          <a:off x="1122882" y="826544"/>
          <a:ext cx="9221850" cy="233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925">
                  <a:extLst>
                    <a:ext uri="{9D8B030D-6E8A-4147-A177-3AD203B41FA5}">
                      <a16:colId xmlns:a16="http://schemas.microsoft.com/office/drawing/2014/main" val="376620983"/>
                    </a:ext>
                  </a:extLst>
                </a:gridCol>
                <a:gridCol w="4610925">
                  <a:extLst>
                    <a:ext uri="{9D8B030D-6E8A-4147-A177-3AD203B41FA5}">
                      <a16:colId xmlns:a16="http://schemas.microsoft.com/office/drawing/2014/main" val="96050274"/>
                    </a:ext>
                  </a:extLst>
                </a:gridCol>
              </a:tblGrid>
              <a:tr h="686387">
                <a:tc>
                  <a:txBody>
                    <a:bodyPr/>
                    <a:lstStyle/>
                    <a:p>
                      <a:r>
                        <a:rPr lang="en-IN" sz="2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2776"/>
                  </a:ext>
                </a:extLst>
              </a:tr>
              <a:tr h="686387">
                <a:tc>
                  <a:txBody>
                    <a:bodyPr/>
                    <a:lstStyle/>
                    <a:p>
                      <a:r>
                        <a:rPr lang="en-IN" sz="2400" dirty="0"/>
                        <a:t>Style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Pretrained VGG19 (feature extraction)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23127"/>
                  </a:ext>
                </a:extLst>
              </a:tr>
              <a:tr h="686387">
                <a:tc>
                  <a:txBody>
                    <a:bodyPr/>
                    <a:lstStyle/>
                    <a:p>
                      <a:r>
                        <a:rPr lang="en-IN" sz="2400" dirty="0"/>
                        <a:t>Upscaling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Real-ESRGAN (scale=4)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062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59327E-6E36-36CE-42BE-A244477D2DA2}"/>
              </a:ext>
            </a:extLst>
          </p:cNvPr>
          <p:cNvSpPr txBox="1"/>
          <p:nvPr/>
        </p:nvSpPr>
        <p:spPr>
          <a:xfrm>
            <a:off x="1122882" y="3847605"/>
            <a:ext cx="9221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 VGG19 helps in extracting content and style representations</a:t>
            </a:r>
          </a:p>
          <a:p>
            <a:br>
              <a:rPr lang="en-US" sz="2400" dirty="0"/>
            </a:br>
            <a:r>
              <a:rPr lang="en-US" sz="2400" dirty="0"/>
              <a:t>✅ Real-ESRGAN provides enhanced resolution with photo-realistic fidelity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64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A5B2-0C1F-7B0B-5D8A-5FFF27FF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3800E4F-733A-ADAD-EDDA-8891D0A797C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  - 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351C-0B9C-C0BA-1896-3F6F4FEF80AA}"/>
              </a:ext>
            </a:extLst>
          </p:cNvPr>
          <p:cNvSpPr txBox="1"/>
          <p:nvPr/>
        </p:nvSpPr>
        <p:spPr>
          <a:xfrm>
            <a:off x="5533902" y="1120676"/>
            <a:ext cx="665809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/>
              <a:t>Style Transfer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dirty="0"/>
              <a:t>🧠 </a:t>
            </a:r>
            <a:r>
              <a:rPr lang="en-IN" sz="2400" b="1" dirty="0"/>
              <a:t>VGG19-based Feature Extraction: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Extracts intermediate features (layers 0, 5, 10, 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Computes </a:t>
            </a:r>
            <a:r>
              <a:rPr lang="en-IN" sz="2400" b="1" dirty="0"/>
              <a:t>Content Loss</a:t>
            </a:r>
            <a:r>
              <a:rPr lang="en-IN" sz="2400" dirty="0"/>
              <a:t> and </a:t>
            </a:r>
            <a:r>
              <a:rPr lang="en-IN" sz="2400" b="1" dirty="0"/>
              <a:t>Style Loss (Gram Matrix)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dirty="0"/>
              <a:t>🎨 </a:t>
            </a:r>
            <a:r>
              <a:rPr lang="en-IN" sz="2400" b="1" dirty="0" err="1"/>
              <a:t>StyleTransferLoss</a:t>
            </a:r>
            <a:r>
              <a:rPr lang="en-IN" sz="2400" b="1" dirty="0"/>
              <a:t>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Total Loss = </a:t>
            </a:r>
            <a:r>
              <a:rPr lang="el-GR" sz="2400" dirty="0"/>
              <a:t>α × </a:t>
            </a:r>
            <a:r>
              <a:rPr lang="en-IN" sz="2400" dirty="0"/>
              <a:t>Content Loss + </a:t>
            </a:r>
            <a:r>
              <a:rPr lang="el-GR" sz="2400" dirty="0"/>
              <a:t>β × </a:t>
            </a:r>
            <a:r>
              <a:rPr lang="en-IN" sz="2400" dirty="0"/>
              <a:t>Style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Style weight (</a:t>
            </a:r>
            <a:r>
              <a:rPr lang="el-GR" sz="2400" dirty="0"/>
              <a:t>β) = 1</a:t>
            </a:r>
            <a:r>
              <a:rPr lang="en-IN" sz="2400" dirty="0"/>
              <a:t>e6 to preserve stylization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1603B-163B-09A9-8B82-616A5ED4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09"/>
            <a:ext cx="4548713" cy="584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89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8438A-12F1-85C5-E8FF-3896BEA0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5C91A44-FDF8-3F2F-33E7-D622B38E6A8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  - optional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05F85D-6275-426E-2301-B054F57B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263076"/>
            <a:ext cx="12599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Real-ESRGAN Architecture (Upscaling)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Uses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RRDBNet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Backbone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Residual-in-Residual Dense Blocks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Deeper network with no Batch Norm for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real-world degraded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image by 4×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Model weights: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RealESRGAN_x4.pth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CC7E6-5CF1-50BB-2E49-8B18E3D9F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39" y="676893"/>
            <a:ext cx="4648062" cy="5913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04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E7-E2C1-457D-1D69-70596F03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DE372E-6003-114C-3487-1D246162E9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2C6CA-255D-D4BC-3247-AB837ADAEBC1}"/>
              </a:ext>
            </a:extLst>
          </p:cNvPr>
          <p:cNvSpPr txBox="1"/>
          <p:nvPr/>
        </p:nvSpPr>
        <p:spPr>
          <a:xfrm>
            <a:off x="653142" y="1033153"/>
            <a:ext cx="825335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dirty="0"/>
              <a:t>🔧 </a:t>
            </a:r>
            <a:r>
              <a:rPr lang="en-IN" sz="2800" b="1" dirty="0"/>
              <a:t>Style Transfer: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Optimizer: 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Learning Rate: 0.003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Epochs: 300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Image size: 512×512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Loss printed every 50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dirty="0"/>
              <a:t>📈 </a:t>
            </a:r>
            <a:r>
              <a:rPr lang="en-IN" sz="2800" b="1" dirty="0"/>
              <a:t>Evaluation: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Visual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Content preservation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Artistic texture fidelity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1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845</Words>
  <Application>Microsoft Office PowerPoint</Application>
  <PresentationFormat>Widescreen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Arial Unicode MS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Jayesh Yadav</cp:lastModifiedBy>
  <cp:revision>47</cp:revision>
  <dcterms:created xsi:type="dcterms:W3CDTF">2024-05-21T11:55:07Z</dcterms:created>
  <dcterms:modified xsi:type="dcterms:W3CDTF">2025-05-18T14:18:36Z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