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62" d="100"/>
          <a:sy n="62" d="100"/>
        </p:scale>
        <p:origin x="82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93FF3E-4F16-4AEB-BEA8-D74410E5FF4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9923809-1D83-4266-A1E9-DCC1633E7577}">
      <dgm:prSet custT="1"/>
      <dgm:spPr/>
      <dgm:t>
        <a:bodyPr/>
        <a:lstStyle/>
        <a:p>
          <a:pPr>
            <a:lnSpc>
              <a:spcPct val="100000"/>
            </a:lnSpc>
          </a:pPr>
          <a:r>
            <a:rPr lang="en-US" sz="1600" baseline="0" dirty="0"/>
            <a:t>In this presentation, we will embark on an analytical journey through the realm of financial time series, focusing on the illustrious case of Microsoft Corporation (MSFT). Our primary objective is to harness the power of time series analysis to predict MSFT's stock price, a goal rooted in both its academic intrigue and practical significance in the financial world.</a:t>
          </a:r>
          <a:endParaRPr lang="en-US" sz="1600" dirty="0"/>
        </a:p>
      </dgm:t>
    </dgm:pt>
    <dgm:pt modelId="{C832D182-4392-410C-B968-CEE1A616502F}" type="parTrans" cxnId="{117E512A-49F2-4A85-9C87-47A5ACCE66C7}">
      <dgm:prSet/>
      <dgm:spPr/>
      <dgm:t>
        <a:bodyPr/>
        <a:lstStyle/>
        <a:p>
          <a:endParaRPr lang="en-US"/>
        </a:p>
      </dgm:t>
    </dgm:pt>
    <dgm:pt modelId="{D4097683-E99A-40E2-B6D8-E577BCE22AE7}" type="sibTrans" cxnId="{117E512A-49F2-4A85-9C87-47A5ACCE66C7}">
      <dgm:prSet/>
      <dgm:spPr/>
      <dgm:t>
        <a:bodyPr/>
        <a:lstStyle/>
        <a:p>
          <a:endParaRPr lang="en-US"/>
        </a:p>
      </dgm:t>
    </dgm:pt>
    <dgm:pt modelId="{0009378C-E03D-4356-A7AF-C09F98778392}">
      <dgm:prSet custT="1"/>
      <dgm:spPr/>
      <dgm:t>
        <a:bodyPr/>
        <a:lstStyle/>
        <a:p>
          <a:pPr>
            <a:lnSpc>
              <a:spcPct val="100000"/>
            </a:lnSpc>
          </a:pPr>
          <a:r>
            <a:rPr lang="en-US" sz="1600" baseline="0" dirty="0"/>
            <a:t>The ability to predict stock prices holds immense value, offering insights into potential future market movements and guiding investment strategies. It encapsulates a blend of quantitative analysis, data science, and financial theory, aimed at deciphering the patterns and signals embedded within historical stock prices. Our exploration into MSFT's stock price prediction is not just an academic exercise but a step towards understanding the dynamics of financial markets and enhancing decision-making processes.</a:t>
          </a:r>
          <a:endParaRPr lang="en-US" sz="1600" dirty="0"/>
        </a:p>
      </dgm:t>
    </dgm:pt>
    <dgm:pt modelId="{44824673-284B-4CC8-8395-1B70638DA1FC}" type="parTrans" cxnId="{7E27FEE3-6AA1-45F6-95A6-750DA0CA3B59}">
      <dgm:prSet/>
      <dgm:spPr/>
      <dgm:t>
        <a:bodyPr/>
        <a:lstStyle/>
        <a:p>
          <a:endParaRPr lang="en-US"/>
        </a:p>
      </dgm:t>
    </dgm:pt>
    <dgm:pt modelId="{45FF4FDC-AD45-4305-A16A-4D0C9B990E4F}" type="sibTrans" cxnId="{7E27FEE3-6AA1-45F6-95A6-750DA0CA3B59}">
      <dgm:prSet/>
      <dgm:spPr/>
      <dgm:t>
        <a:bodyPr/>
        <a:lstStyle/>
        <a:p>
          <a:endParaRPr lang="en-US"/>
        </a:p>
      </dgm:t>
    </dgm:pt>
    <dgm:pt modelId="{A7C93830-AAE1-4723-A3EE-E44EC032E49A}" type="pres">
      <dgm:prSet presAssocID="{FC93FF3E-4F16-4AEB-BEA8-D74410E5FF4B}" presName="root" presStyleCnt="0">
        <dgm:presLayoutVars>
          <dgm:dir/>
          <dgm:resizeHandles val="exact"/>
        </dgm:presLayoutVars>
      </dgm:prSet>
      <dgm:spPr/>
    </dgm:pt>
    <dgm:pt modelId="{FB0803A7-83A1-49D1-B0D8-5CDC25D1B3B0}" type="pres">
      <dgm:prSet presAssocID="{F9923809-1D83-4266-A1E9-DCC1633E7577}" presName="compNode" presStyleCnt="0"/>
      <dgm:spPr/>
    </dgm:pt>
    <dgm:pt modelId="{DFEB5CA2-787B-407E-B2DE-E5ECB5E3D768}" type="pres">
      <dgm:prSet presAssocID="{F9923809-1D83-4266-A1E9-DCC1633E7577}" presName="bgRect" presStyleLbl="bgShp" presStyleIdx="0" presStyleCnt="2"/>
      <dgm:spPr/>
    </dgm:pt>
    <dgm:pt modelId="{81C9D475-2CF3-4BE6-8CB4-731661E62F9E}" type="pres">
      <dgm:prSet presAssocID="{F9923809-1D83-4266-A1E9-DCC1633E757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eacher"/>
        </a:ext>
      </dgm:extLst>
    </dgm:pt>
    <dgm:pt modelId="{3130C226-0396-4A85-BE9E-E361EC9BF29E}" type="pres">
      <dgm:prSet presAssocID="{F9923809-1D83-4266-A1E9-DCC1633E7577}" presName="spaceRect" presStyleCnt="0"/>
      <dgm:spPr/>
    </dgm:pt>
    <dgm:pt modelId="{1BDACCBB-710E-45BD-B453-5E1793225F75}" type="pres">
      <dgm:prSet presAssocID="{F9923809-1D83-4266-A1E9-DCC1633E7577}" presName="parTx" presStyleLbl="revTx" presStyleIdx="0" presStyleCnt="2">
        <dgm:presLayoutVars>
          <dgm:chMax val="0"/>
          <dgm:chPref val="0"/>
        </dgm:presLayoutVars>
      </dgm:prSet>
      <dgm:spPr/>
    </dgm:pt>
    <dgm:pt modelId="{1E4D151A-C518-4320-85C1-C4614BC536FD}" type="pres">
      <dgm:prSet presAssocID="{D4097683-E99A-40E2-B6D8-E577BCE22AE7}" presName="sibTrans" presStyleCnt="0"/>
      <dgm:spPr/>
    </dgm:pt>
    <dgm:pt modelId="{851B3379-EB32-4D66-9198-9166C5A61756}" type="pres">
      <dgm:prSet presAssocID="{0009378C-E03D-4356-A7AF-C09F98778392}" presName="compNode" presStyleCnt="0"/>
      <dgm:spPr/>
    </dgm:pt>
    <dgm:pt modelId="{DEA017FA-716E-45BC-A8EF-167884155333}" type="pres">
      <dgm:prSet presAssocID="{0009378C-E03D-4356-A7AF-C09F98778392}" presName="bgRect" presStyleLbl="bgShp" presStyleIdx="1" presStyleCnt="2"/>
      <dgm:spPr/>
    </dgm:pt>
    <dgm:pt modelId="{45308135-D545-4476-A186-5B5572D59675}" type="pres">
      <dgm:prSet presAssocID="{0009378C-E03D-4356-A7AF-C09F9877839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 Graph with Upward Trend"/>
        </a:ext>
      </dgm:extLst>
    </dgm:pt>
    <dgm:pt modelId="{258FB902-7AC5-4FEE-B6C9-0F4B277F9B85}" type="pres">
      <dgm:prSet presAssocID="{0009378C-E03D-4356-A7AF-C09F98778392}" presName="spaceRect" presStyleCnt="0"/>
      <dgm:spPr/>
    </dgm:pt>
    <dgm:pt modelId="{FA8EC112-02DF-48FC-AA77-824B43C020DE}" type="pres">
      <dgm:prSet presAssocID="{0009378C-E03D-4356-A7AF-C09F98778392}" presName="parTx" presStyleLbl="revTx" presStyleIdx="1" presStyleCnt="2">
        <dgm:presLayoutVars>
          <dgm:chMax val="0"/>
          <dgm:chPref val="0"/>
        </dgm:presLayoutVars>
      </dgm:prSet>
      <dgm:spPr/>
    </dgm:pt>
  </dgm:ptLst>
  <dgm:cxnLst>
    <dgm:cxn modelId="{117E512A-49F2-4A85-9C87-47A5ACCE66C7}" srcId="{FC93FF3E-4F16-4AEB-BEA8-D74410E5FF4B}" destId="{F9923809-1D83-4266-A1E9-DCC1633E7577}" srcOrd="0" destOrd="0" parTransId="{C832D182-4392-410C-B968-CEE1A616502F}" sibTransId="{D4097683-E99A-40E2-B6D8-E577BCE22AE7}"/>
    <dgm:cxn modelId="{500472CC-5687-4417-BB00-C2715249BD5F}" type="presOf" srcId="{F9923809-1D83-4266-A1E9-DCC1633E7577}" destId="{1BDACCBB-710E-45BD-B453-5E1793225F75}" srcOrd="0" destOrd="0" presId="urn:microsoft.com/office/officeart/2018/2/layout/IconVerticalSolidList"/>
    <dgm:cxn modelId="{D1DE38D1-A6D5-453B-A361-FD2B7DDCBFAA}" type="presOf" srcId="{0009378C-E03D-4356-A7AF-C09F98778392}" destId="{FA8EC112-02DF-48FC-AA77-824B43C020DE}" srcOrd="0" destOrd="0" presId="urn:microsoft.com/office/officeart/2018/2/layout/IconVerticalSolidList"/>
    <dgm:cxn modelId="{7E27FEE3-6AA1-45F6-95A6-750DA0CA3B59}" srcId="{FC93FF3E-4F16-4AEB-BEA8-D74410E5FF4B}" destId="{0009378C-E03D-4356-A7AF-C09F98778392}" srcOrd="1" destOrd="0" parTransId="{44824673-284B-4CC8-8395-1B70638DA1FC}" sibTransId="{45FF4FDC-AD45-4305-A16A-4D0C9B990E4F}"/>
    <dgm:cxn modelId="{EFFD11F0-C5DD-476B-989B-E1B74CCE4A33}" type="presOf" srcId="{FC93FF3E-4F16-4AEB-BEA8-D74410E5FF4B}" destId="{A7C93830-AAE1-4723-A3EE-E44EC032E49A}" srcOrd="0" destOrd="0" presId="urn:microsoft.com/office/officeart/2018/2/layout/IconVerticalSolidList"/>
    <dgm:cxn modelId="{990E167F-6EB3-4EC6-B2D8-78EC4BAA5132}" type="presParOf" srcId="{A7C93830-AAE1-4723-A3EE-E44EC032E49A}" destId="{FB0803A7-83A1-49D1-B0D8-5CDC25D1B3B0}" srcOrd="0" destOrd="0" presId="urn:microsoft.com/office/officeart/2018/2/layout/IconVerticalSolidList"/>
    <dgm:cxn modelId="{ECBBDC80-0332-4A77-BA4F-D0187AC15727}" type="presParOf" srcId="{FB0803A7-83A1-49D1-B0D8-5CDC25D1B3B0}" destId="{DFEB5CA2-787B-407E-B2DE-E5ECB5E3D768}" srcOrd="0" destOrd="0" presId="urn:microsoft.com/office/officeart/2018/2/layout/IconVerticalSolidList"/>
    <dgm:cxn modelId="{044BFA94-7E44-4720-A984-347BD3B3AFF2}" type="presParOf" srcId="{FB0803A7-83A1-49D1-B0D8-5CDC25D1B3B0}" destId="{81C9D475-2CF3-4BE6-8CB4-731661E62F9E}" srcOrd="1" destOrd="0" presId="urn:microsoft.com/office/officeart/2018/2/layout/IconVerticalSolidList"/>
    <dgm:cxn modelId="{11B20413-F485-4398-B27A-2327578579BD}" type="presParOf" srcId="{FB0803A7-83A1-49D1-B0D8-5CDC25D1B3B0}" destId="{3130C226-0396-4A85-BE9E-E361EC9BF29E}" srcOrd="2" destOrd="0" presId="urn:microsoft.com/office/officeart/2018/2/layout/IconVerticalSolidList"/>
    <dgm:cxn modelId="{D4C34ECD-37AB-4C26-97AA-497FA701DAEF}" type="presParOf" srcId="{FB0803A7-83A1-49D1-B0D8-5CDC25D1B3B0}" destId="{1BDACCBB-710E-45BD-B453-5E1793225F75}" srcOrd="3" destOrd="0" presId="urn:microsoft.com/office/officeart/2018/2/layout/IconVerticalSolidList"/>
    <dgm:cxn modelId="{B488F461-78A9-4FA2-948A-AB2E28C2FAE5}" type="presParOf" srcId="{A7C93830-AAE1-4723-A3EE-E44EC032E49A}" destId="{1E4D151A-C518-4320-85C1-C4614BC536FD}" srcOrd="1" destOrd="0" presId="urn:microsoft.com/office/officeart/2018/2/layout/IconVerticalSolidList"/>
    <dgm:cxn modelId="{605FD261-B75B-42A6-B850-E0A29DF3FA59}" type="presParOf" srcId="{A7C93830-AAE1-4723-A3EE-E44EC032E49A}" destId="{851B3379-EB32-4D66-9198-9166C5A61756}" srcOrd="2" destOrd="0" presId="urn:microsoft.com/office/officeart/2018/2/layout/IconVerticalSolidList"/>
    <dgm:cxn modelId="{8B610C20-CE11-4A23-B320-80DDF20E380F}" type="presParOf" srcId="{851B3379-EB32-4D66-9198-9166C5A61756}" destId="{DEA017FA-716E-45BC-A8EF-167884155333}" srcOrd="0" destOrd="0" presId="urn:microsoft.com/office/officeart/2018/2/layout/IconVerticalSolidList"/>
    <dgm:cxn modelId="{D4703693-A083-4C99-B37F-7788137C2152}" type="presParOf" srcId="{851B3379-EB32-4D66-9198-9166C5A61756}" destId="{45308135-D545-4476-A186-5B5572D59675}" srcOrd="1" destOrd="0" presId="urn:microsoft.com/office/officeart/2018/2/layout/IconVerticalSolidList"/>
    <dgm:cxn modelId="{E86AAB2F-4369-4424-BC57-AB689129CDF1}" type="presParOf" srcId="{851B3379-EB32-4D66-9198-9166C5A61756}" destId="{258FB902-7AC5-4FEE-B6C9-0F4B277F9B85}" srcOrd="2" destOrd="0" presId="urn:microsoft.com/office/officeart/2018/2/layout/IconVerticalSolidList"/>
    <dgm:cxn modelId="{8E73B3CF-BA4C-40EC-86CF-D3D879BE38FE}" type="presParOf" srcId="{851B3379-EB32-4D66-9198-9166C5A61756}" destId="{FA8EC112-02DF-48FC-AA77-824B43C020D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EB5CA2-787B-407E-B2DE-E5ECB5E3D768}">
      <dsp:nvSpPr>
        <dsp:cNvPr id="0" name=""/>
        <dsp:cNvSpPr/>
      </dsp:nvSpPr>
      <dsp:spPr>
        <a:xfrm>
          <a:off x="0" y="490108"/>
          <a:ext cx="11533256" cy="147032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C9D475-2CF3-4BE6-8CB4-731661E62F9E}">
      <dsp:nvSpPr>
        <dsp:cNvPr id="0" name=""/>
        <dsp:cNvSpPr/>
      </dsp:nvSpPr>
      <dsp:spPr>
        <a:xfrm>
          <a:off x="444773" y="820931"/>
          <a:ext cx="808678" cy="80867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DACCBB-710E-45BD-B453-5E1793225F75}">
      <dsp:nvSpPr>
        <dsp:cNvPr id="0" name=""/>
        <dsp:cNvSpPr/>
      </dsp:nvSpPr>
      <dsp:spPr>
        <a:xfrm>
          <a:off x="1698225" y="490108"/>
          <a:ext cx="9835030" cy="14703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609" tIns="155609" rIns="155609" bIns="155609" numCol="1" spcCol="1270" anchor="ctr" anchorCtr="0">
          <a:noAutofit/>
        </a:bodyPr>
        <a:lstStyle/>
        <a:p>
          <a:pPr marL="0" lvl="0" indent="0" algn="l" defTabSz="711200">
            <a:lnSpc>
              <a:spcPct val="100000"/>
            </a:lnSpc>
            <a:spcBef>
              <a:spcPct val="0"/>
            </a:spcBef>
            <a:spcAft>
              <a:spcPct val="35000"/>
            </a:spcAft>
            <a:buNone/>
          </a:pPr>
          <a:r>
            <a:rPr lang="en-US" sz="1600" kern="1200" baseline="0" dirty="0"/>
            <a:t>In this presentation, we will embark on an analytical journey through the realm of financial time series, focusing on the illustrious case of Microsoft Corporation (MSFT). Our primary objective is to harness the power of time series analysis to predict MSFT's stock price, a goal rooted in both its academic intrigue and practical significance in the financial world.</a:t>
          </a:r>
          <a:endParaRPr lang="en-US" sz="1600" kern="1200" dirty="0"/>
        </a:p>
      </dsp:txBody>
      <dsp:txXfrm>
        <a:off x="1698225" y="490108"/>
        <a:ext cx="9835030" cy="1470325"/>
      </dsp:txXfrm>
    </dsp:sp>
    <dsp:sp modelId="{DEA017FA-716E-45BC-A8EF-167884155333}">
      <dsp:nvSpPr>
        <dsp:cNvPr id="0" name=""/>
        <dsp:cNvSpPr/>
      </dsp:nvSpPr>
      <dsp:spPr>
        <a:xfrm>
          <a:off x="0" y="2278341"/>
          <a:ext cx="11533256" cy="147032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308135-D545-4476-A186-5B5572D59675}">
      <dsp:nvSpPr>
        <dsp:cNvPr id="0" name=""/>
        <dsp:cNvSpPr/>
      </dsp:nvSpPr>
      <dsp:spPr>
        <a:xfrm>
          <a:off x="444773" y="2609164"/>
          <a:ext cx="808678" cy="80867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8EC112-02DF-48FC-AA77-824B43C020DE}">
      <dsp:nvSpPr>
        <dsp:cNvPr id="0" name=""/>
        <dsp:cNvSpPr/>
      </dsp:nvSpPr>
      <dsp:spPr>
        <a:xfrm>
          <a:off x="1698225" y="2278341"/>
          <a:ext cx="9835030" cy="14703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609" tIns="155609" rIns="155609" bIns="155609" numCol="1" spcCol="1270" anchor="ctr" anchorCtr="0">
          <a:noAutofit/>
        </a:bodyPr>
        <a:lstStyle/>
        <a:p>
          <a:pPr marL="0" lvl="0" indent="0" algn="l" defTabSz="711200">
            <a:lnSpc>
              <a:spcPct val="100000"/>
            </a:lnSpc>
            <a:spcBef>
              <a:spcPct val="0"/>
            </a:spcBef>
            <a:spcAft>
              <a:spcPct val="35000"/>
            </a:spcAft>
            <a:buNone/>
          </a:pPr>
          <a:r>
            <a:rPr lang="en-US" sz="1600" kern="1200" baseline="0" dirty="0"/>
            <a:t>The ability to predict stock prices holds immense value, offering insights into potential future market movements and guiding investment strategies. It encapsulates a blend of quantitative analysis, data science, and financial theory, aimed at deciphering the patterns and signals embedded within historical stock prices. Our exploration into MSFT's stock price prediction is not just an academic exercise but a step towards understanding the dynamics of financial markets and enhancing decision-making processes.</a:t>
          </a:r>
          <a:endParaRPr lang="en-US" sz="1600" kern="1200" dirty="0"/>
        </a:p>
      </dsp:txBody>
      <dsp:txXfrm>
        <a:off x="1698225" y="2278341"/>
        <a:ext cx="9835030" cy="147032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4/26/2024</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040891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4/26/2024</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815371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4/26/2024</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371186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4/26/2024</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416702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4/26/2024</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461843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4/26/2024</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196851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4/26/2024</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25156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4/26/2024</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43577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4/26/2024</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617207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4/26/2024</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5886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4/26/2024</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17205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4/26/2024</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511282014"/>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64" r:id="rId6"/>
    <p:sldLayoutId id="2147483769" r:id="rId7"/>
    <p:sldLayoutId id="2147483765" r:id="rId8"/>
    <p:sldLayoutId id="2147483766" r:id="rId9"/>
    <p:sldLayoutId id="2147483767" r:id="rId10"/>
    <p:sldLayoutId id="2147483768"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79DED20-3B52-8D7E-3611-A9F0C679255D}"/>
              </a:ext>
            </a:extLst>
          </p:cNvPr>
          <p:cNvPicPr>
            <a:picLocks noChangeAspect="1"/>
          </p:cNvPicPr>
          <p:nvPr/>
        </p:nvPicPr>
        <p:blipFill rotWithShape="1">
          <a:blip r:embed="rId2">
            <a:alphaModFix amt="60000"/>
          </a:blip>
          <a:srcRect t="8056" b="8301"/>
          <a:stretch/>
        </p:blipFill>
        <p:spPr>
          <a:xfrm>
            <a:off x="20" y="10"/>
            <a:ext cx="12191980" cy="6857990"/>
          </a:xfrm>
          <a:prstGeom prst="rect">
            <a:avLst/>
          </a:prstGeom>
        </p:spPr>
      </p:pic>
      <p:sp>
        <p:nvSpPr>
          <p:cNvPr id="2" name="Title 1">
            <a:extLst>
              <a:ext uri="{FF2B5EF4-FFF2-40B4-BE49-F238E27FC236}">
                <a16:creationId xmlns:a16="http://schemas.microsoft.com/office/drawing/2014/main" id="{A194BB08-0FAD-AAF7-5EEF-535AF30BC642}"/>
              </a:ext>
            </a:extLst>
          </p:cNvPr>
          <p:cNvSpPr>
            <a:spLocks noGrp="1"/>
          </p:cNvSpPr>
          <p:nvPr>
            <p:ph type="ctrTitle"/>
          </p:nvPr>
        </p:nvSpPr>
        <p:spPr>
          <a:xfrm>
            <a:off x="960120" y="640080"/>
            <a:ext cx="10268712" cy="3227832"/>
          </a:xfrm>
        </p:spPr>
        <p:txBody>
          <a:bodyPr anchor="b">
            <a:normAutofit/>
          </a:bodyPr>
          <a:lstStyle/>
          <a:p>
            <a:r>
              <a:rPr lang="en-US" dirty="0"/>
              <a:t>Applied Time Series project</a:t>
            </a:r>
          </a:p>
        </p:txBody>
      </p:sp>
      <p:sp>
        <p:nvSpPr>
          <p:cNvPr id="3" name="Subtitle 2">
            <a:extLst>
              <a:ext uri="{FF2B5EF4-FFF2-40B4-BE49-F238E27FC236}">
                <a16:creationId xmlns:a16="http://schemas.microsoft.com/office/drawing/2014/main" id="{6BDD9535-1331-F2DF-56EB-B735E67FFE3C}"/>
              </a:ext>
            </a:extLst>
          </p:cNvPr>
          <p:cNvSpPr>
            <a:spLocks noGrp="1"/>
          </p:cNvSpPr>
          <p:nvPr>
            <p:ph type="subTitle" idx="1"/>
          </p:nvPr>
        </p:nvSpPr>
        <p:spPr>
          <a:xfrm>
            <a:off x="960120" y="4526280"/>
            <a:ext cx="10268712" cy="1508760"/>
          </a:xfrm>
        </p:spPr>
        <p:txBody>
          <a:bodyPr anchor="t">
            <a:normAutofit/>
          </a:bodyPr>
          <a:lstStyle/>
          <a:p>
            <a:r>
              <a:rPr lang="en-US">
                <a:solidFill>
                  <a:schemeClr val="tx1"/>
                </a:solidFill>
              </a:rPr>
              <a:t>Microsoft Stock predictions</a:t>
            </a:r>
          </a:p>
        </p:txBody>
      </p:sp>
      <p:sp>
        <p:nvSpPr>
          <p:cNvPr id="5" name="Subtitle 2">
            <a:extLst>
              <a:ext uri="{FF2B5EF4-FFF2-40B4-BE49-F238E27FC236}">
                <a16:creationId xmlns:a16="http://schemas.microsoft.com/office/drawing/2014/main" id="{E3DED4B3-5A7A-110E-9F85-552EE199A868}"/>
              </a:ext>
            </a:extLst>
          </p:cNvPr>
          <p:cNvSpPr txBox="1">
            <a:spLocks/>
          </p:cNvSpPr>
          <p:nvPr/>
        </p:nvSpPr>
        <p:spPr>
          <a:xfrm>
            <a:off x="5216318" y="2918167"/>
            <a:ext cx="5922084" cy="1344868"/>
          </a:xfrm>
          <a:prstGeom prst="rect">
            <a:avLst/>
          </a:prstGeom>
        </p:spPr>
        <p:txBody>
          <a:bodyPr vert="horz" lIns="91440" tIns="45720" rIns="91440" bIns="45720" rtlCol="0" anchor="t">
            <a:normAutofit/>
          </a:bodyPr>
          <a:lstStyle>
            <a:lvl1pPr marL="0" indent="0" algn="ctr" defTabSz="914400" rtl="0" eaLnBrk="1" latinLnBrk="0" hangingPunct="1">
              <a:lnSpc>
                <a:spcPct val="101000"/>
              </a:lnSpc>
              <a:spcBef>
                <a:spcPts val="700"/>
              </a:spcBef>
              <a:spcAft>
                <a:spcPts val="700"/>
              </a:spcAft>
              <a:buFont typeface="Arial" panose="020B0604020202020204" pitchFamily="34" charset="0"/>
              <a:buNone/>
              <a:defRPr sz="3600" kern="1200" spc="50" baseline="0">
                <a:solidFill>
                  <a:schemeClr val="bg1"/>
                </a:solidFill>
                <a:latin typeface="+mn-lt"/>
                <a:ea typeface="+mn-ea"/>
                <a:cs typeface="+mn-cs"/>
              </a:defRPr>
            </a:lvl1pPr>
            <a:lvl2pPr marL="457200" indent="0" algn="ctr" defTabSz="914400" rtl="0" eaLnBrk="1" latinLnBrk="0" hangingPunct="1">
              <a:lnSpc>
                <a:spcPct val="101000"/>
              </a:lnSpc>
              <a:spcBef>
                <a:spcPts val="400"/>
              </a:spcBef>
              <a:spcAft>
                <a:spcPts val="400"/>
              </a:spcAft>
              <a:buClrTx/>
              <a:buFont typeface="Wingdings" panose="05000000000000000000" pitchFamily="2" charset="2"/>
              <a:buNone/>
              <a:defRPr sz="2000" kern="1200" spc="50" baseline="0">
                <a:solidFill>
                  <a:schemeClr val="tx1"/>
                </a:solidFill>
                <a:latin typeface="+mn-lt"/>
                <a:ea typeface="+mn-ea"/>
                <a:cs typeface="+mn-cs"/>
              </a:defRPr>
            </a:lvl2pPr>
            <a:lvl3pPr marL="914400" indent="0" algn="ctr"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1371600" indent="0" algn="ctr" defTabSz="914400" rtl="0" eaLnBrk="1" latinLnBrk="0" hangingPunct="1">
              <a:lnSpc>
                <a:spcPct val="101000"/>
              </a:lnSpc>
              <a:spcBef>
                <a:spcPts val="400"/>
              </a:spcBef>
              <a:spcAft>
                <a:spcPts val="400"/>
              </a:spcAft>
              <a:buClrTx/>
              <a:buFont typeface="Wingdings" panose="05000000000000000000" pitchFamily="2" charset="2"/>
              <a:buNone/>
              <a:defRPr sz="1600" kern="1200" spc="50" baseline="0">
                <a:solidFill>
                  <a:schemeClr val="tx1"/>
                </a:solidFill>
                <a:latin typeface="+mn-lt"/>
                <a:ea typeface="+mn-ea"/>
                <a:cs typeface="+mn-cs"/>
              </a:defRPr>
            </a:lvl4pPr>
            <a:lvl5pPr marL="1828800" indent="0" algn="ctr" defTabSz="914400" rtl="0" eaLnBrk="1" latinLnBrk="0" hangingPunct="1">
              <a:lnSpc>
                <a:spcPct val="101000"/>
              </a:lnSpc>
              <a:spcBef>
                <a:spcPts val="400"/>
              </a:spcBef>
              <a:spcAft>
                <a:spcPts val="400"/>
              </a:spcAft>
              <a:buFont typeface="Arial" panose="020B0604020202020204" pitchFamily="34" charset="0"/>
              <a:buNone/>
              <a:defRPr sz="1600" b="1" kern="1200" spc="50" baseline="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dirty="0"/>
          </a:p>
        </p:txBody>
      </p:sp>
    </p:spTree>
    <p:extLst>
      <p:ext uri="{BB962C8B-B14F-4D97-AF65-F5344CB8AC3E}">
        <p14:creationId xmlns:p14="http://schemas.microsoft.com/office/powerpoint/2010/main" val="370079116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10" presetClass="entr" presetSubtype="0" fill="hold" grpId="0" nodeType="withEffect" nodePh="1">
                                  <p:stCondLst>
                                    <p:cond delay="2000"/>
                                  </p:stCondLst>
                                  <p:endCondLst>
                                    <p:cond evt="begin" delay="0">
                                      <p:tn val="11"/>
                                    </p:cond>
                                  </p:endCondLst>
                                  <p:iterate type="lt">
                                    <p:tmPct val="10000"/>
                                  </p:iterate>
                                  <p:childTnLst>
                                    <p:set>
                                      <p:cBhvr>
                                        <p:cTn id="12" dur="1" fill="hold">
                                          <p:stCondLst>
                                            <p:cond delay="0"/>
                                          </p:stCondLst>
                                        </p:cTn>
                                        <p:tgtEl>
                                          <p:spTgt spid="5">
                                            <p:txEl>
                                              <p:pRg st="0" end="0"/>
                                            </p:txEl>
                                          </p:spTgt>
                                        </p:tgtEl>
                                        <p:attrNameLst>
                                          <p:attrName>style.visibility</p:attrName>
                                        </p:attrNameLst>
                                      </p:cBhvr>
                                      <p:to>
                                        <p:strVal val="visible"/>
                                      </p:to>
                                    </p:set>
                                    <p:animEffect transition="in" filter="fade">
                                      <p:cBhvr>
                                        <p:cTn id="13" dur="4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E50AFA44-E57A-822A-E318-2E9E2789107D}"/>
              </a:ext>
            </a:extLst>
          </p:cNvPr>
          <p:cNvPicPr>
            <a:picLocks noGrp="1" noChangeAspect="1"/>
          </p:cNvPicPr>
          <p:nvPr>
            <p:ph idx="1"/>
          </p:nvPr>
        </p:nvPicPr>
        <p:blipFill>
          <a:blip r:embed="rId2"/>
          <a:stretch>
            <a:fillRect/>
          </a:stretch>
        </p:blipFill>
        <p:spPr>
          <a:xfrm>
            <a:off x="5295575" y="2301411"/>
            <a:ext cx="6550528" cy="4238775"/>
          </a:xfrm>
        </p:spPr>
      </p:pic>
      <p:sp>
        <p:nvSpPr>
          <p:cNvPr id="3" name="Text Placeholder 2">
            <a:extLst>
              <a:ext uri="{FF2B5EF4-FFF2-40B4-BE49-F238E27FC236}">
                <a16:creationId xmlns:a16="http://schemas.microsoft.com/office/drawing/2014/main" id="{3DE17FE9-2802-9DD6-BD9B-A120433CC840}"/>
              </a:ext>
            </a:extLst>
          </p:cNvPr>
          <p:cNvSpPr>
            <a:spLocks noGrp="1"/>
          </p:cNvSpPr>
          <p:nvPr>
            <p:ph type="body" sz="half" idx="2"/>
          </p:nvPr>
        </p:nvSpPr>
        <p:spPr/>
        <p:txBody>
          <a:bodyPr/>
          <a:lstStyle/>
          <a:p>
            <a:r>
              <a:rPr lang="en-US" dirty="0"/>
              <a:t>The ACF plot of ARMA(2,3) residuals indicates that there is no significant autocorrelation present in the residuals, suggesting that the ARMA(2,3) model captures the time series data well.</a:t>
            </a:r>
          </a:p>
        </p:txBody>
      </p:sp>
      <p:sp>
        <p:nvSpPr>
          <p:cNvPr id="4" name="Title 3">
            <a:extLst>
              <a:ext uri="{FF2B5EF4-FFF2-40B4-BE49-F238E27FC236}">
                <a16:creationId xmlns:a16="http://schemas.microsoft.com/office/drawing/2014/main" id="{3B3DA1CF-8AD0-4212-1672-D4822B4C8231}"/>
              </a:ext>
            </a:extLst>
          </p:cNvPr>
          <p:cNvSpPr>
            <a:spLocks noGrp="1"/>
          </p:cNvSpPr>
          <p:nvPr>
            <p:ph type="title"/>
          </p:nvPr>
        </p:nvSpPr>
        <p:spPr/>
        <p:txBody>
          <a:bodyPr>
            <a:normAutofit fontScale="90000"/>
          </a:bodyPr>
          <a:lstStyle/>
          <a:p>
            <a:pPr algn="ctr"/>
            <a:r>
              <a:rPr lang="en-US" dirty="0"/>
              <a:t>ACF of residuals of final model</a:t>
            </a:r>
          </a:p>
        </p:txBody>
      </p:sp>
    </p:spTree>
    <p:extLst>
      <p:ext uri="{BB962C8B-B14F-4D97-AF65-F5344CB8AC3E}">
        <p14:creationId xmlns:p14="http://schemas.microsoft.com/office/powerpoint/2010/main" val="2471313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4D263CC9-B70D-3A8D-B2D5-430A7F6EF2F5}"/>
              </a:ext>
            </a:extLst>
          </p:cNvPr>
          <p:cNvPicPr>
            <a:picLocks noGrp="1" noChangeAspect="1"/>
          </p:cNvPicPr>
          <p:nvPr>
            <p:ph idx="1"/>
          </p:nvPr>
        </p:nvPicPr>
        <p:blipFill>
          <a:blip r:embed="rId2"/>
          <a:stretch>
            <a:fillRect/>
          </a:stretch>
        </p:blipFill>
        <p:spPr>
          <a:xfrm>
            <a:off x="5408060" y="3429000"/>
            <a:ext cx="6129819" cy="1235467"/>
          </a:xfrm>
        </p:spPr>
      </p:pic>
      <p:sp>
        <p:nvSpPr>
          <p:cNvPr id="3" name="Text Placeholder 2">
            <a:extLst>
              <a:ext uri="{FF2B5EF4-FFF2-40B4-BE49-F238E27FC236}">
                <a16:creationId xmlns:a16="http://schemas.microsoft.com/office/drawing/2014/main" id="{3EF9BE31-BC87-681A-4309-3F48843A8556}"/>
              </a:ext>
            </a:extLst>
          </p:cNvPr>
          <p:cNvSpPr>
            <a:spLocks noGrp="1"/>
          </p:cNvSpPr>
          <p:nvPr>
            <p:ph type="body" sz="half" idx="2"/>
          </p:nvPr>
        </p:nvSpPr>
        <p:spPr>
          <a:xfrm>
            <a:off x="297952" y="2591850"/>
            <a:ext cx="4474074" cy="4106901"/>
          </a:xfrm>
        </p:spPr>
        <p:txBody>
          <a:bodyPr>
            <a:normAutofit/>
          </a:bodyPr>
          <a:lstStyle/>
          <a:p>
            <a:pPr marL="342900" indent="-342900">
              <a:buFont typeface="Arial" panose="020B0604020202020204" pitchFamily="34" charset="0"/>
              <a:buChar char="•"/>
            </a:pPr>
            <a:r>
              <a:rPr lang="en-US" sz="1800" dirty="0"/>
              <a:t>This table displays the Mean Squared Forecast Error (MSFE) for four different models: ARMA(2,3), ARMA(2,2), ARMA(2,1), and AR(8). The ARMA(2,2) model has the lowest MSFE (0.0002334), suggesting it provides the most accurate forecasts among the ones listed, followed closely by ARMA(2,3) and ARMA(2,1). The AR(8) model has the highest forecast error, making it the least accurate in this comparison.</a:t>
            </a:r>
          </a:p>
        </p:txBody>
      </p:sp>
      <p:sp>
        <p:nvSpPr>
          <p:cNvPr id="4" name="Title 3">
            <a:extLst>
              <a:ext uri="{FF2B5EF4-FFF2-40B4-BE49-F238E27FC236}">
                <a16:creationId xmlns:a16="http://schemas.microsoft.com/office/drawing/2014/main" id="{DADD60E8-CDD3-857F-12C1-B35E212E9F08}"/>
              </a:ext>
            </a:extLst>
          </p:cNvPr>
          <p:cNvSpPr>
            <a:spLocks noGrp="1"/>
          </p:cNvSpPr>
          <p:nvPr>
            <p:ph type="title"/>
          </p:nvPr>
        </p:nvSpPr>
        <p:spPr/>
        <p:txBody>
          <a:bodyPr/>
          <a:lstStyle/>
          <a:p>
            <a:r>
              <a:rPr lang="en-US" dirty="0"/>
              <a:t>Model </a:t>
            </a:r>
            <a:r>
              <a:rPr lang="en-US" dirty="0" err="1"/>
              <a:t>msfe</a:t>
            </a:r>
            <a:r>
              <a:rPr lang="en-US" dirty="0"/>
              <a:t> comparison</a:t>
            </a:r>
          </a:p>
        </p:txBody>
      </p:sp>
    </p:spTree>
    <p:extLst>
      <p:ext uri="{BB962C8B-B14F-4D97-AF65-F5344CB8AC3E}">
        <p14:creationId xmlns:p14="http://schemas.microsoft.com/office/powerpoint/2010/main" val="3141317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1B87A280-B6DF-79E2-E78F-D4A71ADB2786}"/>
              </a:ext>
            </a:extLst>
          </p:cNvPr>
          <p:cNvPicPr>
            <a:picLocks noGrp="1" noChangeAspect="1"/>
          </p:cNvPicPr>
          <p:nvPr>
            <p:ph idx="1"/>
          </p:nvPr>
        </p:nvPicPr>
        <p:blipFill>
          <a:blip r:embed="rId2"/>
          <a:stretch>
            <a:fillRect/>
          </a:stretch>
        </p:blipFill>
        <p:spPr>
          <a:xfrm>
            <a:off x="5256553" y="2434975"/>
            <a:ext cx="6558727" cy="4202131"/>
          </a:xfrm>
        </p:spPr>
      </p:pic>
      <p:sp>
        <p:nvSpPr>
          <p:cNvPr id="3" name="Text Placeholder 2">
            <a:extLst>
              <a:ext uri="{FF2B5EF4-FFF2-40B4-BE49-F238E27FC236}">
                <a16:creationId xmlns:a16="http://schemas.microsoft.com/office/drawing/2014/main" id="{5F1DA60B-1B34-50E1-E1ED-A82EF5A54CEB}"/>
              </a:ext>
            </a:extLst>
          </p:cNvPr>
          <p:cNvSpPr>
            <a:spLocks noGrp="1"/>
          </p:cNvSpPr>
          <p:nvPr>
            <p:ph type="body" sz="half" idx="2"/>
          </p:nvPr>
        </p:nvSpPr>
        <p:spPr>
          <a:xfrm>
            <a:off x="226032" y="2591850"/>
            <a:ext cx="4808305" cy="3948336"/>
          </a:xfrm>
        </p:spPr>
        <p:txBody>
          <a:bodyPr>
            <a:normAutofit fontScale="92500" lnSpcReduction="10000"/>
          </a:bodyPr>
          <a:lstStyle/>
          <a:p>
            <a:r>
              <a:rPr lang="en-US" dirty="0"/>
              <a:t>This plot compares the forecasted returns of different models over 100 days. The ARMA(2,3), ARMA(2,2), ARMA(2,1), and AR(8) models are plotted against the actual test sample returns. All models seem to follow the test sample's volatility to a degree, but none captures all the movements perfectly, which is common in financial time series forecasting due to market inefficiency and noise.</a:t>
            </a:r>
          </a:p>
        </p:txBody>
      </p:sp>
      <p:sp>
        <p:nvSpPr>
          <p:cNvPr id="4" name="Title 3">
            <a:extLst>
              <a:ext uri="{FF2B5EF4-FFF2-40B4-BE49-F238E27FC236}">
                <a16:creationId xmlns:a16="http://schemas.microsoft.com/office/drawing/2014/main" id="{E25E2776-F6C3-1230-7458-6840EF9B5754}"/>
              </a:ext>
            </a:extLst>
          </p:cNvPr>
          <p:cNvSpPr>
            <a:spLocks noGrp="1"/>
          </p:cNvSpPr>
          <p:nvPr>
            <p:ph type="title"/>
          </p:nvPr>
        </p:nvSpPr>
        <p:spPr/>
        <p:txBody>
          <a:bodyPr/>
          <a:lstStyle/>
          <a:p>
            <a:pPr algn="ctr"/>
            <a:r>
              <a:rPr lang="en-US" dirty="0"/>
              <a:t>Forecast comparison</a:t>
            </a:r>
          </a:p>
        </p:txBody>
      </p:sp>
    </p:spTree>
    <p:extLst>
      <p:ext uri="{BB962C8B-B14F-4D97-AF65-F5344CB8AC3E}">
        <p14:creationId xmlns:p14="http://schemas.microsoft.com/office/powerpoint/2010/main" val="2003872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CFAB80C8-EE6D-03AE-DF24-4987694CD71B}"/>
              </a:ext>
            </a:extLst>
          </p:cNvPr>
          <p:cNvPicPr>
            <a:picLocks noGrp="1" noChangeAspect="1"/>
          </p:cNvPicPr>
          <p:nvPr>
            <p:ph idx="1"/>
          </p:nvPr>
        </p:nvPicPr>
        <p:blipFill>
          <a:blip r:embed="rId2"/>
          <a:stretch>
            <a:fillRect/>
          </a:stretch>
        </p:blipFill>
        <p:spPr>
          <a:xfrm>
            <a:off x="5220361" y="2592388"/>
            <a:ext cx="5970854" cy="3592512"/>
          </a:xfrm>
        </p:spPr>
      </p:pic>
      <p:sp>
        <p:nvSpPr>
          <p:cNvPr id="3" name="Text Placeholder 2">
            <a:extLst>
              <a:ext uri="{FF2B5EF4-FFF2-40B4-BE49-F238E27FC236}">
                <a16:creationId xmlns:a16="http://schemas.microsoft.com/office/drawing/2014/main" id="{A3A8A3C1-FB37-E9FE-DB22-80EC2C472FBF}"/>
              </a:ext>
            </a:extLst>
          </p:cNvPr>
          <p:cNvSpPr>
            <a:spLocks noGrp="1"/>
          </p:cNvSpPr>
          <p:nvPr>
            <p:ph type="body" sz="half" idx="2"/>
          </p:nvPr>
        </p:nvSpPr>
        <p:spPr>
          <a:xfrm>
            <a:off x="297952" y="2591850"/>
            <a:ext cx="4474074" cy="4045256"/>
          </a:xfrm>
        </p:spPr>
        <p:txBody>
          <a:bodyPr>
            <a:normAutofit fontScale="85000" lnSpcReduction="20000"/>
          </a:bodyPr>
          <a:lstStyle/>
          <a:p>
            <a:r>
              <a:rPr lang="en-US" dirty="0"/>
              <a:t>The plot presents a forecasting model using an ARMA(2,3) approach, where the solid black line represents actual returns over a period, and the dotted red line shows the forecasted returns based on the model. The graph illustrates the model's performance over approximately 100 days, demonstrating its ability to capture the general pattern of the returns, albeit with some deviation from the actual values, indicating the potential predictive power as well as limitations of the ARMA(2,3) model in this context.</a:t>
            </a:r>
          </a:p>
        </p:txBody>
      </p:sp>
      <p:sp>
        <p:nvSpPr>
          <p:cNvPr id="4" name="Title 3">
            <a:extLst>
              <a:ext uri="{FF2B5EF4-FFF2-40B4-BE49-F238E27FC236}">
                <a16:creationId xmlns:a16="http://schemas.microsoft.com/office/drawing/2014/main" id="{216C8507-7F22-A42A-32E9-DCF883E0D80C}"/>
              </a:ext>
            </a:extLst>
          </p:cNvPr>
          <p:cNvSpPr>
            <a:spLocks noGrp="1"/>
          </p:cNvSpPr>
          <p:nvPr>
            <p:ph type="title"/>
          </p:nvPr>
        </p:nvSpPr>
        <p:spPr/>
        <p:txBody>
          <a:bodyPr/>
          <a:lstStyle/>
          <a:p>
            <a:pPr algn="ctr"/>
            <a:r>
              <a:rPr lang="en-US" dirty="0"/>
              <a:t>forecasts</a:t>
            </a:r>
          </a:p>
        </p:txBody>
      </p:sp>
    </p:spTree>
    <p:extLst>
      <p:ext uri="{BB962C8B-B14F-4D97-AF65-F5344CB8AC3E}">
        <p14:creationId xmlns:p14="http://schemas.microsoft.com/office/powerpoint/2010/main" val="3416939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6D13A-7154-B765-91C0-1318C51D90D5}"/>
              </a:ext>
            </a:extLst>
          </p:cNvPr>
          <p:cNvSpPr>
            <a:spLocks noGrp="1"/>
          </p:cNvSpPr>
          <p:nvPr>
            <p:ph type="title"/>
          </p:nvPr>
        </p:nvSpPr>
        <p:spPr/>
        <p:txBody>
          <a:bodyPr/>
          <a:lstStyle/>
          <a:p>
            <a:pPr algn="ctr"/>
            <a:r>
              <a:rPr lang="en-US" dirty="0"/>
              <a:t>Scope of this project</a:t>
            </a:r>
          </a:p>
        </p:txBody>
      </p:sp>
      <p:graphicFrame>
        <p:nvGraphicFramePr>
          <p:cNvPr id="7" name="Content Placeholder 2">
            <a:extLst>
              <a:ext uri="{FF2B5EF4-FFF2-40B4-BE49-F238E27FC236}">
                <a16:creationId xmlns:a16="http://schemas.microsoft.com/office/drawing/2014/main" id="{A60488B1-1D68-CAD4-7E2B-60E2B8C833AB}"/>
              </a:ext>
            </a:extLst>
          </p:cNvPr>
          <p:cNvGraphicFramePr>
            <a:graphicFrameLocks noGrp="1"/>
          </p:cNvGraphicFramePr>
          <p:nvPr>
            <p:ph idx="1"/>
            <p:extLst>
              <p:ext uri="{D42A27DB-BD31-4B8C-83A1-F6EECF244321}">
                <p14:modId xmlns:p14="http://schemas.microsoft.com/office/powerpoint/2010/main" val="3356214892"/>
              </p:ext>
            </p:extLst>
          </p:nvPr>
        </p:nvGraphicFramePr>
        <p:xfrm>
          <a:off x="384766" y="2327507"/>
          <a:ext cx="11533256" cy="42387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90425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F58FB36D-73B3-45EF-8CD4-221CCC8BE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D7835D7-DF12-420F-843A-1C5083D2B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29073D-C1E0-A8B0-9906-C21CE9D534E2}"/>
              </a:ext>
            </a:extLst>
          </p:cNvPr>
          <p:cNvSpPr>
            <a:spLocks noGrp="1"/>
          </p:cNvSpPr>
          <p:nvPr>
            <p:ph type="title"/>
          </p:nvPr>
        </p:nvSpPr>
        <p:spPr>
          <a:xfrm>
            <a:off x="960120" y="317814"/>
            <a:ext cx="10268712" cy="1700784"/>
          </a:xfrm>
        </p:spPr>
        <p:txBody>
          <a:bodyPr>
            <a:normAutofit/>
          </a:bodyPr>
          <a:lstStyle/>
          <a:p>
            <a:r>
              <a:rPr lang="en-US" sz="6100"/>
              <a:t>Time series plot of our data</a:t>
            </a:r>
          </a:p>
        </p:txBody>
      </p:sp>
      <p:sp>
        <p:nvSpPr>
          <p:cNvPr id="12" name="Content Placeholder 11">
            <a:extLst>
              <a:ext uri="{FF2B5EF4-FFF2-40B4-BE49-F238E27FC236}">
                <a16:creationId xmlns:a16="http://schemas.microsoft.com/office/drawing/2014/main" id="{00A126FE-6D26-3AC3-1A53-EB289CA4270C}"/>
              </a:ext>
            </a:extLst>
          </p:cNvPr>
          <p:cNvSpPr>
            <a:spLocks noGrp="1"/>
          </p:cNvSpPr>
          <p:nvPr>
            <p:ph idx="1"/>
          </p:nvPr>
        </p:nvSpPr>
        <p:spPr>
          <a:xfrm>
            <a:off x="86817" y="2346533"/>
            <a:ext cx="6529740" cy="4389795"/>
          </a:xfrm>
        </p:spPr>
        <p:txBody>
          <a:bodyPr anchor="t">
            <a:normAutofit/>
          </a:bodyPr>
          <a:lstStyle/>
          <a:p>
            <a:pPr marL="285750" indent="-285750">
              <a:buFont typeface="Arial" panose="020B0604020202020204" pitchFamily="34" charset="0"/>
              <a:buChar char="•"/>
            </a:pPr>
            <a:r>
              <a:rPr lang="en-US" sz="1600" dirty="0"/>
              <a:t>Overall Trend: The plot reveals a clear upward trend, indicating that MSFT's market value has generally been increasing over this 2.5-year period. This could suggest strong company performance and investor confidence.</a:t>
            </a:r>
          </a:p>
          <a:p>
            <a:pPr marL="285750" indent="-285750">
              <a:buFont typeface="Arial" panose="020B0604020202020204" pitchFamily="34" charset="0"/>
              <a:buChar char="•"/>
            </a:pPr>
            <a:r>
              <a:rPr lang="en-US" sz="1600" dirty="0"/>
              <a:t> Volatility and Market Events: While the trend is upward, there are noticeable fluctuations that could correspond to market events, quarterly earnings reports, or broader economic changes. For instance, any sharp declines could potentially coincide with market-wide sell-offs or poor earnings results, whereas sharp increases might be related to positive news or financial reports.</a:t>
            </a:r>
          </a:p>
          <a:p>
            <a:pPr marL="285750" indent="-285750">
              <a:buFont typeface="Arial" panose="020B0604020202020204" pitchFamily="34" charset="0"/>
              <a:buChar char="•"/>
            </a:pPr>
            <a:r>
              <a:rPr lang="en-US" sz="1600" dirty="0"/>
              <a:t>Market Dynamics: Discuss the significant rise in stock price, particularly from mid-2019 to early 2020, and a more variable pattern thereafter. This could be further analyzed in the context of the company's operational achievements or external factors.</a:t>
            </a:r>
          </a:p>
        </p:txBody>
      </p:sp>
      <p:pic>
        <p:nvPicPr>
          <p:cNvPr id="8" name="Content Placeholder 7">
            <a:extLst>
              <a:ext uri="{FF2B5EF4-FFF2-40B4-BE49-F238E27FC236}">
                <a16:creationId xmlns:a16="http://schemas.microsoft.com/office/drawing/2014/main" id="{25E12384-4791-CE9A-7A70-D0B6DF9A7BD2}"/>
              </a:ext>
            </a:extLst>
          </p:cNvPr>
          <p:cNvPicPr>
            <a:picLocks noChangeAspect="1"/>
          </p:cNvPicPr>
          <p:nvPr/>
        </p:nvPicPr>
        <p:blipFill>
          <a:blip r:embed="rId2"/>
          <a:stretch>
            <a:fillRect/>
          </a:stretch>
        </p:blipFill>
        <p:spPr bwMode="auto">
          <a:xfrm>
            <a:off x="6742706" y="2346533"/>
            <a:ext cx="5362477" cy="4389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942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1D153959-30FA-4987-A094-7243641F4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7" name="Rectangle 36">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9" name="Rectangle 38">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0FF317-1387-8EB3-AA52-541ECFE9DC99}"/>
              </a:ext>
            </a:extLst>
          </p:cNvPr>
          <p:cNvSpPr>
            <a:spLocks noGrp="1"/>
          </p:cNvSpPr>
          <p:nvPr>
            <p:ph type="title"/>
          </p:nvPr>
        </p:nvSpPr>
        <p:spPr>
          <a:xfrm>
            <a:off x="960438" y="317499"/>
            <a:ext cx="4500737" cy="2095501"/>
          </a:xfrm>
        </p:spPr>
        <p:txBody>
          <a:bodyPr vert="horz" lIns="91440" tIns="45720" rIns="91440" bIns="45720" rtlCol="0" anchor="ctr">
            <a:normAutofit/>
          </a:bodyPr>
          <a:lstStyle/>
          <a:p>
            <a:r>
              <a:rPr lang="en-US" sz="6600" kern="1200" cap="all" spc="120" baseline="0" dirty="0">
                <a:solidFill>
                  <a:schemeClr val="tx1"/>
                </a:solidFill>
                <a:latin typeface="+mj-lt"/>
                <a:ea typeface="+mj-ea"/>
                <a:cs typeface="+mj-cs"/>
              </a:rPr>
              <a:t>Daily returns</a:t>
            </a:r>
          </a:p>
        </p:txBody>
      </p:sp>
      <p:sp>
        <p:nvSpPr>
          <p:cNvPr id="16" name="Content Placeholder 15">
            <a:extLst>
              <a:ext uri="{FF2B5EF4-FFF2-40B4-BE49-F238E27FC236}">
                <a16:creationId xmlns:a16="http://schemas.microsoft.com/office/drawing/2014/main" id="{92AE6AB7-D5E2-F921-CB34-DF1F62E635CC}"/>
              </a:ext>
            </a:extLst>
          </p:cNvPr>
          <p:cNvSpPr>
            <a:spLocks noGrp="1"/>
          </p:cNvSpPr>
          <p:nvPr>
            <p:ph sz="half" idx="1"/>
          </p:nvPr>
        </p:nvSpPr>
        <p:spPr>
          <a:xfrm>
            <a:off x="960438" y="2587625"/>
            <a:ext cx="4500737" cy="3594100"/>
          </a:xfrm>
        </p:spPr>
        <p:txBody>
          <a:bodyPr vert="horz" lIns="91440" tIns="45720" rIns="91440" bIns="45720" rtlCol="0" anchor="ctr">
            <a:normAutofit/>
          </a:bodyPr>
          <a:lstStyle/>
          <a:p>
            <a:endParaRPr lang="en-US"/>
          </a:p>
        </p:txBody>
      </p:sp>
      <p:pic>
        <p:nvPicPr>
          <p:cNvPr id="8" name="Content Placeholder 7">
            <a:extLst>
              <a:ext uri="{FF2B5EF4-FFF2-40B4-BE49-F238E27FC236}">
                <a16:creationId xmlns:a16="http://schemas.microsoft.com/office/drawing/2014/main" id="{E1933FB0-7D2A-FA67-E299-2E4E1862C0F2}"/>
              </a:ext>
            </a:extLst>
          </p:cNvPr>
          <p:cNvPicPr>
            <a:picLocks noGrp="1" noChangeAspect="1"/>
          </p:cNvPicPr>
          <p:nvPr>
            <p:ph sz="half" idx="2"/>
          </p:nvPr>
        </p:nvPicPr>
        <p:blipFill rotWithShape="1">
          <a:blip r:embed="rId2"/>
          <a:srcRect r="1" b="7811"/>
          <a:stretch/>
        </p:blipFill>
        <p:spPr>
          <a:xfrm>
            <a:off x="6057551" y="3501632"/>
            <a:ext cx="6097526" cy="3322980"/>
          </a:xfrm>
          <a:prstGeom prst="rect">
            <a:avLst/>
          </a:prstGeom>
        </p:spPr>
      </p:pic>
      <p:pic>
        <p:nvPicPr>
          <p:cNvPr id="6" name="Content Placeholder 5">
            <a:extLst>
              <a:ext uri="{FF2B5EF4-FFF2-40B4-BE49-F238E27FC236}">
                <a16:creationId xmlns:a16="http://schemas.microsoft.com/office/drawing/2014/main" id="{DB827BF6-1118-410B-60DA-916F74D27BE6}"/>
              </a:ext>
            </a:extLst>
          </p:cNvPr>
          <p:cNvPicPr>
            <a:picLocks noChangeAspect="1"/>
          </p:cNvPicPr>
          <p:nvPr/>
        </p:nvPicPr>
        <p:blipFill rotWithShape="1">
          <a:blip r:embed="rId3"/>
          <a:srcRect r="2" b="7835"/>
          <a:stretch/>
        </p:blipFill>
        <p:spPr>
          <a:xfrm>
            <a:off x="6055270" y="36316"/>
            <a:ext cx="6099048" cy="3429000"/>
          </a:xfrm>
          <a:prstGeom prst="rect">
            <a:avLst/>
          </a:prstGeom>
        </p:spPr>
      </p:pic>
      <p:sp>
        <p:nvSpPr>
          <p:cNvPr id="13" name="Title 1">
            <a:extLst>
              <a:ext uri="{FF2B5EF4-FFF2-40B4-BE49-F238E27FC236}">
                <a16:creationId xmlns:a16="http://schemas.microsoft.com/office/drawing/2014/main" id="{6F89B01C-EBD5-45CC-8DA4-447F30A0CFE7}"/>
              </a:ext>
            </a:extLst>
          </p:cNvPr>
          <p:cNvSpPr txBox="1">
            <a:spLocks/>
          </p:cNvSpPr>
          <p:nvPr/>
        </p:nvSpPr>
        <p:spPr>
          <a:xfrm>
            <a:off x="1092290" y="3336924"/>
            <a:ext cx="4500737" cy="209550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a:lstStyle>
          <a:p>
            <a:r>
              <a:rPr lang="en-US" dirty="0">
                <a:solidFill>
                  <a:schemeClr val="tx1"/>
                </a:solidFill>
              </a:rPr>
              <a:t>Weekly</a:t>
            </a:r>
          </a:p>
          <a:p>
            <a:r>
              <a:rPr lang="en-US" dirty="0">
                <a:solidFill>
                  <a:schemeClr val="tx1"/>
                </a:solidFill>
              </a:rPr>
              <a:t>returns</a:t>
            </a:r>
          </a:p>
        </p:txBody>
      </p:sp>
    </p:spTree>
    <p:extLst>
      <p:ext uri="{BB962C8B-B14F-4D97-AF65-F5344CB8AC3E}">
        <p14:creationId xmlns:p14="http://schemas.microsoft.com/office/powerpoint/2010/main" val="827152253"/>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FF317-1387-8EB3-AA52-541ECFE9DC99}"/>
              </a:ext>
            </a:extLst>
          </p:cNvPr>
          <p:cNvSpPr>
            <a:spLocks noGrp="1"/>
          </p:cNvSpPr>
          <p:nvPr>
            <p:ph type="title"/>
          </p:nvPr>
        </p:nvSpPr>
        <p:spPr>
          <a:xfrm>
            <a:off x="960438" y="317499"/>
            <a:ext cx="4500737" cy="2095501"/>
          </a:xfrm>
        </p:spPr>
        <p:txBody>
          <a:bodyPr vert="horz" lIns="91440" tIns="45720" rIns="91440" bIns="45720" rtlCol="0" anchor="ctr">
            <a:normAutofit/>
          </a:bodyPr>
          <a:lstStyle/>
          <a:p>
            <a:r>
              <a:rPr lang="en-US" sz="6600" kern="1200" cap="all" spc="120" baseline="0" dirty="0">
                <a:solidFill>
                  <a:schemeClr val="tx1"/>
                </a:solidFill>
                <a:latin typeface="+mj-lt"/>
                <a:ea typeface="+mj-ea"/>
                <a:cs typeface="+mj-cs"/>
              </a:rPr>
              <a:t>Daily returns</a:t>
            </a:r>
          </a:p>
        </p:txBody>
      </p:sp>
      <p:sp>
        <p:nvSpPr>
          <p:cNvPr id="16" name="Content Placeholder 15">
            <a:extLst>
              <a:ext uri="{FF2B5EF4-FFF2-40B4-BE49-F238E27FC236}">
                <a16:creationId xmlns:a16="http://schemas.microsoft.com/office/drawing/2014/main" id="{92AE6AB7-D5E2-F921-CB34-DF1F62E635CC}"/>
              </a:ext>
            </a:extLst>
          </p:cNvPr>
          <p:cNvSpPr>
            <a:spLocks noGrp="1"/>
          </p:cNvSpPr>
          <p:nvPr>
            <p:ph sz="half" idx="1"/>
          </p:nvPr>
        </p:nvSpPr>
        <p:spPr>
          <a:xfrm>
            <a:off x="960438" y="2587625"/>
            <a:ext cx="4500737" cy="3594100"/>
          </a:xfrm>
        </p:spPr>
        <p:txBody>
          <a:bodyPr vert="horz" lIns="91440" tIns="45720" rIns="91440" bIns="45720" rtlCol="0" anchor="ctr">
            <a:normAutofit/>
          </a:bodyPr>
          <a:lstStyle/>
          <a:p>
            <a:endParaRPr lang="en-US"/>
          </a:p>
        </p:txBody>
      </p:sp>
      <p:sp>
        <p:nvSpPr>
          <p:cNvPr id="13" name="Title 1">
            <a:extLst>
              <a:ext uri="{FF2B5EF4-FFF2-40B4-BE49-F238E27FC236}">
                <a16:creationId xmlns:a16="http://schemas.microsoft.com/office/drawing/2014/main" id="{6F89B01C-EBD5-45CC-8DA4-447F30A0CFE7}"/>
              </a:ext>
            </a:extLst>
          </p:cNvPr>
          <p:cNvSpPr txBox="1">
            <a:spLocks/>
          </p:cNvSpPr>
          <p:nvPr/>
        </p:nvSpPr>
        <p:spPr>
          <a:xfrm>
            <a:off x="857695" y="3397250"/>
            <a:ext cx="4500737" cy="209550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a:lstStyle>
          <a:p>
            <a:r>
              <a:rPr lang="en-US" dirty="0">
                <a:solidFill>
                  <a:schemeClr val="tx1"/>
                </a:solidFill>
              </a:rPr>
              <a:t>quarterly</a:t>
            </a:r>
          </a:p>
          <a:p>
            <a:r>
              <a:rPr lang="en-US" dirty="0">
                <a:solidFill>
                  <a:schemeClr val="tx1"/>
                </a:solidFill>
              </a:rPr>
              <a:t>returns</a:t>
            </a:r>
          </a:p>
        </p:txBody>
      </p:sp>
      <p:sp>
        <p:nvSpPr>
          <p:cNvPr id="3" name="Title 1">
            <a:extLst>
              <a:ext uri="{FF2B5EF4-FFF2-40B4-BE49-F238E27FC236}">
                <a16:creationId xmlns:a16="http://schemas.microsoft.com/office/drawing/2014/main" id="{173DFA09-7F38-81A1-CDCB-50D43F467015}"/>
              </a:ext>
            </a:extLst>
          </p:cNvPr>
          <p:cNvSpPr txBox="1">
            <a:spLocks/>
          </p:cNvSpPr>
          <p:nvPr/>
        </p:nvSpPr>
        <p:spPr>
          <a:xfrm>
            <a:off x="857695" y="440786"/>
            <a:ext cx="4500737" cy="209550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a:lstStyle>
          <a:p>
            <a:r>
              <a:rPr lang="en-US" dirty="0"/>
              <a:t>Monthly returns</a:t>
            </a:r>
          </a:p>
        </p:txBody>
      </p:sp>
      <p:sp>
        <p:nvSpPr>
          <p:cNvPr id="5" name="Content Placeholder 4">
            <a:extLst>
              <a:ext uri="{FF2B5EF4-FFF2-40B4-BE49-F238E27FC236}">
                <a16:creationId xmlns:a16="http://schemas.microsoft.com/office/drawing/2014/main" id="{4F5F2E60-9537-DA33-4DE2-D13DAC90AE67}"/>
              </a:ext>
            </a:extLst>
          </p:cNvPr>
          <p:cNvSpPr>
            <a:spLocks noGrp="1"/>
          </p:cNvSpPr>
          <p:nvPr>
            <p:ph sz="half" idx="2"/>
          </p:nvPr>
        </p:nvSpPr>
        <p:spPr/>
        <p:txBody>
          <a:bodyPr/>
          <a:lstStyle/>
          <a:p>
            <a:endParaRPr lang="en-US"/>
          </a:p>
        </p:txBody>
      </p:sp>
      <p:pic>
        <p:nvPicPr>
          <p:cNvPr id="9" name="Picture 8">
            <a:extLst>
              <a:ext uri="{FF2B5EF4-FFF2-40B4-BE49-F238E27FC236}">
                <a16:creationId xmlns:a16="http://schemas.microsoft.com/office/drawing/2014/main" id="{0F6B9BDF-08E9-CC97-22F9-316A61B97793}"/>
              </a:ext>
            </a:extLst>
          </p:cNvPr>
          <p:cNvPicPr>
            <a:picLocks noChangeAspect="1"/>
          </p:cNvPicPr>
          <p:nvPr/>
        </p:nvPicPr>
        <p:blipFill>
          <a:blip r:embed="rId2"/>
          <a:stretch>
            <a:fillRect/>
          </a:stretch>
        </p:blipFill>
        <p:spPr>
          <a:xfrm>
            <a:off x="6478415" y="71919"/>
            <a:ext cx="5666702" cy="3464861"/>
          </a:xfrm>
          <a:prstGeom prst="rect">
            <a:avLst/>
          </a:prstGeom>
        </p:spPr>
      </p:pic>
      <p:pic>
        <p:nvPicPr>
          <p:cNvPr id="11" name="Picture 10">
            <a:extLst>
              <a:ext uri="{FF2B5EF4-FFF2-40B4-BE49-F238E27FC236}">
                <a16:creationId xmlns:a16="http://schemas.microsoft.com/office/drawing/2014/main" id="{F0FF3692-BF15-7AE4-04A7-C893D795E0EE}"/>
              </a:ext>
            </a:extLst>
          </p:cNvPr>
          <p:cNvPicPr>
            <a:picLocks noChangeAspect="1"/>
          </p:cNvPicPr>
          <p:nvPr/>
        </p:nvPicPr>
        <p:blipFill>
          <a:blip r:embed="rId3"/>
          <a:stretch>
            <a:fillRect/>
          </a:stretch>
        </p:blipFill>
        <p:spPr>
          <a:xfrm>
            <a:off x="6478414" y="3591527"/>
            <a:ext cx="5666701" cy="3194554"/>
          </a:xfrm>
          <a:prstGeom prst="rect">
            <a:avLst/>
          </a:prstGeom>
        </p:spPr>
      </p:pic>
    </p:spTree>
    <p:extLst>
      <p:ext uri="{BB962C8B-B14F-4D97-AF65-F5344CB8AC3E}">
        <p14:creationId xmlns:p14="http://schemas.microsoft.com/office/powerpoint/2010/main" val="2812407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D153959-30FA-4987-A094-7243641F4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77F89CE-BF52-4AF5-8B0B-7E9693734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6C5BF4F6-8A89-BC6A-6A33-078D6BAD2F51}"/>
              </a:ext>
            </a:extLst>
          </p:cNvPr>
          <p:cNvSpPr>
            <a:spLocks noGrp="1"/>
          </p:cNvSpPr>
          <p:nvPr>
            <p:ph type="title"/>
          </p:nvPr>
        </p:nvSpPr>
        <p:spPr>
          <a:xfrm>
            <a:off x="796868" y="49932"/>
            <a:ext cx="4500737" cy="813097"/>
          </a:xfrm>
        </p:spPr>
        <p:txBody>
          <a:bodyPr vert="horz" lIns="91440" tIns="45720" rIns="91440" bIns="45720" rtlCol="0" anchor="ctr">
            <a:normAutofit/>
          </a:bodyPr>
          <a:lstStyle/>
          <a:p>
            <a:r>
              <a:rPr lang="en-US" sz="4800" kern="1200" cap="all" spc="120" baseline="0" dirty="0">
                <a:solidFill>
                  <a:schemeClr val="bg1"/>
                </a:solidFill>
                <a:latin typeface="+mj-lt"/>
                <a:ea typeface="+mj-ea"/>
                <a:cs typeface="+mj-cs"/>
              </a:rPr>
              <a:t>Decomposition</a:t>
            </a:r>
          </a:p>
        </p:txBody>
      </p:sp>
      <p:sp>
        <p:nvSpPr>
          <p:cNvPr id="3" name="Text Placeholder 2">
            <a:extLst>
              <a:ext uri="{FF2B5EF4-FFF2-40B4-BE49-F238E27FC236}">
                <a16:creationId xmlns:a16="http://schemas.microsoft.com/office/drawing/2014/main" id="{1F1D3B14-778D-A80B-EEA4-C794AEE27C10}"/>
              </a:ext>
            </a:extLst>
          </p:cNvPr>
          <p:cNvSpPr>
            <a:spLocks noGrp="1"/>
          </p:cNvSpPr>
          <p:nvPr>
            <p:ph type="body" sz="half" idx="2"/>
          </p:nvPr>
        </p:nvSpPr>
        <p:spPr>
          <a:xfrm>
            <a:off x="92467" y="863029"/>
            <a:ext cx="5845995" cy="5866544"/>
          </a:xfrm>
        </p:spPr>
        <p:txBody>
          <a:bodyPr vert="horz" lIns="91440" tIns="45720" rIns="91440" bIns="45720" rtlCol="0" anchor="t">
            <a:normAutofit/>
          </a:bodyPr>
          <a:lstStyle/>
          <a:p>
            <a:pPr marL="342900" indent="-342900">
              <a:buFont typeface="Arial" panose="020B0604020202020204" pitchFamily="34" charset="0"/>
              <a:buChar char="•"/>
            </a:pPr>
            <a:r>
              <a:rPr lang="en-US" dirty="0">
                <a:solidFill>
                  <a:schemeClr val="bg1"/>
                </a:solidFill>
              </a:rPr>
              <a:t>The original data is relatively stable over time, without clear trends or seasonality.</a:t>
            </a:r>
          </a:p>
          <a:p>
            <a:pPr marL="342900" indent="-342900">
              <a:buFont typeface="Arial" panose="020B0604020202020204" pitchFamily="34" charset="0"/>
              <a:buChar char="•"/>
            </a:pPr>
            <a:r>
              <a:rPr lang="en-US" dirty="0">
                <a:solidFill>
                  <a:schemeClr val="bg1"/>
                </a:solidFill>
              </a:rPr>
              <a:t>The trend component varies slightly but generally remains close to a constant mean, indicating little long-term trend in the data.</a:t>
            </a:r>
          </a:p>
          <a:p>
            <a:pPr marL="342900" indent="-342900">
              <a:buFont typeface="Arial" panose="020B0604020202020204" pitchFamily="34" charset="0"/>
              <a:buChar char="•"/>
            </a:pPr>
            <a:r>
              <a:rPr lang="en-US" dirty="0">
                <a:solidFill>
                  <a:schemeClr val="bg1"/>
                </a:solidFill>
              </a:rPr>
              <a:t>The seasonal plot does not display a consistent pattern, suggesting seasonality is not a significant factor in this series.</a:t>
            </a:r>
          </a:p>
          <a:p>
            <a:pPr marL="342900" indent="-342900">
              <a:buFont typeface="Arial" panose="020B0604020202020204" pitchFamily="34" charset="0"/>
              <a:buChar char="•"/>
            </a:pPr>
            <a:r>
              <a:rPr lang="en-US" dirty="0">
                <a:solidFill>
                  <a:schemeClr val="bg1"/>
                </a:solidFill>
              </a:rPr>
              <a:t>The remainder (residuals) component exhibits random fluctuations, which is characteristic of a white noise process.</a:t>
            </a:r>
          </a:p>
        </p:txBody>
      </p:sp>
      <p:pic>
        <p:nvPicPr>
          <p:cNvPr id="6" name="Content Placeholder 5">
            <a:extLst>
              <a:ext uri="{FF2B5EF4-FFF2-40B4-BE49-F238E27FC236}">
                <a16:creationId xmlns:a16="http://schemas.microsoft.com/office/drawing/2014/main" id="{79F12191-1ACB-D141-801E-696283CF02E8}"/>
              </a:ext>
            </a:extLst>
          </p:cNvPr>
          <p:cNvPicPr>
            <a:picLocks noGrp="1" noChangeAspect="1"/>
          </p:cNvPicPr>
          <p:nvPr>
            <p:ph idx="1"/>
          </p:nvPr>
        </p:nvPicPr>
        <p:blipFill>
          <a:blip r:embed="rId2"/>
          <a:stretch>
            <a:fillRect/>
          </a:stretch>
        </p:blipFill>
        <p:spPr>
          <a:xfrm>
            <a:off x="6092950" y="462338"/>
            <a:ext cx="6006584" cy="5661060"/>
          </a:xfrm>
          <a:prstGeom prst="rect">
            <a:avLst/>
          </a:prstGeom>
        </p:spPr>
      </p:pic>
    </p:spTree>
    <p:extLst>
      <p:ext uri="{BB962C8B-B14F-4D97-AF65-F5344CB8AC3E}">
        <p14:creationId xmlns:p14="http://schemas.microsoft.com/office/powerpoint/2010/main" val="2950986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1D153959-30FA-4987-A094-7243641F4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F58FB36D-73B3-45EF-8CD4-221CCC8BE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D7835D7-DF12-420F-843A-1C5083D2B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6C5BF4F6-8A89-BC6A-6A33-078D6BAD2F51}"/>
              </a:ext>
            </a:extLst>
          </p:cNvPr>
          <p:cNvSpPr>
            <a:spLocks noGrp="1"/>
          </p:cNvSpPr>
          <p:nvPr>
            <p:ph type="title"/>
          </p:nvPr>
        </p:nvSpPr>
        <p:spPr>
          <a:xfrm>
            <a:off x="960120" y="317814"/>
            <a:ext cx="10268712" cy="1700784"/>
          </a:xfrm>
        </p:spPr>
        <p:txBody>
          <a:bodyPr vert="horz" lIns="91440" tIns="45720" rIns="91440" bIns="45720" rtlCol="0" anchor="ctr">
            <a:normAutofit/>
          </a:bodyPr>
          <a:lstStyle/>
          <a:p>
            <a:pPr algn="ctr"/>
            <a:r>
              <a:rPr lang="en-US" kern="1200" cap="all" spc="120" baseline="0" dirty="0">
                <a:solidFill>
                  <a:schemeClr val="bg1"/>
                </a:solidFill>
                <a:latin typeface="+mj-lt"/>
                <a:ea typeface="+mj-ea"/>
                <a:cs typeface="+mj-cs"/>
              </a:rPr>
              <a:t>Model comparison</a:t>
            </a:r>
          </a:p>
        </p:txBody>
      </p:sp>
      <p:sp>
        <p:nvSpPr>
          <p:cNvPr id="3" name="Text Placeholder 2">
            <a:extLst>
              <a:ext uri="{FF2B5EF4-FFF2-40B4-BE49-F238E27FC236}">
                <a16:creationId xmlns:a16="http://schemas.microsoft.com/office/drawing/2014/main" id="{1F1D3B14-778D-A80B-EEA4-C794AEE27C10}"/>
              </a:ext>
            </a:extLst>
          </p:cNvPr>
          <p:cNvSpPr>
            <a:spLocks noGrp="1"/>
          </p:cNvSpPr>
          <p:nvPr>
            <p:ph type="body" sz="half" idx="2"/>
          </p:nvPr>
        </p:nvSpPr>
        <p:spPr>
          <a:xfrm>
            <a:off x="195209" y="2264989"/>
            <a:ext cx="6547497" cy="4464584"/>
          </a:xfrm>
        </p:spPr>
        <p:txBody>
          <a:bodyPr vert="horz" lIns="91440" tIns="45720" rIns="91440" bIns="45720" rtlCol="0" anchor="t">
            <a:normAutofit/>
          </a:bodyPr>
          <a:lstStyle/>
          <a:p>
            <a:pPr marL="342900" indent="-342900">
              <a:lnSpc>
                <a:spcPct val="91000"/>
              </a:lnSpc>
              <a:buFont typeface="Arial" panose="020B0604020202020204" pitchFamily="34" charset="0"/>
              <a:buChar char="•"/>
            </a:pPr>
            <a:r>
              <a:rPr lang="en-US" sz="1700" dirty="0"/>
              <a:t>Models Compared: It compares 12 different models, each with increasing order of AR and MA components. For example, AR(1), MA(1) for the first model, up to AR(12), MA(12) for the twelfth model.</a:t>
            </a:r>
          </a:p>
          <a:p>
            <a:pPr marL="342900" indent="-342900">
              <a:lnSpc>
                <a:spcPct val="91000"/>
              </a:lnSpc>
              <a:buFont typeface="Arial" panose="020B0604020202020204" pitchFamily="34" charset="0"/>
              <a:buChar char="•"/>
            </a:pPr>
            <a:r>
              <a:rPr lang="en-US" sz="1700" dirty="0"/>
              <a:t>Criteria for Model Selection: AIC and BIC are both used to assess the quality of each model. Generally, lower values are better, indicating a more suitable model for the data.</a:t>
            </a:r>
          </a:p>
          <a:p>
            <a:pPr marL="342900" indent="-342900">
              <a:lnSpc>
                <a:spcPct val="91000"/>
              </a:lnSpc>
              <a:buFont typeface="Arial" panose="020B0604020202020204" pitchFamily="34" charset="0"/>
              <a:buChar char="•"/>
            </a:pPr>
            <a:r>
              <a:rPr lang="en-US" sz="1700" dirty="0"/>
              <a:t>Optimal Model: Without the specific values being legible, one would typically look for the model(s) with the lowest AIC and BIC values to identify the best-fitting model.</a:t>
            </a:r>
          </a:p>
          <a:p>
            <a:pPr marL="342900" indent="-342900">
              <a:lnSpc>
                <a:spcPct val="91000"/>
              </a:lnSpc>
              <a:buFont typeface="Arial" panose="020B0604020202020204" pitchFamily="34" charset="0"/>
              <a:buChar char="•"/>
            </a:pPr>
            <a:r>
              <a:rPr lang="en-US" sz="1700" dirty="0"/>
              <a:t>Best Model Indicator: The table is likely sorted by increasing complexity of the models. The goal is to find a model with the lowest AIC and BIC, suggesting an optimal balance between model fit and complexity.</a:t>
            </a:r>
          </a:p>
        </p:txBody>
      </p:sp>
      <p:pic>
        <p:nvPicPr>
          <p:cNvPr id="10" name="Content Placeholder 9">
            <a:extLst>
              <a:ext uri="{FF2B5EF4-FFF2-40B4-BE49-F238E27FC236}">
                <a16:creationId xmlns:a16="http://schemas.microsoft.com/office/drawing/2014/main" id="{92ED0C2E-E498-13A1-9C11-90FA025F16B7}"/>
              </a:ext>
            </a:extLst>
          </p:cNvPr>
          <p:cNvPicPr>
            <a:picLocks noGrp="1" noChangeAspect="1"/>
          </p:cNvPicPr>
          <p:nvPr>
            <p:ph idx="1"/>
          </p:nvPr>
        </p:nvPicPr>
        <p:blipFill>
          <a:blip r:embed="rId2"/>
          <a:stretch>
            <a:fillRect/>
          </a:stretch>
        </p:blipFill>
        <p:spPr>
          <a:xfrm>
            <a:off x="6842589" y="2363874"/>
            <a:ext cx="5154202" cy="4067747"/>
          </a:xfrm>
          <a:prstGeom prst="rect">
            <a:avLst/>
          </a:prstGeom>
        </p:spPr>
      </p:pic>
    </p:spTree>
    <p:extLst>
      <p:ext uri="{BB962C8B-B14F-4D97-AF65-F5344CB8AC3E}">
        <p14:creationId xmlns:p14="http://schemas.microsoft.com/office/powerpoint/2010/main" val="3899217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FF317-1387-8EB3-AA52-541ECFE9DC99}"/>
              </a:ext>
            </a:extLst>
          </p:cNvPr>
          <p:cNvSpPr>
            <a:spLocks noGrp="1"/>
          </p:cNvSpPr>
          <p:nvPr>
            <p:ph type="title"/>
          </p:nvPr>
        </p:nvSpPr>
        <p:spPr>
          <a:xfrm>
            <a:off x="960438" y="317499"/>
            <a:ext cx="4500737" cy="2095501"/>
          </a:xfrm>
        </p:spPr>
        <p:txBody>
          <a:bodyPr vert="horz" lIns="91440" tIns="45720" rIns="91440" bIns="45720" rtlCol="0" anchor="ctr">
            <a:normAutofit/>
          </a:bodyPr>
          <a:lstStyle/>
          <a:p>
            <a:r>
              <a:rPr lang="en-US" sz="6600" kern="1200" cap="all" spc="120" baseline="0" dirty="0">
                <a:solidFill>
                  <a:schemeClr val="tx1"/>
                </a:solidFill>
                <a:latin typeface="+mj-lt"/>
                <a:ea typeface="+mj-ea"/>
                <a:cs typeface="+mj-cs"/>
              </a:rPr>
              <a:t>Daily returns</a:t>
            </a:r>
          </a:p>
        </p:txBody>
      </p:sp>
      <p:sp>
        <p:nvSpPr>
          <p:cNvPr id="16" name="Content Placeholder 15">
            <a:extLst>
              <a:ext uri="{FF2B5EF4-FFF2-40B4-BE49-F238E27FC236}">
                <a16:creationId xmlns:a16="http://schemas.microsoft.com/office/drawing/2014/main" id="{92AE6AB7-D5E2-F921-CB34-DF1F62E635CC}"/>
              </a:ext>
            </a:extLst>
          </p:cNvPr>
          <p:cNvSpPr>
            <a:spLocks noGrp="1"/>
          </p:cNvSpPr>
          <p:nvPr>
            <p:ph sz="half" idx="1"/>
          </p:nvPr>
        </p:nvSpPr>
        <p:spPr>
          <a:xfrm>
            <a:off x="145507" y="2647950"/>
            <a:ext cx="4500737" cy="3594100"/>
          </a:xfrm>
        </p:spPr>
        <p:txBody>
          <a:bodyPr vert="horz" lIns="91440" tIns="45720" rIns="91440" bIns="45720" rtlCol="0" anchor="ctr">
            <a:normAutofit/>
          </a:bodyPr>
          <a:lstStyle/>
          <a:p>
            <a:endParaRPr lang="en-US" dirty="0"/>
          </a:p>
        </p:txBody>
      </p:sp>
      <p:sp>
        <p:nvSpPr>
          <p:cNvPr id="13" name="Title 1">
            <a:extLst>
              <a:ext uri="{FF2B5EF4-FFF2-40B4-BE49-F238E27FC236}">
                <a16:creationId xmlns:a16="http://schemas.microsoft.com/office/drawing/2014/main" id="{6F89B01C-EBD5-45CC-8DA4-447F30A0CFE7}"/>
              </a:ext>
            </a:extLst>
          </p:cNvPr>
          <p:cNvSpPr txBox="1">
            <a:spLocks/>
          </p:cNvSpPr>
          <p:nvPr/>
        </p:nvSpPr>
        <p:spPr>
          <a:xfrm>
            <a:off x="106407" y="3859587"/>
            <a:ext cx="4500737" cy="209550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a:lstStyle>
          <a:p>
            <a:r>
              <a:rPr lang="en-US" dirty="0">
                <a:solidFill>
                  <a:schemeClr val="tx1"/>
                </a:solidFill>
              </a:rPr>
              <a:t>Bic score graph</a:t>
            </a:r>
          </a:p>
        </p:txBody>
      </p:sp>
      <p:sp>
        <p:nvSpPr>
          <p:cNvPr id="3" name="Title 1">
            <a:extLst>
              <a:ext uri="{FF2B5EF4-FFF2-40B4-BE49-F238E27FC236}">
                <a16:creationId xmlns:a16="http://schemas.microsoft.com/office/drawing/2014/main" id="{173DFA09-7F38-81A1-CDCB-50D43F467015}"/>
              </a:ext>
            </a:extLst>
          </p:cNvPr>
          <p:cNvSpPr txBox="1">
            <a:spLocks/>
          </p:cNvSpPr>
          <p:nvPr/>
        </p:nvSpPr>
        <p:spPr>
          <a:xfrm>
            <a:off x="0" y="235303"/>
            <a:ext cx="4500737" cy="209550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a:lstStyle>
          <a:p>
            <a:r>
              <a:rPr lang="en-US" dirty="0"/>
              <a:t>AIC score graph</a:t>
            </a:r>
          </a:p>
        </p:txBody>
      </p:sp>
      <p:sp>
        <p:nvSpPr>
          <p:cNvPr id="5" name="Content Placeholder 4">
            <a:extLst>
              <a:ext uri="{FF2B5EF4-FFF2-40B4-BE49-F238E27FC236}">
                <a16:creationId xmlns:a16="http://schemas.microsoft.com/office/drawing/2014/main" id="{4F5F2E60-9537-DA33-4DE2-D13DAC90AE67}"/>
              </a:ext>
            </a:extLst>
          </p:cNvPr>
          <p:cNvSpPr>
            <a:spLocks noGrp="1"/>
          </p:cNvSpPr>
          <p:nvPr>
            <p:ph sz="half" idx="2"/>
          </p:nvPr>
        </p:nvSpPr>
        <p:spPr/>
        <p:txBody>
          <a:bodyPr/>
          <a:lstStyle/>
          <a:p>
            <a:endParaRPr lang="en-US"/>
          </a:p>
        </p:txBody>
      </p:sp>
      <p:pic>
        <p:nvPicPr>
          <p:cNvPr id="6" name="Picture 5">
            <a:extLst>
              <a:ext uri="{FF2B5EF4-FFF2-40B4-BE49-F238E27FC236}">
                <a16:creationId xmlns:a16="http://schemas.microsoft.com/office/drawing/2014/main" id="{4A9B9EB6-43E8-4308-51FC-5A7E88654CB8}"/>
              </a:ext>
            </a:extLst>
          </p:cNvPr>
          <p:cNvPicPr>
            <a:picLocks noChangeAspect="1"/>
          </p:cNvPicPr>
          <p:nvPr/>
        </p:nvPicPr>
        <p:blipFill>
          <a:blip r:embed="rId2"/>
          <a:stretch>
            <a:fillRect/>
          </a:stretch>
        </p:blipFill>
        <p:spPr>
          <a:xfrm>
            <a:off x="6465002" y="81193"/>
            <a:ext cx="5622915" cy="3031877"/>
          </a:xfrm>
          <a:prstGeom prst="rect">
            <a:avLst/>
          </a:prstGeom>
        </p:spPr>
      </p:pic>
      <p:pic>
        <p:nvPicPr>
          <p:cNvPr id="8" name="Picture 7">
            <a:extLst>
              <a:ext uri="{FF2B5EF4-FFF2-40B4-BE49-F238E27FC236}">
                <a16:creationId xmlns:a16="http://schemas.microsoft.com/office/drawing/2014/main" id="{3259F8A5-1BFC-5EB6-CFD4-BADFF7E82B28}"/>
              </a:ext>
            </a:extLst>
          </p:cNvPr>
          <p:cNvPicPr>
            <a:picLocks noChangeAspect="1"/>
          </p:cNvPicPr>
          <p:nvPr/>
        </p:nvPicPr>
        <p:blipFill>
          <a:blip r:embed="rId3"/>
          <a:stretch>
            <a:fillRect/>
          </a:stretch>
        </p:blipFill>
        <p:spPr>
          <a:xfrm>
            <a:off x="6491768" y="3429000"/>
            <a:ext cx="5516955" cy="3331624"/>
          </a:xfrm>
          <a:prstGeom prst="rect">
            <a:avLst/>
          </a:prstGeom>
        </p:spPr>
      </p:pic>
    </p:spTree>
    <p:extLst>
      <p:ext uri="{BB962C8B-B14F-4D97-AF65-F5344CB8AC3E}">
        <p14:creationId xmlns:p14="http://schemas.microsoft.com/office/powerpoint/2010/main" val="639270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50588882-78AB-9E22-BBDC-C94417618BF6}"/>
              </a:ext>
            </a:extLst>
          </p:cNvPr>
          <p:cNvPicPr>
            <a:picLocks noGrp="1" noChangeAspect="1"/>
          </p:cNvPicPr>
          <p:nvPr>
            <p:ph idx="1"/>
          </p:nvPr>
        </p:nvPicPr>
        <p:blipFill>
          <a:blip r:embed="rId2"/>
          <a:stretch>
            <a:fillRect/>
          </a:stretch>
        </p:blipFill>
        <p:spPr>
          <a:xfrm>
            <a:off x="5183188" y="2804846"/>
            <a:ext cx="6844424" cy="3195262"/>
          </a:xfrm>
        </p:spPr>
      </p:pic>
      <p:sp>
        <p:nvSpPr>
          <p:cNvPr id="3" name="Text Placeholder 2">
            <a:extLst>
              <a:ext uri="{FF2B5EF4-FFF2-40B4-BE49-F238E27FC236}">
                <a16:creationId xmlns:a16="http://schemas.microsoft.com/office/drawing/2014/main" id="{9B4FAFFD-44B0-A7C7-75B7-B30315338FAB}"/>
              </a:ext>
            </a:extLst>
          </p:cNvPr>
          <p:cNvSpPr>
            <a:spLocks noGrp="1"/>
          </p:cNvSpPr>
          <p:nvPr>
            <p:ph type="body" sz="half" idx="2"/>
          </p:nvPr>
        </p:nvSpPr>
        <p:spPr>
          <a:xfrm>
            <a:off x="164388" y="2383604"/>
            <a:ext cx="4607638" cy="4345969"/>
          </a:xfrm>
        </p:spPr>
        <p:txBody>
          <a:bodyPr>
            <a:normAutofit fontScale="70000" lnSpcReduction="20000"/>
          </a:bodyPr>
          <a:lstStyle/>
          <a:p>
            <a:pPr marL="342900" indent="-342900">
              <a:buFont typeface="Arial" panose="020B0604020202020204" pitchFamily="34" charset="0"/>
              <a:buChar char="•"/>
            </a:pPr>
            <a:r>
              <a:rPr lang="en-US" dirty="0"/>
              <a:t>This output is the results from an ARIMA(2,0,3) model.</a:t>
            </a:r>
          </a:p>
          <a:p>
            <a:pPr marL="342900" indent="-342900">
              <a:buFont typeface="Arial" panose="020B0604020202020204" pitchFamily="34" charset="0"/>
              <a:buChar char="•"/>
            </a:pPr>
            <a:r>
              <a:rPr lang="en-US" dirty="0"/>
              <a:t>The estimated coefficients for the AR terms are -1.7595 and -0.9016, and for the MA terms, they are 1.4584, 0.4335, and -0.1563, with a small positive intercept of 0.0018.</a:t>
            </a:r>
          </a:p>
          <a:p>
            <a:pPr marL="342900" indent="-342900">
              <a:buFont typeface="Arial" panose="020B0604020202020204" pitchFamily="34" charset="0"/>
              <a:buChar char="•"/>
            </a:pPr>
            <a:r>
              <a:rPr lang="en-US" dirty="0"/>
              <a:t>The standard errors are relatively small, suggesting the coefficients are estimated with precision.</a:t>
            </a:r>
          </a:p>
          <a:p>
            <a:pPr marL="342900" indent="-342900">
              <a:buFont typeface="Arial" panose="020B0604020202020204" pitchFamily="34" charset="0"/>
              <a:buChar char="•"/>
            </a:pPr>
            <a:r>
              <a:rPr lang="en-US" dirty="0"/>
              <a:t>The variance of the model's residuals (sigma^2) is very low at 0.0003705, indicating a good fit, and the log-likelihood and AIC values suggest the model is a strong candidate for capturing the patterns in the data.</a:t>
            </a:r>
          </a:p>
        </p:txBody>
      </p:sp>
      <p:sp>
        <p:nvSpPr>
          <p:cNvPr id="4" name="Title 3">
            <a:extLst>
              <a:ext uri="{FF2B5EF4-FFF2-40B4-BE49-F238E27FC236}">
                <a16:creationId xmlns:a16="http://schemas.microsoft.com/office/drawing/2014/main" id="{9490E822-182C-29E9-27E0-FDD1CD5A7137}"/>
              </a:ext>
            </a:extLst>
          </p:cNvPr>
          <p:cNvSpPr>
            <a:spLocks noGrp="1"/>
          </p:cNvSpPr>
          <p:nvPr>
            <p:ph type="title"/>
          </p:nvPr>
        </p:nvSpPr>
        <p:spPr/>
        <p:txBody>
          <a:bodyPr/>
          <a:lstStyle/>
          <a:p>
            <a:pPr algn="ctr"/>
            <a:r>
              <a:rPr lang="en-US" dirty="0"/>
              <a:t>ARMA (2,0,3) model</a:t>
            </a:r>
          </a:p>
        </p:txBody>
      </p:sp>
    </p:spTree>
    <p:extLst>
      <p:ext uri="{BB962C8B-B14F-4D97-AF65-F5344CB8AC3E}">
        <p14:creationId xmlns:p14="http://schemas.microsoft.com/office/powerpoint/2010/main" val="292977986"/>
      </p:ext>
    </p:extLst>
  </p:cSld>
  <p:clrMapOvr>
    <a:masterClrMapping/>
  </p:clrMapOvr>
</p:sld>
</file>

<file path=ppt/theme/theme1.xml><?xml version="1.0" encoding="utf-8"?>
<a:theme xmlns:a="http://schemas.openxmlformats.org/drawingml/2006/main" name="JuxtaposeVTI">
  <a:themeElements>
    <a:clrScheme name="Juxtapose">
      <a:dk1>
        <a:sysClr val="windowText" lastClr="000000"/>
      </a:dk1>
      <a:lt1>
        <a:sysClr val="window" lastClr="FFFFFF"/>
      </a:lt1>
      <a:dk2>
        <a:srgbClr val="3F3F3F"/>
      </a:dk2>
      <a:lt2>
        <a:srgbClr val="F8F7F5"/>
      </a:lt2>
      <a:accent1>
        <a:srgbClr val="F99700"/>
      </a:accent1>
      <a:accent2>
        <a:srgbClr val="00BAC7"/>
      </a:accent2>
      <a:accent3>
        <a:srgbClr val="FF5C21"/>
      </a:accent3>
      <a:accent4>
        <a:srgbClr val="6F7EFD"/>
      </a:accent4>
      <a:accent5>
        <a:srgbClr val="ACACAC"/>
      </a:accent5>
      <a:accent6>
        <a:srgbClr val="737373"/>
      </a:accent6>
      <a:hlink>
        <a:srgbClr val="0099FF"/>
      </a:hlink>
      <a:folHlink>
        <a:srgbClr val="868686"/>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docProps/app.xml><?xml version="1.0" encoding="utf-8"?>
<Properties xmlns="http://schemas.openxmlformats.org/officeDocument/2006/extended-properties" xmlns:vt="http://schemas.openxmlformats.org/officeDocument/2006/docPropsVTypes">
  <TotalTime>306</TotalTime>
  <Words>976</Words>
  <Application>Microsoft Office PowerPoint</Application>
  <PresentationFormat>Widescreen</PresentationFormat>
  <Paragraphs>42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Franklin Gothic Demi Cond</vt:lpstr>
      <vt:lpstr>Franklin Gothic Medium</vt:lpstr>
      <vt:lpstr>Wingdings</vt:lpstr>
      <vt:lpstr>JuxtaposeVTI</vt:lpstr>
      <vt:lpstr>Applied Time Series project</vt:lpstr>
      <vt:lpstr>Scope of this project</vt:lpstr>
      <vt:lpstr>Time series plot of our data</vt:lpstr>
      <vt:lpstr>Daily returns</vt:lpstr>
      <vt:lpstr>Daily returns</vt:lpstr>
      <vt:lpstr>Decomposition</vt:lpstr>
      <vt:lpstr>Model comparison</vt:lpstr>
      <vt:lpstr>Daily returns</vt:lpstr>
      <vt:lpstr>ARMA (2,0,3) model</vt:lpstr>
      <vt:lpstr>ACF of residuals of final model</vt:lpstr>
      <vt:lpstr>Model msfe comparison</vt:lpstr>
      <vt:lpstr>Forecast comparison</vt:lpstr>
      <vt:lpstr>forecasts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Time Series project</dc:title>
  <dc:creator>Bhadane, Jayesh</dc:creator>
  <cp:lastModifiedBy>Bhadane, Jayesh</cp:lastModifiedBy>
  <cp:revision>4</cp:revision>
  <dcterms:created xsi:type="dcterms:W3CDTF">2024-04-26T13:39:01Z</dcterms:created>
  <dcterms:modified xsi:type="dcterms:W3CDTF">2024-04-26T20:55:42Z</dcterms:modified>
</cp:coreProperties>
</file>