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regular.fntdata"/><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3dcc555ef_2_1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d3dcc555ef_2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83db26e2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d83db26e27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83db26e2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d83db26e27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83db26e2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d83db26e27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3dcc555ef_2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d3dcc555ef_2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83db26e2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83db26e2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83db26e2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d83db26e2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3dcc555ef_2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d3dcc555ef_2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3dcc555ef_2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d3dcc555ef_2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83db26e2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d83db26e27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83db26e27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83db26e27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83db26e27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83db26e27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3dcc555ef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d3dcc555ef_2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3dcc555ef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d3dcc555ef_2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83db26e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d83db26e2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3dcc555ef_2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d3dcc555ef_2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3dcc555ef_2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d3dcc555ef_2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54" name="Shape 54"/>
        <p:cNvGrpSpPr/>
        <p:nvPr/>
      </p:nvGrpSpPr>
      <p:grpSpPr>
        <a:xfrm>
          <a:off x="0" y="0"/>
          <a:ext cx="0" cy="0"/>
          <a:chOff x="0" y="0"/>
          <a:chExt cx="0" cy="0"/>
        </a:xfrm>
      </p:grpSpPr>
      <p:sp>
        <p:nvSpPr>
          <p:cNvPr id="55" name="Google Shape;55;p1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14"/>
          <p:cNvGrpSpPr/>
          <p:nvPr/>
        </p:nvGrpSpPr>
        <p:grpSpPr>
          <a:xfrm>
            <a:off x="255200" y="592"/>
            <a:ext cx="2250363" cy="1044300"/>
            <a:chOff x="255200" y="592"/>
            <a:chExt cx="2250363" cy="1044300"/>
          </a:xfrm>
        </p:grpSpPr>
        <p:sp>
          <p:nvSpPr>
            <p:cNvPr id="60" name="Google Shape;60;p1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14"/>
          <p:cNvGrpSpPr/>
          <p:nvPr/>
        </p:nvGrpSpPr>
        <p:grpSpPr>
          <a:xfrm>
            <a:off x="905395" y="592"/>
            <a:ext cx="2250363" cy="1044300"/>
            <a:chOff x="905395" y="592"/>
            <a:chExt cx="2250363" cy="1044300"/>
          </a:xfrm>
        </p:grpSpPr>
        <p:sp>
          <p:nvSpPr>
            <p:cNvPr id="64" name="Google Shape;64;p1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14"/>
          <p:cNvGrpSpPr/>
          <p:nvPr/>
        </p:nvGrpSpPr>
        <p:grpSpPr>
          <a:xfrm>
            <a:off x="7057468" y="5088"/>
            <a:ext cx="1851282" cy="752108"/>
            <a:chOff x="6917201" y="0"/>
            <a:chExt cx="2227777" cy="863400"/>
          </a:xfrm>
        </p:grpSpPr>
        <p:sp>
          <p:nvSpPr>
            <p:cNvPr id="68" name="Google Shape;68;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14"/>
          <p:cNvGrpSpPr/>
          <p:nvPr/>
        </p:nvGrpSpPr>
        <p:grpSpPr>
          <a:xfrm>
            <a:off x="6553032" y="4217852"/>
            <a:ext cx="2389068" cy="925737"/>
            <a:chOff x="6917201" y="0"/>
            <a:chExt cx="2227777" cy="863400"/>
          </a:xfrm>
        </p:grpSpPr>
        <p:sp>
          <p:nvSpPr>
            <p:cNvPr id="72" name="Google Shape;72;p1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14"/>
          <p:cNvGrpSpPr/>
          <p:nvPr/>
        </p:nvGrpSpPr>
        <p:grpSpPr>
          <a:xfrm>
            <a:off x="199149" y="4055652"/>
            <a:ext cx="2795413" cy="1083308"/>
            <a:chOff x="6917201" y="0"/>
            <a:chExt cx="2227777" cy="863400"/>
          </a:xfrm>
        </p:grpSpPr>
        <p:sp>
          <p:nvSpPr>
            <p:cNvPr id="76" name="Google Shape;76;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14"/>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80" name="Google Shape;80;p14"/>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81" name="Google Shape;81;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82" name="Shape 82"/>
        <p:cNvGrpSpPr/>
        <p:nvPr/>
      </p:nvGrpSpPr>
      <p:grpSpPr>
        <a:xfrm>
          <a:off x="0" y="0"/>
          <a:ext cx="0" cy="0"/>
          <a:chOff x="0" y="0"/>
          <a:chExt cx="0" cy="0"/>
        </a:xfrm>
      </p:grpSpPr>
      <p:sp>
        <p:nvSpPr>
          <p:cNvPr id="83" name="Google Shape;83;p1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15"/>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89" name="Shape 89"/>
        <p:cNvGrpSpPr/>
        <p:nvPr/>
      </p:nvGrpSpPr>
      <p:grpSpPr>
        <a:xfrm>
          <a:off x="0" y="0"/>
          <a:ext cx="0" cy="0"/>
          <a:chOff x="0" y="0"/>
          <a:chExt cx="0" cy="0"/>
        </a:xfrm>
      </p:grpSpPr>
      <p:sp>
        <p:nvSpPr>
          <p:cNvPr id="90" name="Google Shape;90;p1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 name="Google Shape;91;p16"/>
          <p:cNvGrpSpPr/>
          <p:nvPr/>
        </p:nvGrpSpPr>
        <p:grpSpPr>
          <a:xfrm>
            <a:off x="5594190" y="3961115"/>
            <a:ext cx="2910144" cy="1182340"/>
            <a:chOff x="6917201" y="0"/>
            <a:chExt cx="2227777" cy="863400"/>
          </a:xfrm>
        </p:grpSpPr>
        <p:sp>
          <p:nvSpPr>
            <p:cNvPr id="92" name="Google Shape;92;p1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 name="Google Shape;95;p16"/>
          <p:cNvGrpSpPr/>
          <p:nvPr/>
        </p:nvGrpSpPr>
        <p:grpSpPr>
          <a:xfrm>
            <a:off x="199149" y="2"/>
            <a:ext cx="2795413" cy="1083308"/>
            <a:chOff x="6917201" y="0"/>
            <a:chExt cx="2227777" cy="863400"/>
          </a:xfrm>
        </p:grpSpPr>
        <p:sp>
          <p:nvSpPr>
            <p:cNvPr id="96" name="Google Shape;96;p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 name="Google Shape;99;p1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00" name="Google Shape;100;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01" name="Shape 101"/>
        <p:cNvGrpSpPr/>
        <p:nvPr/>
      </p:nvGrpSpPr>
      <p:grpSpPr>
        <a:xfrm>
          <a:off x="0" y="0"/>
          <a:ext cx="0" cy="0"/>
          <a:chOff x="0" y="0"/>
          <a:chExt cx="0" cy="0"/>
        </a:xfrm>
      </p:grpSpPr>
      <p:sp>
        <p:nvSpPr>
          <p:cNvPr id="102" name="Google Shape;102;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6" name="Google Shape;106;p17"/>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7" name="Google Shape;107;p17"/>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8" name="Google Shape;108;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09" name="Shape 109"/>
        <p:cNvGrpSpPr/>
        <p:nvPr/>
      </p:nvGrpSpPr>
      <p:grpSpPr>
        <a:xfrm>
          <a:off x="0" y="0"/>
          <a:ext cx="0" cy="0"/>
          <a:chOff x="0" y="0"/>
          <a:chExt cx="0" cy="0"/>
        </a:xfrm>
      </p:grpSpPr>
      <p:sp>
        <p:nvSpPr>
          <p:cNvPr id="110" name="Google Shape;110;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4" name="Google Shape;114;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15" name="Shape 115"/>
        <p:cNvGrpSpPr/>
        <p:nvPr/>
      </p:nvGrpSpPr>
      <p:grpSpPr>
        <a:xfrm>
          <a:off x="0" y="0"/>
          <a:ext cx="0" cy="0"/>
          <a:chOff x="0" y="0"/>
          <a:chExt cx="0" cy="0"/>
        </a:xfrm>
      </p:grpSpPr>
      <p:sp>
        <p:nvSpPr>
          <p:cNvPr id="116" name="Google Shape;11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20" name="Google Shape;120;p1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1" name="Google Shape;121;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22" name="Shape 122"/>
        <p:cNvGrpSpPr/>
        <p:nvPr/>
      </p:nvGrpSpPr>
      <p:grpSpPr>
        <a:xfrm>
          <a:off x="0" y="0"/>
          <a:ext cx="0" cy="0"/>
          <a:chOff x="0" y="0"/>
          <a:chExt cx="0" cy="0"/>
        </a:xfrm>
      </p:grpSpPr>
      <p:sp>
        <p:nvSpPr>
          <p:cNvPr id="123" name="Google Shape;123;p20"/>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0"/>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5" name="Google Shape;125;p20"/>
          <p:cNvGrpSpPr/>
          <p:nvPr/>
        </p:nvGrpSpPr>
        <p:grpSpPr>
          <a:xfrm>
            <a:off x="255991" y="-118"/>
            <a:ext cx="2251347" cy="1043408"/>
            <a:chOff x="3961956" y="4383950"/>
            <a:chExt cx="1160548" cy="548700"/>
          </a:xfrm>
        </p:grpSpPr>
        <p:sp>
          <p:nvSpPr>
            <p:cNvPr id="126" name="Google Shape;126;p20"/>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0"/>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0"/>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 name="Google Shape;129;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 name="Google Shape;130;p20"/>
          <p:cNvGrpSpPr/>
          <p:nvPr/>
        </p:nvGrpSpPr>
        <p:grpSpPr>
          <a:xfrm>
            <a:off x="34934" y="4522125"/>
            <a:ext cx="1593306" cy="617072"/>
            <a:chOff x="6917201" y="0"/>
            <a:chExt cx="2227777" cy="863400"/>
          </a:xfrm>
        </p:grpSpPr>
        <p:sp>
          <p:nvSpPr>
            <p:cNvPr id="131" name="Google Shape;131;p20"/>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0"/>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0"/>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20"/>
          <p:cNvGrpSpPr/>
          <p:nvPr/>
        </p:nvGrpSpPr>
        <p:grpSpPr>
          <a:xfrm>
            <a:off x="5886353" y="1243"/>
            <a:ext cx="3257454" cy="1261514"/>
            <a:chOff x="6917201" y="0"/>
            <a:chExt cx="2227777" cy="863400"/>
          </a:xfrm>
        </p:grpSpPr>
        <p:sp>
          <p:nvSpPr>
            <p:cNvPr id="135" name="Google Shape;135;p2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 name="Google Shape;138;p20"/>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39" name="Google Shape;139;p2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40" name="Shape 140"/>
        <p:cNvGrpSpPr/>
        <p:nvPr/>
      </p:nvGrpSpPr>
      <p:grpSpPr>
        <a:xfrm>
          <a:off x="0" y="0"/>
          <a:ext cx="0" cy="0"/>
          <a:chOff x="0" y="0"/>
          <a:chExt cx="0" cy="0"/>
        </a:xfrm>
      </p:grpSpPr>
      <p:sp>
        <p:nvSpPr>
          <p:cNvPr id="141" name="Google Shape;141;p2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1"/>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45" name="Google Shape;145;p21"/>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46" name="Google Shape;146;p21"/>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47" name="Google Shape;147;p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48" name="Shape 148"/>
        <p:cNvGrpSpPr/>
        <p:nvPr/>
      </p:nvGrpSpPr>
      <p:grpSpPr>
        <a:xfrm>
          <a:off x="0" y="0"/>
          <a:ext cx="0" cy="0"/>
          <a:chOff x="0" y="0"/>
          <a:chExt cx="0" cy="0"/>
        </a:xfrm>
      </p:grpSpPr>
      <p:sp>
        <p:nvSpPr>
          <p:cNvPr id="149" name="Google Shape;149;p2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2"/>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53" name="Google Shape;153;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4" name="Shape 154"/>
        <p:cNvGrpSpPr/>
        <p:nvPr/>
      </p:nvGrpSpPr>
      <p:grpSpPr>
        <a:xfrm>
          <a:off x="0" y="0"/>
          <a:ext cx="0" cy="0"/>
          <a:chOff x="0" y="0"/>
          <a:chExt cx="0" cy="0"/>
        </a:xfrm>
      </p:grpSpPr>
      <p:sp>
        <p:nvSpPr>
          <p:cNvPr id="155" name="Google Shape;155;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 name="Google Shape;156;p23"/>
          <p:cNvGrpSpPr/>
          <p:nvPr/>
        </p:nvGrpSpPr>
        <p:grpSpPr>
          <a:xfrm>
            <a:off x="5959222" y="4119576"/>
            <a:ext cx="2520951" cy="1024165"/>
            <a:chOff x="6917201" y="0"/>
            <a:chExt cx="2227777" cy="863400"/>
          </a:xfrm>
        </p:grpSpPr>
        <p:sp>
          <p:nvSpPr>
            <p:cNvPr id="157" name="Google Shape;157;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 name="Google Shape;160;p23"/>
          <p:cNvGrpSpPr/>
          <p:nvPr/>
        </p:nvGrpSpPr>
        <p:grpSpPr>
          <a:xfrm>
            <a:off x="199149" y="2"/>
            <a:ext cx="2795413" cy="1083308"/>
            <a:chOff x="6917201" y="0"/>
            <a:chExt cx="2227777" cy="863400"/>
          </a:xfrm>
        </p:grpSpPr>
        <p:sp>
          <p:nvSpPr>
            <p:cNvPr id="161" name="Google Shape;161;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 name="Google Shape;164;p23"/>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65" name="Google Shape;165;p23"/>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66" name="Google Shape;166;p2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52" name="Google Shape;52;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53" name="Google Shape;5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drive.google.com/file/d/1F7yiTw_9kpHiyWPSfWCW6GUoCj36z8P0/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drive.google.com/file/d/1qYXewMEGK_68MW-YiECwTw8XNZ1VoTdX/view" TargetMode="External"/><Relationship Id="rId4" Type="http://schemas.openxmlformats.org/officeDocument/2006/relationships/image" Target="../media/image1.png"/><Relationship Id="rId5" Type="http://schemas.openxmlformats.org/officeDocument/2006/relationships/hyperlink" Target="http://drive.google.com/file/d/13d3YlbCuq8QLm3v7x7mpjQ6z9dZSSmNj/view"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drive.google.com/file/d/1x5hMPIibZQy2uDxR1TlXoyWUXJQVs8R0/view" TargetMode="External"/><Relationship Id="rId4" Type="http://schemas.openxmlformats.org/officeDocument/2006/relationships/image" Target="../media/image1.png"/><Relationship Id="rId9" Type="http://schemas.openxmlformats.org/officeDocument/2006/relationships/hyperlink" Target="http://drive.google.com/file/d/10Y_bK4gwzFXwMr3WX9issV1-S-pFK6WB/view" TargetMode="External"/><Relationship Id="rId5" Type="http://schemas.openxmlformats.org/officeDocument/2006/relationships/hyperlink" Target="http://drive.google.com/file/d/1j0fsAStvyc7U6vQDRp1ROv7-m-zY4CB5/view" TargetMode="External"/><Relationship Id="rId6" Type="http://schemas.openxmlformats.org/officeDocument/2006/relationships/image" Target="../media/image5.jpg"/><Relationship Id="rId7" Type="http://schemas.openxmlformats.org/officeDocument/2006/relationships/hyperlink" Target="http://drive.google.com/file/d/1QBcsznFD0JFp761BMcgSMkOmRfkSb6vt/view" TargetMode="External"/><Relationship Id="rId8" Type="http://schemas.openxmlformats.org/officeDocument/2006/relationships/hyperlink" Target="http://drive.google.com/file/d/1v-T1sTxCmXjlP0d9yEzpxVFeQFReH7PH/view"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s://youtu.be/Ob3BIJkQJEw" TargetMode="External"/><Relationship Id="rId4" Type="http://schemas.openxmlformats.org/officeDocument/2006/relationships/hyperlink" Target="https://youtu.be/Ob3BIJkQJEw" TargetMode="External"/><Relationship Id="rId5" Type="http://schemas.openxmlformats.org/officeDocument/2006/relationships/hyperlink" Target="https://www.fiercebiotech.com/medtech/robotic-surgical-tool-not-medical-evidence-drives-free-hernia-screening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drive.google.com/file/d/1ZpEPyGYO0KZ3-m5xrJOfbB9CcCzuBkvG/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Da Vinci Robot Needle Pose Path Planning</a:t>
            </a:r>
            <a:endParaRPr/>
          </a:p>
        </p:txBody>
      </p:sp>
      <p:sp>
        <p:nvSpPr>
          <p:cNvPr id="174" name="Google Shape;174;p25"/>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By: Jayesh Jayashankar, John Draganov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819150" y="8234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Path Planning (Code Snippets)</a:t>
            </a:r>
            <a:endParaRPr/>
          </a:p>
        </p:txBody>
      </p:sp>
      <p:pic>
        <p:nvPicPr>
          <p:cNvPr id="240" name="Google Shape;240;p34"/>
          <p:cNvPicPr preferRelativeResize="0"/>
          <p:nvPr/>
        </p:nvPicPr>
        <p:blipFill>
          <a:blip r:embed="rId3">
            <a:alphaModFix/>
          </a:blip>
          <a:stretch>
            <a:fillRect/>
          </a:stretch>
        </p:blipFill>
        <p:spPr>
          <a:xfrm>
            <a:off x="556650" y="1598525"/>
            <a:ext cx="3070400" cy="1292375"/>
          </a:xfrm>
          <a:prstGeom prst="rect">
            <a:avLst/>
          </a:prstGeom>
          <a:noFill/>
          <a:ln>
            <a:noFill/>
          </a:ln>
        </p:spPr>
      </p:pic>
      <p:pic>
        <p:nvPicPr>
          <p:cNvPr id="241" name="Google Shape;241;p34"/>
          <p:cNvPicPr preferRelativeResize="0"/>
          <p:nvPr/>
        </p:nvPicPr>
        <p:blipFill>
          <a:blip r:embed="rId4">
            <a:alphaModFix/>
          </a:blip>
          <a:stretch>
            <a:fillRect/>
          </a:stretch>
        </p:blipFill>
        <p:spPr>
          <a:xfrm>
            <a:off x="3937524" y="1598525"/>
            <a:ext cx="2477450" cy="2399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819150" y="8234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Path Planning (Code Snippets)</a:t>
            </a:r>
            <a:endParaRPr/>
          </a:p>
        </p:txBody>
      </p:sp>
      <p:pic>
        <p:nvPicPr>
          <p:cNvPr id="247" name="Google Shape;247;p35"/>
          <p:cNvPicPr preferRelativeResize="0"/>
          <p:nvPr/>
        </p:nvPicPr>
        <p:blipFill>
          <a:blip r:embed="rId3">
            <a:alphaModFix/>
          </a:blip>
          <a:stretch>
            <a:fillRect/>
          </a:stretch>
        </p:blipFill>
        <p:spPr>
          <a:xfrm>
            <a:off x="306150" y="1729450"/>
            <a:ext cx="4021591" cy="2626926"/>
          </a:xfrm>
          <a:prstGeom prst="rect">
            <a:avLst/>
          </a:prstGeom>
          <a:noFill/>
          <a:ln>
            <a:noFill/>
          </a:ln>
        </p:spPr>
      </p:pic>
      <p:pic>
        <p:nvPicPr>
          <p:cNvPr id="248" name="Google Shape;248;p35"/>
          <p:cNvPicPr preferRelativeResize="0"/>
          <p:nvPr/>
        </p:nvPicPr>
        <p:blipFill>
          <a:blip r:embed="rId4">
            <a:alphaModFix/>
          </a:blip>
          <a:stretch>
            <a:fillRect/>
          </a:stretch>
        </p:blipFill>
        <p:spPr>
          <a:xfrm>
            <a:off x="4238100" y="1729451"/>
            <a:ext cx="4529301" cy="2626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700400" y="5413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Path Planning (Code Snippets)</a:t>
            </a:r>
            <a:endParaRPr/>
          </a:p>
        </p:txBody>
      </p:sp>
      <p:pic>
        <p:nvPicPr>
          <p:cNvPr id="254" name="Google Shape;254;p36" title="simplescreenrecorder-2021-05-06_15.54.20.mp4">
            <a:hlinkClick r:id="rId3"/>
          </p:cNvPr>
          <p:cNvPicPr preferRelativeResize="0"/>
          <p:nvPr/>
        </p:nvPicPr>
        <p:blipFill>
          <a:blip r:embed="rId4">
            <a:alphaModFix/>
          </a:blip>
          <a:stretch>
            <a:fillRect/>
          </a:stretch>
        </p:blipFill>
        <p:spPr>
          <a:xfrm>
            <a:off x="2104400" y="1440575"/>
            <a:ext cx="4080900" cy="3060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Takeaways/Future Work</a:t>
            </a:r>
            <a:endParaRPr/>
          </a:p>
        </p:txBody>
      </p:sp>
      <p:sp>
        <p:nvSpPr>
          <p:cNvPr id="260" name="Google Shape;260;p3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Frame transform </a:t>
            </a:r>
            <a:r>
              <a:rPr lang="en" sz="1600"/>
              <a:t>management</a:t>
            </a:r>
            <a:r>
              <a:rPr lang="en" sz="1600"/>
              <a:t> is key - switching between frames OTF</a:t>
            </a:r>
            <a:endParaRPr sz="1600"/>
          </a:p>
          <a:p>
            <a:pPr indent="-330200" lvl="0" marL="457200" rtl="0" algn="l">
              <a:lnSpc>
                <a:spcPct val="115000"/>
              </a:lnSpc>
              <a:spcBef>
                <a:spcPts val="0"/>
              </a:spcBef>
              <a:spcAft>
                <a:spcPts val="0"/>
              </a:spcAft>
              <a:buSzPts val="1600"/>
              <a:buChar char="●"/>
            </a:pPr>
            <a:r>
              <a:rPr lang="en" sz="1600"/>
              <a:t>Need to implement RRT planner w/FWD Kinematics, </a:t>
            </a:r>
            <a:r>
              <a:rPr lang="en" sz="1600"/>
              <a:t>parameterizing</a:t>
            </a:r>
            <a:r>
              <a:rPr lang="en" sz="1600"/>
              <a:t> on the world coordinate instead of the join variables </a:t>
            </a:r>
            <a:endParaRPr sz="1600"/>
          </a:p>
          <a:p>
            <a:pPr indent="-330200" lvl="0" marL="457200" rtl="0" algn="l">
              <a:lnSpc>
                <a:spcPct val="115000"/>
              </a:lnSpc>
              <a:spcBef>
                <a:spcPts val="0"/>
              </a:spcBef>
              <a:spcAft>
                <a:spcPts val="0"/>
              </a:spcAft>
              <a:buSzPts val="1600"/>
              <a:buChar char="●"/>
            </a:pPr>
            <a:r>
              <a:rPr lang="en" sz="1600"/>
              <a:t>MoveIT model can be used as validation for planning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8"/>
          <p:cNvSpPr txBox="1"/>
          <p:nvPr>
            <p:ph type="title"/>
          </p:nvPr>
        </p:nvSpPr>
        <p:spPr>
          <a:xfrm>
            <a:off x="819150" y="533150"/>
            <a:ext cx="7280700" cy="7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 Planning using MoveIt</a:t>
            </a:r>
            <a:endParaRPr/>
          </a:p>
        </p:txBody>
      </p:sp>
      <p:sp>
        <p:nvSpPr>
          <p:cNvPr id="266" name="Google Shape;266;p38"/>
          <p:cNvSpPr txBox="1"/>
          <p:nvPr>
            <p:ph idx="1" type="body"/>
          </p:nvPr>
        </p:nvSpPr>
        <p:spPr>
          <a:xfrm>
            <a:off x="779100" y="1357800"/>
            <a:ext cx="7729200" cy="28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path planning simulation was verified using the RRT connect motion planning library using the OMPL.</a:t>
            </a:r>
            <a:endParaRPr/>
          </a:p>
          <a:p>
            <a:pPr indent="0" lvl="0" marL="0" rtl="0" algn="l">
              <a:spcBef>
                <a:spcPts val="0"/>
              </a:spcBef>
              <a:spcAft>
                <a:spcPts val="0"/>
              </a:spcAft>
              <a:buNone/>
            </a:pPr>
            <a:r>
              <a:rPr lang="en"/>
              <a:t>The following steps were taken to implement the </a:t>
            </a:r>
            <a:r>
              <a:rPr lang="en"/>
              <a:t>procedure</a:t>
            </a:r>
            <a:r>
              <a:rPr lang="en"/>
              <a:t> on MoveIt.</a:t>
            </a:r>
            <a:endParaRPr/>
          </a:p>
          <a:p>
            <a:pPr indent="-311150" lvl="0" marL="457200" rtl="0" algn="l">
              <a:spcBef>
                <a:spcPts val="0"/>
              </a:spcBef>
              <a:spcAft>
                <a:spcPts val="0"/>
              </a:spcAft>
              <a:buSzPts val="1300"/>
              <a:buChar char="●"/>
            </a:pPr>
            <a:r>
              <a:rPr lang="en"/>
              <a:t>Setting start and destination points to find out the reachable workspace.</a:t>
            </a:r>
            <a:endParaRPr/>
          </a:p>
          <a:p>
            <a:pPr indent="-311150" lvl="0" marL="457200" rtl="0" algn="l">
              <a:spcBef>
                <a:spcPts val="0"/>
              </a:spcBef>
              <a:spcAft>
                <a:spcPts val="0"/>
              </a:spcAft>
              <a:buSzPts val="1300"/>
              <a:buChar char="●"/>
            </a:pPr>
            <a:r>
              <a:rPr lang="en"/>
              <a:t>The collisions between different links were preset.</a:t>
            </a:r>
            <a:endParaRPr/>
          </a:p>
          <a:p>
            <a:pPr indent="-311150" lvl="0" marL="457200" rtl="0" algn="l">
              <a:spcBef>
                <a:spcPts val="0"/>
              </a:spcBef>
              <a:spcAft>
                <a:spcPts val="0"/>
              </a:spcAft>
              <a:buSzPts val="1300"/>
              <a:buChar char="●"/>
            </a:pPr>
            <a:r>
              <a:rPr lang="en"/>
              <a:t>Addition of various obstacles to observe the node traversal of the arms.</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67" name="Google Shape;267;p38" title="moveit7.mp4">
            <a:hlinkClick r:id="rId3"/>
          </p:cNvPr>
          <p:cNvPicPr preferRelativeResize="0"/>
          <p:nvPr/>
        </p:nvPicPr>
        <p:blipFill>
          <a:blip r:embed="rId4">
            <a:alphaModFix/>
          </a:blip>
          <a:stretch>
            <a:fillRect/>
          </a:stretch>
        </p:blipFill>
        <p:spPr>
          <a:xfrm>
            <a:off x="1276525" y="2637650"/>
            <a:ext cx="2865526" cy="2149150"/>
          </a:xfrm>
          <a:prstGeom prst="rect">
            <a:avLst/>
          </a:prstGeom>
          <a:noFill/>
          <a:ln>
            <a:noFill/>
          </a:ln>
        </p:spPr>
      </p:pic>
      <p:pic>
        <p:nvPicPr>
          <p:cNvPr id="268" name="Google Shape;268;p38" title="moveit6.mp4">
            <a:hlinkClick r:id="rId5"/>
          </p:cNvPr>
          <p:cNvPicPr preferRelativeResize="0"/>
          <p:nvPr/>
        </p:nvPicPr>
        <p:blipFill>
          <a:blip r:embed="rId4">
            <a:alphaModFix/>
          </a:blip>
          <a:stretch>
            <a:fillRect/>
          </a:stretch>
        </p:blipFill>
        <p:spPr>
          <a:xfrm>
            <a:off x="5018000" y="2637656"/>
            <a:ext cx="2865524" cy="214914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819150" y="5251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using MoveIt</a:t>
            </a:r>
            <a:endParaRPr/>
          </a:p>
        </p:txBody>
      </p:sp>
      <p:sp>
        <p:nvSpPr>
          <p:cNvPr id="274" name="Google Shape;274;p39"/>
          <p:cNvSpPr txBox="1"/>
          <p:nvPr>
            <p:ph idx="1" type="body"/>
          </p:nvPr>
        </p:nvSpPr>
        <p:spPr>
          <a:xfrm>
            <a:off x="819150" y="1209775"/>
            <a:ext cx="7881600" cy="3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75" name="Google Shape;275;p39" title="moveit5.mp4">
            <a:hlinkClick r:id="rId3"/>
          </p:cNvPr>
          <p:cNvPicPr preferRelativeResize="0"/>
          <p:nvPr/>
        </p:nvPicPr>
        <p:blipFill>
          <a:blip r:embed="rId4">
            <a:alphaModFix/>
          </a:blip>
          <a:stretch>
            <a:fillRect/>
          </a:stretch>
        </p:blipFill>
        <p:spPr>
          <a:xfrm>
            <a:off x="940050" y="1226825"/>
            <a:ext cx="2192525" cy="1644400"/>
          </a:xfrm>
          <a:prstGeom prst="rect">
            <a:avLst/>
          </a:prstGeom>
          <a:noFill/>
          <a:ln>
            <a:noFill/>
          </a:ln>
        </p:spPr>
      </p:pic>
      <p:pic>
        <p:nvPicPr>
          <p:cNvPr id="276" name="Google Shape;276;p39" title="moveit4.mp4">
            <a:hlinkClick r:id="rId5"/>
          </p:cNvPr>
          <p:cNvPicPr preferRelativeResize="0"/>
          <p:nvPr/>
        </p:nvPicPr>
        <p:blipFill>
          <a:blip r:embed="rId6">
            <a:alphaModFix/>
          </a:blip>
          <a:stretch>
            <a:fillRect/>
          </a:stretch>
        </p:blipFill>
        <p:spPr>
          <a:xfrm>
            <a:off x="3445000" y="1209775"/>
            <a:ext cx="2363477" cy="1644400"/>
          </a:xfrm>
          <a:prstGeom prst="rect">
            <a:avLst/>
          </a:prstGeom>
          <a:noFill/>
          <a:ln>
            <a:noFill/>
          </a:ln>
        </p:spPr>
      </p:pic>
      <p:pic>
        <p:nvPicPr>
          <p:cNvPr id="277" name="Google Shape;277;p39" title="moveit3.mp4">
            <a:hlinkClick r:id="rId7"/>
          </p:cNvPr>
          <p:cNvPicPr preferRelativeResize="0"/>
          <p:nvPr/>
        </p:nvPicPr>
        <p:blipFill>
          <a:blip r:embed="rId4">
            <a:alphaModFix/>
          </a:blip>
          <a:stretch>
            <a:fillRect/>
          </a:stretch>
        </p:blipFill>
        <p:spPr>
          <a:xfrm>
            <a:off x="6342575" y="1226813"/>
            <a:ext cx="2147100" cy="1610325"/>
          </a:xfrm>
          <a:prstGeom prst="rect">
            <a:avLst/>
          </a:prstGeom>
          <a:noFill/>
          <a:ln>
            <a:noFill/>
          </a:ln>
        </p:spPr>
      </p:pic>
      <p:pic>
        <p:nvPicPr>
          <p:cNvPr id="278" name="Google Shape;278;p39" title="moveit2.mp4">
            <a:hlinkClick r:id="rId8"/>
          </p:cNvPr>
          <p:cNvPicPr preferRelativeResize="0"/>
          <p:nvPr/>
        </p:nvPicPr>
        <p:blipFill>
          <a:blip r:embed="rId4">
            <a:alphaModFix/>
          </a:blip>
          <a:stretch>
            <a:fillRect/>
          </a:stretch>
        </p:blipFill>
        <p:spPr>
          <a:xfrm>
            <a:off x="1933500" y="2948325"/>
            <a:ext cx="2120308" cy="1590225"/>
          </a:xfrm>
          <a:prstGeom prst="rect">
            <a:avLst/>
          </a:prstGeom>
          <a:noFill/>
          <a:ln>
            <a:noFill/>
          </a:ln>
        </p:spPr>
      </p:pic>
      <p:pic>
        <p:nvPicPr>
          <p:cNvPr id="279" name="Google Shape;279;p39" title="moveit1.mp4">
            <a:hlinkClick r:id="rId9"/>
          </p:cNvPr>
          <p:cNvPicPr preferRelativeResize="0"/>
          <p:nvPr/>
        </p:nvPicPr>
        <p:blipFill>
          <a:blip r:embed="rId4">
            <a:alphaModFix/>
          </a:blip>
          <a:stretch>
            <a:fillRect/>
          </a:stretch>
        </p:blipFill>
        <p:spPr>
          <a:xfrm>
            <a:off x="5258325" y="2948325"/>
            <a:ext cx="2147100" cy="1610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ph type="title"/>
          </p:nvPr>
        </p:nvSpPr>
        <p:spPr>
          <a:xfrm>
            <a:off x="819150" y="3729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References</a:t>
            </a:r>
            <a:endParaRPr/>
          </a:p>
        </p:txBody>
      </p:sp>
      <p:sp>
        <p:nvSpPr>
          <p:cNvPr id="285" name="Google Shape;285;p40"/>
          <p:cNvSpPr txBox="1"/>
          <p:nvPr>
            <p:ph idx="1" type="body"/>
          </p:nvPr>
        </p:nvSpPr>
        <p:spPr>
          <a:xfrm>
            <a:off x="747025" y="1077375"/>
            <a:ext cx="7641300" cy="3769800"/>
          </a:xfrm>
          <a:prstGeom prst="rect">
            <a:avLst/>
          </a:prstGeom>
          <a:noFill/>
          <a:ln>
            <a:noFill/>
          </a:ln>
        </p:spPr>
        <p:txBody>
          <a:bodyPr anchorCtr="0" anchor="t" bIns="91425" lIns="91425" spcFirstLastPara="1" rIns="91425" wrap="square" tIns="91425">
            <a:noAutofit/>
          </a:bodyPr>
          <a:lstStyle/>
          <a:p>
            <a:pPr indent="-292100" lvl="0" marL="457200" rtl="0" algn="l">
              <a:lnSpc>
                <a:spcPct val="6818"/>
              </a:lnSpc>
              <a:spcBef>
                <a:spcPts val="1200"/>
              </a:spcBef>
              <a:spcAft>
                <a:spcPts val="0"/>
              </a:spcAft>
              <a:buClr>
                <a:srgbClr val="000000"/>
              </a:buClr>
              <a:buSzPts val="1000"/>
              <a:buFont typeface="Arial"/>
              <a:buChar char="●"/>
            </a:pPr>
            <a:r>
              <a:rPr lang="en" sz="1100">
                <a:solidFill>
                  <a:srgbClr val="000000"/>
                </a:solidFill>
                <a:latin typeface="Arial"/>
                <a:ea typeface="Arial"/>
                <a:cs typeface="Arial"/>
                <a:sym typeface="Arial"/>
              </a:rPr>
              <a:t>S. Lu, T. Shkurti and M. C. Çavuşoğlu, "Dual-Arm Needle Manipulation with the da Vinci®Surgical Robot," 2020 International Symposium on Medical Robotics (ISMR), Atlanta, GA, USA, 2020, pp. 43-49, doi: 10.1109/ISMR48331.2020.9312930.</a:t>
            </a:r>
            <a:endParaRPr sz="1100">
              <a:solidFill>
                <a:srgbClr val="000000"/>
              </a:solidFill>
              <a:latin typeface="Arial"/>
              <a:ea typeface="Arial"/>
              <a:cs typeface="Arial"/>
              <a:sym typeface="Arial"/>
            </a:endParaRPr>
          </a:p>
          <a:p>
            <a:pPr indent="-292100" lvl="0" marL="457200" rtl="0" algn="l">
              <a:lnSpc>
                <a:spcPct val="6818"/>
              </a:lnSpc>
              <a:spcBef>
                <a:spcPts val="0"/>
              </a:spcBef>
              <a:spcAft>
                <a:spcPts val="0"/>
              </a:spcAft>
              <a:buClr>
                <a:srgbClr val="000000"/>
              </a:buClr>
              <a:buSzPts val="1000"/>
              <a:buFont typeface="Arial"/>
              <a:buChar char="●"/>
            </a:pPr>
            <a:r>
              <a:rPr lang="en" sz="1100">
                <a:solidFill>
                  <a:srgbClr val="000000"/>
                </a:solidFill>
                <a:latin typeface="Arial"/>
                <a:ea typeface="Arial"/>
                <a:cs typeface="Arial"/>
                <a:sym typeface="Arial"/>
              </a:rPr>
              <a:t>T. Liu and M. C. Cavusoglu, "Needle Grasp and Entry Port Selection for Automatic Execution of Suturing Tasks in Robotic Minimally Invasive Surgery," in IEEE Transactions on Automation Science and Engineering, vol. 13, no. 2, pp. 552-563, April 2016, doi: 10.1109/TASE.2016.2515161.</a:t>
            </a:r>
            <a:endParaRPr sz="1100">
              <a:solidFill>
                <a:srgbClr val="000000"/>
              </a:solidFill>
              <a:latin typeface="Arial"/>
              <a:ea typeface="Arial"/>
              <a:cs typeface="Arial"/>
              <a:sym typeface="Arial"/>
            </a:endParaRPr>
          </a:p>
          <a:p>
            <a:pPr indent="-292100" lvl="0" marL="457200" rtl="0" algn="l">
              <a:lnSpc>
                <a:spcPct val="6818"/>
              </a:lnSpc>
              <a:spcBef>
                <a:spcPts val="0"/>
              </a:spcBef>
              <a:spcAft>
                <a:spcPts val="0"/>
              </a:spcAft>
              <a:buClr>
                <a:srgbClr val="000000"/>
              </a:buClr>
              <a:buSzPts val="1000"/>
              <a:buFont typeface="Arial"/>
              <a:buChar char="●"/>
            </a:pPr>
            <a:r>
              <a:rPr lang="en" sz="1100">
                <a:solidFill>
                  <a:srgbClr val="000000"/>
                </a:solidFill>
                <a:latin typeface="Arial"/>
                <a:ea typeface="Arial"/>
                <a:cs typeface="Arial"/>
                <a:sym typeface="Arial"/>
              </a:rPr>
              <a:t>S. M. LaValle, “Rapidly-exploring random trees: A new tool for path planning,” 1998.</a:t>
            </a:r>
            <a:endParaRPr sz="1100">
              <a:solidFill>
                <a:srgbClr val="000000"/>
              </a:solidFill>
              <a:latin typeface="Arial"/>
              <a:ea typeface="Arial"/>
              <a:cs typeface="Arial"/>
              <a:sym typeface="Arial"/>
            </a:endParaRPr>
          </a:p>
          <a:p>
            <a:pPr indent="-292100" lvl="0" marL="457200" rtl="0" algn="l">
              <a:lnSpc>
                <a:spcPct val="6818"/>
              </a:lnSpc>
              <a:spcBef>
                <a:spcPts val="0"/>
              </a:spcBef>
              <a:spcAft>
                <a:spcPts val="0"/>
              </a:spcAft>
              <a:buClr>
                <a:srgbClr val="000000"/>
              </a:buClr>
              <a:buSzPts val="1000"/>
              <a:buFont typeface="Arial"/>
              <a:buChar char="●"/>
            </a:pPr>
            <a:r>
              <a:rPr lang="en" sz="1100">
                <a:solidFill>
                  <a:srgbClr val="000000"/>
                </a:solidFill>
                <a:latin typeface="Arial"/>
                <a:ea typeface="Arial"/>
                <a:cs typeface="Arial"/>
                <a:sym typeface="Arial"/>
              </a:rPr>
              <a:t>P. L. Anderson, R. A. Lathrop, S. D. Herrell and R. J. Webster, "Comparing a Mechanical Analogue With the Da Vinci User Interface: Suturing at Challenging Angles," in IEEE Robotics and Automation Letters, vol. 1, no. 2, pp. 1060-1065, July 2016, doi: 10.1109/LRA.2016.2528302.</a:t>
            </a:r>
            <a:endParaRPr sz="1100">
              <a:solidFill>
                <a:srgbClr val="000000"/>
              </a:solidFill>
              <a:latin typeface="Arial"/>
              <a:ea typeface="Arial"/>
              <a:cs typeface="Arial"/>
              <a:sym typeface="Arial"/>
            </a:endParaRPr>
          </a:p>
          <a:p>
            <a:pPr indent="-292100" lvl="0" marL="457200" rtl="0" algn="l">
              <a:lnSpc>
                <a:spcPct val="6818"/>
              </a:lnSpc>
              <a:spcBef>
                <a:spcPts val="0"/>
              </a:spcBef>
              <a:spcAft>
                <a:spcPts val="0"/>
              </a:spcAft>
              <a:buClr>
                <a:srgbClr val="000000"/>
              </a:buClr>
              <a:buSzPts val="1000"/>
              <a:buFont typeface="Arial"/>
              <a:buChar char="●"/>
            </a:pPr>
            <a:r>
              <a:rPr lang="en" sz="1100">
                <a:solidFill>
                  <a:srgbClr val="000000"/>
                </a:solidFill>
                <a:latin typeface="Arial"/>
                <a:ea typeface="Arial"/>
                <a:cs typeface="Arial"/>
                <a:sym typeface="Arial"/>
              </a:rPr>
              <a:t>RRT, RRT* and random trees,</a:t>
            </a:r>
            <a:r>
              <a:rPr lang="en" sz="1100">
                <a:solidFill>
                  <a:srgbClr val="000000"/>
                </a:solidFill>
                <a:uFill>
                  <a:noFill/>
                </a:uFill>
                <a:latin typeface="Arial"/>
                <a:ea typeface="Arial"/>
                <a:cs typeface="Arial"/>
                <a:sym typeface="Arial"/>
                <a:hlinkClick r:id="rId3">
                  <a:extLst>
                    <a:ext uri="{A12FA001-AC4F-418D-AE19-62706E023703}">
                      <ahyp:hlinkClr val="tx"/>
                    </a:ext>
                  </a:extLst>
                </a:hlinkClick>
              </a:rPr>
              <a:t> </a:t>
            </a:r>
            <a:r>
              <a:rPr lang="en" sz="1100" u="sng">
                <a:solidFill>
                  <a:schemeClr val="hlink"/>
                </a:solidFill>
                <a:latin typeface="Arial"/>
                <a:ea typeface="Arial"/>
                <a:cs typeface="Arial"/>
                <a:sym typeface="Arial"/>
                <a:hlinkClick r:id="rId4"/>
              </a:rPr>
              <a:t>https://youtu.be/Ob3BIJkQJEw</a:t>
            </a:r>
            <a:endParaRPr sz="1000">
              <a:solidFill>
                <a:srgbClr val="000000"/>
              </a:solidFill>
              <a:latin typeface="Arial"/>
              <a:ea typeface="Arial"/>
              <a:cs typeface="Arial"/>
              <a:sym typeface="Arial"/>
            </a:endParaRPr>
          </a:p>
          <a:p>
            <a:pPr indent="-311150" lvl="0" marL="457200" rtl="0" algn="l">
              <a:lnSpc>
                <a:spcPct val="100000"/>
              </a:lnSpc>
              <a:spcBef>
                <a:spcPts val="0"/>
              </a:spcBef>
              <a:spcAft>
                <a:spcPts val="0"/>
              </a:spcAft>
              <a:buSzPts val="1300"/>
              <a:buChar char="●"/>
            </a:pPr>
            <a:r>
              <a:rPr lang="en" sz="1000">
                <a:solidFill>
                  <a:srgbClr val="000000"/>
                </a:solidFill>
                <a:latin typeface="Arial"/>
                <a:ea typeface="Arial"/>
                <a:cs typeface="Arial"/>
                <a:sym typeface="Arial"/>
              </a:rPr>
              <a:t>Carfagno, Jack. 2019. “Top 5 Robotic Surgery Systems.” Docwire News. May 15, 2019. https://www.docwirenews.com/future-of-medicine/top-5-robotic-surgery-systems/#:~:text=Over%201%2C700%20da%20Vinci%20Systems.</a:t>
            </a:r>
            <a:endParaRPr sz="1000">
              <a:solidFill>
                <a:srgbClr val="000000"/>
              </a:solidFill>
              <a:latin typeface="Arial"/>
              <a:ea typeface="Arial"/>
              <a:cs typeface="Arial"/>
              <a:sym typeface="Arial"/>
            </a:endParaRPr>
          </a:p>
          <a:p>
            <a:pPr indent="-311150" lvl="0" marL="457200" rtl="0" algn="l">
              <a:lnSpc>
                <a:spcPct val="100000"/>
              </a:lnSpc>
              <a:spcBef>
                <a:spcPts val="0"/>
              </a:spcBef>
              <a:spcAft>
                <a:spcPts val="0"/>
              </a:spcAft>
              <a:buSzPts val="1300"/>
              <a:buChar char="●"/>
            </a:pPr>
            <a:r>
              <a:rPr lang="en" sz="1000">
                <a:solidFill>
                  <a:srgbClr val="000000"/>
                </a:solidFill>
                <a:latin typeface="Arial"/>
                <a:ea typeface="Arial"/>
                <a:cs typeface="Arial"/>
                <a:sym typeface="Arial"/>
              </a:rPr>
              <a:t>Robotic Surgical Tool, Not Medical Evidence, Drives Free Hernia Screenings.” 2019. FierceBiotech. July 26, 2019. </a:t>
            </a:r>
            <a:endParaRPr sz="1000">
              <a:solidFill>
                <a:srgbClr val="000000"/>
              </a:solidFill>
              <a:latin typeface="Arial"/>
              <a:ea typeface="Arial"/>
              <a:cs typeface="Arial"/>
              <a:sym typeface="Arial"/>
            </a:endParaRPr>
          </a:p>
          <a:p>
            <a:pPr indent="-292100" lvl="0" marL="457200" rtl="0" algn="l">
              <a:lnSpc>
                <a:spcPct val="100000"/>
              </a:lnSpc>
              <a:spcBef>
                <a:spcPts val="0"/>
              </a:spcBef>
              <a:spcAft>
                <a:spcPts val="0"/>
              </a:spcAft>
              <a:buClr>
                <a:srgbClr val="000000"/>
              </a:buClr>
              <a:buSzPts val="1000"/>
              <a:buFont typeface="Arial"/>
              <a:buChar char="●"/>
            </a:pPr>
            <a:r>
              <a:rPr lang="en" sz="1000" u="sng">
                <a:solidFill>
                  <a:schemeClr val="accent5"/>
                </a:solidFill>
                <a:latin typeface="Arial"/>
                <a:ea typeface="Arial"/>
                <a:cs typeface="Arial"/>
                <a:sym typeface="Arial"/>
                <a:hlinkClick r:id="rId5">
                  <a:extLst>
                    <a:ext uri="{A12FA001-AC4F-418D-AE19-62706E023703}">
                      <ahyp:hlinkClr val="tx"/>
                    </a:ext>
                  </a:extLst>
                </a:hlinkClick>
              </a:rPr>
              <a:t>https://www.fiercebiotech.com/medtech/robotic-surgical-tool-not-medical-evidence-drives-free-hernia-screenings</a:t>
            </a:r>
            <a:r>
              <a:rPr lang="en"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indent="0" lvl="0" marL="457200" rtl="0" algn="l">
              <a:lnSpc>
                <a:spcPct val="115000"/>
              </a:lnSpc>
              <a:spcBef>
                <a:spcPts val="0"/>
              </a:spcBef>
              <a:spcAft>
                <a:spcPts val="1600"/>
              </a:spcAft>
              <a:buSzPts val="13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Questions?</a:t>
            </a:r>
            <a:endParaRPr/>
          </a:p>
        </p:txBody>
      </p:sp>
      <p:pic>
        <p:nvPicPr>
          <p:cNvPr id="291" name="Google Shape;291;p41"/>
          <p:cNvPicPr preferRelativeResize="0"/>
          <p:nvPr/>
        </p:nvPicPr>
        <p:blipFill rotWithShape="1">
          <a:blip r:embed="rId3">
            <a:alphaModFix/>
          </a:blip>
          <a:srcRect b="0" l="0" r="0" t="0"/>
          <a:stretch/>
        </p:blipFill>
        <p:spPr>
          <a:xfrm>
            <a:off x="2948775" y="1466675"/>
            <a:ext cx="3080000" cy="308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550050" y="6629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Introduction</a:t>
            </a:r>
            <a:endParaRPr/>
          </a:p>
        </p:txBody>
      </p:sp>
      <p:sp>
        <p:nvSpPr>
          <p:cNvPr id="180" name="Google Shape;180;p26"/>
          <p:cNvSpPr txBox="1"/>
          <p:nvPr>
            <p:ph idx="1" type="body"/>
          </p:nvPr>
        </p:nvSpPr>
        <p:spPr>
          <a:xfrm>
            <a:off x="262475" y="1373975"/>
            <a:ext cx="6841500" cy="2914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The growth of surgical robots can be attributed to the the limitations of </a:t>
            </a:r>
            <a:r>
              <a:rPr lang="en" sz="1600"/>
              <a:t>minimally</a:t>
            </a:r>
            <a:r>
              <a:rPr lang="en" sz="1600"/>
              <a:t> invasive surgery, the technological advancements and the increased research in the applications of medical robotics.</a:t>
            </a:r>
            <a:endParaRPr sz="1600"/>
          </a:p>
          <a:p>
            <a:pPr indent="-330200" lvl="0" marL="457200" rtl="0" algn="l">
              <a:lnSpc>
                <a:spcPct val="115000"/>
              </a:lnSpc>
              <a:spcBef>
                <a:spcPts val="0"/>
              </a:spcBef>
              <a:spcAft>
                <a:spcPts val="0"/>
              </a:spcAft>
              <a:buSzPts val="1600"/>
              <a:buChar char="●"/>
            </a:pPr>
            <a:r>
              <a:rPr lang="en" sz="1600"/>
              <a:t>The global market for surgical robots is projected to be around USD 14.4 </a:t>
            </a:r>
            <a:r>
              <a:rPr lang="en" sz="1600"/>
              <a:t>billion</a:t>
            </a:r>
            <a:r>
              <a:rPr lang="en" sz="1600"/>
              <a:t> by 2026. </a:t>
            </a:r>
            <a:endParaRPr sz="1600"/>
          </a:p>
          <a:p>
            <a:pPr indent="-330200" lvl="0" marL="457200" rtl="0" algn="l">
              <a:lnSpc>
                <a:spcPct val="115000"/>
              </a:lnSpc>
              <a:spcBef>
                <a:spcPts val="0"/>
              </a:spcBef>
              <a:spcAft>
                <a:spcPts val="0"/>
              </a:spcAft>
              <a:buSzPts val="1600"/>
              <a:buChar char="●"/>
            </a:pPr>
            <a:r>
              <a:rPr lang="en" sz="1600"/>
              <a:t>The COVID-19 pandemic would also cause a lot of surgical procedures to be carried out using a robotic instrument to prevent the transmission of the disease. </a:t>
            </a:r>
            <a:endParaRPr sz="1600"/>
          </a:p>
          <a:p>
            <a:pPr indent="-330200" lvl="0" marL="457200" rtl="0" algn="l">
              <a:lnSpc>
                <a:spcPct val="115000"/>
              </a:lnSpc>
              <a:spcBef>
                <a:spcPts val="0"/>
              </a:spcBef>
              <a:spcAft>
                <a:spcPts val="0"/>
              </a:spcAft>
              <a:buSzPts val="1600"/>
              <a:buChar char="●"/>
            </a:pPr>
            <a:r>
              <a:rPr lang="en" sz="1600"/>
              <a:t>Some of the</a:t>
            </a:r>
            <a:r>
              <a:rPr lang="en" sz="1600"/>
              <a:t> advantages of surgical robots include less blood loss, reduced recovery time and</a:t>
            </a:r>
            <a:r>
              <a:rPr lang="en" sz="1600"/>
              <a:t> infection risk.</a:t>
            </a:r>
            <a:endParaRPr sz="1600"/>
          </a:p>
        </p:txBody>
      </p:sp>
      <p:pic>
        <p:nvPicPr>
          <p:cNvPr id="181" name="Google Shape;181;p26"/>
          <p:cNvPicPr preferRelativeResize="0"/>
          <p:nvPr/>
        </p:nvPicPr>
        <p:blipFill rotWithShape="1">
          <a:blip r:embed="rId3">
            <a:alphaModFix/>
          </a:blip>
          <a:srcRect b="0" l="0" r="0" t="0"/>
          <a:stretch/>
        </p:blipFill>
        <p:spPr>
          <a:xfrm>
            <a:off x="6514525" y="0"/>
            <a:ext cx="2685975" cy="20390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819150" y="629275"/>
            <a:ext cx="70725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87" name="Google Shape;187;p27"/>
          <p:cNvSpPr txBox="1"/>
          <p:nvPr>
            <p:ph idx="1" type="body"/>
          </p:nvPr>
        </p:nvSpPr>
        <p:spPr>
          <a:xfrm>
            <a:off x="819150" y="1353975"/>
            <a:ext cx="7505700" cy="2892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motivation behind this project was based on the paper “</a:t>
            </a:r>
            <a:r>
              <a:rPr lang="en"/>
              <a:t>Dual-Arm Needle Manipulation with the da Vinci ® Surgical Robot” [1].</a:t>
            </a:r>
            <a:endParaRPr/>
          </a:p>
          <a:p>
            <a:pPr indent="-311150" lvl="0" marL="457200" rtl="0" algn="l">
              <a:spcBef>
                <a:spcPts val="0"/>
              </a:spcBef>
              <a:spcAft>
                <a:spcPts val="0"/>
              </a:spcAft>
              <a:buSzPts val="1300"/>
              <a:buChar char="●"/>
            </a:pPr>
            <a:r>
              <a:rPr lang="en"/>
              <a:t>This paper using the RRT algorithm to efficiently perform needle grasping, regrasping and handoff operations.</a:t>
            </a:r>
            <a:endParaRPr/>
          </a:p>
          <a:p>
            <a:pPr indent="-311150" lvl="0" marL="457200" rtl="0" algn="l">
              <a:spcBef>
                <a:spcPts val="0"/>
              </a:spcBef>
              <a:spcAft>
                <a:spcPts val="0"/>
              </a:spcAft>
              <a:buSzPts val="1300"/>
              <a:buChar char="●"/>
            </a:pPr>
            <a:r>
              <a:rPr lang="en"/>
              <a:t>An efficient grasping strategy is required to grasp and regrasp the needle in an optimal manner for the suturing process in a surgical procedure to take place.</a:t>
            </a:r>
            <a:endParaRPr/>
          </a:p>
          <a:p>
            <a:pPr indent="-311150" lvl="0" marL="457200" rtl="0" algn="l">
              <a:spcBef>
                <a:spcPts val="0"/>
              </a:spcBef>
              <a:spcAft>
                <a:spcPts val="0"/>
              </a:spcAft>
              <a:buSzPts val="1300"/>
              <a:buChar char="●"/>
            </a:pPr>
            <a:r>
              <a:rPr lang="en"/>
              <a:t>The needle handoff procedure is carried out by the two arms which hands off the needle between each other until the needle can be grasped in a way that is optimal for insertion into the respective tissue.</a:t>
            </a:r>
            <a:endParaRPr/>
          </a:p>
          <a:p>
            <a:pPr indent="-311150" lvl="0" marL="457200" rtl="0" algn="l">
              <a:spcBef>
                <a:spcPts val="0"/>
              </a:spcBef>
              <a:spcAft>
                <a:spcPts val="0"/>
              </a:spcAft>
              <a:buSzPts val="1300"/>
              <a:buChar char="●"/>
            </a:pPr>
            <a:r>
              <a:rPr lang="en"/>
              <a:t>Based on the above idea we are looking to implement the RRT path planning algorithm t</a:t>
            </a:r>
            <a:r>
              <a:rPr lang="en"/>
              <a:t>o handoff the needle from one arm to the other and </a:t>
            </a:r>
            <a:r>
              <a:rPr lang="en"/>
              <a:t>to find the optimal path to </a:t>
            </a:r>
            <a:r>
              <a:rPr lang="en"/>
              <a:t>generate the final end effector (needle) pose.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819150" y="845600"/>
            <a:ext cx="7505700" cy="5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 of Action</a:t>
            </a:r>
            <a:endParaRPr/>
          </a:p>
        </p:txBody>
      </p:sp>
      <p:sp>
        <p:nvSpPr>
          <p:cNvPr id="193" name="Google Shape;193;p28"/>
          <p:cNvSpPr txBox="1"/>
          <p:nvPr>
            <p:ph idx="1" type="body"/>
          </p:nvPr>
        </p:nvSpPr>
        <p:spPr>
          <a:xfrm>
            <a:off x="819150" y="1542075"/>
            <a:ext cx="7505700" cy="2896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Making/ retaining changes of a custom Solidworks model of a Da Vinci robot.</a:t>
            </a:r>
            <a:endParaRPr/>
          </a:p>
          <a:p>
            <a:pPr indent="-311150" lvl="0" marL="457200" rtl="0" algn="l">
              <a:spcBef>
                <a:spcPts val="0"/>
              </a:spcBef>
              <a:spcAft>
                <a:spcPts val="0"/>
              </a:spcAft>
              <a:buSzPts val="1300"/>
              <a:buChar char="●"/>
            </a:pPr>
            <a:r>
              <a:rPr lang="en"/>
              <a:t>Implementation of FWD Kinematics to change between World and joint parameters OTF</a:t>
            </a:r>
            <a:endParaRPr/>
          </a:p>
          <a:p>
            <a:pPr indent="-311150" lvl="0" marL="457200" rtl="0" algn="l">
              <a:spcBef>
                <a:spcPts val="0"/>
              </a:spcBef>
              <a:spcAft>
                <a:spcPts val="0"/>
              </a:spcAft>
              <a:buSzPts val="1300"/>
              <a:buChar char="●"/>
            </a:pPr>
            <a:r>
              <a:rPr lang="en"/>
              <a:t>Implementation</a:t>
            </a:r>
            <a:r>
              <a:rPr lang="en"/>
              <a:t> of the RRT path planning algorithm to find the shortest distance.</a:t>
            </a:r>
            <a:endParaRPr/>
          </a:p>
          <a:p>
            <a:pPr indent="-311150" lvl="0" marL="457200" rtl="0" algn="l">
              <a:spcBef>
                <a:spcPts val="0"/>
              </a:spcBef>
              <a:spcAft>
                <a:spcPts val="0"/>
              </a:spcAft>
              <a:buSzPts val="1300"/>
              <a:buChar char="●"/>
            </a:pPr>
            <a:r>
              <a:rPr lang="en"/>
              <a:t>Simulation of the path planning algorithm by adding obstacles.</a:t>
            </a:r>
            <a:endParaRPr/>
          </a:p>
          <a:p>
            <a:pPr indent="-311150" lvl="0" marL="457200" rtl="0" algn="l">
              <a:spcBef>
                <a:spcPts val="0"/>
              </a:spcBef>
              <a:spcAft>
                <a:spcPts val="0"/>
              </a:spcAft>
              <a:buSzPts val="1300"/>
              <a:buChar char="●"/>
            </a:pPr>
            <a:r>
              <a:rPr lang="en"/>
              <a:t>Application of inverse kinematics to compute the joint parameters.</a:t>
            </a:r>
            <a:endParaRPr/>
          </a:p>
          <a:p>
            <a:pPr indent="-311150" lvl="0" marL="457200" rtl="0" algn="l">
              <a:spcBef>
                <a:spcPts val="0"/>
              </a:spcBef>
              <a:spcAft>
                <a:spcPts val="0"/>
              </a:spcAft>
              <a:buSzPts val="1300"/>
              <a:buChar char="●"/>
            </a:pPr>
            <a:r>
              <a:rPr lang="en"/>
              <a:t>Validation of model needle handoff with collision frames of gripper </a:t>
            </a:r>
            <a:endParaRPr/>
          </a:p>
          <a:p>
            <a:pPr indent="-311150" lvl="0" marL="457200" rtl="0" algn="l">
              <a:spcBef>
                <a:spcPts val="0"/>
              </a:spcBef>
              <a:spcAft>
                <a:spcPts val="0"/>
              </a:spcAft>
              <a:buSzPts val="1300"/>
              <a:buChar char="●"/>
            </a:pPr>
            <a:r>
              <a:rPr lang="en"/>
              <a:t>Running simulation tests in Gazebo and verifying the same using MoveIt and RVIZ.</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819150" y="5060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SolidWorks Model Creation</a:t>
            </a:r>
            <a:endParaRPr/>
          </a:p>
        </p:txBody>
      </p:sp>
      <p:sp>
        <p:nvSpPr>
          <p:cNvPr id="199" name="Google Shape;199;p29"/>
          <p:cNvSpPr txBox="1"/>
          <p:nvPr>
            <p:ph idx="1" type="body"/>
          </p:nvPr>
        </p:nvSpPr>
        <p:spPr>
          <a:xfrm>
            <a:off x="819150" y="1018675"/>
            <a:ext cx="7505700" cy="1224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Da Vinci System created and edited in Solidworks </a:t>
            </a:r>
            <a:endParaRPr sz="1600"/>
          </a:p>
          <a:p>
            <a:pPr indent="-311150" lvl="0" marL="457200" rtl="0" algn="l">
              <a:lnSpc>
                <a:spcPct val="115000"/>
              </a:lnSpc>
              <a:spcBef>
                <a:spcPts val="0"/>
              </a:spcBef>
              <a:spcAft>
                <a:spcPts val="0"/>
              </a:spcAft>
              <a:buSzPts val="1300"/>
              <a:buChar char="●"/>
            </a:pPr>
            <a:r>
              <a:rPr lang="en" sz="1600"/>
              <a:t>Mainly operating with needle arm </a:t>
            </a:r>
            <a:endParaRPr sz="1600"/>
          </a:p>
          <a:p>
            <a:pPr indent="-330200" lvl="0" marL="457200" rtl="0" algn="l">
              <a:lnSpc>
                <a:spcPct val="115000"/>
              </a:lnSpc>
              <a:spcBef>
                <a:spcPts val="0"/>
              </a:spcBef>
              <a:spcAft>
                <a:spcPts val="0"/>
              </a:spcAft>
              <a:buSzPts val="1600"/>
              <a:buChar char="●"/>
            </a:pPr>
            <a:r>
              <a:rPr lang="en" sz="1600"/>
              <a:t>NB: Needle arm frame is higher than expected (not at tip)</a:t>
            </a:r>
            <a:endParaRPr sz="1600"/>
          </a:p>
        </p:txBody>
      </p:sp>
      <p:pic>
        <p:nvPicPr>
          <p:cNvPr id="200" name="Google Shape;200;p29"/>
          <p:cNvPicPr preferRelativeResize="0"/>
          <p:nvPr/>
        </p:nvPicPr>
        <p:blipFill rotWithShape="1">
          <a:blip r:embed="rId3">
            <a:alphaModFix/>
          </a:blip>
          <a:srcRect b="0" l="0" r="0" t="0"/>
          <a:stretch/>
        </p:blipFill>
        <p:spPr>
          <a:xfrm>
            <a:off x="5238375" y="1611750"/>
            <a:ext cx="3983531" cy="3428200"/>
          </a:xfrm>
          <a:prstGeom prst="rect">
            <a:avLst/>
          </a:prstGeom>
          <a:noFill/>
          <a:ln>
            <a:noFill/>
          </a:ln>
        </p:spPr>
      </p:pic>
      <p:pic>
        <p:nvPicPr>
          <p:cNvPr id="201" name="Google Shape;201;p29"/>
          <p:cNvPicPr preferRelativeResize="0"/>
          <p:nvPr/>
        </p:nvPicPr>
        <p:blipFill rotWithShape="1">
          <a:blip r:embed="rId4">
            <a:alphaModFix/>
          </a:blip>
          <a:srcRect b="0" l="0" r="0" t="0"/>
          <a:stretch/>
        </p:blipFill>
        <p:spPr>
          <a:xfrm>
            <a:off x="428325" y="1979912"/>
            <a:ext cx="2550225" cy="2691900"/>
          </a:xfrm>
          <a:prstGeom prst="rect">
            <a:avLst/>
          </a:prstGeom>
          <a:noFill/>
          <a:ln>
            <a:noFill/>
          </a:ln>
        </p:spPr>
      </p:pic>
      <p:pic>
        <p:nvPicPr>
          <p:cNvPr id="202" name="Google Shape;202;p29"/>
          <p:cNvPicPr preferRelativeResize="0"/>
          <p:nvPr/>
        </p:nvPicPr>
        <p:blipFill rotWithShape="1">
          <a:blip r:embed="rId5">
            <a:alphaModFix/>
          </a:blip>
          <a:srcRect b="0" l="0" r="0" t="0"/>
          <a:stretch/>
        </p:blipFill>
        <p:spPr>
          <a:xfrm>
            <a:off x="2523325" y="1677075"/>
            <a:ext cx="3434168" cy="2938125"/>
          </a:xfrm>
          <a:prstGeom prst="rect">
            <a:avLst/>
          </a:prstGeom>
          <a:noFill/>
          <a:ln>
            <a:noFill/>
          </a:ln>
        </p:spPr>
      </p:pic>
      <p:sp>
        <p:nvSpPr>
          <p:cNvPr id="203" name="Google Shape;203;p29"/>
          <p:cNvSpPr txBox="1"/>
          <p:nvPr/>
        </p:nvSpPr>
        <p:spPr>
          <a:xfrm>
            <a:off x="868675" y="4450150"/>
            <a:ext cx="1415100" cy="36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Gripper Arm</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4" name="Google Shape;204;p29"/>
          <p:cNvSpPr txBox="1"/>
          <p:nvPr/>
        </p:nvSpPr>
        <p:spPr>
          <a:xfrm>
            <a:off x="3469000" y="4397375"/>
            <a:ext cx="1415100" cy="36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Calibri"/>
                <a:ea typeface="Calibri"/>
                <a:cs typeface="Calibri"/>
                <a:sym typeface="Calibri"/>
              </a:rPr>
              <a:t>Needle</a:t>
            </a:r>
            <a:r>
              <a:rPr b="0" i="0" lang="en" sz="1400" u="none" cap="none" strike="noStrike">
                <a:solidFill>
                  <a:srgbClr val="000000"/>
                </a:solidFill>
                <a:latin typeface="Calibri"/>
                <a:ea typeface="Calibri"/>
                <a:cs typeface="Calibri"/>
                <a:sym typeface="Calibri"/>
              </a:rPr>
              <a:t> Arm</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0"/>
          <p:cNvPicPr preferRelativeResize="0"/>
          <p:nvPr/>
        </p:nvPicPr>
        <p:blipFill rotWithShape="1">
          <a:blip r:embed="rId3">
            <a:alphaModFix/>
          </a:blip>
          <a:srcRect b="5551" l="18196" r="5472" t="10710"/>
          <a:stretch/>
        </p:blipFill>
        <p:spPr>
          <a:xfrm>
            <a:off x="2341578" y="1477500"/>
            <a:ext cx="4356950" cy="3126200"/>
          </a:xfrm>
          <a:prstGeom prst="rect">
            <a:avLst/>
          </a:prstGeom>
          <a:noFill/>
          <a:ln>
            <a:noFill/>
          </a:ln>
        </p:spPr>
      </p:pic>
      <p:sp>
        <p:nvSpPr>
          <p:cNvPr id="210" name="Google Shape;210;p3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FWD Kinematics and Workspace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Inverse Kinematics: Verification</a:t>
            </a:r>
            <a:endParaRPr/>
          </a:p>
        </p:txBody>
      </p:sp>
      <p:pic>
        <p:nvPicPr>
          <p:cNvPr id="216" name="Google Shape;216;p31" title="simplescreenrecorder-2021-05-05_23.15.40.mp4">
            <a:hlinkClick r:id="rId3"/>
          </p:cNvPr>
          <p:cNvPicPr preferRelativeResize="0"/>
          <p:nvPr/>
        </p:nvPicPr>
        <p:blipFill>
          <a:blip r:embed="rId4">
            <a:alphaModFix/>
          </a:blip>
          <a:stretch>
            <a:fillRect/>
          </a:stretch>
        </p:blipFill>
        <p:spPr>
          <a:xfrm>
            <a:off x="1848100" y="1648300"/>
            <a:ext cx="5670475" cy="303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437675" y="1134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Controllers</a:t>
            </a:r>
            <a:endParaRPr/>
          </a:p>
        </p:txBody>
      </p:sp>
      <p:pic>
        <p:nvPicPr>
          <p:cNvPr id="222" name="Google Shape;222;p32"/>
          <p:cNvPicPr preferRelativeResize="0"/>
          <p:nvPr/>
        </p:nvPicPr>
        <p:blipFill rotWithShape="1">
          <a:blip r:embed="rId3">
            <a:alphaModFix/>
          </a:blip>
          <a:srcRect b="0" l="0" r="0" t="0"/>
          <a:stretch/>
        </p:blipFill>
        <p:spPr>
          <a:xfrm>
            <a:off x="249250" y="1021100"/>
            <a:ext cx="2564500" cy="2522927"/>
          </a:xfrm>
          <a:prstGeom prst="rect">
            <a:avLst/>
          </a:prstGeom>
          <a:noFill/>
          <a:ln>
            <a:noFill/>
          </a:ln>
        </p:spPr>
      </p:pic>
      <p:pic>
        <p:nvPicPr>
          <p:cNvPr id="223" name="Google Shape;223;p32"/>
          <p:cNvPicPr preferRelativeResize="0"/>
          <p:nvPr/>
        </p:nvPicPr>
        <p:blipFill rotWithShape="1">
          <a:blip r:embed="rId4">
            <a:alphaModFix/>
          </a:blip>
          <a:srcRect b="0" l="0" r="0" t="0"/>
          <a:stretch/>
        </p:blipFill>
        <p:spPr>
          <a:xfrm>
            <a:off x="2657800" y="1021100"/>
            <a:ext cx="2733700" cy="2522926"/>
          </a:xfrm>
          <a:prstGeom prst="rect">
            <a:avLst/>
          </a:prstGeom>
          <a:noFill/>
          <a:ln>
            <a:noFill/>
          </a:ln>
        </p:spPr>
      </p:pic>
      <p:pic>
        <p:nvPicPr>
          <p:cNvPr id="224" name="Google Shape;224;p32"/>
          <p:cNvPicPr preferRelativeResize="0"/>
          <p:nvPr/>
        </p:nvPicPr>
        <p:blipFill rotWithShape="1">
          <a:blip r:embed="rId5">
            <a:alphaModFix/>
          </a:blip>
          <a:srcRect b="0" l="0" r="0" t="0"/>
          <a:stretch/>
        </p:blipFill>
        <p:spPr>
          <a:xfrm>
            <a:off x="5666100" y="394625"/>
            <a:ext cx="2367575" cy="2439525"/>
          </a:xfrm>
          <a:prstGeom prst="rect">
            <a:avLst/>
          </a:prstGeom>
          <a:noFill/>
          <a:ln>
            <a:noFill/>
          </a:ln>
        </p:spPr>
      </p:pic>
      <p:sp>
        <p:nvSpPr>
          <p:cNvPr id="225" name="Google Shape;225;p32"/>
          <p:cNvSpPr/>
          <p:nvPr/>
        </p:nvSpPr>
        <p:spPr>
          <a:xfrm>
            <a:off x="5335925" y="1595700"/>
            <a:ext cx="557400" cy="29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6" name="Google Shape;226;p32"/>
          <p:cNvPicPr preferRelativeResize="0"/>
          <p:nvPr/>
        </p:nvPicPr>
        <p:blipFill rotWithShape="1">
          <a:blip r:embed="rId6">
            <a:alphaModFix/>
          </a:blip>
          <a:srcRect b="0" l="-6950" r="6948" t="0"/>
          <a:stretch/>
        </p:blipFill>
        <p:spPr>
          <a:xfrm>
            <a:off x="5216974" y="2958074"/>
            <a:ext cx="3624524" cy="1882076"/>
          </a:xfrm>
          <a:prstGeom prst="rect">
            <a:avLst/>
          </a:prstGeom>
          <a:noFill/>
          <a:ln>
            <a:noFill/>
          </a:ln>
        </p:spPr>
      </p:pic>
      <p:sp>
        <p:nvSpPr>
          <p:cNvPr id="227" name="Google Shape;227;p32"/>
          <p:cNvSpPr/>
          <p:nvPr/>
        </p:nvSpPr>
        <p:spPr>
          <a:xfrm rot="10800000">
            <a:off x="6591950" y="2575400"/>
            <a:ext cx="304200" cy="332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819150" y="8234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Path Planning</a:t>
            </a:r>
            <a:endParaRPr/>
          </a:p>
        </p:txBody>
      </p:sp>
      <p:sp>
        <p:nvSpPr>
          <p:cNvPr id="233" name="Google Shape;233;p33"/>
          <p:cNvSpPr txBox="1"/>
          <p:nvPr>
            <p:ph idx="1" type="body"/>
          </p:nvPr>
        </p:nvSpPr>
        <p:spPr>
          <a:xfrm>
            <a:off x="901950" y="1504325"/>
            <a:ext cx="7505700" cy="24480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600"/>
              </a:spcBef>
              <a:spcAft>
                <a:spcPts val="0"/>
              </a:spcAft>
              <a:buSzPts val="1300"/>
              <a:buChar char="●"/>
            </a:pPr>
            <a:r>
              <a:rPr lang="en"/>
              <a:t>Execute</a:t>
            </a:r>
            <a:r>
              <a:rPr lang="en"/>
              <a:t> Planner (RRT) and find shortest path (discretize as </a:t>
            </a:r>
            <a:r>
              <a:rPr lang="en"/>
              <a:t>necessary</a:t>
            </a:r>
            <a:r>
              <a:rPr lang="en"/>
              <a:t>)</a:t>
            </a:r>
            <a:endParaRPr/>
          </a:p>
          <a:p>
            <a:pPr indent="-311150" lvl="0" marL="457200" rtl="0" algn="l">
              <a:lnSpc>
                <a:spcPct val="115000"/>
              </a:lnSpc>
              <a:spcBef>
                <a:spcPts val="0"/>
              </a:spcBef>
              <a:spcAft>
                <a:spcPts val="0"/>
              </a:spcAft>
              <a:buSzPts val="1300"/>
              <a:buChar char="●"/>
            </a:pPr>
            <a:r>
              <a:rPr lang="en"/>
              <a:t>FWD Kinematics to convert between frames</a:t>
            </a:r>
            <a:endParaRPr/>
          </a:p>
          <a:p>
            <a:pPr indent="-311150" lvl="0" marL="457200" rtl="0" algn="l">
              <a:lnSpc>
                <a:spcPct val="115000"/>
              </a:lnSpc>
              <a:spcBef>
                <a:spcPts val="0"/>
              </a:spcBef>
              <a:spcAft>
                <a:spcPts val="0"/>
              </a:spcAft>
              <a:buSzPts val="1300"/>
              <a:buChar char="●"/>
            </a:pPr>
            <a:r>
              <a:rPr lang="en"/>
              <a:t>Feed points to IK solver -&gt; Find joint parameters</a:t>
            </a:r>
            <a:endParaRPr/>
          </a:p>
          <a:p>
            <a:pPr indent="-311150" lvl="0" marL="457200" rtl="0" algn="l">
              <a:lnSpc>
                <a:spcPct val="115000"/>
              </a:lnSpc>
              <a:spcBef>
                <a:spcPts val="0"/>
              </a:spcBef>
              <a:spcAft>
                <a:spcPts val="0"/>
              </a:spcAft>
              <a:buSzPts val="1300"/>
              <a:buChar char="●"/>
            </a:pPr>
            <a:r>
              <a:rPr lang="en"/>
              <a:t>Filter legal joint parameters</a:t>
            </a:r>
            <a:endParaRPr/>
          </a:p>
          <a:p>
            <a:pPr indent="-311150" lvl="0" marL="457200" rtl="0" algn="l">
              <a:lnSpc>
                <a:spcPct val="115000"/>
              </a:lnSpc>
              <a:spcBef>
                <a:spcPts val="0"/>
              </a:spcBef>
              <a:spcAft>
                <a:spcPts val="0"/>
              </a:spcAft>
              <a:buSzPts val="1300"/>
              <a:buChar char="●"/>
            </a:pPr>
            <a:r>
              <a:rPr lang="en"/>
              <a:t>Move! </a:t>
            </a:r>
            <a:endParaRPr/>
          </a:p>
        </p:txBody>
      </p:sp>
      <p:pic>
        <p:nvPicPr>
          <p:cNvPr id="234" name="Google Shape;234;p33"/>
          <p:cNvPicPr preferRelativeResize="0"/>
          <p:nvPr/>
        </p:nvPicPr>
        <p:blipFill>
          <a:blip r:embed="rId3">
            <a:alphaModFix/>
          </a:blip>
          <a:stretch>
            <a:fillRect/>
          </a:stretch>
        </p:blipFill>
        <p:spPr>
          <a:xfrm>
            <a:off x="6080650" y="1883150"/>
            <a:ext cx="2678125" cy="2937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