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13716000" cx="24387025"/>
  <p:notesSz cx="13716000" cy="24387025"/>
  <p:embeddedFontLst>
    <p:embeddedFont>
      <p:font typeface="Audiowide"/>
      <p:regular r:id="rId11"/>
    </p:embeddedFont>
    <p:embeddedFont>
      <p:font typeface="Roboto"/>
      <p:regular r:id="rId12"/>
      <p:bold r:id="rId13"/>
      <p:italic r:id="rId14"/>
      <p:boldItalic r:id="rId15"/>
    </p:embeddedFont>
    <p:embeddedFont>
      <p:font typeface="Poppins"/>
      <p:regular r:id="rId16"/>
      <p:bold r:id="rId17"/>
      <p:italic r:id="rId18"/>
      <p:boldItalic r:id="rId19"/>
    </p:embeddedFont>
    <p:embeddedFont>
      <p:font typeface="Poppins SemiBol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K+4u/kf5wk4vZH+3A60QhwQp2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SemiBold-regular.fntdata"/><Relationship Id="rId11" Type="http://schemas.openxmlformats.org/officeDocument/2006/relationships/font" Target="fonts/Audiowide-regular.fntdata"/><Relationship Id="rId22" Type="http://schemas.openxmlformats.org/officeDocument/2006/relationships/font" Target="fonts/PoppinsSemiBold-italic.fntdata"/><Relationship Id="rId10" Type="http://schemas.openxmlformats.org/officeDocument/2006/relationships/slide" Target="slides/slide6.xml"/><Relationship Id="rId21" Type="http://schemas.openxmlformats.org/officeDocument/2006/relationships/font" Target="fonts/PoppinsSemiBold-bold.fntdata"/><Relationship Id="rId13" Type="http://schemas.openxmlformats.org/officeDocument/2006/relationships/font" Target="fonts/Roboto-bold.fntdata"/><Relationship Id="rId24" Type="http://customschemas.google.com/relationships/presentationmetadata" Target="metadata"/><Relationship Id="rId12" Type="http://schemas.openxmlformats.org/officeDocument/2006/relationships/font" Target="fonts/Roboto-regular.fntdata"/><Relationship Id="rId23" Type="http://schemas.openxmlformats.org/officeDocument/2006/relationships/font" Target="fonts/Poppi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slide" Target="slides/slide1.xml"/><Relationship Id="rId19" Type="http://schemas.openxmlformats.org/officeDocument/2006/relationships/font" Target="fonts/Poppins-boldItalic.fntdata"/><Relationship Id="rId6" Type="http://schemas.openxmlformats.org/officeDocument/2006/relationships/slide" Target="slides/slide2.xml"/><Relationship Id="rId18"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2.png"/><Relationship Id="rId13" Type="http://schemas.openxmlformats.org/officeDocument/2006/relationships/image" Target="../media/image8.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5.png"/><Relationship Id="rId5" Type="http://schemas.openxmlformats.org/officeDocument/2006/relationships/image" Target="../media/image30.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2.png"/><Relationship Id="rId13" Type="http://schemas.openxmlformats.org/officeDocument/2006/relationships/image" Target="../media/image26.png"/><Relationship Id="rId12"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hyperlink" Target="https://doi.org/10.1186/s41256-023-00297-z" TargetMode="External"/><Relationship Id="rId7" Type="http://schemas.openxmlformats.org/officeDocument/2006/relationships/hyperlink" Target="https://doi.org/10.1186/s12966-017-0541-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 name="Shape 15"/>
        <p:cNvGrpSpPr/>
        <p:nvPr/>
      </p:nvGrpSpPr>
      <p:grpSpPr>
        <a:xfrm>
          <a:off x="0" y="0"/>
          <a:ext cx="0" cy="0"/>
          <a:chOff x="0" y="0"/>
          <a:chExt cx="0" cy="0"/>
        </a:xfrm>
      </p:grpSpPr>
      <p:pic>
        <p:nvPicPr>
          <p:cNvPr descr=" " id="16" name="Google Shape;16;p1"/>
          <p:cNvPicPr preferRelativeResize="0"/>
          <p:nvPr/>
        </p:nvPicPr>
        <p:blipFill rotWithShape="1">
          <a:blip r:embed="rId3">
            <a:alphaModFix/>
          </a:blip>
          <a:srcRect b="0" l="0" r="0" t="0"/>
          <a:stretch/>
        </p:blipFill>
        <p:spPr>
          <a:xfrm>
            <a:off x="1994149" y="1003300"/>
            <a:ext cx="21884835" cy="12712700"/>
          </a:xfrm>
          <a:prstGeom prst="rect">
            <a:avLst/>
          </a:prstGeom>
          <a:noFill/>
          <a:ln>
            <a:noFill/>
          </a:ln>
        </p:spPr>
      </p:pic>
      <p:pic>
        <p:nvPicPr>
          <p:cNvPr descr=" " id="17" name="Google Shape;17;p1"/>
          <p:cNvPicPr preferRelativeResize="0"/>
          <p:nvPr/>
        </p:nvPicPr>
        <p:blipFill rotWithShape="1">
          <a:blip r:embed="rId4">
            <a:alphaModFix/>
          </a:blip>
          <a:srcRect b="0" l="0" r="0" t="0"/>
          <a:stretch/>
        </p:blipFill>
        <p:spPr>
          <a:xfrm>
            <a:off x="18341563" y="1860779"/>
            <a:ext cx="6045485" cy="7878707"/>
          </a:xfrm>
          <a:prstGeom prst="rect">
            <a:avLst/>
          </a:prstGeom>
          <a:noFill/>
          <a:ln>
            <a:noFill/>
          </a:ln>
        </p:spPr>
      </p:pic>
      <p:pic>
        <p:nvPicPr>
          <p:cNvPr descr=" " id="18" name="Google Shape;18;p1"/>
          <p:cNvPicPr preferRelativeResize="0"/>
          <p:nvPr/>
        </p:nvPicPr>
        <p:blipFill rotWithShape="1">
          <a:blip r:embed="rId5">
            <a:alphaModFix/>
          </a:blip>
          <a:srcRect b="0" l="0" r="0" t="0"/>
          <a:stretch/>
        </p:blipFill>
        <p:spPr>
          <a:xfrm>
            <a:off x="6528616" y="7086600"/>
            <a:ext cx="13971746" cy="6629400"/>
          </a:xfrm>
          <a:prstGeom prst="rect">
            <a:avLst/>
          </a:prstGeom>
          <a:noFill/>
          <a:ln>
            <a:noFill/>
          </a:ln>
        </p:spPr>
      </p:pic>
      <p:pic>
        <p:nvPicPr>
          <p:cNvPr descr=" " id="19" name="Google Shape;19;p1"/>
          <p:cNvPicPr preferRelativeResize="0"/>
          <p:nvPr/>
        </p:nvPicPr>
        <p:blipFill rotWithShape="1">
          <a:blip r:embed="rId6">
            <a:alphaModFix/>
          </a:blip>
          <a:srcRect b="0" l="0" r="0" t="0"/>
          <a:stretch/>
        </p:blipFill>
        <p:spPr>
          <a:xfrm>
            <a:off x="15572146" y="7696200"/>
            <a:ext cx="8814902" cy="6019800"/>
          </a:xfrm>
          <a:prstGeom prst="rect">
            <a:avLst/>
          </a:prstGeom>
          <a:noFill/>
          <a:ln>
            <a:noFill/>
          </a:ln>
        </p:spPr>
      </p:pic>
      <p:pic>
        <p:nvPicPr>
          <p:cNvPr descr=" " id="20" name="Google Shape;20;p1"/>
          <p:cNvPicPr preferRelativeResize="0"/>
          <p:nvPr/>
        </p:nvPicPr>
        <p:blipFill rotWithShape="1">
          <a:blip r:embed="rId7">
            <a:alphaModFix/>
          </a:blip>
          <a:srcRect b="0" l="0" r="0" t="0"/>
          <a:stretch/>
        </p:blipFill>
        <p:spPr>
          <a:xfrm>
            <a:off x="876410" y="8445500"/>
            <a:ext cx="11266308" cy="4432300"/>
          </a:xfrm>
          <a:prstGeom prst="rect">
            <a:avLst/>
          </a:prstGeom>
          <a:noFill/>
          <a:ln>
            <a:noFill/>
          </a:ln>
        </p:spPr>
      </p:pic>
      <p:sp>
        <p:nvSpPr>
          <p:cNvPr id="21" name="Google Shape;21;p1"/>
          <p:cNvSpPr/>
          <p:nvPr/>
        </p:nvSpPr>
        <p:spPr>
          <a:xfrm>
            <a:off x="1447981" y="8928100"/>
            <a:ext cx="10123200" cy="346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
          <p:cNvSpPr/>
          <p:nvPr/>
        </p:nvSpPr>
        <p:spPr>
          <a:xfrm>
            <a:off x="876400" y="6244638"/>
            <a:ext cx="13404600" cy="3259500"/>
          </a:xfrm>
          <a:prstGeom prst="rect">
            <a:avLst/>
          </a:prstGeom>
          <a:noFill/>
          <a:ln>
            <a:noFill/>
          </a:ln>
        </p:spPr>
        <p:txBody>
          <a:bodyPr anchorCtr="0" anchor="t" bIns="0" lIns="0" spcFirstLastPara="1" rIns="0" wrap="square" tIns="0">
            <a:noAutofit/>
          </a:bodyPr>
          <a:lstStyle/>
          <a:p>
            <a:pPr indent="-342900" lvl="1" marL="685800" marR="0" rtl="0" algn="l">
              <a:lnSpc>
                <a:spcPct val="100000"/>
              </a:lnSpc>
              <a:spcBef>
                <a:spcPts val="0"/>
              </a:spcBef>
              <a:spcAft>
                <a:spcPts val="0"/>
              </a:spcAft>
              <a:buClr>
                <a:srgbClr val="FFFFFF"/>
              </a:buClr>
              <a:buSzPts val="4200"/>
              <a:buFont typeface="Poppins SemiBold"/>
              <a:buChar char="•"/>
            </a:pPr>
            <a:r>
              <a:rPr lang="en-US" sz="4200">
                <a:solidFill>
                  <a:srgbClr val="FFFFFF"/>
                </a:solidFill>
                <a:latin typeface="Poppins SemiBold"/>
                <a:ea typeface="Poppins SemiBold"/>
                <a:cs typeface="Poppins SemiBold"/>
                <a:sym typeface="Poppins SemiBold"/>
              </a:rPr>
              <a:t>Promoting Balanced Development and Screen Time Management for Children Through Structured Parental Support</a:t>
            </a:r>
            <a:endParaRPr b="0" i="0" sz="4200" u="none" cap="none" strike="noStrike">
              <a:solidFill>
                <a:schemeClr val="dk1"/>
              </a:solidFill>
              <a:latin typeface="Calibri"/>
              <a:ea typeface="Calibri"/>
              <a:cs typeface="Calibri"/>
              <a:sym typeface="Calibri"/>
            </a:endParaRPr>
          </a:p>
        </p:txBody>
      </p:sp>
      <p:sp>
        <p:nvSpPr>
          <p:cNvPr id="23" name="Google Shape;23;p1"/>
          <p:cNvSpPr/>
          <p:nvPr/>
        </p:nvSpPr>
        <p:spPr>
          <a:xfrm>
            <a:off x="1006310" y="9238500"/>
            <a:ext cx="9838200" cy="978000"/>
          </a:xfrm>
          <a:prstGeom prst="rect">
            <a:avLst/>
          </a:prstGeom>
          <a:noFill/>
          <a:ln>
            <a:noFill/>
          </a:ln>
        </p:spPr>
        <p:txBody>
          <a:bodyPr anchorCtr="0" anchor="t" bIns="0" lIns="0" spcFirstLastPara="1" rIns="0" wrap="square" tIns="0">
            <a:noAutofit/>
          </a:bodyPr>
          <a:lstStyle/>
          <a:p>
            <a:pPr indent="-342900" lvl="1" marL="685800" marR="0" rtl="0" algn="l">
              <a:lnSpc>
                <a:spcPct val="100000"/>
              </a:lnSpc>
              <a:spcBef>
                <a:spcPts val="0"/>
              </a:spcBef>
              <a:spcAft>
                <a:spcPts val="0"/>
              </a:spcAft>
              <a:buClr>
                <a:srgbClr val="FFFFFF"/>
              </a:buClr>
              <a:buSzPts val="4200"/>
              <a:buFont typeface="Poppins SemiBold"/>
              <a:buChar char="•"/>
            </a:pPr>
            <a:r>
              <a:rPr lang="en-US" sz="4200">
                <a:solidFill>
                  <a:srgbClr val="FFFFFF"/>
                </a:solidFill>
                <a:latin typeface="Poppins SemiBold"/>
                <a:ea typeface="Poppins SemiBold"/>
                <a:cs typeface="Poppins SemiBold"/>
                <a:sym typeface="Poppins SemiBold"/>
              </a:rPr>
              <a:t>Artificial Intelligence</a:t>
            </a:r>
            <a:endParaRPr b="0" i="0" sz="4200" u="none" cap="none" strike="noStrike">
              <a:solidFill>
                <a:schemeClr val="dk1"/>
              </a:solidFill>
              <a:latin typeface="Calibri"/>
              <a:ea typeface="Calibri"/>
              <a:cs typeface="Calibri"/>
              <a:sym typeface="Calibri"/>
            </a:endParaRPr>
          </a:p>
        </p:txBody>
      </p:sp>
      <p:sp>
        <p:nvSpPr>
          <p:cNvPr id="24" name="Google Shape;24;p1"/>
          <p:cNvSpPr/>
          <p:nvPr/>
        </p:nvSpPr>
        <p:spPr>
          <a:xfrm>
            <a:off x="1006306" y="11161225"/>
            <a:ext cx="10301100" cy="978000"/>
          </a:xfrm>
          <a:prstGeom prst="rect">
            <a:avLst/>
          </a:prstGeom>
          <a:noFill/>
          <a:ln>
            <a:noFill/>
          </a:ln>
        </p:spPr>
        <p:txBody>
          <a:bodyPr anchorCtr="0" anchor="t" bIns="0" lIns="0" spcFirstLastPara="1" rIns="0" wrap="square" tIns="0">
            <a:noAutofit/>
          </a:bodyPr>
          <a:lstStyle/>
          <a:p>
            <a:pPr indent="-342900" lvl="1" marL="685800" marR="0" rtl="0" algn="l">
              <a:lnSpc>
                <a:spcPct val="100000"/>
              </a:lnSpc>
              <a:spcBef>
                <a:spcPts val="0"/>
              </a:spcBef>
              <a:spcAft>
                <a:spcPts val="0"/>
              </a:spcAft>
              <a:buClr>
                <a:srgbClr val="FFFFFF"/>
              </a:buClr>
              <a:buSzPts val="4200"/>
              <a:buFont typeface="Poppins SemiBold"/>
              <a:buChar char="•"/>
            </a:pPr>
            <a:r>
              <a:rPr lang="en-US" sz="4200">
                <a:solidFill>
                  <a:srgbClr val="FFFFFF"/>
                </a:solidFill>
                <a:latin typeface="Poppins SemiBold"/>
                <a:ea typeface="Poppins SemiBold"/>
                <a:cs typeface="Poppins SemiBold"/>
                <a:sym typeface="Poppins SemiBold"/>
              </a:rPr>
              <a:t>Abhiyanatarah</a:t>
            </a:r>
            <a:endParaRPr b="0" i="0" sz="4200" u="none" cap="none" strike="noStrike">
              <a:solidFill>
                <a:schemeClr val="dk1"/>
              </a:solidFill>
              <a:latin typeface="Calibri"/>
              <a:ea typeface="Calibri"/>
              <a:cs typeface="Calibri"/>
              <a:sym typeface="Calibri"/>
            </a:endParaRPr>
          </a:p>
        </p:txBody>
      </p:sp>
      <p:pic>
        <p:nvPicPr>
          <p:cNvPr descr=" " id="25" name="Google Shape;25;p1"/>
          <p:cNvPicPr preferRelativeResize="0"/>
          <p:nvPr/>
        </p:nvPicPr>
        <p:blipFill rotWithShape="1">
          <a:blip r:embed="rId8">
            <a:alphaModFix/>
          </a:blip>
          <a:srcRect b="0" l="0" r="0" t="0"/>
          <a:stretch/>
        </p:blipFill>
        <p:spPr>
          <a:xfrm>
            <a:off x="21872134" y="721785"/>
            <a:ext cx="1616404" cy="1136225"/>
          </a:xfrm>
          <a:prstGeom prst="rect">
            <a:avLst/>
          </a:prstGeom>
          <a:noFill/>
          <a:ln>
            <a:noFill/>
          </a:ln>
        </p:spPr>
      </p:pic>
      <p:sp>
        <p:nvSpPr>
          <p:cNvPr id="26" name="Google Shape;26;p1"/>
          <p:cNvSpPr/>
          <p:nvPr/>
        </p:nvSpPr>
        <p:spPr>
          <a:xfrm>
            <a:off x="21861081" y="1692275"/>
            <a:ext cx="1648666" cy="3530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27" name="Google Shape;27;p1"/>
          <p:cNvSpPr/>
          <p:nvPr/>
        </p:nvSpPr>
        <p:spPr>
          <a:xfrm>
            <a:off x="7163695" y="2159000"/>
            <a:ext cx="10195141" cy="6561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C8BB0"/>
              </a:buClr>
              <a:buSzPts val="3200"/>
              <a:buFont typeface="Audiowide"/>
              <a:buNone/>
            </a:pPr>
            <a:r>
              <a:rPr b="0" i="0" lang="en-US" sz="3200" u="none" cap="none" strike="noStrike">
                <a:solidFill>
                  <a:srgbClr val="7C8BB0"/>
                </a:solidFill>
                <a:latin typeface="Audiowide"/>
                <a:ea typeface="Audiowide"/>
                <a:cs typeface="Audiowide"/>
                <a:sym typeface="Audiowide"/>
              </a:rPr>
              <a:t>North-east India’s Most Premium Hackathon</a:t>
            </a:r>
            <a:endParaRPr b="0" i="0" sz="3200" u="none" cap="none" strike="noStrike">
              <a:solidFill>
                <a:schemeClr val="dk1"/>
              </a:solidFill>
              <a:latin typeface="Calibri"/>
              <a:ea typeface="Calibri"/>
              <a:cs typeface="Calibri"/>
              <a:sym typeface="Calibri"/>
            </a:endParaRPr>
          </a:p>
        </p:txBody>
      </p:sp>
      <p:pic>
        <p:nvPicPr>
          <p:cNvPr descr=" " id="28" name="Google Shape;28;p1"/>
          <p:cNvPicPr preferRelativeResize="0"/>
          <p:nvPr/>
        </p:nvPicPr>
        <p:blipFill rotWithShape="1">
          <a:blip r:embed="rId9">
            <a:alphaModFix/>
          </a:blip>
          <a:srcRect b="0" l="0" r="0" t="0"/>
          <a:stretch/>
        </p:blipFill>
        <p:spPr>
          <a:xfrm>
            <a:off x="17236544" y="5965019"/>
            <a:ext cx="1455209" cy="3769621"/>
          </a:xfrm>
          <a:prstGeom prst="rect">
            <a:avLst/>
          </a:prstGeom>
          <a:noFill/>
          <a:ln>
            <a:noFill/>
          </a:ln>
        </p:spPr>
      </p:pic>
      <p:pic>
        <p:nvPicPr>
          <p:cNvPr descr=" " id="29" name="Google Shape;29;p1"/>
          <p:cNvPicPr preferRelativeResize="0"/>
          <p:nvPr/>
        </p:nvPicPr>
        <p:blipFill rotWithShape="1">
          <a:blip r:embed="rId10">
            <a:alphaModFix/>
          </a:blip>
          <a:srcRect b="0" l="0" r="0" t="0"/>
          <a:stretch/>
        </p:blipFill>
        <p:spPr>
          <a:xfrm>
            <a:off x="18860219" y="7752426"/>
            <a:ext cx="626549" cy="1983160"/>
          </a:xfrm>
          <a:prstGeom prst="rect">
            <a:avLst/>
          </a:prstGeom>
          <a:noFill/>
          <a:ln>
            <a:noFill/>
          </a:ln>
        </p:spPr>
      </p:pic>
      <p:pic>
        <p:nvPicPr>
          <p:cNvPr descr=" " id="30" name="Google Shape;30;p1"/>
          <p:cNvPicPr preferRelativeResize="0"/>
          <p:nvPr/>
        </p:nvPicPr>
        <p:blipFill rotWithShape="1">
          <a:blip r:embed="rId11">
            <a:alphaModFix/>
          </a:blip>
          <a:srcRect b="0" l="0" r="0" t="0"/>
          <a:stretch/>
        </p:blipFill>
        <p:spPr>
          <a:xfrm>
            <a:off x="14568721" y="6510306"/>
            <a:ext cx="1948363" cy="2728193"/>
          </a:xfrm>
          <a:prstGeom prst="rect">
            <a:avLst/>
          </a:prstGeom>
          <a:noFill/>
          <a:ln>
            <a:noFill/>
          </a:ln>
        </p:spPr>
      </p:pic>
      <p:pic>
        <p:nvPicPr>
          <p:cNvPr descr=" " id="31" name="Google Shape;31;p1"/>
          <p:cNvPicPr preferRelativeResize="0"/>
          <p:nvPr/>
        </p:nvPicPr>
        <p:blipFill rotWithShape="1">
          <a:blip r:embed="rId12">
            <a:alphaModFix/>
          </a:blip>
          <a:srcRect b="0" l="0" r="0" t="0"/>
          <a:stretch/>
        </p:blipFill>
        <p:spPr>
          <a:xfrm>
            <a:off x="20241310" y="6510310"/>
            <a:ext cx="1948363" cy="2728193"/>
          </a:xfrm>
          <a:prstGeom prst="rect">
            <a:avLst/>
          </a:prstGeom>
          <a:noFill/>
          <a:ln>
            <a:noFill/>
          </a:ln>
        </p:spPr>
      </p:pic>
      <p:pic>
        <p:nvPicPr>
          <p:cNvPr descr=" " id="32" name="Google Shape;32;p1"/>
          <p:cNvPicPr preferRelativeResize="0"/>
          <p:nvPr/>
        </p:nvPicPr>
        <p:blipFill rotWithShape="1">
          <a:blip r:embed="rId13">
            <a:alphaModFix/>
          </a:blip>
          <a:srcRect b="0" l="0" r="0" t="0"/>
          <a:stretch/>
        </p:blipFill>
        <p:spPr>
          <a:xfrm>
            <a:off x="17463087" y="5356671"/>
            <a:ext cx="2608613" cy="5021966"/>
          </a:xfrm>
          <a:prstGeom prst="rect">
            <a:avLst/>
          </a:prstGeom>
          <a:noFill/>
          <a:ln>
            <a:noFill/>
          </a:ln>
        </p:spPr>
      </p:pic>
      <p:pic>
        <p:nvPicPr>
          <p:cNvPr descr=" " id="33" name="Google Shape;33;p1"/>
          <p:cNvPicPr preferRelativeResize="0"/>
          <p:nvPr/>
        </p:nvPicPr>
        <p:blipFill rotWithShape="1">
          <a:blip r:embed="rId14">
            <a:alphaModFix/>
          </a:blip>
          <a:srcRect b="0" l="0" r="0" t="0"/>
          <a:stretch/>
        </p:blipFill>
        <p:spPr>
          <a:xfrm>
            <a:off x="14568721" y="5356671"/>
            <a:ext cx="7620953" cy="5357023"/>
          </a:xfrm>
          <a:prstGeom prst="rect">
            <a:avLst/>
          </a:prstGeom>
          <a:noFill/>
          <a:ln>
            <a:noFill/>
          </a:ln>
        </p:spPr>
      </p:pic>
      <p:sp>
        <p:nvSpPr>
          <p:cNvPr id="34" name="Google Shape;34;p1"/>
          <p:cNvSpPr/>
          <p:nvPr/>
        </p:nvSpPr>
        <p:spPr>
          <a:xfrm>
            <a:off x="8179822" y="1041400"/>
            <a:ext cx="8395749" cy="135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E1CD20"/>
              </a:buClr>
              <a:buSzPts val="7200"/>
              <a:buFont typeface="Arial"/>
              <a:buNone/>
            </a:pPr>
            <a:r>
              <a:rPr b="0" i="0" lang="en-US" sz="7200" u="none" cap="none" strike="noStrike">
                <a:solidFill>
                  <a:srgbClr val="E1CD20"/>
                </a:solidFill>
                <a:latin typeface="Arial"/>
                <a:ea typeface="Arial"/>
                <a:cs typeface="Arial"/>
                <a:sym typeface="Arial"/>
              </a:rPr>
              <a:t>NITSHACKS </a:t>
            </a:r>
            <a:r>
              <a:rPr b="0" i="0" lang="en-US" sz="7200" u="none" cap="none" strike="noStrike">
                <a:solidFill>
                  <a:srgbClr val="FFFFFF"/>
                </a:solidFill>
                <a:latin typeface="Arial"/>
                <a:ea typeface="Arial"/>
                <a:cs typeface="Arial"/>
                <a:sym typeface="Arial"/>
              </a:rPr>
              <a:t>2024</a:t>
            </a:r>
            <a:endParaRPr b="0" i="0" sz="7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pic>
        <p:nvPicPr>
          <p:cNvPr descr=" " id="40" name="Google Shape;40;p2"/>
          <p:cNvPicPr preferRelativeResize="0"/>
          <p:nvPr/>
        </p:nvPicPr>
        <p:blipFill rotWithShape="1">
          <a:blip r:embed="rId3">
            <a:alphaModFix/>
          </a:blip>
          <a:srcRect b="0" l="0" r="0" t="0"/>
          <a:stretch/>
        </p:blipFill>
        <p:spPr>
          <a:xfrm>
            <a:off x="15953194" y="12515850"/>
            <a:ext cx="8433854" cy="1200150"/>
          </a:xfrm>
          <a:prstGeom prst="rect">
            <a:avLst/>
          </a:prstGeom>
          <a:noFill/>
          <a:ln>
            <a:noFill/>
          </a:ln>
        </p:spPr>
      </p:pic>
      <p:pic>
        <p:nvPicPr>
          <p:cNvPr descr=" " id="41" name="Google Shape;41;p2"/>
          <p:cNvPicPr preferRelativeResize="0"/>
          <p:nvPr/>
        </p:nvPicPr>
        <p:blipFill rotWithShape="1">
          <a:blip r:embed="rId4">
            <a:alphaModFix/>
          </a:blip>
          <a:srcRect b="0" l="0" r="0" t="0"/>
          <a:stretch/>
        </p:blipFill>
        <p:spPr>
          <a:xfrm>
            <a:off x="22379975" y="270950"/>
            <a:ext cx="1359000" cy="1359000"/>
          </a:xfrm>
          <a:prstGeom prst="rect">
            <a:avLst/>
          </a:prstGeom>
          <a:noFill/>
          <a:ln>
            <a:noFill/>
          </a:ln>
        </p:spPr>
      </p:pic>
      <p:pic>
        <p:nvPicPr>
          <p:cNvPr descr=" " id="42" name="Google Shape;42;p2"/>
          <p:cNvPicPr preferRelativeResize="0"/>
          <p:nvPr/>
        </p:nvPicPr>
        <p:blipFill rotWithShape="1">
          <a:blip r:embed="rId5">
            <a:alphaModFix/>
          </a:blip>
          <a:srcRect b="0" l="0" r="0" t="0"/>
          <a:stretch/>
        </p:blipFill>
        <p:spPr>
          <a:xfrm>
            <a:off x="22572475" y="552789"/>
            <a:ext cx="1125000" cy="790811"/>
          </a:xfrm>
          <a:prstGeom prst="rect">
            <a:avLst/>
          </a:prstGeom>
          <a:noFill/>
          <a:ln>
            <a:noFill/>
          </a:ln>
        </p:spPr>
      </p:pic>
      <p:sp>
        <p:nvSpPr>
          <p:cNvPr id="43" name="Google Shape;43;p2"/>
          <p:cNvSpPr/>
          <p:nvPr/>
        </p:nvSpPr>
        <p:spPr>
          <a:xfrm>
            <a:off x="22572625" y="1155851"/>
            <a:ext cx="1125000" cy="128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44" name="Google Shape;44;p2"/>
          <p:cNvSpPr/>
          <p:nvPr/>
        </p:nvSpPr>
        <p:spPr>
          <a:xfrm>
            <a:off x="17490086" y="12852400"/>
            <a:ext cx="6427003" cy="4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7439280" y="12865100"/>
            <a:ext cx="431854" cy="55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2400" u="none" cap="none" strike="noStrike">
                <a:solidFill>
                  <a:srgbClr val="FFFFFF"/>
                </a:solidFill>
                <a:latin typeface="Poppins"/>
                <a:ea typeface="Poppins"/>
                <a:cs typeface="Poppins"/>
                <a:sym typeface="Poppins"/>
              </a:rPr>
              <a:t>@</a:t>
            </a:r>
            <a:endParaRPr b="0" i="0" sz="2400" u="none" cap="none" strike="noStrike">
              <a:solidFill>
                <a:schemeClr val="dk1"/>
              </a:solidFill>
              <a:latin typeface="Calibri"/>
              <a:ea typeface="Calibri"/>
              <a:cs typeface="Calibri"/>
              <a:sym typeface="Calibri"/>
            </a:endParaRPr>
          </a:p>
        </p:txBody>
      </p:sp>
      <p:sp>
        <p:nvSpPr>
          <p:cNvPr id="46" name="Google Shape;46;p2"/>
          <p:cNvSpPr/>
          <p:nvPr/>
        </p:nvSpPr>
        <p:spPr>
          <a:xfrm>
            <a:off x="17807626" y="12852400"/>
            <a:ext cx="6160270" cy="58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nits hacks submission- template</a:t>
            </a:r>
            <a:endParaRPr b="0" i="0" sz="2400" u="none" cap="none" strike="noStrike">
              <a:solidFill>
                <a:schemeClr val="dk1"/>
              </a:solidFill>
              <a:latin typeface="Calibri"/>
              <a:ea typeface="Calibri"/>
              <a:cs typeface="Calibri"/>
              <a:sym typeface="Calibri"/>
            </a:endParaRPr>
          </a:p>
        </p:txBody>
      </p:sp>
      <p:sp>
        <p:nvSpPr>
          <p:cNvPr id="47" name="Google Shape;47;p2"/>
          <p:cNvSpPr/>
          <p:nvPr/>
        </p:nvSpPr>
        <p:spPr>
          <a:xfrm>
            <a:off x="9005371" y="372488"/>
            <a:ext cx="8433900" cy="135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US" sz="5100" u="none" cap="none" strike="noStrike">
                <a:solidFill>
                  <a:srgbClr val="000000"/>
                </a:solidFill>
                <a:latin typeface="Arial"/>
                <a:ea typeface="Arial"/>
                <a:cs typeface="Arial"/>
                <a:sym typeface="Arial"/>
              </a:rPr>
              <a:t>IDEA </a:t>
            </a:r>
            <a:r>
              <a:rPr lang="en-US" sz="5100"/>
              <a:t>/ APPROACH</a:t>
            </a:r>
            <a:endParaRPr b="0" i="0" sz="5100" u="none" cap="none" strike="noStrike">
              <a:solidFill>
                <a:schemeClr val="dk1"/>
              </a:solidFill>
              <a:latin typeface="Calibri"/>
              <a:ea typeface="Calibri"/>
              <a:cs typeface="Calibri"/>
              <a:sym typeface="Calibri"/>
            </a:endParaRPr>
          </a:p>
        </p:txBody>
      </p:sp>
      <p:sp>
        <p:nvSpPr>
          <p:cNvPr id="48" name="Google Shape;48;p2"/>
          <p:cNvSpPr/>
          <p:nvPr/>
        </p:nvSpPr>
        <p:spPr>
          <a:xfrm>
            <a:off x="687760" y="372550"/>
            <a:ext cx="2942400" cy="78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lang="en-US" sz="3200"/>
              <a:t>Abiyanatarah</a:t>
            </a:r>
            <a:endParaRPr b="0" i="0" sz="3200" u="none" cap="none" strike="noStrike">
              <a:solidFill>
                <a:schemeClr val="dk1"/>
              </a:solidFill>
              <a:latin typeface="Calibri"/>
              <a:ea typeface="Calibri"/>
              <a:cs typeface="Calibri"/>
              <a:sym typeface="Calibri"/>
            </a:endParaRPr>
          </a:p>
        </p:txBody>
      </p:sp>
      <p:sp>
        <p:nvSpPr>
          <p:cNvPr id="49" name="Google Shape;49;p2"/>
          <p:cNvSpPr/>
          <p:nvPr/>
        </p:nvSpPr>
        <p:spPr>
          <a:xfrm>
            <a:off x="453023" y="12395200"/>
            <a:ext cx="592741" cy="12276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2</a:t>
            </a:r>
            <a:endParaRPr b="0" i="0" sz="5000" u="none" cap="none" strike="noStrike">
              <a:solidFill>
                <a:schemeClr val="dk1"/>
              </a:solidFill>
              <a:latin typeface="Calibri"/>
              <a:ea typeface="Calibri"/>
              <a:cs typeface="Calibri"/>
              <a:sym typeface="Calibri"/>
            </a:endParaRPr>
          </a:p>
        </p:txBody>
      </p:sp>
      <p:sp>
        <p:nvSpPr>
          <p:cNvPr id="50" name="Google Shape;50;p2"/>
          <p:cNvSpPr/>
          <p:nvPr/>
        </p:nvSpPr>
        <p:spPr>
          <a:xfrm>
            <a:off x="1045775" y="3465463"/>
            <a:ext cx="22967100" cy="831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900"/>
              <a:t>KIDURA is a platform designed to help parents manage and support their child’s activities, development, and daily schedule in a balanced, engaging way.</a:t>
            </a:r>
            <a:endParaRPr sz="2900"/>
          </a:p>
          <a:p>
            <a:pPr indent="-393700" lvl="0" marL="457200" rtl="0" algn="l">
              <a:lnSpc>
                <a:spcPct val="115000"/>
              </a:lnSpc>
              <a:spcBef>
                <a:spcPts val="1200"/>
              </a:spcBef>
              <a:spcAft>
                <a:spcPts val="0"/>
              </a:spcAft>
              <a:buClr>
                <a:schemeClr val="dk1"/>
              </a:buClr>
              <a:buSzPts val="2600"/>
              <a:buChar char="●"/>
            </a:pPr>
            <a:r>
              <a:rPr lang="en-US" sz="2900"/>
              <a:t>It offers comprehensive screen time tracking, displaying usage as both a weekly graph and a daily pie chart, allowing parents to monitor and effectively manage their child’s screen habits.</a:t>
            </a:r>
            <a:endParaRPr sz="2900"/>
          </a:p>
          <a:p>
            <a:pPr indent="-393700" lvl="0" marL="457200" rtl="0" algn="l">
              <a:lnSpc>
                <a:spcPct val="115000"/>
              </a:lnSpc>
              <a:spcBef>
                <a:spcPts val="0"/>
              </a:spcBef>
              <a:spcAft>
                <a:spcPts val="0"/>
              </a:spcAft>
              <a:buClr>
                <a:schemeClr val="dk1"/>
              </a:buClr>
              <a:buSzPts val="2600"/>
              <a:buChar char="●"/>
            </a:pPr>
            <a:r>
              <a:rPr lang="en-US" sz="2900"/>
              <a:t>Through an “Interest Form,” KIDURA allows parents to create a personalized profile for their child, listing hobbies, skills they want their child to develop, and essential details like exam timetables and school hours. This profile helps the app tailor its activity suggestions to suit the child’s needs.</a:t>
            </a:r>
            <a:endParaRPr sz="2900"/>
          </a:p>
          <a:p>
            <a:pPr indent="-393700" lvl="0" marL="457200" rtl="0" algn="l">
              <a:lnSpc>
                <a:spcPct val="115000"/>
              </a:lnSpc>
              <a:spcBef>
                <a:spcPts val="0"/>
              </a:spcBef>
              <a:spcAft>
                <a:spcPts val="0"/>
              </a:spcAft>
              <a:buClr>
                <a:schemeClr val="dk1"/>
              </a:buClr>
              <a:buSzPts val="2600"/>
              <a:buChar char="●"/>
            </a:pPr>
            <a:r>
              <a:rPr lang="en-US" sz="2900"/>
              <a:t>Using insights from the interest profile, KIDURA suggests customized activities based on the child’s screen time, interests, school schedule, and previous parental feedback. Suggested activities, such as playing chess with a family member, encourage skill-building and align with the child’s interests.</a:t>
            </a:r>
            <a:endParaRPr sz="2900"/>
          </a:p>
          <a:p>
            <a:pPr indent="-393700" lvl="0" marL="457200" rtl="0" algn="l">
              <a:lnSpc>
                <a:spcPct val="115000"/>
              </a:lnSpc>
              <a:spcBef>
                <a:spcPts val="0"/>
              </a:spcBef>
              <a:spcAft>
                <a:spcPts val="0"/>
              </a:spcAft>
              <a:buClr>
                <a:schemeClr val="dk1"/>
              </a:buClr>
              <a:buSzPts val="2600"/>
              <a:buChar char="●"/>
            </a:pPr>
            <a:r>
              <a:rPr lang="en-US" sz="2900"/>
              <a:t>Parents can schedule selected activities with set time limits, and KIDURA notifies them when the scheduled time has ended. This allows parents to verify completion, track progress, and engage in their child’s developmental journey.</a:t>
            </a:r>
            <a:endParaRPr sz="2900"/>
          </a:p>
          <a:p>
            <a:pPr indent="-393700" lvl="0" marL="457200" rtl="0" algn="l">
              <a:lnSpc>
                <a:spcPct val="115000"/>
              </a:lnSpc>
              <a:spcBef>
                <a:spcPts val="0"/>
              </a:spcBef>
              <a:spcAft>
                <a:spcPts val="0"/>
              </a:spcAft>
              <a:buClr>
                <a:schemeClr val="dk1"/>
              </a:buClr>
              <a:buSzPts val="2600"/>
              <a:buChar char="●"/>
            </a:pPr>
            <a:r>
              <a:rPr lang="en-US" sz="2900"/>
              <a:t>KIDURA also includes a rating system, enabling parents to provide feedback on each activity based on factors like enjoyment, new skills learned, and overall engagement. This feedback is used to refine future activity recommendations, helping to guide the child’s growth.</a:t>
            </a:r>
            <a:endParaRPr sz="2900"/>
          </a:p>
          <a:p>
            <a:pPr indent="-393700" lvl="0" marL="457200" rtl="0" algn="l">
              <a:lnSpc>
                <a:spcPct val="115000"/>
              </a:lnSpc>
              <a:spcBef>
                <a:spcPts val="0"/>
              </a:spcBef>
              <a:spcAft>
                <a:spcPts val="0"/>
              </a:spcAft>
              <a:buClr>
                <a:schemeClr val="dk1"/>
              </a:buClr>
              <a:buSzPts val="2600"/>
              <a:buChar char="●"/>
            </a:pPr>
            <a:r>
              <a:rPr lang="en-US" sz="2900"/>
              <a:t> KIDURA features a reward system where coins are added based on the child’s performance in various activities. Once a certain coin threshold is reached, the app suggests suitable rewards, such as extending screen time or planning an outdoor activity, creating an achievable and encouraging incentive structure.</a:t>
            </a:r>
            <a:endParaRPr sz="2900"/>
          </a:p>
          <a:p>
            <a:pPr indent="-393700" lvl="0" marL="457200" rtl="0" algn="l">
              <a:lnSpc>
                <a:spcPct val="115000"/>
              </a:lnSpc>
              <a:spcBef>
                <a:spcPts val="0"/>
              </a:spcBef>
              <a:spcAft>
                <a:spcPts val="0"/>
              </a:spcAft>
              <a:buClr>
                <a:schemeClr val="dk1"/>
              </a:buClr>
              <a:buSzPts val="2600"/>
              <a:buChar char="●"/>
            </a:pPr>
            <a:r>
              <a:rPr lang="en-US" sz="2900"/>
              <a:t>For academic goals, especially during exam periods, KIDURA assists parents in setting up study timetables that align with their child’s exam schedule and school hours. The timetable can be customized to allocate more time for subjects where improvement is needed, providing targeted support for academic success.</a:t>
            </a:r>
            <a:endParaRPr sz="2900"/>
          </a:p>
          <a:p>
            <a:pPr indent="-393700" lvl="0" marL="457200" rtl="0" algn="l">
              <a:lnSpc>
                <a:spcPct val="115000"/>
              </a:lnSpc>
              <a:spcBef>
                <a:spcPts val="0"/>
              </a:spcBef>
              <a:spcAft>
                <a:spcPts val="0"/>
              </a:spcAft>
              <a:buClr>
                <a:schemeClr val="dk1"/>
              </a:buClr>
              <a:buSzPts val="2600"/>
              <a:buChar char="●"/>
            </a:pPr>
            <a:r>
              <a:rPr lang="en-US" sz="2900"/>
              <a:t>With easy tracking and verification, KIDURA helps parents monitor their child’s adherence to scheduled activities and study timetables, ensuring that progress is tracked and goals are met in an organized manner.</a:t>
            </a:r>
            <a:endParaRPr sz="2900"/>
          </a:p>
          <a:p>
            <a:pPr indent="0" lvl="0" marL="0" marR="0" rtl="0" algn="l">
              <a:lnSpc>
                <a:spcPct val="100000"/>
              </a:lnSpc>
              <a:spcBef>
                <a:spcPts val="1200"/>
              </a:spcBef>
              <a:spcAft>
                <a:spcPts val="0"/>
              </a:spcAft>
              <a:buClr>
                <a:srgbClr val="000000"/>
              </a:buClr>
              <a:buSzPts val="1400"/>
              <a:buFont typeface="Arial"/>
              <a:buNone/>
            </a:pPr>
            <a:r>
              <a:t/>
            </a:r>
            <a:endParaRPr sz="2900"/>
          </a:p>
        </p:txBody>
      </p:sp>
      <p:sp>
        <p:nvSpPr>
          <p:cNvPr id="51" name="Google Shape;51;p2"/>
          <p:cNvSpPr txBox="1"/>
          <p:nvPr/>
        </p:nvSpPr>
        <p:spPr>
          <a:xfrm>
            <a:off x="1998625" y="3065275"/>
            <a:ext cx="224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pic>
        <p:nvPicPr>
          <p:cNvPr descr=" " id="57" name="Google Shape;57;p3"/>
          <p:cNvPicPr preferRelativeResize="0"/>
          <p:nvPr/>
        </p:nvPicPr>
        <p:blipFill rotWithShape="1">
          <a:blip r:embed="rId3">
            <a:alphaModFix/>
          </a:blip>
          <a:srcRect b="0" l="0" r="0" t="0"/>
          <a:stretch/>
        </p:blipFill>
        <p:spPr>
          <a:xfrm>
            <a:off x="15953194" y="12515850"/>
            <a:ext cx="8433854" cy="1200150"/>
          </a:xfrm>
          <a:prstGeom prst="rect">
            <a:avLst/>
          </a:prstGeom>
          <a:noFill/>
          <a:ln>
            <a:noFill/>
          </a:ln>
        </p:spPr>
      </p:pic>
      <p:pic>
        <p:nvPicPr>
          <p:cNvPr descr=" " id="58" name="Google Shape;58;p3"/>
          <p:cNvPicPr preferRelativeResize="0"/>
          <p:nvPr/>
        </p:nvPicPr>
        <p:blipFill rotWithShape="1">
          <a:blip r:embed="rId4">
            <a:alphaModFix/>
          </a:blip>
          <a:srcRect b="0" l="0" r="0" t="0"/>
          <a:stretch/>
        </p:blipFill>
        <p:spPr>
          <a:xfrm>
            <a:off x="21452981" y="571500"/>
            <a:ext cx="2286286" cy="2286000"/>
          </a:xfrm>
          <a:prstGeom prst="rect">
            <a:avLst/>
          </a:prstGeom>
          <a:noFill/>
          <a:ln>
            <a:noFill/>
          </a:ln>
        </p:spPr>
      </p:pic>
      <p:pic>
        <p:nvPicPr>
          <p:cNvPr descr=" " id="59" name="Google Shape;59;p3"/>
          <p:cNvPicPr preferRelativeResize="0"/>
          <p:nvPr/>
        </p:nvPicPr>
        <p:blipFill rotWithShape="1">
          <a:blip r:embed="rId5">
            <a:alphaModFix/>
          </a:blip>
          <a:srcRect b="0" l="0" r="0" t="0"/>
          <a:stretch/>
        </p:blipFill>
        <p:spPr>
          <a:xfrm>
            <a:off x="21783223" y="1064685"/>
            <a:ext cx="1616404" cy="1136225"/>
          </a:xfrm>
          <a:prstGeom prst="rect">
            <a:avLst/>
          </a:prstGeom>
          <a:noFill/>
          <a:ln>
            <a:noFill/>
          </a:ln>
        </p:spPr>
      </p:pic>
      <p:sp>
        <p:nvSpPr>
          <p:cNvPr id="60" name="Google Shape;60;p3"/>
          <p:cNvSpPr/>
          <p:nvPr/>
        </p:nvSpPr>
        <p:spPr>
          <a:xfrm>
            <a:off x="21772169" y="2035175"/>
            <a:ext cx="1648666" cy="3530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61" name="Google Shape;61;p3"/>
          <p:cNvSpPr/>
          <p:nvPr/>
        </p:nvSpPr>
        <p:spPr>
          <a:xfrm>
            <a:off x="17490086" y="12852400"/>
            <a:ext cx="6427003" cy="4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a:off x="17439280" y="12865100"/>
            <a:ext cx="431854" cy="55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2400" u="none" cap="none" strike="noStrike">
                <a:solidFill>
                  <a:srgbClr val="FFFFFF"/>
                </a:solidFill>
                <a:latin typeface="Poppins"/>
                <a:ea typeface="Poppins"/>
                <a:cs typeface="Poppins"/>
                <a:sym typeface="Poppins"/>
              </a:rPr>
              <a:t>@</a:t>
            </a:r>
            <a:endParaRPr b="0" i="0" sz="2400" u="none" cap="none" strike="noStrike">
              <a:solidFill>
                <a:schemeClr val="dk1"/>
              </a:solidFill>
              <a:latin typeface="Calibri"/>
              <a:ea typeface="Calibri"/>
              <a:cs typeface="Calibri"/>
              <a:sym typeface="Calibri"/>
            </a:endParaRPr>
          </a:p>
        </p:txBody>
      </p:sp>
      <p:sp>
        <p:nvSpPr>
          <p:cNvPr id="63" name="Google Shape;63;p3"/>
          <p:cNvSpPr/>
          <p:nvPr/>
        </p:nvSpPr>
        <p:spPr>
          <a:xfrm>
            <a:off x="17807626" y="12852400"/>
            <a:ext cx="6160270" cy="58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nits hacks submission- template</a:t>
            </a:r>
            <a:endParaRPr b="0" i="0" sz="2400" u="none" cap="none" strike="noStrike">
              <a:solidFill>
                <a:schemeClr val="dk1"/>
              </a:solidFill>
              <a:latin typeface="Calibri"/>
              <a:ea typeface="Calibri"/>
              <a:cs typeface="Calibri"/>
              <a:sym typeface="Calibri"/>
            </a:endParaRPr>
          </a:p>
        </p:txBody>
      </p:sp>
      <p:sp>
        <p:nvSpPr>
          <p:cNvPr id="64" name="Google Shape;64;p3"/>
          <p:cNvSpPr/>
          <p:nvPr/>
        </p:nvSpPr>
        <p:spPr>
          <a:xfrm>
            <a:off x="7007186" y="446588"/>
            <a:ext cx="10482900" cy="121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000000"/>
                </a:solidFill>
                <a:latin typeface="Arial"/>
                <a:ea typeface="Arial"/>
                <a:cs typeface="Arial"/>
                <a:sym typeface="Arial"/>
              </a:rPr>
              <a:t>TECHNICAL APPROACH</a:t>
            </a:r>
            <a:endParaRPr b="0" i="0" sz="6400" u="none" cap="none" strike="noStrike">
              <a:solidFill>
                <a:schemeClr val="dk1"/>
              </a:solidFill>
              <a:latin typeface="Calibri"/>
              <a:ea typeface="Calibri"/>
              <a:cs typeface="Calibri"/>
              <a:sym typeface="Calibri"/>
            </a:endParaRPr>
          </a:p>
        </p:txBody>
      </p:sp>
      <p:sp>
        <p:nvSpPr>
          <p:cNvPr id="65" name="Google Shape;65;p3"/>
          <p:cNvSpPr/>
          <p:nvPr/>
        </p:nvSpPr>
        <p:spPr>
          <a:xfrm>
            <a:off x="1079635" y="660400"/>
            <a:ext cx="2942534" cy="78316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lang="en-US" sz="3200"/>
              <a:t>Abhiyanatarah</a:t>
            </a:r>
            <a:endParaRPr b="0" i="0" sz="3200" u="none" cap="none" strike="noStrike">
              <a:solidFill>
                <a:schemeClr val="dk1"/>
              </a:solidFill>
              <a:latin typeface="Calibri"/>
              <a:ea typeface="Calibri"/>
              <a:cs typeface="Calibri"/>
              <a:sym typeface="Calibri"/>
            </a:endParaRPr>
          </a:p>
        </p:txBody>
      </p:sp>
      <p:sp>
        <p:nvSpPr>
          <p:cNvPr id="66" name="Google Shape;66;p3"/>
          <p:cNvSpPr/>
          <p:nvPr/>
        </p:nvSpPr>
        <p:spPr>
          <a:xfrm>
            <a:off x="453023" y="12395200"/>
            <a:ext cx="592741" cy="12276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3</a:t>
            </a:r>
            <a:endParaRPr b="0" i="0" sz="5000" u="none" cap="none" strike="noStrike">
              <a:solidFill>
                <a:schemeClr val="dk1"/>
              </a:solidFill>
              <a:latin typeface="Calibri"/>
              <a:ea typeface="Calibri"/>
              <a:cs typeface="Calibri"/>
              <a:sym typeface="Calibri"/>
            </a:endParaRPr>
          </a:p>
        </p:txBody>
      </p:sp>
      <p:sp>
        <p:nvSpPr>
          <p:cNvPr id="67" name="Google Shape;67;p3"/>
          <p:cNvSpPr/>
          <p:nvPr/>
        </p:nvSpPr>
        <p:spPr>
          <a:xfrm>
            <a:off x="7007175" y="2093075"/>
            <a:ext cx="9369600" cy="4617900"/>
          </a:xfrm>
          <a:prstGeom prst="roundRect">
            <a:avLst>
              <a:gd fmla="val 16667" name="adj"/>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8" name="Google Shape;68;p3"/>
          <p:cNvSpPr/>
          <p:nvPr/>
        </p:nvSpPr>
        <p:spPr>
          <a:xfrm>
            <a:off x="1628250" y="7146650"/>
            <a:ext cx="9658200" cy="4962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3"/>
          <p:cNvSpPr/>
          <p:nvPr/>
        </p:nvSpPr>
        <p:spPr>
          <a:xfrm>
            <a:off x="12432650" y="7146650"/>
            <a:ext cx="9658200" cy="4962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3"/>
          <p:cNvSpPr txBox="1"/>
          <p:nvPr/>
        </p:nvSpPr>
        <p:spPr>
          <a:xfrm>
            <a:off x="7007175" y="2388225"/>
            <a:ext cx="9369600" cy="14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800">
                <a:solidFill>
                  <a:srgbClr val="404040"/>
                </a:solidFill>
                <a:latin typeface="Verdana"/>
                <a:ea typeface="Verdana"/>
                <a:cs typeface="Verdana"/>
                <a:sym typeface="Verdana"/>
              </a:rPr>
              <a:t>Client &amp; Server Side Web Framework </a:t>
            </a:r>
            <a:endParaRPr sz="3800">
              <a:solidFill>
                <a:srgbClr val="404040"/>
              </a:solidFill>
              <a:latin typeface="Verdana"/>
              <a:ea typeface="Verdana"/>
              <a:cs typeface="Verdana"/>
              <a:sym typeface="Verdana"/>
            </a:endParaRPr>
          </a:p>
          <a:p>
            <a:pPr indent="0" lvl="0" marL="0" rtl="0" algn="l">
              <a:spcBef>
                <a:spcPts val="0"/>
              </a:spcBef>
              <a:spcAft>
                <a:spcPts val="0"/>
              </a:spcAft>
              <a:buNone/>
            </a:pPr>
            <a:r>
              <a:t/>
            </a:r>
            <a:endParaRPr sz="3800"/>
          </a:p>
        </p:txBody>
      </p:sp>
      <p:pic>
        <p:nvPicPr>
          <p:cNvPr id="71" name="Google Shape;71;p3"/>
          <p:cNvPicPr preferRelativeResize="0"/>
          <p:nvPr/>
        </p:nvPicPr>
        <p:blipFill>
          <a:blip r:embed="rId6">
            <a:alphaModFix/>
          </a:blip>
          <a:stretch>
            <a:fillRect/>
          </a:stretch>
        </p:blipFill>
        <p:spPr>
          <a:xfrm>
            <a:off x="12174914" y="3699075"/>
            <a:ext cx="923925" cy="1019175"/>
          </a:xfrm>
          <a:prstGeom prst="rect">
            <a:avLst/>
          </a:prstGeom>
          <a:noFill/>
          <a:ln>
            <a:noFill/>
          </a:ln>
        </p:spPr>
      </p:pic>
      <p:pic>
        <p:nvPicPr>
          <p:cNvPr id="72" name="Google Shape;72;p3"/>
          <p:cNvPicPr preferRelativeResize="0"/>
          <p:nvPr/>
        </p:nvPicPr>
        <p:blipFill>
          <a:blip r:embed="rId7">
            <a:alphaModFix/>
          </a:blip>
          <a:stretch>
            <a:fillRect/>
          </a:stretch>
        </p:blipFill>
        <p:spPr>
          <a:xfrm>
            <a:off x="7404000" y="3752113"/>
            <a:ext cx="1200150" cy="1066800"/>
          </a:xfrm>
          <a:prstGeom prst="rect">
            <a:avLst/>
          </a:prstGeom>
          <a:noFill/>
          <a:ln>
            <a:noFill/>
          </a:ln>
        </p:spPr>
      </p:pic>
      <p:sp>
        <p:nvSpPr>
          <p:cNvPr id="73" name="Google Shape;73;p3"/>
          <p:cNvSpPr txBox="1"/>
          <p:nvPr/>
        </p:nvSpPr>
        <p:spPr>
          <a:xfrm>
            <a:off x="8709525" y="3495313"/>
            <a:ext cx="2942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React JS</a:t>
            </a:r>
            <a:endParaRPr sz="3700"/>
          </a:p>
          <a:p>
            <a:pPr indent="0" lvl="0" marL="0" rtl="0" algn="l">
              <a:spcBef>
                <a:spcPts val="0"/>
              </a:spcBef>
              <a:spcAft>
                <a:spcPts val="0"/>
              </a:spcAft>
              <a:buNone/>
            </a:pPr>
            <a:r>
              <a:rPr lang="en-US" sz="3700"/>
              <a:t>React Native</a:t>
            </a:r>
            <a:endParaRPr sz="3700"/>
          </a:p>
        </p:txBody>
      </p:sp>
      <p:sp>
        <p:nvSpPr>
          <p:cNvPr id="74" name="Google Shape;74;p3"/>
          <p:cNvSpPr txBox="1"/>
          <p:nvPr/>
        </p:nvSpPr>
        <p:spPr>
          <a:xfrm>
            <a:off x="13324125" y="3780050"/>
            <a:ext cx="2469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Node JS</a:t>
            </a:r>
            <a:endParaRPr sz="3700"/>
          </a:p>
        </p:txBody>
      </p:sp>
      <p:pic>
        <p:nvPicPr>
          <p:cNvPr id="75" name="Google Shape;75;p3"/>
          <p:cNvPicPr preferRelativeResize="0"/>
          <p:nvPr/>
        </p:nvPicPr>
        <p:blipFill>
          <a:blip r:embed="rId8">
            <a:alphaModFix/>
          </a:blip>
          <a:stretch>
            <a:fillRect/>
          </a:stretch>
        </p:blipFill>
        <p:spPr>
          <a:xfrm>
            <a:off x="7195875" y="5360731"/>
            <a:ext cx="1616400" cy="1244131"/>
          </a:xfrm>
          <a:prstGeom prst="rect">
            <a:avLst/>
          </a:prstGeom>
          <a:noFill/>
          <a:ln>
            <a:noFill/>
          </a:ln>
        </p:spPr>
      </p:pic>
      <p:sp>
        <p:nvSpPr>
          <p:cNvPr id="76" name="Google Shape;76;p3"/>
          <p:cNvSpPr txBox="1"/>
          <p:nvPr/>
        </p:nvSpPr>
        <p:spPr>
          <a:xfrm>
            <a:off x="8709525" y="5605688"/>
            <a:ext cx="1842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D</a:t>
            </a:r>
            <a:r>
              <a:rPr lang="en-US" sz="3700"/>
              <a:t>jango</a:t>
            </a:r>
            <a:endParaRPr sz="3700"/>
          </a:p>
        </p:txBody>
      </p:sp>
      <p:sp>
        <p:nvSpPr>
          <p:cNvPr id="77" name="Google Shape;77;p3"/>
          <p:cNvSpPr txBox="1"/>
          <p:nvPr/>
        </p:nvSpPr>
        <p:spPr>
          <a:xfrm>
            <a:off x="13324125" y="5463350"/>
            <a:ext cx="1842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JOI</a:t>
            </a:r>
            <a:endParaRPr sz="3700"/>
          </a:p>
        </p:txBody>
      </p:sp>
      <p:pic>
        <p:nvPicPr>
          <p:cNvPr id="78" name="Google Shape;78;p3"/>
          <p:cNvPicPr preferRelativeResize="0"/>
          <p:nvPr/>
        </p:nvPicPr>
        <p:blipFill>
          <a:blip r:embed="rId9">
            <a:alphaModFix/>
          </a:blip>
          <a:stretch>
            <a:fillRect/>
          </a:stretch>
        </p:blipFill>
        <p:spPr>
          <a:xfrm>
            <a:off x="11911735" y="5399050"/>
            <a:ext cx="1450295" cy="1066800"/>
          </a:xfrm>
          <a:prstGeom prst="rect">
            <a:avLst/>
          </a:prstGeom>
          <a:noFill/>
          <a:ln>
            <a:noFill/>
          </a:ln>
        </p:spPr>
      </p:pic>
      <p:sp>
        <p:nvSpPr>
          <p:cNvPr id="79" name="Google Shape;79;p3"/>
          <p:cNvSpPr txBox="1"/>
          <p:nvPr/>
        </p:nvSpPr>
        <p:spPr>
          <a:xfrm>
            <a:off x="3911400" y="7536300"/>
            <a:ext cx="69366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3700">
                <a:solidFill>
                  <a:srgbClr val="404040"/>
                </a:solidFill>
                <a:latin typeface="Verdana"/>
                <a:ea typeface="Verdana"/>
                <a:cs typeface="Verdana"/>
                <a:sym typeface="Verdana"/>
              </a:rPr>
              <a:t>Artificial Intelligence</a:t>
            </a:r>
            <a:endParaRPr sz="3700">
              <a:solidFill>
                <a:srgbClr val="404040"/>
              </a:solidFill>
              <a:latin typeface="Verdana"/>
              <a:ea typeface="Verdana"/>
              <a:cs typeface="Verdana"/>
              <a:sym typeface="Verdana"/>
            </a:endParaRPr>
          </a:p>
        </p:txBody>
      </p:sp>
      <p:pic>
        <p:nvPicPr>
          <p:cNvPr id="80" name="Google Shape;80;p3"/>
          <p:cNvPicPr preferRelativeResize="0"/>
          <p:nvPr/>
        </p:nvPicPr>
        <p:blipFill>
          <a:blip r:embed="rId10">
            <a:alphaModFix/>
          </a:blip>
          <a:stretch>
            <a:fillRect/>
          </a:stretch>
        </p:blipFill>
        <p:spPr>
          <a:xfrm>
            <a:off x="2711250" y="7362288"/>
            <a:ext cx="1200150" cy="1102221"/>
          </a:xfrm>
          <a:prstGeom prst="rect">
            <a:avLst/>
          </a:prstGeom>
          <a:noFill/>
          <a:ln>
            <a:noFill/>
          </a:ln>
        </p:spPr>
      </p:pic>
      <p:sp>
        <p:nvSpPr>
          <p:cNvPr id="81" name="Google Shape;81;p3"/>
          <p:cNvSpPr txBox="1"/>
          <p:nvPr/>
        </p:nvSpPr>
        <p:spPr>
          <a:xfrm>
            <a:off x="2098525" y="8660650"/>
            <a:ext cx="3620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t>Frameworks</a:t>
            </a:r>
            <a:r>
              <a:rPr lang="en-US" sz="3800"/>
              <a:t>:</a:t>
            </a:r>
            <a:endParaRPr sz="3800"/>
          </a:p>
          <a:p>
            <a:pPr indent="0" lvl="0" marL="0" rtl="0" algn="l">
              <a:spcBef>
                <a:spcPts val="0"/>
              </a:spcBef>
              <a:spcAft>
                <a:spcPts val="0"/>
              </a:spcAft>
              <a:buNone/>
            </a:pPr>
            <a:r>
              <a:t/>
            </a:r>
            <a:endParaRPr sz="3800"/>
          </a:p>
          <a:p>
            <a:pPr indent="0" lvl="0" marL="0" rtl="0" algn="l">
              <a:spcBef>
                <a:spcPts val="0"/>
              </a:spcBef>
              <a:spcAft>
                <a:spcPts val="0"/>
              </a:spcAft>
              <a:buNone/>
            </a:pPr>
            <a:r>
              <a:rPr lang="en-US" sz="3800"/>
              <a:t>1.Langchain</a:t>
            </a:r>
            <a:endParaRPr sz="3800"/>
          </a:p>
          <a:p>
            <a:pPr indent="0" lvl="0" marL="0" rtl="0" algn="l">
              <a:spcBef>
                <a:spcPts val="0"/>
              </a:spcBef>
              <a:spcAft>
                <a:spcPts val="0"/>
              </a:spcAft>
              <a:buNone/>
            </a:pPr>
            <a:r>
              <a:rPr lang="en-US" sz="3800"/>
              <a:t>2.Scikit learn</a:t>
            </a:r>
            <a:endParaRPr sz="3800"/>
          </a:p>
          <a:p>
            <a:pPr indent="0" lvl="0" marL="0" rtl="0" algn="l">
              <a:spcBef>
                <a:spcPts val="0"/>
              </a:spcBef>
              <a:spcAft>
                <a:spcPts val="0"/>
              </a:spcAft>
              <a:buNone/>
            </a:pPr>
            <a:r>
              <a:rPr lang="en-US" sz="3800"/>
              <a:t>3.Pandas</a:t>
            </a:r>
            <a:endParaRPr sz="3800"/>
          </a:p>
        </p:txBody>
      </p:sp>
      <p:sp>
        <p:nvSpPr>
          <p:cNvPr id="82" name="Google Shape;82;p3"/>
          <p:cNvSpPr txBox="1"/>
          <p:nvPr/>
        </p:nvSpPr>
        <p:spPr>
          <a:xfrm>
            <a:off x="6615600" y="8660650"/>
            <a:ext cx="4232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t>Models</a:t>
            </a:r>
            <a:r>
              <a:rPr lang="en-US" sz="3800"/>
              <a:t>:</a:t>
            </a:r>
            <a:endParaRPr sz="3800"/>
          </a:p>
          <a:p>
            <a:pPr indent="0" lvl="0" marL="0" rtl="0" algn="l">
              <a:spcBef>
                <a:spcPts val="0"/>
              </a:spcBef>
              <a:spcAft>
                <a:spcPts val="0"/>
              </a:spcAft>
              <a:buNone/>
            </a:pPr>
            <a:r>
              <a:t/>
            </a:r>
            <a:endParaRPr sz="3800"/>
          </a:p>
          <a:p>
            <a:pPr indent="0" lvl="0" marL="0" rtl="0" algn="l">
              <a:spcBef>
                <a:spcPts val="0"/>
              </a:spcBef>
              <a:spcAft>
                <a:spcPts val="0"/>
              </a:spcAft>
              <a:buNone/>
            </a:pPr>
            <a:r>
              <a:rPr lang="en-US" sz="3800"/>
              <a:t>1.Google GenAI</a:t>
            </a:r>
            <a:endParaRPr sz="3800"/>
          </a:p>
          <a:p>
            <a:pPr indent="0" lvl="0" marL="0" rtl="0" algn="l">
              <a:spcBef>
                <a:spcPts val="0"/>
              </a:spcBef>
              <a:spcAft>
                <a:spcPts val="0"/>
              </a:spcAft>
              <a:buNone/>
            </a:pPr>
            <a:r>
              <a:rPr lang="en-US" sz="3800"/>
              <a:t>2.Random Forest</a:t>
            </a:r>
            <a:endParaRPr sz="3800"/>
          </a:p>
        </p:txBody>
      </p:sp>
      <p:sp>
        <p:nvSpPr>
          <p:cNvPr id="83" name="Google Shape;83;p3"/>
          <p:cNvSpPr txBox="1"/>
          <p:nvPr/>
        </p:nvSpPr>
        <p:spPr>
          <a:xfrm>
            <a:off x="15049175" y="7468546"/>
            <a:ext cx="5995800" cy="140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700">
                <a:solidFill>
                  <a:srgbClr val="404040"/>
                </a:solidFill>
                <a:latin typeface="Verdana"/>
                <a:ea typeface="Verdana"/>
                <a:cs typeface="Verdana"/>
                <a:sym typeface="Verdana"/>
              </a:rPr>
              <a:t>Database &amp; Cloud</a:t>
            </a:r>
            <a:endParaRPr sz="3700">
              <a:solidFill>
                <a:srgbClr val="404040"/>
              </a:solidFill>
              <a:latin typeface="Verdana"/>
              <a:ea typeface="Verdana"/>
              <a:cs typeface="Verdana"/>
              <a:sym typeface="Verdana"/>
            </a:endParaRPr>
          </a:p>
          <a:p>
            <a:pPr indent="0" lvl="0" marL="0" rtl="0" algn="l">
              <a:spcBef>
                <a:spcPts val="0"/>
              </a:spcBef>
              <a:spcAft>
                <a:spcPts val="0"/>
              </a:spcAft>
              <a:buNone/>
            </a:pPr>
            <a:r>
              <a:t/>
            </a:r>
            <a:endParaRPr sz="3700"/>
          </a:p>
        </p:txBody>
      </p:sp>
      <p:pic>
        <p:nvPicPr>
          <p:cNvPr id="84" name="Google Shape;84;p3"/>
          <p:cNvPicPr preferRelativeResize="0"/>
          <p:nvPr/>
        </p:nvPicPr>
        <p:blipFill>
          <a:blip r:embed="rId11">
            <a:alphaModFix/>
          </a:blip>
          <a:stretch>
            <a:fillRect/>
          </a:stretch>
        </p:blipFill>
        <p:spPr>
          <a:xfrm>
            <a:off x="14068088" y="7403817"/>
            <a:ext cx="981075" cy="1019175"/>
          </a:xfrm>
          <a:prstGeom prst="rect">
            <a:avLst/>
          </a:prstGeom>
          <a:noFill/>
          <a:ln>
            <a:noFill/>
          </a:ln>
        </p:spPr>
      </p:pic>
      <p:pic>
        <p:nvPicPr>
          <p:cNvPr id="85" name="Google Shape;85;p3"/>
          <p:cNvPicPr preferRelativeResize="0"/>
          <p:nvPr/>
        </p:nvPicPr>
        <p:blipFill>
          <a:blip r:embed="rId12">
            <a:alphaModFix/>
          </a:blip>
          <a:stretch>
            <a:fillRect/>
          </a:stretch>
        </p:blipFill>
        <p:spPr>
          <a:xfrm>
            <a:off x="12754479" y="8779753"/>
            <a:ext cx="4065444" cy="2286000"/>
          </a:xfrm>
          <a:prstGeom prst="rect">
            <a:avLst/>
          </a:prstGeom>
          <a:noFill/>
          <a:ln>
            <a:noFill/>
          </a:ln>
        </p:spPr>
      </p:pic>
      <p:pic>
        <p:nvPicPr>
          <p:cNvPr id="86" name="Google Shape;86;p3"/>
          <p:cNvPicPr preferRelativeResize="0"/>
          <p:nvPr/>
        </p:nvPicPr>
        <p:blipFill>
          <a:blip r:embed="rId13">
            <a:alphaModFix/>
          </a:blip>
          <a:stretch>
            <a:fillRect/>
          </a:stretch>
        </p:blipFill>
        <p:spPr>
          <a:xfrm>
            <a:off x="17490074" y="9630075"/>
            <a:ext cx="4065450" cy="11703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pic>
        <p:nvPicPr>
          <p:cNvPr descr=" " id="92" name="Google Shape;92;p4"/>
          <p:cNvPicPr preferRelativeResize="0"/>
          <p:nvPr/>
        </p:nvPicPr>
        <p:blipFill rotWithShape="1">
          <a:blip r:embed="rId3">
            <a:alphaModFix/>
          </a:blip>
          <a:srcRect b="0" l="0" r="0" t="0"/>
          <a:stretch/>
        </p:blipFill>
        <p:spPr>
          <a:xfrm>
            <a:off x="15953194" y="12515850"/>
            <a:ext cx="8433854" cy="1200150"/>
          </a:xfrm>
          <a:prstGeom prst="rect">
            <a:avLst/>
          </a:prstGeom>
          <a:noFill/>
          <a:ln>
            <a:noFill/>
          </a:ln>
        </p:spPr>
      </p:pic>
      <p:pic>
        <p:nvPicPr>
          <p:cNvPr descr=" " id="93" name="Google Shape;93;p4"/>
          <p:cNvPicPr preferRelativeResize="0"/>
          <p:nvPr/>
        </p:nvPicPr>
        <p:blipFill rotWithShape="1">
          <a:blip r:embed="rId4">
            <a:alphaModFix/>
          </a:blip>
          <a:srcRect b="0" l="0" r="0" t="0"/>
          <a:stretch/>
        </p:blipFill>
        <p:spPr>
          <a:xfrm>
            <a:off x="21452981" y="571500"/>
            <a:ext cx="2286286" cy="2286000"/>
          </a:xfrm>
          <a:prstGeom prst="rect">
            <a:avLst/>
          </a:prstGeom>
          <a:noFill/>
          <a:ln>
            <a:noFill/>
          </a:ln>
        </p:spPr>
      </p:pic>
      <p:pic>
        <p:nvPicPr>
          <p:cNvPr descr=" " id="94" name="Google Shape;94;p4"/>
          <p:cNvPicPr preferRelativeResize="0"/>
          <p:nvPr/>
        </p:nvPicPr>
        <p:blipFill rotWithShape="1">
          <a:blip r:embed="rId5">
            <a:alphaModFix/>
          </a:blip>
          <a:srcRect b="0" l="0" r="0" t="0"/>
          <a:stretch/>
        </p:blipFill>
        <p:spPr>
          <a:xfrm>
            <a:off x="21783223" y="1064685"/>
            <a:ext cx="1616404" cy="1136225"/>
          </a:xfrm>
          <a:prstGeom prst="rect">
            <a:avLst/>
          </a:prstGeom>
          <a:noFill/>
          <a:ln>
            <a:noFill/>
          </a:ln>
        </p:spPr>
      </p:pic>
      <p:sp>
        <p:nvSpPr>
          <p:cNvPr id="95" name="Google Shape;95;p4"/>
          <p:cNvSpPr/>
          <p:nvPr/>
        </p:nvSpPr>
        <p:spPr>
          <a:xfrm>
            <a:off x="21772169" y="2035175"/>
            <a:ext cx="1648666" cy="3530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96" name="Google Shape;96;p4"/>
          <p:cNvSpPr/>
          <p:nvPr/>
        </p:nvSpPr>
        <p:spPr>
          <a:xfrm>
            <a:off x="17490086" y="12852400"/>
            <a:ext cx="6427003" cy="4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17439280" y="12865100"/>
            <a:ext cx="431854" cy="55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2400" u="none" cap="none" strike="noStrike">
                <a:solidFill>
                  <a:srgbClr val="FFFFFF"/>
                </a:solidFill>
                <a:latin typeface="Poppins"/>
                <a:ea typeface="Poppins"/>
                <a:cs typeface="Poppins"/>
                <a:sym typeface="Poppins"/>
              </a:rPr>
              <a:t>@</a:t>
            </a:r>
            <a:endParaRPr b="0" i="0" sz="2400" u="none" cap="none" strike="noStrike">
              <a:solidFill>
                <a:schemeClr val="dk1"/>
              </a:solidFill>
              <a:latin typeface="Calibri"/>
              <a:ea typeface="Calibri"/>
              <a:cs typeface="Calibri"/>
              <a:sym typeface="Calibri"/>
            </a:endParaRPr>
          </a:p>
        </p:txBody>
      </p:sp>
      <p:sp>
        <p:nvSpPr>
          <p:cNvPr id="98" name="Google Shape;98;p4"/>
          <p:cNvSpPr/>
          <p:nvPr/>
        </p:nvSpPr>
        <p:spPr>
          <a:xfrm>
            <a:off x="17807626" y="12852400"/>
            <a:ext cx="6160270" cy="58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nits hacks submission- template</a:t>
            </a:r>
            <a:endParaRPr b="0" i="0" sz="2400" u="none" cap="none" strike="noStrike">
              <a:solidFill>
                <a:schemeClr val="dk1"/>
              </a:solidFill>
              <a:latin typeface="Calibri"/>
              <a:ea typeface="Calibri"/>
              <a:cs typeface="Calibri"/>
              <a:sym typeface="Calibri"/>
            </a:endParaRPr>
          </a:p>
        </p:txBody>
      </p:sp>
      <p:sp>
        <p:nvSpPr>
          <p:cNvPr id="99" name="Google Shape;99;p4"/>
          <p:cNvSpPr/>
          <p:nvPr/>
        </p:nvSpPr>
        <p:spPr>
          <a:xfrm>
            <a:off x="6333852" y="446625"/>
            <a:ext cx="12807300" cy="121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000000"/>
                </a:solidFill>
                <a:latin typeface="Arial"/>
                <a:ea typeface="Arial"/>
                <a:cs typeface="Arial"/>
                <a:sym typeface="Arial"/>
              </a:rPr>
              <a:t>FEASIBILITY AND VIABILITY</a:t>
            </a:r>
            <a:endParaRPr b="0" i="0" sz="6400" u="none" cap="none" strike="noStrike">
              <a:solidFill>
                <a:schemeClr val="dk1"/>
              </a:solidFill>
              <a:latin typeface="Calibri"/>
              <a:ea typeface="Calibri"/>
              <a:cs typeface="Calibri"/>
              <a:sym typeface="Calibri"/>
            </a:endParaRPr>
          </a:p>
        </p:txBody>
      </p:sp>
      <p:sp>
        <p:nvSpPr>
          <p:cNvPr id="100" name="Google Shape;100;p4"/>
          <p:cNvSpPr/>
          <p:nvPr/>
        </p:nvSpPr>
        <p:spPr>
          <a:xfrm>
            <a:off x="1079635" y="660400"/>
            <a:ext cx="2942534" cy="78316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200"/>
              <a:buFont typeface="Arial"/>
              <a:buNone/>
            </a:pPr>
            <a:r>
              <a:rPr lang="en-US" sz="3200">
                <a:solidFill>
                  <a:schemeClr val="dk1"/>
                </a:solidFill>
              </a:rPr>
              <a:t>Abhiyanatarah</a:t>
            </a:r>
            <a:endParaRPr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sz="3200"/>
          </a:p>
        </p:txBody>
      </p:sp>
      <p:sp>
        <p:nvSpPr>
          <p:cNvPr id="101" name="Google Shape;101;p4"/>
          <p:cNvSpPr/>
          <p:nvPr/>
        </p:nvSpPr>
        <p:spPr>
          <a:xfrm>
            <a:off x="414919" y="12395200"/>
            <a:ext cx="668950" cy="12276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4</a:t>
            </a:r>
            <a:endParaRPr b="0" i="0" sz="5000" u="none" cap="none" strike="noStrike">
              <a:solidFill>
                <a:schemeClr val="dk1"/>
              </a:solidFill>
              <a:latin typeface="Calibri"/>
              <a:ea typeface="Calibri"/>
              <a:cs typeface="Calibri"/>
              <a:sym typeface="Calibri"/>
            </a:endParaRPr>
          </a:p>
        </p:txBody>
      </p:sp>
      <p:sp>
        <p:nvSpPr>
          <p:cNvPr id="102" name="Google Shape;102;p4"/>
          <p:cNvSpPr/>
          <p:nvPr/>
        </p:nvSpPr>
        <p:spPr>
          <a:xfrm>
            <a:off x="2730841" y="5422900"/>
            <a:ext cx="18938067" cy="316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txBox="1"/>
          <p:nvPr/>
        </p:nvSpPr>
        <p:spPr>
          <a:xfrm>
            <a:off x="783775" y="3042250"/>
            <a:ext cx="22063200" cy="9189300"/>
          </a:xfrm>
          <a:prstGeom prst="rect">
            <a:avLst/>
          </a:prstGeom>
          <a:noFill/>
          <a:ln>
            <a:noFill/>
          </a:ln>
        </p:spPr>
        <p:txBody>
          <a:bodyPr anchorCtr="0" anchor="t" bIns="91425" lIns="91425" spcFirstLastPara="1" rIns="91425" wrap="square" tIns="91425">
            <a:spAutoFit/>
          </a:bodyPr>
          <a:lstStyle/>
          <a:p>
            <a:pPr indent="-514350" lvl="0" marL="457200" rtl="0" algn="l">
              <a:spcBef>
                <a:spcPts val="0"/>
              </a:spcBef>
              <a:spcAft>
                <a:spcPts val="0"/>
              </a:spcAft>
              <a:buSzPts val="4500"/>
              <a:buAutoNum type="arabicPeriod"/>
            </a:pPr>
            <a:r>
              <a:rPr b="1" lang="en-US" sz="4500"/>
              <a:t>Excessive Screen Time and Limited Activity Diversity</a:t>
            </a:r>
            <a:r>
              <a:rPr lang="en-US" sz="4500"/>
              <a:t> —-- It tracks screen time and suggests diverse activities, rewarding participation to encourage balance.</a:t>
            </a:r>
            <a:endParaRPr sz="4500"/>
          </a:p>
          <a:p>
            <a:pPr indent="0" lvl="0" marL="0" rtl="0" algn="l">
              <a:spcBef>
                <a:spcPts val="0"/>
              </a:spcBef>
              <a:spcAft>
                <a:spcPts val="0"/>
              </a:spcAft>
              <a:buNone/>
            </a:pPr>
            <a:r>
              <a:t/>
            </a:r>
            <a:endParaRPr sz="4500"/>
          </a:p>
          <a:p>
            <a:pPr indent="-514350" lvl="0" marL="457200" rtl="0" algn="l">
              <a:spcBef>
                <a:spcPts val="0"/>
              </a:spcBef>
              <a:spcAft>
                <a:spcPts val="0"/>
              </a:spcAft>
              <a:buSzPts val="4500"/>
              <a:buAutoNum type="arabicPeriod"/>
            </a:pPr>
            <a:r>
              <a:rPr b="1" lang="en-US" sz="4500"/>
              <a:t>Lack of Structured Skill-Building Opportunities</a:t>
            </a:r>
            <a:r>
              <a:rPr lang="en-US" sz="4500"/>
              <a:t> —--- It uses an “Interest Form” and AI suggestions to guide parents in scheduling personalized skill-building activities.</a:t>
            </a:r>
            <a:endParaRPr sz="4500"/>
          </a:p>
          <a:p>
            <a:pPr indent="0" lvl="0" marL="0" rtl="0" algn="l">
              <a:spcBef>
                <a:spcPts val="0"/>
              </a:spcBef>
              <a:spcAft>
                <a:spcPts val="0"/>
              </a:spcAft>
              <a:buNone/>
            </a:pPr>
            <a:r>
              <a:t/>
            </a:r>
            <a:endParaRPr sz="4500"/>
          </a:p>
          <a:p>
            <a:pPr indent="-514350" lvl="0" marL="457200" rtl="0" algn="l">
              <a:spcBef>
                <a:spcPts val="0"/>
              </a:spcBef>
              <a:spcAft>
                <a:spcPts val="0"/>
              </a:spcAft>
              <a:buSzPts val="4500"/>
              <a:buAutoNum type="arabicPeriod"/>
            </a:pPr>
            <a:r>
              <a:rPr b="1" lang="en-US" sz="4500"/>
              <a:t>Difficulty in Balancing Educational Goals and Leisure</a:t>
            </a:r>
            <a:r>
              <a:rPr lang="en-US" sz="4500"/>
              <a:t> —-- It helps to create personalized study timetables based on exam schedules, while integrating leisure activities for balance.</a:t>
            </a:r>
            <a:endParaRPr sz="4500"/>
          </a:p>
          <a:p>
            <a:pPr indent="0" lvl="0" marL="0" rtl="0" algn="l">
              <a:spcBef>
                <a:spcPts val="0"/>
              </a:spcBef>
              <a:spcAft>
                <a:spcPts val="0"/>
              </a:spcAft>
              <a:buNone/>
            </a:pPr>
            <a:r>
              <a:t/>
            </a:r>
            <a:endParaRPr sz="4500"/>
          </a:p>
          <a:p>
            <a:pPr indent="-514350" lvl="0" marL="457200" rtl="0" algn="l">
              <a:spcBef>
                <a:spcPts val="0"/>
              </a:spcBef>
              <a:spcAft>
                <a:spcPts val="0"/>
              </a:spcAft>
              <a:buSzPts val="4500"/>
              <a:buAutoNum type="arabicPeriod"/>
            </a:pPr>
            <a:r>
              <a:rPr b="1" lang="en-US" sz="4500"/>
              <a:t>Inconsistent Motivation and Positive Reinforcement </a:t>
            </a:r>
            <a:r>
              <a:rPr lang="en-US" sz="4500"/>
              <a:t>—--- Its coin-based reward system provides positive reinforcement, motivating children with achievable goals.</a:t>
            </a:r>
            <a:endParaRPr sz="4500"/>
          </a:p>
        </p:txBody>
      </p:sp>
      <p:sp>
        <p:nvSpPr>
          <p:cNvPr id="104" name="Google Shape;104;p4"/>
          <p:cNvSpPr txBox="1"/>
          <p:nvPr/>
        </p:nvSpPr>
        <p:spPr>
          <a:xfrm>
            <a:off x="2566800" y="1926525"/>
            <a:ext cx="178701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300" u="sng"/>
              <a:t>Risks &amp; Challenges</a:t>
            </a:r>
            <a:r>
              <a:rPr lang="en-US" sz="4300" u="sng"/>
              <a:t> —---- Strategies</a:t>
            </a:r>
            <a:endParaRPr sz="43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pic>
        <p:nvPicPr>
          <p:cNvPr descr=" " id="110" name="Google Shape;110;p5"/>
          <p:cNvPicPr preferRelativeResize="0"/>
          <p:nvPr/>
        </p:nvPicPr>
        <p:blipFill rotWithShape="1">
          <a:blip r:embed="rId3">
            <a:alphaModFix/>
          </a:blip>
          <a:srcRect b="0" l="0" r="0" t="0"/>
          <a:stretch/>
        </p:blipFill>
        <p:spPr>
          <a:xfrm>
            <a:off x="15953194" y="12515850"/>
            <a:ext cx="8433854" cy="1200150"/>
          </a:xfrm>
          <a:prstGeom prst="rect">
            <a:avLst/>
          </a:prstGeom>
          <a:noFill/>
          <a:ln>
            <a:noFill/>
          </a:ln>
        </p:spPr>
      </p:pic>
      <p:pic>
        <p:nvPicPr>
          <p:cNvPr descr=" " id="111" name="Google Shape;111;p5"/>
          <p:cNvPicPr preferRelativeResize="0"/>
          <p:nvPr/>
        </p:nvPicPr>
        <p:blipFill rotWithShape="1">
          <a:blip r:embed="rId4">
            <a:alphaModFix/>
          </a:blip>
          <a:srcRect b="0" l="0" r="0" t="0"/>
          <a:stretch/>
        </p:blipFill>
        <p:spPr>
          <a:xfrm>
            <a:off x="21452981" y="571500"/>
            <a:ext cx="2286286" cy="2286000"/>
          </a:xfrm>
          <a:prstGeom prst="rect">
            <a:avLst/>
          </a:prstGeom>
          <a:noFill/>
          <a:ln>
            <a:noFill/>
          </a:ln>
        </p:spPr>
      </p:pic>
      <p:pic>
        <p:nvPicPr>
          <p:cNvPr descr=" " id="112" name="Google Shape;112;p5"/>
          <p:cNvPicPr preferRelativeResize="0"/>
          <p:nvPr/>
        </p:nvPicPr>
        <p:blipFill rotWithShape="1">
          <a:blip r:embed="rId5">
            <a:alphaModFix/>
          </a:blip>
          <a:srcRect b="0" l="0" r="0" t="0"/>
          <a:stretch/>
        </p:blipFill>
        <p:spPr>
          <a:xfrm>
            <a:off x="21783223" y="1064685"/>
            <a:ext cx="1616404" cy="1136225"/>
          </a:xfrm>
          <a:prstGeom prst="rect">
            <a:avLst/>
          </a:prstGeom>
          <a:noFill/>
          <a:ln>
            <a:noFill/>
          </a:ln>
        </p:spPr>
      </p:pic>
      <p:sp>
        <p:nvSpPr>
          <p:cNvPr id="113" name="Google Shape;113;p5"/>
          <p:cNvSpPr/>
          <p:nvPr/>
        </p:nvSpPr>
        <p:spPr>
          <a:xfrm>
            <a:off x="21772169" y="2035175"/>
            <a:ext cx="1648666" cy="3530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114" name="Google Shape;114;p5"/>
          <p:cNvSpPr/>
          <p:nvPr/>
        </p:nvSpPr>
        <p:spPr>
          <a:xfrm>
            <a:off x="17490086" y="12852400"/>
            <a:ext cx="6427003" cy="4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17439280" y="12865100"/>
            <a:ext cx="431854" cy="55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2400" u="none" cap="none" strike="noStrike">
                <a:solidFill>
                  <a:srgbClr val="FFFFFF"/>
                </a:solidFill>
                <a:latin typeface="Poppins"/>
                <a:ea typeface="Poppins"/>
                <a:cs typeface="Poppins"/>
                <a:sym typeface="Poppins"/>
              </a:rPr>
              <a:t>@</a:t>
            </a:r>
            <a:endParaRPr b="0" i="0" sz="2400" u="none" cap="none" strike="noStrike">
              <a:solidFill>
                <a:schemeClr val="dk1"/>
              </a:solidFill>
              <a:latin typeface="Calibri"/>
              <a:ea typeface="Calibri"/>
              <a:cs typeface="Calibri"/>
              <a:sym typeface="Calibri"/>
            </a:endParaRPr>
          </a:p>
        </p:txBody>
      </p:sp>
      <p:sp>
        <p:nvSpPr>
          <p:cNvPr id="116" name="Google Shape;116;p5"/>
          <p:cNvSpPr/>
          <p:nvPr/>
        </p:nvSpPr>
        <p:spPr>
          <a:xfrm>
            <a:off x="17807626" y="12852400"/>
            <a:ext cx="6160270" cy="58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nits hacks submission- template</a:t>
            </a:r>
            <a:endParaRPr b="0" i="0" sz="2400" u="none" cap="none" strike="noStrike">
              <a:solidFill>
                <a:schemeClr val="dk1"/>
              </a:solidFill>
              <a:latin typeface="Calibri"/>
              <a:ea typeface="Calibri"/>
              <a:cs typeface="Calibri"/>
              <a:sym typeface="Calibri"/>
            </a:endParaRPr>
          </a:p>
        </p:txBody>
      </p:sp>
      <p:sp>
        <p:nvSpPr>
          <p:cNvPr id="117" name="Google Shape;117;p5"/>
          <p:cNvSpPr/>
          <p:nvPr/>
        </p:nvSpPr>
        <p:spPr>
          <a:xfrm>
            <a:off x="7294942" y="232850"/>
            <a:ext cx="9797100" cy="121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000000"/>
                </a:solidFill>
                <a:latin typeface="Arial"/>
                <a:ea typeface="Arial"/>
                <a:cs typeface="Arial"/>
                <a:sym typeface="Arial"/>
              </a:rPr>
              <a:t>IMPACT AND BENEFITS</a:t>
            </a:r>
            <a:endParaRPr b="0" i="0" sz="6400" u="none" cap="none" strike="noStrike">
              <a:solidFill>
                <a:schemeClr val="dk1"/>
              </a:solidFill>
              <a:latin typeface="Calibri"/>
              <a:ea typeface="Calibri"/>
              <a:cs typeface="Calibri"/>
              <a:sym typeface="Calibri"/>
            </a:endParaRPr>
          </a:p>
        </p:txBody>
      </p:sp>
      <p:sp>
        <p:nvSpPr>
          <p:cNvPr id="118" name="Google Shape;118;p5"/>
          <p:cNvSpPr/>
          <p:nvPr/>
        </p:nvSpPr>
        <p:spPr>
          <a:xfrm>
            <a:off x="1079635" y="660400"/>
            <a:ext cx="2942534" cy="78316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200"/>
              <a:buFont typeface="Arial"/>
              <a:buNone/>
            </a:pPr>
            <a:r>
              <a:rPr lang="en-US" sz="3200">
                <a:solidFill>
                  <a:schemeClr val="dk1"/>
                </a:solidFill>
              </a:rPr>
              <a:t>Abhiyanatarah</a:t>
            </a:r>
            <a:endParaRPr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sz="3200"/>
          </a:p>
        </p:txBody>
      </p:sp>
      <p:sp>
        <p:nvSpPr>
          <p:cNvPr id="119" name="Google Shape;119;p5"/>
          <p:cNvSpPr/>
          <p:nvPr/>
        </p:nvSpPr>
        <p:spPr>
          <a:xfrm>
            <a:off x="453023" y="12395200"/>
            <a:ext cx="592741" cy="12276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5</a:t>
            </a:r>
            <a:endParaRPr b="0" i="0" sz="5000" u="none" cap="none" strike="noStrike">
              <a:solidFill>
                <a:schemeClr val="dk1"/>
              </a:solidFill>
              <a:latin typeface="Calibri"/>
              <a:ea typeface="Calibri"/>
              <a:cs typeface="Calibri"/>
              <a:sym typeface="Calibri"/>
            </a:endParaRPr>
          </a:p>
        </p:txBody>
      </p:sp>
      <p:sp>
        <p:nvSpPr>
          <p:cNvPr id="120" name="Google Shape;120;p5"/>
          <p:cNvSpPr/>
          <p:nvPr/>
        </p:nvSpPr>
        <p:spPr>
          <a:xfrm>
            <a:off x="2730841" y="5676900"/>
            <a:ext cx="18938067" cy="198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txBox="1"/>
          <p:nvPr/>
        </p:nvSpPr>
        <p:spPr>
          <a:xfrm>
            <a:off x="4528275" y="1566000"/>
            <a:ext cx="294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600" u="sng"/>
              <a:t>Impacts</a:t>
            </a:r>
            <a:endParaRPr sz="5600" u="sng"/>
          </a:p>
        </p:txBody>
      </p:sp>
      <p:sp>
        <p:nvSpPr>
          <p:cNvPr id="122" name="Google Shape;122;p5"/>
          <p:cNvSpPr txBox="1"/>
          <p:nvPr/>
        </p:nvSpPr>
        <p:spPr>
          <a:xfrm>
            <a:off x="810625" y="2735050"/>
            <a:ext cx="12383700" cy="1156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3800">
                <a:solidFill>
                  <a:schemeClr val="dk1"/>
                </a:solidFill>
              </a:rPr>
              <a:t>1.Enhanced Child Development</a:t>
            </a:r>
            <a:r>
              <a:rPr lang="en-US" sz="3800">
                <a:solidFill>
                  <a:schemeClr val="dk1"/>
                </a:solidFill>
              </a:rPr>
              <a:t>: KIDURA helps children grow well-rounded by balancing learning, play, and skill-building in a personalized way.</a:t>
            </a:r>
            <a:endParaRPr sz="3800">
              <a:solidFill>
                <a:schemeClr val="dk1"/>
              </a:solidFill>
            </a:endParaRPr>
          </a:p>
          <a:p>
            <a:pPr indent="0" lvl="0" marL="0" rtl="0" algn="l">
              <a:lnSpc>
                <a:spcPct val="115000"/>
              </a:lnSpc>
              <a:spcBef>
                <a:spcPts val="1200"/>
              </a:spcBef>
              <a:spcAft>
                <a:spcPts val="0"/>
              </a:spcAft>
              <a:buNone/>
            </a:pPr>
            <a:r>
              <a:t/>
            </a:r>
            <a:endParaRPr sz="3800">
              <a:solidFill>
                <a:schemeClr val="dk1"/>
              </a:solidFill>
            </a:endParaRPr>
          </a:p>
          <a:p>
            <a:pPr indent="0" lvl="0" marL="0" rtl="0" algn="l">
              <a:lnSpc>
                <a:spcPct val="115000"/>
              </a:lnSpc>
              <a:spcBef>
                <a:spcPts val="1200"/>
              </a:spcBef>
              <a:spcAft>
                <a:spcPts val="0"/>
              </a:spcAft>
              <a:buNone/>
            </a:pPr>
            <a:r>
              <a:rPr b="1" lang="en-US" sz="3800">
                <a:solidFill>
                  <a:schemeClr val="dk1"/>
                </a:solidFill>
              </a:rPr>
              <a:t>2.Stronger Parent-Child Relationship</a:t>
            </a:r>
            <a:r>
              <a:rPr lang="en-US" sz="3800">
                <a:solidFill>
                  <a:schemeClr val="dk1"/>
                </a:solidFill>
              </a:rPr>
              <a:t>: By involving parents in activity choices and goals, KIDURA brings parents and children closer.</a:t>
            </a:r>
            <a:endParaRPr sz="3800">
              <a:solidFill>
                <a:schemeClr val="dk1"/>
              </a:solidFill>
            </a:endParaRPr>
          </a:p>
          <a:p>
            <a:pPr indent="0" lvl="0" marL="0" rtl="0" algn="l">
              <a:lnSpc>
                <a:spcPct val="115000"/>
              </a:lnSpc>
              <a:spcBef>
                <a:spcPts val="1200"/>
              </a:spcBef>
              <a:spcAft>
                <a:spcPts val="0"/>
              </a:spcAft>
              <a:buNone/>
            </a:pPr>
            <a:r>
              <a:t/>
            </a:r>
            <a:endParaRPr sz="3800">
              <a:solidFill>
                <a:schemeClr val="dk1"/>
              </a:solidFill>
            </a:endParaRPr>
          </a:p>
          <a:p>
            <a:pPr indent="0" lvl="0" marL="0" rtl="0" algn="l">
              <a:lnSpc>
                <a:spcPct val="115000"/>
              </a:lnSpc>
              <a:spcBef>
                <a:spcPts val="1200"/>
              </a:spcBef>
              <a:spcAft>
                <a:spcPts val="0"/>
              </a:spcAft>
              <a:buNone/>
            </a:pPr>
            <a:r>
              <a:rPr b="1" lang="en-US" sz="3800">
                <a:solidFill>
                  <a:schemeClr val="dk1"/>
                </a:solidFill>
              </a:rPr>
              <a:t>3.Improved Screen Time Management</a:t>
            </a:r>
            <a:r>
              <a:rPr lang="en-US" sz="3800">
                <a:solidFill>
                  <a:schemeClr val="dk1"/>
                </a:solidFill>
              </a:rPr>
              <a:t>: KIDURA’s screen time tracking helps parents encourage healthier digital habits for better focus and well-being.</a:t>
            </a:r>
            <a:endParaRPr sz="3800">
              <a:solidFill>
                <a:schemeClr val="dk1"/>
              </a:solidFill>
            </a:endParaRPr>
          </a:p>
          <a:p>
            <a:pPr indent="0" lvl="0" marL="0" rtl="0" algn="l">
              <a:lnSpc>
                <a:spcPct val="115000"/>
              </a:lnSpc>
              <a:spcBef>
                <a:spcPts val="1200"/>
              </a:spcBef>
              <a:spcAft>
                <a:spcPts val="0"/>
              </a:spcAft>
              <a:buNone/>
            </a:pPr>
            <a:r>
              <a:t/>
            </a:r>
            <a:endParaRPr sz="3800">
              <a:solidFill>
                <a:schemeClr val="dk1"/>
              </a:solidFill>
            </a:endParaRPr>
          </a:p>
          <a:p>
            <a:pPr indent="0" lvl="0" marL="0" rtl="0" algn="l">
              <a:lnSpc>
                <a:spcPct val="115000"/>
              </a:lnSpc>
              <a:spcBef>
                <a:spcPts val="1200"/>
              </a:spcBef>
              <a:spcAft>
                <a:spcPts val="0"/>
              </a:spcAft>
              <a:buNone/>
            </a:pPr>
            <a:r>
              <a:rPr b="1" lang="en-US" sz="3800">
                <a:solidFill>
                  <a:schemeClr val="dk1"/>
                </a:solidFill>
              </a:rPr>
              <a:t>4. Encouragement of Positive Habits and Rewards</a:t>
            </a:r>
            <a:r>
              <a:rPr lang="en-US" sz="3800">
                <a:solidFill>
                  <a:schemeClr val="dk1"/>
                </a:solidFill>
              </a:rPr>
              <a:t>: KIDURA’s reward system motivates children to complete tasks and form positive, goal-oriented behaviors</a:t>
            </a:r>
            <a:r>
              <a:rPr lang="en-US" sz="2700">
                <a:solidFill>
                  <a:schemeClr val="dk1"/>
                </a:solidFill>
              </a:rPr>
              <a:t>.</a:t>
            </a:r>
            <a:endParaRPr sz="2700">
              <a:solidFill>
                <a:schemeClr val="dk1"/>
              </a:solidFill>
            </a:endParaRPr>
          </a:p>
          <a:p>
            <a:pPr indent="0" lvl="0" marL="0" rtl="0" algn="l">
              <a:spcBef>
                <a:spcPts val="1200"/>
              </a:spcBef>
              <a:spcAft>
                <a:spcPts val="0"/>
              </a:spcAft>
              <a:buNone/>
            </a:pPr>
            <a:r>
              <a:t/>
            </a:r>
            <a:endParaRPr/>
          </a:p>
        </p:txBody>
      </p:sp>
      <p:cxnSp>
        <p:nvCxnSpPr>
          <p:cNvPr id="123" name="Google Shape;123;p5"/>
          <p:cNvCxnSpPr/>
          <p:nvPr/>
        </p:nvCxnSpPr>
        <p:spPr>
          <a:xfrm flipH="1">
            <a:off x="13128125" y="1685100"/>
            <a:ext cx="117600" cy="114822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5"/>
          <p:cNvSpPr txBox="1"/>
          <p:nvPr/>
        </p:nvSpPr>
        <p:spPr>
          <a:xfrm>
            <a:off x="13414250" y="2646475"/>
            <a:ext cx="10972800" cy="1178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3800">
                <a:solidFill>
                  <a:schemeClr val="dk1"/>
                </a:solidFill>
              </a:rPr>
              <a:t>1.Community and Support for Parents</a:t>
            </a:r>
            <a:r>
              <a:rPr lang="en-US" sz="3800">
                <a:solidFill>
                  <a:schemeClr val="dk1"/>
                </a:solidFill>
              </a:rPr>
              <a:t>: KIDURA simplifies parenting by supporting educational activities and screen time habits, especially aiding busy parents in organizing their child’s schedule.</a:t>
            </a:r>
            <a:endParaRPr sz="3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3800">
              <a:solidFill>
                <a:schemeClr val="dk1"/>
              </a:solidFill>
            </a:endParaRPr>
          </a:p>
          <a:p>
            <a:pPr indent="0" lvl="0" marL="0" rtl="0" algn="l">
              <a:lnSpc>
                <a:spcPct val="115000"/>
              </a:lnSpc>
              <a:spcBef>
                <a:spcPts val="1200"/>
              </a:spcBef>
              <a:spcAft>
                <a:spcPts val="0"/>
              </a:spcAft>
              <a:buNone/>
            </a:pPr>
            <a:r>
              <a:rPr b="1" lang="en-US" sz="3800">
                <a:solidFill>
                  <a:schemeClr val="dk1"/>
                </a:solidFill>
              </a:rPr>
              <a:t>2.Mental and Emotional Well-being</a:t>
            </a:r>
            <a:r>
              <a:rPr lang="en-US" sz="3800">
                <a:solidFill>
                  <a:schemeClr val="dk1"/>
                </a:solidFill>
              </a:rPr>
              <a:t>: It promotes balanced routines to enhance children’s mental health, self-esteem, and positive engagement for long-term well-being.</a:t>
            </a:r>
            <a:endParaRPr sz="3800">
              <a:solidFill>
                <a:schemeClr val="dk1"/>
              </a:solidFill>
            </a:endParaRPr>
          </a:p>
          <a:p>
            <a:pPr indent="0" lvl="0" marL="0" rtl="0" algn="l">
              <a:lnSpc>
                <a:spcPct val="115000"/>
              </a:lnSpc>
              <a:spcBef>
                <a:spcPts val="1200"/>
              </a:spcBef>
              <a:spcAft>
                <a:spcPts val="0"/>
              </a:spcAft>
              <a:buNone/>
            </a:pPr>
            <a:r>
              <a:t/>
            </a:r>
            <a:endParaRPr sz="3800">
              <a:solidFill>
                <a:schemeClr val="dk1"/>
              </a:solidFill>
            </a:endParaRPr>
          </a:p>
          <a:p>
            <a:pPr indent="0" lvl="0" marL="0" rtl="0" algn="l">
              <a:lnSpc>
                <a:spcPct val="115000"/>
              </a:lnSpc>
              <a:spcBef>
                <a:spcPts val="1200"/>
              </a:spcBef>
              <a:spcAft>
                <a:spcPts val="0"/>
              </a:spcAft>
              <a:buNone/>
            </a:pPr>
            <a:r>
              <a:rPr b="1" lang="en-US" sz="3800">
                <a:solidFill>
                  <a:schemeClr val="dk1"/>
                </a:solidFill>
              </a:rPr>
              <a:t>3.Skill Discovery and Development:</a:t>
            </a:r>
            <a:r>
              <a:rPr lang="en-US" sz="3800">
                <a:solidFill>
                  <a:schemeClr val="dk1"/>
                </a:solidFill>
              </a:rPr>
              <a:t> KIDURA helps children explore new skills and hobbies, fostering curiosity and lifelong learning.</a:t>
            </a:r>
            <a:endParaRPr sz="3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3800">
              <a:solidFill>
                <a:schemeClr val="dk1"/>
              </a:solidFill>
            </a:endParaRPr>
          </a:p>
          <a:p>
            <a:pPr indent="0" lvl="0" marL="0" rtl="0" algn="l">
              <a:spcBef>
                <a:spcPts val="1200"/>
              </a:spcBef>
              <a:spcAft>
                <a:spcPts val="0"/>
              </a:spcAft>
              <a:buNone/>
            </a:pPr>
            <a:r>
              <a:t/>
            </a:r>
            <a:endParaRPr sz="3800"/>
          </a:p>
        </p:txBody>
      </p:sp>
      <p:sp>
        <p:nvSpPr>
          <p:cNvPr id="125" name="Google Shape;125;p5"/>
          <p:cNvSpPr txBox="1"/>
          <p:nvPr/>
        </p:nvSpPr>
        <p:spPr>
          <a:xfrm>
            <a:off x="16420000" y="1521713"/>
            <a:ext cx="294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600" u="sng"/>
              <a:t>Benefits</a:t>
            </a:r>
            <a:endParaRPr sz="56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pic>
        <p:nvPicPr>
          <p:cNvPr descr=" " id="131" name="Google Shape;131;p6"/>
          <p:cNvPicPr preferRelativeResize="0"/>
          <p:nvPr/>
        </p:nvPicPr>
        <p:blipFill rotWithShape="1">
          <a:blip r:embed="rId3">
            <a:alphaModFix/>
          </a:blip>
          <a:srcRect b="0" l="0" r="0" t="0"/>
          <a:stretch/>
        </p:blipFill>
        <p:spPr>
          <a:xfrm>
            <a:off x="15953194" y="12515850"/>
            <a:ext cx="8433854" cy="1200150"/>
          </a:xfrm>
          <a:prstGeom prst="rect">
            <a:avLst/>
          </a:prstGeom>
          <a:noFill/>
          <a:ln>
            <a:noFill/>
          </a:ln>
        </p:spPr>
      </p:pic>
      <p:pic>
        <p:nvPicPr>
          <p:cNvPr descr=" " id="132" name="Google Shape;132;p6"/>
          <p:cNvPicPr preferRelativeResize="0"/>
          <p:nvPr/>
        </p:nvPicPr>
        <p:blipFill rotWithShape="1">
          <a:blip r:embed="rId4">
            <a:alphaModFix/>
          </a:blip>
          <a:srcRect b="0" l="0" r="0" t="0"/>
          <a:stretch/>
        </p:blipFill>
        <p:spPr>
          <a:xfrm>
            <a:off x="21452981" y="571500"/>
            <a:ext cx="2286286" cy="2286000"/>
          </a:xfrm>
          <a:prstGeom prst="rect">
            <a:avLst/>
          </a:prstGeom>
          <a:noFill/>
          <a:ln>
            <a:noFill/>
          </a:ln>
        </p:spPr>
      </p:pic>
      <p:pic>
        <p:nvPicPr>
          <p:cNvPr descr=" " id="133" name="Google Shape;133;p6"/>
          <p:cNvPicPr preferRelativeResize="0"/>
          <p:nvPr/>
        </p:nvPicPr>
        <p:blipFill rotWithShape="1">
          <a:blip r:embed="rId5">
            <a:alphaModFix/>
          </a:blip>
          <a:srcRect b="0" l="0" r="0" t="0"/>
          <a:stretch/>
        </p:blipFill>
        <p:spPr>
          <a:xfrm>
            <a:off x="21783223" y="1064685"/>
            <a:ext cx="1616404" cy="1136225"/>
          </a:xfrm>
          <a:prstGeom prst="rect">
            <a:avLst/>
          </a:prstGeom>
          <a:noFill/>
          <a:ln>
            <a:noFill/>
          </a:ln>
        </p:spPr>
      </p:pic>
      <p:sp>
        <p:nvSpPr>
          <p:cNvPr id="134" name="Google Shape;134;p6"/>
          <p:cNvSpPr/>
          <p:nvPr/>
        </p:nvSpPr>
        <p:spPr>
          <a:xfrm>
            <a:off x="21772169" y="2035175"/>
            <a:ext cx="1648666" cy="3530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1440"/>
              <a:buFont typeface="Arial"/>
              <a:buNone/>
            </a:pPr>
            <a:r>
              <a:rPr b="0" i="0" lang="en-US" sz="1440" u="none" cap="none" strike="noStrike">
                <a:solidFill>
                  <a:srgbClr val="FFFFFF"/>
                </a:solidFill>
                <a:latin typeface="Arial"/>
                <a:ea typeface="Arial"/>
                <a:cs typeface="Arial"/>
                <a:sym typeface="Arial"/>
              </a:rPr>
              <a:t>\nits hacks 7.0</a:t>
            </a:r>
            <a:endParaRPr b="0" i="0" sz="1440" u="none" cap="none" strike="noStrike">
              <a:solidFill>
                <a:schemeClr val="dk1"/>
              </a:solidFill>
              <a:latin typeface="Calibri"/>
              <a:ea typeface="Calibri"/>
              <a:cs typeface="Calibri"/>
              <a:sym typeface="Calibri"/>
            </a:endParaRPr>
          </a:p>
        </p:txBody>
      </p:sp>
      <p:sp>
        <p:nvSpPr>
          <p:cNvPr id="135" name="Google Shape;135;p6"/>
          <p:cNvSpPr/>
          <p:nvPr/>
        </p:nvSpPr>
        <p:spPr>
          <a:xfrm>
            <a:off x="17490086" y="12852400"/>
            <a:ext cx="6427003" cy="4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17439280" y="12865100"/>
            <a:ext cx="431854" cy="55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Poppins"/>
              <a:buNone/>
            </a:pPr>
            <a:r>
              <a:rPr b="1" i="0" lang="en-US" sz="2400" u="none" cap="none" strike="noStrike">
                <a:solidFill>
                  <a:srgbClr val="FFFFFF"/>
                </a:solidFill>
                <a:latin typeface="Poppins"/>
                <a:ea typeface="Poppins"/>
                <a:cs typeface="Poppins"/>
                <a:sym typeface="Poppins"/>
              </a:rPr>
              <a:t>@</a:t>
            </a:r>
            <a:endParaRPr b="0" i="0" sz="2400" u="none" cap="none" strike="noStrike">
              <a:solidFill>
                <a:schemeClr val="dk1"/>
              </a:solidFill>
              <a:latin typeface="Calibri"/>
              <a:ea typeface="Calibri"/>
              <a:cs typeface="Calibri"/>
              <a:sym typeface="Calibri"/>
            </a:endParaRPr>
          </a:p>
        </p:txBody>
      </p:sp>
      <p:sp>
        <p:nvSpPr>
          <p:cNvPr id="137" name="Google Shape;137;p6"/>
          <p:cNvSpPr/>
          <p:nvPr/>
        </p:nvSpPr>
        <p:spPr>
          <a:xfrm>
            <a:off x="17807626" y="12852400"/>
            <a:ext cx="6160270" cy="58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nits hacks submission- template</a:t>
            </a:r>
            <a:endParaRPr b="0" i="0" sz="2400" u="none" cap="none" strike="noStrike">
              <a:solidFill>
                <a:schemeClr val="dk1"/>
              </a:solidFill>
              <a:latin typeface="Calibri"/>
              <a:ea typeface="Calibri"/>
              <a:cs typeface="Calibri"/>
              <a:sym typeface="Calibri"/>
            </a:endParaRPr>
          </a:p>
        </p:txBody>
      </p:sp>
      <p:sp>
        <p:nvSpPr>
          <p:cNvPr id="138" name="Google Shape;138;p6"/>
          <p:cNvSpPr/>
          <p:nvPr/>
        </p:nvSpPr>
        <p:spPr>
          <a:xfrm>
            <a:off x="6403711" y="446625"/>
            <a:ext cx="12667800" cy="121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000000"/>
                </a:solidFill>
                <a:latin typeface="Arial"/>
                <a:ea typeface="Arial"/>
                <a:cs typeface="Arial"/>
                <a:sym typeface="Arial"/>
              </a:rPr>
              <a:t>RESEARCH AND REFERENCES</a:t>
            </a:r>
            <a:endParaRPr b="0" i="0" sz="6400" u="none" cap="none" strike="noStrike">
              <a:solidFill>
                <a:schemeClr val="dk1"/>
              </a:solidFill>
              <a:latin typeface="Calibri"/>
              <a:ea typeface="Calibri"/>
              <a:cs typeface="Calibri"/>
              <a:sym typeface="Calibri"/>
            </a:endParaRPr>
          </a:p>
        </p:txBody>
      </p:sp>
      <p:sp>
        <p:nvSpPr>
          <p:cNvPr id="139" name="Google Shape;139;p6"/>
          <p:cNvSpPr/>
          <p:nvPr/>
        </p:nvSpPr>
        <p:spPr>
          <a:xfrm>
            <a:off x="1079635" y="660400"/>
            <a:ext cx="2942534" cy="78316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200"/>
              <a:buFont typeface="Arial"/>
              <a:buNone/>
            </a:pPr>
            <a:r>
              <a:rPr lang="en-US" sz="3200">
                <a:solidFill>
                  <a:schemeClr val="dk1"/>
                </a:solidFill>
              </a:rPr>
              <a:t>Abhiyanatarah</a:t>
            </a:r>
            <a:endParaRPr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sz="3200"/>
          </a:p>
        </p:txBody>
      </p:sp>
      <p:sp>
        <p:nvSpPr>
          <p:cNvPr id="140" name="Google Shape;140;p6"/>
          <p:cNvSpPr/>
          <p:nvPr/>
        </p:nvSpPr>
        <p:spPr>
          <a:xfrm>
            <a:off x="427620" y="12395200"/>
            <a:ext cx="656249" cy="12276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6</a:t>
            </a:r>
            <a:endParaRPr b="0" i="0" sz="5000" u="none" cap="none" strike="noStrike">
              <a:solidFill>
                <a:schemeClr val="dk1"/>
              </a:solidFill>
              <a:latin typeface="Calibri"/>
              <a:ea typeface="Calibri"/>
              <a:cs typeface="Calibri"/>
              <a:sym typeface="Calibri"/>
            </a:endParaRPr>
          </a:p>
        </p:txBody>
      </p:sp>
      <p:sp>
        <p:nvSpPr>
          <p:cNvPr id="141" name="Google Shape;141;p6"/>
          <p:cNvSpPr/>
          <p:nvPr/>
        </p:nvSpPr>
        <p:spPr>
          <a:xfrm>
            <a:off x="2730841" y="6527800"/>
            <a:ext cx="18938067" cy="800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1079616" y="2388213"/>
            <a:ext cx="19116000" cy="97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4200" u="none" cap="none" strike="noStrike">
              <a:solidFill>
                <a:schemeClr val="dk1"/>
              </a:solidFill>
              <a:latin typeface="Calibri"/>
              <a:ea typeface="Calibri"/>
              <a:cs typeface="Calibri"/>
              <a:sym typeface="Calibri"/>
            </a:endParaRPr>
          </a:p>
        </p:txBody>
      </p:sp>
      <p:sp>
        <p:nvSpPr>
          <p:cNvPr id="143" name="Google Shape;143;p6"/>
          <p:cNvSpPr txBox="1"/>
          <p:nvPr/>
        </p:nvSpPr>
        <p:spPr>
          <a:xfrm>
            <a:off x="1083875" y="2388225"/>
            <a:ext cx="20369100" cy="131451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Clr>
                <a:srgbClr val="282828"/>
              </a:buClr>
              <a:buSzPts val="4000"/>
              <a:buAutoNum type="arabicPeriod"/>
            </a:pPr>
            <a:r>
              <a:rPr b="1" lang="en-US" sz="4000">
                <a:solidFill>
                  <a:srgbClr val="282828"/>
                </a:solidFill>
                <a:highlight>
                  <a:srgbClr val="F7F7F7"/>
                </a:highlight>
              </a:rPr>
              <a:t>Smartphone Use Time and Total Screen Time Among Students Aged 10–19 and the Effects on Academic Stress: A Large Longitudinal Cohort Study in Shanghai, China </a:t>
            </a:r>
            <a:endParaRPr b="1" sz="4000">
              <a:solidFill>
                <a:srgbClr val="282828"/>
              </a:solidFill>
              <a:highlight>
                <a:srgbClr val="F7F7F7"/>
              </a:highlight>
            </a:endParaRPr>
          </a:p>
          <a:p>
            <a:pPr indent="0" lvl="0" marL="457200" rtl="0" algn="l">
              <a:spcBef>
                <a:spcPts val="0"/>
              </a:spcBef>
              <a:spcAft>
                <a:spcPts val="0"/>
              </a:spcAft>
              <a:buNone/>
            </a:pPr>
            <a:r>
              <a:rPr lang="en-US" sz="4000">
                <a:solidFill>
                  <a:srgbClr val="282828"/>
                </a:solidFill>
                <a:highlight>
                  <a:srgbClr val="F7F7F7"/>
                </a:highlight>
              </a:rPr>
              <a:t>Liu Shaojie , Lan Yukun , Chen Bo , He Gengsheng , Jia Yingnan .Frontiers in Public Health.VOLU</a:t>
            </a:r>
            <a:r>
              <a:rPr lang="en-US" sz="4000">
                <a:solidFill>
                  <a:srgbClr val="282828"/>
                </a:solidFill>
                <a:highlight>
                  <a:srgbClr val="F7F7F7"/>
                </a:highlight>
              </a:rPr>
              <a:t>ME 10, </a:t>
            </a:r>
            <a:r>
              <a:rPr lang="en-US" sz="4000">
                <a:solidFill>
                  <a:srgbClr val="282828"/>
                </a:solidFill>
                <a:highlight>
                  <a:srgbClr val="F7F7F7"/>
                </a:highlight>
              </a:rPr>
              <a:t>2022.DOI=10.3389/fpubh.2022.869218,ISSN=2296-2565.</a:t>
            </a:r>
            <a:endParaRPr sz="4000">
              <a:solidFill>
                <a:srgbClr val="282828"/>
              </a:solidFill>
              <a:highlight>
                <a:srgbClr val="F7F7F7"/>
              </a:highlight>
            </a:endParaRPr>
          </a:p>
          <a:p>
            <a:pPr indent="0" lvl="0" marL="457200" rtl="0" algn="l">
              <a:spcBef>
                <a:spcPts val="0"/>
              </a:spcBef>
              <a:spcAft>
                <a:spcPts val="0"/>
              </a:spcAft>
              <a:buNone/>
            </a:pPr>
            <a:r>
              <a:t/>
            </a:r>
            <a:endParaRPr sz="4000">
              <a:solidFill>
                <a:srgbClr val="282828"/>
              </a:solidFill>
              <a:highlight>
                <a:srgbClr val="F7F7F7"/>
              </a:highlight>
            </a:endParaRPr>
          </a:p>
          <a:p>
            <a:pPr indent="-508000" lvl="0" marL="457200" rtl="0" algn="l">
              <a:spcBef>
                <a:spcPts val="0"/>
              </a:spcBef>
              <a:spcAft>
                <a:spcPts val="0"/>
              </a:spcAft>
              <a:buClr>
                <a:srgbClr val="1B3051"/>
              </a:buClr>
              <a:buSzPts val="4400"/>
              <a:buFont typeface="Trebuchet MS"/>
              <a:buAutoNum type="arabicPeriod"/>
            </a:pPr>
            <a:r>
              <a:rPr b="1" lang="en-US" sz="4400">
                <a:solidFill>
                  <a:srgbClr val="1B3051"/>
                </a:solidFill>
                <a:highlight>
                  <a:srgbClr val="FFFFFF"/>
                </a:highlight>
                <a:latin typeface="Trebuchet MS"/>
                <a:ea typeface="Trebuchet MS"/>
                <a:cs typeface="Trebuchet MS"/>
                <a:sym typeface="Trebuchet MS"/>
              </a:rPr>
              <a:t>Screen time among school-aged children of aged 6–14: a systematic review</a:t>
            </a:r>
            <a:endParaRPr b="1" sz="4400">
              <a:solidFill>
                <a:srgbClr val="1B305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4100">
                <a:solidFill>
                  <a:srgbClr val="282828"/>
                </a:solidFill>
                <a:highlight>
                  <a:srgbClr val="F7F7F7"/>
                </a:highlight>
              </a:rPr>
              <a:t>   </a:t>
            </a:r>
            <a:r>
              <a:rPr lang="en-US" sz="4000">
                <a:solidFill>
                  <a:srgbClr val="333333"/>
                </a:solidFill>
                <a:highlight>
                  <a:srgbClr val="FFFFFF"/>
                </a:highlight>
                <a:latin typeface="Roboto"/>
                <a:ea typeface="Roboto"/>
                <a:cs typeface="Roboto"/>
                <a:sym typeface="Roboto"/>
              </a:rPr>
              <a:t>Qi, J., Yan, Y. &amp; Yin, H. Screen time among school-aged children of aged 6–14: a systematic review. </a:t>
            </a:r>
            <a:r>
              <a:rPr i="1" lang="en-US" sz="4000">
                <a:solidFill>
                  <a:srgbClr val="333333"/>
                </a:solidFill>
                <a:highlight>
                  <a:srgbClr val="FFFFFF"/>
                </a:highlight>
                <a:latin typeface="Roboto"/>
                <a:ea typeface="Roboto"/>
                <a:cs typeface="Roboto"/>
                <a:sym typeface="Roboto"/>
              </a:rPr>
              <a:t>glob        health res policy</a:t>
            </a:r>
            <a:r>
              <a:rPr lang="en-US" sz="4000">
                <a:solidFill>
                  <a:srgbClr val="333333"/>
                </a:solidFill>
                <a:highlight>
                  <a:srgbClr val="FFFFFF"/>
                </a:highlight>
                <a:latin typeface="Roboto"/>
                <a:ea typeface="Roboto"/>
                <a:cs typeface="Roboto"/>
                <a:sym typeface="Roboto"/>
              </a:rPr>
              <a:t> 8, 12 (2023). </a:t>
            </a:r>
            <a:r>
              <a:rPr lang="en-US" sz="4000" u="sng">
                <a:solidFill>
                  <a:schemeClr val="hlink"/>
                </a:solidFill>
                <a:highlight>
                  <a:srgbClr val="FFFFFF"/>
                </a:highlight>
                <a:latin typeface="Roboto"/>
                <a:ea typeface="Roboto"/>
                <a:cs typeface="Roboto"/>
                <a:sym typeface="Roboto"/>
                <a:hlinkClick r:id="rId6"/>
              </a:rPr>
              <a:t>https://doi.org/10.1186/s41256-023-00297-z</a:t>
            </a:r>
            <a:endParaRPr sz="40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4000">
              <a:solidFill>
                <a:srgbClr val="333333"/>
              </a:solidFill>
              <a:highlight>
                <a:srgbClr val="FFFFFF"/>
              </a:highlight>
              <a:latin typeface="Roboto"/>
              <a:ea typeface="Roboto"/>
              <a:cs typeface="Roboto"/>
              <a:sym typeface="Roboto"/>
            </a:endParaRPr>
          </a:p>
          <a:p>
            <a:pPr indent="-482600" lvl="0" marL="457200" rtl="0" algn="l">
              <a:spcBef>
                <a:spcPts val="0"/>
              </a:spcBef>
              <a:spcAft>
                <a:spcPts val="0"/>
              </a:spcAft>
              <a:buClr>
                <a:srgbClr val="333333"/>
              </a:buClr>
              <a:buSzPts val="4000"/>
              <a:buFont typeface="Roboto"/>
              <a:buAutoNum type="arabicPeriod"/>
            </a:pPr>
            <a:r>
              <a:rPr b="1" lang="en-US" sz="4000">
                <a:solidFill>
                  <a:srgbClr val="333333"/>
                </a:solidFill>
                <a:highlight>
                  <a:srgbClr val="FFFFFF"/>
                </a:highlight>
                <a:latin typeface="Roboto"/>
                <a:ea typeface="Roboto"/>
                <a:cs typeface="Roboto"/>
                <a:sym typeface="Roboto"/>
              </a:rPr>
              <a:t>Prevalence, trajectories, and determinants of television viewing time in an ethnically diverse sample of young children from the UK</a:t>
            </a:r>
            <a:r>
              <a:rPr lang="en-US" sz="4000">
                <a:solidFill>
                  <a:srgbClr val="333333"/>
                </a:solidFill>
                <a:highlight>
                  <a:srgbClr val="FFFFFF"/>
                </a:highlight>
                <a:latin typeface="Roboto"/>
                <a:ea typeface="Roboto"/>
                <a:cs typeface="Roboto"/>
                <a:sym typeface="Roboto"/>
              </a:rPr>
              <a:t> </a:t>
            </a:r>
            <a:endParaRPr sz="4000">
              <a:solidFill>
                <a:srgbClr val="333333"/>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4000">
                <a:solidFill>
                  <a:srgbClr val="333333"/>
                </a:solidFill>
                <a:highlight>
                  <a:srgbClr val="FFFFFF"/>
                </a:highlight>
                <a:latin typeface="Roboto"/>
                <a:ea typeface="Roboto"/>
                <a:cs typeface="Roboto"/>
                <a:sym typeface="Roboto"/>
              </a:rPr>
              <a:t>B</a:t>
            </a:r>
            <a:r>
              <a:rPr lang="en-US" sz="4200">
                <a:solidFill>
                  <a:srgbClr val="222222"/>
                </a:solidFill>
                <a:highlight>
                  <a:srgbClr val="FFFFFF"/>
                </a:highlight>
              </a:rPr>
              <a:t>arber, S.E., Kelly, B., Collings, P.J. </a:t>
            </a:r>
            <a:r>
              <a:rPr i="1" lang="en-US" sz="4200">
                <a:solidFill>
                  <a:srgbClr val="222222"/>
                </a:solidFill>
                <a:highlight>
                  <a:srgbClr val="FFFFFF"/>
                </a:highlight>
              </a:rPr>
              <a:t>et al.</a:t>
            </a:r>
            <a:r>
              <a:rPr lang="en-US" sz="4200">
                <a:solidFill>
                  <a:srgbClr val="222222"/>
                </a:solidFill>
                <a:highlight>
                  <a:srgbClr val="FFFFFF"/>
                </a:highlight>
              </a:rPr>
              <a:t> Prevalence, trajectories, and determinants of television viewing time in an ethnically diverse sample of young children from the UK. </a:t>
            </a:r>
            <a:r>
              <a:rPr i="1" lang="en-US" sz="4200">
                <a:solidFill>
                  <a:srgbClr val="222222"/>
                </a:solidFill>
                <a:highlight>
                  <a:srgbClr val="FFFFFF"/>
                </a:highlight>
              </a:rPr>
              <a:t>Int J Behav Nutr Phys Act</a:t>
            </a:r>
            <a:r>
              <a:rPr lang="en-US" sz="4200">
                <a:solidFill>
                  <a:srgbClr val="222222"/>
                </a:solidFill>
                <a:highlight>
                  <a:srgbClr val="FFFFFF"/>
                </a:highlight>
              </a:rPr>
              <a:t> </a:t>
            </a:r>
            <a:r>
              <a:rPr b="1" lang="en-US" sz="4200">
                <a:solidFill>
                  <a:srgbClr val="222222"/>
                </a:solidFill>
                <a:highlight>
                  <a:srgbClr val="FFFFFF"/>
                </a:highlight>
              </a:rPr>
              <a:t>14</a:t>
            </a:r>
            <a:r>
              <a:rPr lang="en-US" sz="4200">
                <a:solidFill>
                  <a:srgbClr val="222222"/>
                </a:solidFill>
                <a:highlight>
                  <a:srgbClr val="FFFFFF"/>
                </a:highlight>
              </a:rPr>
              <a:t>, 88 (2017). </a:t>
            </a:r>
            <a:r>
              <a:rPr lang="en-US" sz="4200" u="sng">
                <a:solidFill>
                  <a:schemeClr val="hlink"/>
                </a:solidFill>
                <a:highlight>
                  <a:srgbClr val="FFFFFF"/>
                </a:highlight>
                <a:hlinkClick r:id="rId7"/>
              </a:rPr>
              <a:t>https://doi.org/10.1186/s12966-017-0541-8</a:t>
            </a:r>
            <a:endParaRPr sz="4200">
              <a:solidFill>
                <a:srgbClr val="222222"/>
              </a:solidFill>
              <a:highlight>
                <a:srgbClr val="FFFFFF"/>
              </a:highlight>
            </a:endParaRPr>
          </a:p>
          <a:p>
            <a:pPr indent="0" lvl="0" marL="457200" rtl="0" algn="l">
              <a:spcBef>
                <a:spcPts val="0"/>
              </a:spcBef>
              <a:spcAft>
                <a:spcPts val="0"/>
              </a:spcAft>
              <a:buNone/>
            </a:pPr>
            <a:r>
              <a:t/>
            </a:r>
            <a:endParaRPr sz="3900">
              <a:solidFill>
                <a:srgbClr val="222222"/>
              </a:solidFill>
              <a:highlight>
                <a:srgbClr val="FFFFFF"/>
              </a:highlight>
            </a:endParaRPr>
          </a:p>
          <a:p>
            <a:pPr indent="0" lvl="0" marL="457200" rtl="0" algn="l">
              <a:spcBef>
                <a:spcPts val="0"/>
              </a:spcBef>
              <a:spcAft>
                <a:spcPts val="0"/>
              </a:spcAft>
              <a:buNone/>
            </a:pPr>
            <a:r>
              <a:t/>
            </a:r>
            <a:endParaRPr sz="3900">
              <a:solidFill>
                <a:srgbClr val="222222"/>
              </a:solidFill>
              <a:highlight>
                <a:srgbClr val="FFFFFF"/>
              </a:highlight>
            </a:endParaRPr>
          </a:p>
          <a:p>
            <a:pPr indent="0" lvl="0" marL="0" rtl="0" algn="l">
              <a:lnSpc>
                <a:spcPct val="120000"/>
              </a:lnSpc>
              <a:spcBef>
                <a:spcPts val="1200"/>
              </a:spcBef>
              <a:spcAft>
                <a:spcPts val="1200"/>
              </a:spcAft>
              <a:buNone/>
            </a:pPr>
            <a:r>
              <a:t/>
            </a:r>
            <a:endParaRPr sz="6100">
              <a:solidFill>
                <a:srgbClr val="333333"/>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2024-10-22T09:45:04Z</dcterms:created>
  <dc:creator>PptxGenJS</dc:creator>
</cp:coreProperties>
</file>