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0" r:id="rId1"/>
  </p:sldMasterIdLst>
  <p:notesMasterIdLst>
    <p:notesMasterId r:id="rId7"/>
  </p:notesMasterIdLst>
  <p:sldIdLst>
    <p:sldId id="256" r:id="rId2"/>
    <p:sldId id="258" r:id="rId3"/>
    <p:sldId id="265" r:id="rId4"/>
    <p:sldId id="280" r:id="rId5"/>
    <p:sldId id="279" r:id="rId6"/>
  </p:sldIdLst>
  <p:sldSz cx="18288000" cy="10287000"/>
  <p:notesSz cx="6858000" cy="9144000"/>
  <p:embeddedFontLst>
    <p:embeddedFont>
      <p:font typeface="Arial Black" panose="020B0A04020102020204" pitchFamily="34" charset="0"/>
      <p:bold r:id="rId8"/>
    </p:embeddedFont>
    <p:embeddedFont>
      <p:font typeface="Cascadia Code" panose="020B0609020000020004" pitchFamily="49" charset="0"/>
      <p:regular r:id="rId9"/>
      <p:bold r:id="rId10"/>
      <p:italic r:id="rId11"/>
      <p:boldItalic r:id="rId12"/>
    </p:embeddedFont>
    <p:embeddedFont>
      <p:font typeface="Clear Sans" panose="020B0604020202020204" charset="0"/>
      <p:regular r:id="rId13"/>
    </p:embeddedFont>
    <p:embeddedFont>
      <p:font typeface="Clear Sans Bold" panose="020B0604020202020204" charset="0"/>
      <p:regular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Tw Cen MT" panose="020B0602020104020603" pitchFamily="34" charset="0"/>
      <p:regular r:id="rId19"/>
      <p:bold r:id="rId20"/>
      <p:italic r:id="rId21"/>
      <p:boldItalic r:id="rId22"/>
    </p:embeddedFont>
    <p:embeddedFont>
      <p:font typeface="Tw Cen MT Condensed" panose="020B0606020104020203" pitchFamily="34" charset="0"/>
      <p:regular r:id="rId23"/>
      <p:bold r:id="rId24"/>
    </p:embeddedFont>
    <p:embeddedFont>
      <p:font typeface="Wingdings 3" panose="05040102010807070707" pitchFamily="18" charset="2"/>
      <p:regular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2576" autoAdjust="0"/>
  </p:normalViewPr>
  <p:slideViewPr>
    <p:cSldViewPr>
      <p:cViewPr>
        <p:scale>
          <a:sx n="50" d="100"/>
          <a:sy n="50" d="100"/>
        </p:scale>
        <p:origin x="30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E7BBB-A21E-4101-B821-17A8323092A8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4A23B-7F3D-4431-8519-7EB32D296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612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18288000" cy="6858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2" y="1"/>
            <a:ext cx="18288000" cy="6858002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40206"/>
            <a:ext cx="11658600" cy="2194560"/>
          </a:xfrm>
        </p:spPr>
        <p:txBody>
          <a:bodyPr anchor="ctr">
            <a:normAutofit/>
          </a:bodyPr>
          <a:lstStyle>
            <a:lvl1pPr algn="r">
              <a:defRPr sz="75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15900" y="7440206"/>
            <a:ext cx="4800600" cy="219456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7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685800" indent="0" algn="ctr">
              <a:buNone/>
              <a:defRPr sz="27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700"/>
            </a:lvl4pPr>
            <a:lvl5pPr marL="2743200" indent="0" algn="ctr">
              <a:buNone/>
              <a:defRPr sz="2700"/>
            </a:lvl5pPr>
            <a:lvl6pPr marL="3429000" indent="0" algn="ctr">
              <a:buNone/>
              <a:defRPr sz="2700"/>
            </a:lvl6pPr>
            <a:lvl7pPr marL="4114800" indent="0" algn="ctr">
              <a:buNone/>
              <a:defRPr sz="2700"/>
            </a:lvl7pPr>
            <a:lvl8pPr marL="4800600" indent="0" algn="ctr">
              <a:buNone/>
              <a:defRPr sz="2700"/>
            </a:lvl8pPr>
            <a:lvl9pPr marL="5486400" indent="0" algn="ctr">
              <a:buNone/>
              <a:defRPr sz="27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580265" y="7896159"/>
            <a:ext cx="0" cy="13716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55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8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2" y="1143000"/>
            <a:ext cx="3943350" cy="81153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901" y="1143000"/>
            <a:ext cx="11372850" cy="8115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5087600" y="88895"/>
            <a:ext cx="0" cy="1371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69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0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8288000" cy="685800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2" y="1"/>
            <a:ext cx="18288000" cy="6858002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40206"/>
            <a:ext cx="11658600" cy="2194560"/>
          </a:xfrm>
        </p:spPr>
        <p:txBody>
          <a:bodyPr anchor="ctr">
            <a:normAutofit/>
          </a:bodyPr>
          <a:lstStyle>
            <a:lvl1pPr algn="r">
              <a:defRPr sz="7500" b="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15900" y="7440206"/>
            <a:ext cx="4800600" cy="219456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580265" y="7896159"/>
            <a:ext cx="0" cy="13716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55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192" y="877824"/>
            <a:ext cx="14580108" cy="22494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6191" y="3429000"/>
            <a:ext cx="7132320" cy="6035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83980" y="3429000"/>
            <a:ext cx="7132320" cy="6035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8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6192" y="3269454"/>
            <a:ext cx="7132320" cy="123444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450" b="0" cap="none" baseline="0">
                <a:solidFill>
                  <a:schemeClr val="accent1"/>
                </a:solidFill>
                <a:latin typeface="+mn-lt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6192" y="4451682"/>
            <a:ext cx="7132320" cy="50123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86332" y="3269454"/>
            <a:ext cx="7132320" cy="123444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345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marL="0" lvl="0" indent="0" algn="l" defTabSz="1371600" rtl="0" eaLnBrk="1" latinLnBrk="0" hangingPunct="1">
              <a:lnSpc>
                <a:spcPct val="90000"/>
              </a:lnSpc>
              <a:spcBef>
                <a:spcPts val="27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86332" y="4451682"/>
            <a:ext cx="7132320" cy="50123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0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4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36192" y="707264"/>
            <a:ext cx="6583680" cy="260604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0" y="1234440"/>
            <a:ext cx="8517636" cy="7776972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6192" y="3386259"/>
            <a:ext cx="6583680" cy="564344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900"/>
              </a:spcBef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7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40207"/>
            <a:ext cx="11658600" cy="2194560"/>
          </a:xfrm>
        </p:spPr>
        <p:txBody>
          <a:bodyPr anchor="ctr">
            <a:normAutofit/>
          </a:bodyPr>
          <a:lstStyle>
            <a:lvl1pPr algn="r">
              <a:defRPr sz="75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2"/>
            <a:ext cx="18283428" cy="6858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5900" y="7440207"/>
            <a:ext cx="4800600" cy="219456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580265" y="7896159"/>
            <a:ext cx="0" cy="1371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19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6192" y="877824"/>
            <a:ext cx="14580108" cy="2249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6193" y="3429000"/>
            <a:ext cx="14580110" cy="603504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36194" y="9706056"/>
            <a:ext cx="3231215" cy="411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4399" y="9706056"/>
            <a:ext cx="8852189" cy="411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56000" y="9706056"/>
            <a:ext cx="1460501" cy="411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143000" y="1239486"/>
            <a:ext cx="0" cy="1371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8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371600" rtl="0" eaLnBrk="1" latinLnBrk="0" hangingPunct="1">
        <a:lnSpc>
          <a:spcPct val="80000"/>
        </a:lnSpc>
        <a:spcBef>
          <a:spcPct val="0"/>
        </a:spcBef>
        <a:buNone/>
        <a:defRPr sz="7500" kern="1200" cap="all" spc="15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371600" rtl="0" eaLnBrk="1" latinLnBrk="0" hangingPunct="1">
        <a:lnSpc>
          <a:spcPct val="90000"/>
        </a:lnSpc>
        <a:spcBef>
          <a:spcPts val="1800"/>
        </a:spcBef>
        <a:spcAft>
          <a:spcPts val="3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397764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1824228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2043684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534400" y="2288511"/>
            <a:ext cx="8826684" cy="3505183"/>
            <a:chOff x="-812800" y="-47625"/>
            <a:chExt cx="11768912" cy="4673577"/>
          </a:xfrm>
        </p:grpSpPr>
        <p:sp>
          <p:nvSpPr>
            <p:cNvPr id="3" name="TextBox 3"/>
            <p:cNvSpPr txBox="1"/>
            <p:nvPr/>
          </p:nvSpPr>
          <p:spPr>
            <a:xfrm>
              <a:off x="-812800" y="1368999"/>
              <a:ext cx="11768912" cy="136789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8000"/>
                </a:lnSpc>
              </a:pPr>
              <a:r>
                <a:rPr lang="en-US" sz="8000" b="1" dirty="0">
                  <a:solidFill>
                    <a:srgbClr val="F7B4A7"/>
                  </a:solidFill>
                  <a:latin typeface="Clear Sans Bold"/>
                  <a:ea typeface="Cascadia Code" panose="020B0609020000020004" pitchFamily="49" charset="0"/>
                  <a:cs typeface="Cascadia Code" panose="020B0609020000020004" pitchFamily="49" charset="0"/>
                </a:rPr>
                <a:t>Connect Together</a:t>
              </a:r>
              <a:endParaRPr lang="en-US" sz="8000" dirty="0">
                <a:solidFill>
                  <a:srgbClr val="F7B4A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0956112" cy="5362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endParaRPr lang="en-US" sz="2400" dirty="0">
                <a:solidFill>
                  <a:srgbClr val="94DDDE"/>
                </a:solidFill>
                <a:latin typeface="Clear Sans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812800" y="3047827"/>
              <a:ext cx="11768912" cy="157812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759"/>
                </a:lnSpc>
              </a:pPr>
              <a:r>
                <a:rPr lang="en-US" sz="3399" dirty="0">
                  <a:solidFill>
                    <a:srgbClr val="94DDDE"/>
                  </a:solidFill>
                  <a:latin typeface="Clear Sans"/>
                </a:rPr>
                <a:t>Empower parents as active partners in their children's education.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A776EB2-5188-6DB6-D4C3-5465138C7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482596"/>
            <a:ext cx="5486400" cy="53218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533400" y="555630"/>
            <a:ext cx="11353800" cy="7125305"/>
            <a:chOff x="0" y="85725"/>
            <a:chExt cx="13024306" cy="4700329"/>
          </a:xfrm>
        </p:grpSpPr>
        <p:sp>
          <p:nvSpPr>
            <p:cNvPr id="4" name="TextBox 4"/>
            <p:cNvSpPr txBox="1"/>
            <p:nvPr/>
          </p:nvSpPr>
          <p:spPr>
            <a:xfrm>
              <a:off x="0" y="85725"/>
              <a:ext cx="13024306" cy="21094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19"/>
                </a:lnSpc>
              </a:pPr>
              <a:r>
                <a:rPr lang="en-US" sz="6399" dirty="0">
                  <a:solidFill>
                    <a:srgbClr val="31356E"/>
                  </a:solidFill>
                  <a:latin typeface="Clear Sans Bold"/>
                </a:rPr>
                <a:t>Empowering Parents as Partners in Children's Education 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43053" y="2385012"/>
              <a:ext cx="12478551" cy="2401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60"/>
                </a:lnSpc>
              </a:pPr>
              <a:r>
                <a:rPr lang="en-US" sz="3200" b="1" u="sng" dirty="0">
                  <a:solidFill>
                    <a:srgbClr val="2B4B82"/>
                  </a:solidFill>
                  <a:latin typeface="Clear Sans"/>
                </a:rPr>
                <a:t>Problems we are Solving:</a:t>
              </a:r>
            </a:p>
            <a:p>
              <a:pPr marL="457200" indent="-457200">
                <a:lnSpc>
                  <a:spcPts val="4060"/>
                </a:lnSpc>
                <a:buFont typeface="Wingdings" panose="05000000000000000000" pitchFamily="2" charset="2"/>
                <a:buChar char="ü"/>
              </a:pPr>
              <a:r>
                <a:rPr lang="en-US" sz="2900" dirty="0">
                  <a:solidFill>
                    <a:srgbClr val="2B4B82"/>
                  </a:solidFill>
                  <a:latin typeface="Clear Sans"/>
                </a:rPr>
                <a:t>Lack of parental engagement</a:t>
              </a:r>
            </a:p>
            <a:p>
              <a:pPr marL="457200" indent="-457200">
                <a:lnSpc>
                  <a:spcPts val="4060"/>
                </a:lnSpc>
                <a:buFont typeface="Wingdings" panose="05000000000000000000" pitchFamily="2" charset="2"/>
                <a:buChar char="ü"/>
              </a:pPr>
              <a:r>
                <a:rPr lang="en-US" sz="2900" dirty="0">
                  <a:solidFill>
                    <a:srgbClr val="2B4B82"/>
                  </a:solidFill>
                  <a:latin typeface="Clear Sans"/>
                </a:rPr>
                <a:t>Difficulty in monitoring student academic data</a:t>
              </a:r>
            </a:p>
            <a:p>
              <a:pPr marL="457200" indent="-457200">
                <a:lnSpc>
                  <a:spcPts val="4060"/>
                </a:lnSpc>
                <a:buFont typeface="Wingdings" panose="05000000000000000000" pitchFamily="2" charset="2"/>
                <a:buChar char="ü"/>
              </a:pPr>
              <a:r>
                <a:rPr lang="en-US" sz="2900" dirty="0">
                  <a:solidFill>
                    <a:srgbClr val="2B4B82"/>
                  </a:solidFill>
                  <a:latin typeface="Clear Sans"/>
                </a:rPr>
                <a:t>Limited access to parenting information for parents</a:t>
              </a:r>
            </a:p>
            <a:p>
              <a:pPr marL="457200" indent="-457200">
                <a:lnSpc>
                  <a:spcPts val="4060"/>
                </a:lnSpc>
                <a:buFont typeface="Wingdings" panose="05000000000000000000" pitchFamily="2" charset="2"/>
                <a:buChar char="ü"/>
              </a:pPr>
              <a:r>
                <a:rPr lang="en-US" sz="2900" dirty="0">
                  <a:solidFill>
                    <a:srgbClr val="2B4B82"/>
                  </a:solidFill>
                  <a:latin typeface="Clear Sans"/>
                </a:rPr>
                <a:t>Inconvenience in organizing webinars and meetings </a:t>
              </a:r>
            </a:p>
            <a:p>
              <a:pPr marL="457200" indent="-457200">
                <a:lnSpc>
                  <a:spcPts val="4060"/>
                </a:lnSpc>
                <a:buFont typeface="Wingdings" panose="05000000000000000000" pitchFamily="2" charset="2"/>
                <a:buChar char="ü"/>
              </a:pPr>
              <a:r>
                <a:rPr lang="en-US" sz="2900" dirty="0">
                  <a:solidFill>
                    <a:srgbClr val="2B4B82"/>
                  </a:solidFill>
                  <a:latin typeface="Clear Sans"/>
                </a:rPr>
                <a:t>Absence of a centralized chat forum for communication</a:t>
              </a:r>
            </a:p>
            <a:p>
              <a:pPr marL="457200" indent="-457200">
                <a:lnSpc>
                  <a:spcPts val="4060"/>
                </a:lnSpc>
                <a:buFont typeface="Wingdings" panose="05000000000000000000" pitchFamily="2" charset="2"/>
                <a:buChar char="ü"/>
              </a:pPr>
              <a:r>
                <a:rPr lang="en-US" sz="2900" dirty="0">
                  <a:solidFill>
                    <a:srgbClr val="2B4B82"/>
                  </a:solidFill>
                  <a:latin typeface="Clear Sans"/>
                </a:rPr>
                <a:t>Hassles in fee payment processing and tracking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C45EEBA-8F39-2A48-264D-D5274EBE5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0" y="342900"/>
            <a:ext cx="4648200" cy="5303715"/>
          </a:xfrm>
          <a:prstGeom prst="rect">
            <a:avLst/>
          </a:prstGeom>
          <a:effectLst>
            <a:outerShdw blurRad="444500" dist="50800" dir="5400000" algn="ctr" rotWithShape="0">
              <a:srgbClr val="000000">
                <a:alpha val="43137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441488"/>
              </p:ext>
            </p:extLst>
          </p:nvPr>
        </p:nvGraphicFramePr>
        <p:xfrm>
          <a:off x="5105400" y="1"/>
          <a:ext cx="12584244" cy="15340522"/>
        </p:xfrm>
        <a:graphic>
          <a:graphicData uri="http://schemas.openxmlformats.org/drawingml/2006/table">
            <a:tbl>
              <a:tblPr/>
              <a:tblGrid>
                <a:gridCol w="12584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028"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800" dirty="0">
                          <a:solidFill>
                            <a:srgbClr val="F7B4A7"/>
                          </a:solidFill>
                          <a:latin typeface="Clear Sans Bold"/>
                        </a:rPr>
                        <a:t>Parental Learning Resource Hub</a:t>
                      </a:r>
                    </a:p>
                    <a:p>
                      <a:pPr marL="457200" marR="0" lvl="0" indent="-457200" algn="l" defTabSz="13716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F7B4A7"/>
                          </a:solidFill>
                          <a:latin typeface="Clear Sans Bold"/>
                        </a:rPr>
                        <a:t>Interactive Learning Activities</a:t>
                      </a:r>
                    </a:p>
                    <a:p>
                      <a:pPr marL="457200" marR="0" lvl="0" indent="-457200" algn="l" defTabSz="13716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F7B4A7"/>
                          </a:solidFill>
                          <a:latin typeface="Clear Sans Bold"/>
                        </a:rPr>
                        <a:t>Parenting Workshop and Webinar Progress Tracking Tool</a:t>
                      </a:r>
                    </a:p>
                    <a:p>
                      <a:pPr marL="457200" marR="0" lvl="0" indent="-457200" algn="l" defTabSz="13716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F7B4A7"/>
                          </a:solidFill>
                          <a:latin typeface="Clear Sans Bold"/>
                        </a:rPr>
                        <a:t>Peer Support Network</a:t>
                      </a:r>
                    </a:p>
                    <a:p>
                      <a:pPr marL="457200" marR="0" lvl="0" indent="-457200" algn="l" defTabSz="13716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F7B4A7"/>
                          </a:solidFill>
                          <a:latin typeface="Clear Sans Bold"/>
                        </a:rPr>
                        <a:t>Empowering Parents to track Their Child's Progress, Marks, and Attendance</a:t>
                      </a:r>
                    </a:p>
                    <a:p>
                      <a:pPr marL="457200" marR="0" lvl="0" indent="-457200" algn="l" defTabSz="13716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F7B4A7"/>
                          </a:solidFill>
                          <a:latin typeface="Clear Sans Bold"/>
                        </a:rPr>
                        <a:t>Fee Payment Integration</a:t>
                      </a:r>
                    </a:p>
                    <a:p>
                      <a:pPr marL="457200" marR="0" lvl="0" indent="-457200" algn="l" defTabSz="1371600" rtl="0" eaLnBrk="1" fontAlgn="auto" latinLnBrk="0" hangingPunct="1">
                        <a:lnSpc>
                          <a:spcPts val="391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800" dirty="0">
                        <a:solidFill>
                          <a:srgbClr val="F7B4A7"/>
                        </a:solidFill>
                        <a:latin typeface="Clear Sans Bold"/>
                      </a:endParaRPr>
                    </a:p>
                    <a:p>
                      <a:pPr marL="457200" indent="-4572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800" dirty="0">
                          <a:solidFill>
                            <a:srgbClr val="F7B4A7"/>
                          </a:solidFill>
                          <a:latin typeface="Clear Sans Bold"/>
                        </a:rPr>
                        <a:t>Transition of static blogs and articles to an interactive platform where anyone can contribute and post their own content</a:t>
                      </a:r>
                    </a:p>
                    <a:p>
                      <a:pPr marL="457200" marR="0" lvl="0" indent="-457200" algn="l" defTabSz="13716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F7B4A7"/>
                          </a:solidFill>
                          <a:latin typeface="Clear Sans Bold"/>
                        </a:rPr>
                        <a:t>Implementing NLP in Peer Support Mechanism and learning hub</a:t>
                      </a:r>
                    </a:p>
                    <a:p>
                      <a:pPr marL="457200" marR="0" lvl="0" indent="-457200" algn="l" defTabSz="1371600" rtl="0" eaLnBrk="1" fontAlgn="auto" latinLnBrk="0" hangingPunct="1">
                        <a:lnSpc>
                          <a:spcPts val="391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F7B4A7"/>
                          </a:solidFill>
                          <a:latin typeface="Clear Sans Bold"/>
                        </a:rPr>
                        <a:t>Project Scalability (Database Optimization, Content Delivery Networks)</a:t>
                      </a:r>
                    </a:p>
                    <a:p>
                      <a:pPr marL="457200" marR="0" lvl="0" indent="-457200" algn="l" defTabSz="1371600" rtl="0" eaLnBrk="1" fontAlgn="auto" latinLnBrk="0" hangingPunct="1">
                        <a:lnSpc>
                          <a:spcPts val="391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F7B4A7"/>
                          </a:solidFill>
                          <a:latin typeface="Clear Sans Bold"/>
                        </a:rPr>
                        <a:t>Games will be render from server side</a:t>
                      </a:r>
                    </a:p>
                    <a:p>
                      <a:pPr marL="457200" marR="0" lvl="0" indent="-457200" algn="l" defTabSz="1371600" rtl="0" eaLnBrk="1" fontAlgn="auto" latinLnBrk="0" hangingPunct="1">
                        <a:lnSpc>
                          <a:spcPts val="391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800" dirty="0">
                        <a:solidFill>
                          <a:srgbClr val="F7B4A7"/>
                        </a:solidFill>
                        <a:latin typeface="Clear Sans Bold"/>
                      </a:endParaRPr>
                    </a:p>
                    <a:p>
                      <a:pPr marL="457200" marR="0" lvl="0" indent="-457200" algn="l" defTabSz="1371600" rtl="0" eaLnBrk="1" fontAlgn="auto" latinLnBrk="0" hangingPunct="1">
                        <a:lnSpc>
                          <a:spcPts val="391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800" dirty="0">
                        <a:solidFill>
                          <a:srgbClr val="F7B4A7"/>
                        </a:solidFill>
                        <a:latin typeface="Clear Sans Bold"/>
                      </a:endParaRPr>
                    </a:p>
                    <a:p>
                      <a:pPr marL="457200" marR="0" lvl="0" indent="-457200" algn="l" defTabSz="1371600" rtl="0" eaLnBrk="1" fontAlgn="auto" latinLnBrk="0" hangingPunct="1">
                        <a:lnSpc>
                          <a:spcPts val="391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800" dirty="0">
                        <a:solidFill>
                          <a:srgbClr val="F7B4A7"/>
                        </a:solidFill>
                        <a:latin typeface="Clear Sans Bold"/>
                      </a:endParaRPr>
                    </a:p>
                    <a:p>
                      <a:pPr marL="0" marR="0" lvl="0" indent="0" algn="l" defTabSz="1371600" rtl="0" eaLnBrk="1" fontAlgn="auto" latinLnBrk="0" hangingPunct="1">
                        <a:lnSpc>
                          <a:spcPts val="391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rgbClr val="F7B4A7"/>
                        </a:solidFill>
                        <a:latin typeface="Clear Sans Bold"/>
                      </a:endParaRPr>
                    </a:p>
                    <a:p>
                      <a:pPr marL="0" marR="0" lvl="0" indent="0" algn="l" defTabSz="1371600" rtl="0" eaLnBrk="1" fontAlgn="auto" latinLnBrk="0" hangingPunct="1">
                        <a:lnSpc>
                          <a:spcPts val="391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  <a:p>
                      <a:pPr marL="0" marR="0" lvl="0" indent="0" algn="l" defTabSz="1371600" rtl="0" eaLnBrk="1" fontAlgn="auto" latinLnBrk="0" hangingPunct="1">
                        <a:lnSpc>
                          <a:spcPts val="391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  <a:p>
                      <a:pPr marL="0" marR="0" lvl="0" indent="0" algn="l" defTabSz="1371600" rtl="0" eaLnBrk="1" fontAlgn="auto" latinLnBrk="0" hangingPunct="1">
                        <a:lnSpc>
                          <a:spcPts val="391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  <a:p>
                      <a:pPr algn="l">
                        <a:lnSpc>
                          <a:spcPts val="3919"/>
                        </a:lnSpc>
                        <a:defRPr/>
                      </a:pPr>
                      <a:endParaRPr lang="en-US" sz="2000" dirty="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2000" dirty="0">
                        <a:solidFill>
                          <a:srgbClr val="FEFEFE"/>
                        </a:solidFill>
                        <a:latin typeface="Clear Sans"/>
                      </a:endParaRPr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endParaRPr lang="en-US" sz="2000" dirty="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2000" dirty="0">
                        <a:solidFill>
                          <a:srgbClr val="FEFEFE"/>
                        </a:solidFill>
                        <a:latin typeface="Clear Sans"/>
                      </a:endParaRPr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endParaRPr lang="en-US" sz="2000" dirty="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Group 3"/>
          <p:cNvGrpSpPr/>
          <p:nvPr/>
        </p:nvGrpSpPr>
        <p:grpSpPr>
          <a:xfrm>
            <a:off x="381000" y="266700"/>
            <a:ext cx="5029199" cy="2743200"/>
            <a:chOff x="0" y="85725"/>
            <a:chExt cx="6705598" cy="3430677"/>
          </a:xfrm>
        </p:grpSpPr>
        <p:sp>
          <p:nvSpPr>
            <p:cNvPr id="4" name="TextBox 4"/>
            <p:cNvSpPr txBox="1"/>
            <p:nvPr/>
          </p:nvSpPr>
          <p:spPr>
            <a:xfrm>
              <a:off x="0" y="85725"/>
              <a:ext cx="6705598" cy="107453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6719"/>
                </a:lnSpc>
              </a:pPr>
              <a:r>
                <a:rPr lang="en-US" sz="6399" dirty="0">
                  <a:solidFill>
                    <a:srgbClr val="94DDDE"/>
                  </a:solidFill>
                  <a:latin typeface="Clear Sans Bold"/>
                </a:rPr>
                <a:t>FEATURES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1844" y="1594664"/>
              <a:ext cx="6683754" cy="192173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060"/>
                </a:lnSpc>
              </a:pPr>
              <a:r>
                <a:rPr lang="en-US" sz="2900" dirty="0">
                  <a:solidFill>
                    <a:srgbClr val="94DDDE"/>
                  </a:solidFill>
                  <a:latin typeface="Clear Sans"/>
                </a:rPr>
                <a:t>HOW CONNECT TOGETHER HELPS PARENTS IN THEIR CHILD ACADEMICS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5CA320-987E-BDDD-E7F2-814410F7564C}"/>
              </a:ext>
            </a:extLst>
          </p:cNvPr>
          <p:cNvCxnSpPr/>
          <p:nvPr/>
        </p:nvCxnSpPr>
        <p:spPr>
          <a:xfrm>
            <a:off x="228600" y="4914900"/>
            <a:ext cx="1760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159AB4-A33B-89AC-C2F5-A361141A245F}"/>
              </a:ext>
            </a:extLst>
          </p:cNvPr>
          <p:cNvSpPr txBox="1"/>
          <p:nvPr/>
        </p:nvSpPr>
        <p:spPr>
          <a:xfrm>
            <a:off x="397383" y="5176063"/>
            <a:ext cx="4876800" cy="1810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719"/>
              </a:lnSpc>
            </a:pPr>
            <a:r>
              <a:rPr lang="en-US" sz="6600" b="1" dirty="0">
                <a:solidFill>
                  <a:srgbClr val="94DDDE"/>
                </a:solidFill>
                <a:latin typeface="Clear Sans Bold"/>
              </a:rPr>
              <a:t>FUTURE ASPECTS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444226"/>
              </p:ext>
            </p:extLst>
          </p:nvPr>
        </p:nvGraphicFramePr>
        <p:xfrm>
          <a:off x="6112384" y="238831"/>
          <a:ext cx="10058400" cy="16724581"/>
        </p:xfrm>
        <a:graphic>
          <a:graphicData uri="http://schemas.openxmlformats.org/drawingml/2006/table">
            <a:tbl>
              <a:tblPr/>
              <a:tblGrid>
                <a:gridCol w="1005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555549"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800" dirty="0">
                          <a:solidFill>
                            <a:srgbClr val="F7B4A7"/>
                          </a:solidFill>
                          <a:latin typeface="Clear Sans Bold"/>
                        </a:rPr>
                        <a:t>Educational institutes can use the website to manage attendance, assign homework and tasks , eliminating the need for manual tracking </a:t>
                      </a:r>
                    </a:p>
                    <a:p>
                      <a:pPr marL="457200" indent="-4572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endParaRPr lang="en-US" sz="2400" dirty="0">
                        <a:solidFill>
                          <a:srgbClr val="F7B4A7"/>
                        </a:solidFill>
                        <a:latin typeface="Clear Sans Bold"/>
                      </a:endParaRPr>
                    </a:p>
                    <a:p>
                      <a:pPr marL="457200" marR="0" lvl="0" indent="-457200" algn="l" defTabSz="13716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F7B4A7"/>
                          </a:solidFill>
                          <a:latin typeface="Clear Sans Bold"/>
                        </a:rPr>
                        <a:t>The website can facilitate fee payments, allowing the platform to earn a margin on transactions.</a:t>
                      </a:r>
                    </a:p>
                    <a:p>
                      <a:pPr marL="457200" marR="0" lvl="0" indent="-457200" algn="l" defTabSz="13716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400" dirty="0">
                        <a:solidFill>
                          <a:srgbClr val="F7B4A7"/>
                        </a:solidFill>
                        <a:latin typeface="Clear Sans Bold"/>
                      </a:endParaRPr>
                    </a:p>
                    <a:p>
                      <a:pPr marL="457200" marR="0" lvl="0" indent="-457200" algn="l" defTabSz="13716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F7B4A7"/>
                          </a:solidFill>
                          <a:latin typeface="Clear Sans Bold"/>
                        </a:rPr>
                        <a:t>Institutes can run advertisements on the website, providing an additional revenue stream.</a:t>
                      </a:r>
                    </a:p>
                    <a:p>
                      <a:pPr marL="457200" marR="0" lvl="0" indent="-457200" algn="l" defTabSz="13716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400" dirty="0">
                        <a:solidFill>
                          <a:srgbClr val="F7B4A7"/>
                        </a:solidFill>
                        <a:latin typeface="Clear Sans Bold"/>
                      </a:endParaRPr>
                    </a:p>
                    <a:p>
                      <a:pPr marL="457200" marR="0" lvl="0" indent="-457200" algn="l" defTabSz="13716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F7B4A7"/>
                          </a:solidFill>
                          <a:latin typeface="Clear Sans Bold"/>
                        </a:rPr>
                        <a:t>Hosting webinars can generate revenue for the host.</a:t>
                      </a:r>
                    </a:p>
                    <a:p>
                      <a:pPr marL="457200" marR="0" lvl="0" indent="-457200" algn="l" defTabSz="1371600" rtl="0" eaLnBrk="1" fontAlgn="auto" latinLnBrk="0" hangingPunct="1">
                        <a:lnSpc>
                          <a:spcPts val="391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800" dirty="0">
                        <a:solidFill>
                          <a:srgbClr val="F7B4A7"/>
                        </a:solidFill>
                        <a:latin typeface="Clear Sans Bold"/>
                      </a:endParaRPr>
                    </a:p>
                    <a:p>
                      <a:pPr marL="457200" marR="0" lvl="0" indent="-457200" algn="l" defTabSz="1371600" rtl="0" eaLnBrk="1" fontAlgn="auto" latinLnBrk="0" hangingPunct="1">
                        <a:lnSpc>
                          <a:spcPts val="391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800" dirty="0">
                        <a:solidFill>
                          <a:srgbClr val="F7B4A7"/>
                        </a:solidFill>
                        <a:latin typeface="Clear Sans Bold"/>
                      </a:endParaRPr>
                    </a:p>
                    <a:p>
                      <a:pPr marL="457200" marR="0" lvl="0" indent="-457200" algn="l" defTabSz="1371600" rtl="0" eaLnBrk="1" fontAlgn="auto" latinLnBrk="0" hangingPunct="1">
                        <a:lnSpc>
                          <a:spcPts val="391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800" dirty="0">
                        <a:solidFill>
                          <a:srgbClr val="F7B4A7"/>
                        </a:solidFill>
                        <a:latin typeface="Clear Sans Bold"/>
                      </a:endParaRPr>
                    </a:p>
                    <a:p>
                      <a:pPr marL="457200" marR="0" lvl="0" indent="-457200" algn="l" defTabSz="1371600" rtl="0" eaLnBrk="1" fontAlgn="auto" latinLnBrk="0" hangingPunct="1">
                        <a:lnSpc>
                          <a:spcPts val="391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800" dirty="0">
                        <a:solidFill>
                          <a:srgbClr val="F7B4A7"/>
                        </a:solidFill>
                        <a:latin typeface="Clear Sans Bold"/>
                      </a:endParaRPr>
                    </a:p>
                    <a:p>
                      <a:pPr marL="0" marR="0" lvl="0" indent="0" algn="l" defTabSz="1371600" rtl="0" eaLnBrk="1" fontAlgn="auto" latinLnBrk="0" hangingPunct="1">
                        <a:lnSpc>
                          <a:spcPts val="391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rgbClr val="F7B4A7"/>
                        </a:solidFill>
                        <a:latin typeface="Clear Sans Bold"/>
                      </a:endParaRPr>
                    </a:p>
                    <a:p>
                      <a:pPr marL="0" marR="0" lvl="0" indent="0" algn="l" defTabSz="1371600" rtl="0" eaLnBrk="1" fontAlgn="auto" latinLnBrk="0" hangingPunct="1">
                        <a:lnSpc>
                          <a:spcPts val="391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  <a:p>
                      <a:pPr marL="0" marR="0" lvl="0" indent="0" algn="l" defTabSz="1371600" rtl="0" eaLnBrk="1" fontAlgn="auto" latinLnBrk="0" hangingPunct="1">
                        <a:lnSpc>
                          <a:spcPts val="391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  <a:p>
                      <a:pPr marL="0" marR="0" lvl="0" indent="0" algn="l" defTabSz="1371600" rtl="0" eaLnBrk="1" fontAlgn="auto" latinLnBrk="0" hangingPunct="1">
                        <a:lnSpc>
                          <a:spcPts val="391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  <a:p>
                      <a:pPr algn="l">
                        <a:lnSpc>
                          <a:spcPts val="3919"/>
                        </a:lnSpc>
                        <a:defRPr/>
                      </a:pPr>
                      <a:endParaRPr lang="en-US" sz="2000" dirty="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681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2000" dirty="0">
                        <a:solidFill>
                          <a:srgbClr val="FEFEFE"/>
                        </a:solidFill>
                        <a:latin typeface="Clear Sans"/>
                      </a:endParaRPr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347"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endParaRPr lang="en-US" sz="2000" dirty="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3681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2000" dirty="0">
                        <a:solidFill>
                          <a:srgbClr val="FEFEFE"/>
                        </a:solidFill>
                        <a:latin typeface="Clear Sans"/>
                      </a:endParaRPr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2347"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endParaRPr lang="en-US" sz="2000" dirty="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Group 3"/>
          <p:cNvGrpSpPr/>
          <p:nvPr/>
        </p:nvGrpSpPr>
        <p:grpSpPr>
          <a:xfrm>
            <a:off x="304800" y="1473256"/>
            <a:ext cx="5638800" cy="3822644"/>
            <a:chOff x="-101600" y="1594664"/>
            <a:chExt cx="7518399" cy="4780641"/>
          </a:xfrm>
        </p:grpSpPr>
        <p:sp>
          <p:nvSpPr>
            <p:cNvPr id="4" name="TextBox 4"/>
            <p:cNvSpPr txBox="1"/>
            <p:nvPr/>
          </p:nvSpPr>
          <p:spPr>
            <a:xfrm>
              <a:off x="-101600" y="4226231"/>
              <a:ext cx="7518399" cy="21490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6719"/>
                </a:lnSpc>
              </a:pPr>
              <a:r>
                <a:rPr lang="en-US" sz="6399" dirty="0">
                  <a:solidFill>
                    <a:srgbClr val="94DDDE"/>
                  </a:solidFill>
                  <a:latin typeface="Clear Sans Bold"/>
                </a:rPr>
                <a:t>BUSINESS MODEL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1844" y="1594664"/>
              <a:ext cx="6683754" cy="60663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060"/>
                </a:lnSpc>
              </a:pPr>
              <a:endParaRPr lang="en-US" sz="2900" dirty="0">
                <a:solidFill>
                  <a:srgbClr val="94DDDE"/>
                </a:solidFill>
                <a:latin typeface="Clear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336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-1136898"/>
            <a:ext cx="16459200" cy="1073942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31B99B-BD4F-4B11-835E-1D3917709B5F}"/>
              </a:ext>
            </a:extLst>
          </p:cNvPr>
          <p:cNvSpPr/>
          <p:nvPr/>
        </p:nvSpPr>
        <p:spPr>
          <a:xfrm rot="19813210">
            <a:off x="8513202" y="3630638"/>
            <a:ext cx="2733364" cy="2938120"/>
          </a:xfrm>
          <a:prstGeom prst="rect">
            <a:avLst/>
          </a:prstGeom>
          <a:gradFill flip="none" rotWithShape="1">
            <a:gsLst>
              <a:gs pos="28000">
                <a:schemeClr val="tx1">
                  <a:alpha val="14000"/>
                </a:schemeClr>
              </a:gs>
              <a:gs pos="78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7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BACE97-E943-4961-B210-66E0D6EE7F7D}"/>
              </a:ext>
            </a:extLst>
          </p:cNvPr>
          <p:cNvGrpSpPr/>
          <p:nvPr/>
        </p:nvGrpSpPr>
        <p:grpSpPr>
          <a:xfrm>
            <a:off x="7695101" y="2312954"/>
            <a:ext cx="2788590" cy="2788592"/>
            <a:chOff x="4620835" y="2564296"/>
            <a:chExt cx="2346850" cy="234685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277EDFB-8B73-41DF-9748-A4E19AD78358}"/>
                </a:ext>
              </a:extLst>
            </p:cNvPr>
            <p:cNvSpPr/>
            <p:nvPr/>
          </p:nvSpPr>
          <p:spPr>
            <a:xfrm>
              <a:off x="4620835" y="2564296"/>
              <a:ext cx="2346850" cy="2346850"/>
            </a:xfrm>
            <a:prstGeom prst="ellipse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70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83D087F-ACB1-4859-83A7-F73F16746712}"/>
                </a:ext>
              </a:extLst>
            </p:cNvPr>
            <p:cNvSpPr/>
            <p:nvPr/>
          </p:nvSpPr>
          <p:spPr>
            <a:xfrm>
              <a:off x="4689203" y="2632664"/>
              <a:ext cx="2210114" cy="2210114"/>
            </a:xfrm>
            <a:prstGeom prst="ellipse">
              <a:avLst/>
            </a:prstGeom>
            <a:gradFill flip="none" rotWithShape="1">
              <a:gsLst>
                <a:gs pos="28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700"/>
            </a:p>
          </p:txBody>
        </p:sp>
      </p:grp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67284B7-9F5D-4D8C-839A-5D8A12DA2863}"/>
              </a:ext>
            </a:extLst>
          </p:cNvPr>
          <p:cNvSpPr/>
          <p:nvPr/>
        </p:nvSpPr>
        <p:spPr>
          <a:xfrm rot="5400000">
            <a:off x="6215753" y="3436124"/>
            <a:ext cx="754054" cy="650044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700"/>
          </a:p>
        </p:txBody>
      </p:sp>
      <p:sp>
        <p:nvSpPr>
          <p:cNvPr id="10" name="Isosceles Triangle 6">
            <a:extLst>
              <a:ext uri="{FF2B5EF4-FFF2-40B4-BE49-F238E27FC236}">
                <a16:creationId xmlns:a16="http://schemas.microsoft.com/office/drawing/2014/main" id="{9756225C-EFEA-4580-9720-C1793AE37180}"/>
              </a:ext>
            </a:extLst>
          </p:cNvPr>
          <p:cNvSpPr/>
          <p:nvPr/>
        </p:nvSpPr>
        <p:spPr>
          <a:xfrm rot="16200000" flipH="1">
            <a:off x="11186166" y="3436123"/>
            <a:ext cx="754052" cy="650046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700"/>
          </a:p>
        </p:txBody>
      </p:sp>
      <p:sp>
        <p:nvSpPr>
          <p:cNvPr id="13" name="Isosceles Triangle 6">
            <a:extLst>
              <a:ext uri="{FF2B5EF4-FFF2-40B4-BE49-F238E27FC236}">
                <a16:creationId xmlns:a16="http://schemas.microsoft.com/office/drawing/2014/main" id="{D579D539-5BB1-4091-8C0E-92158E6B9614}"/>
              </a:ext>
            </a:extLst>
          </p:cNvPr>
          <p:cNvSpPr/>
          <p:nvPr/>
        </p:nvSpPr>
        <p:spPr>
          <a:xfrm rot="14353481" flipH="1">
            <a:off x="10824495" y="2069578"/>
            <a:ext cx="754054" cy="650044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7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DBB074-185D-4698-BC0C-7C3C8B6749A4}"/>
              </a:ext>
            </a:extLst>
          </p:cNvPr>
          <p:cNvSpPr/>
          <p:nvPr/>
        </p:nvSpPr>
        <p:spPr>
          <a:xfrm rot="19813210">
            <a:off x="12168572" y="1518070"/>
            <a:ext cx="1334860" cy="1173336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7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496E0E-76AA-4F52-9146-3148B4F1F798}"/>
              </a:ext>
            </a:extLst>
          </p:cNvPr>
          <p:cNvSpPr/>
          <p:nvPr/>
        </p:nvSpPr>
        <p:spPr>
          <a:xfrm>
            <a:off x="11879028" y="954810"/>
            <a:ext cx="1362556" cy="1362556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7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A21E9B-9A83-425F-8FEC-94FA2786050D}"/>
              </a:ext>
            </a:extLst>
          </p:cNvPr>
          <p:cNvGrpSpPr/>
          <p:nvPr/>
        </p:nvGrpSpPr>
        <p:grpSpPr>
          <a:xfrm flipH="1">
            <a:off x="11714218" y="790004"/>
            <a:ext cx="1692176" cy="1692172"/>
            <a:chOff x="9461596" y="1229846"/>
            <a:chExt cx="1424118" cy="142411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7D6EAFC-0EF8-41BE-9750-08C15A2E82E1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gradFill>
                <a:gsLst>
                  <a:gs pos="0">
                    <a:schemeClr val="accent6"/>
                  </a:gs>
                  <a:gs pos="100000">
                    <a:schemeClr val="accent5"/>
                  </a:gs>
                </a:gsLst>
                <a:lin ang="5400000" scaled="1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700"/>
            </a:p>
          </p:txBody>
        </p:sp>
        <p:sp>
          <p:nvSpPr>
            <p:cNvPr id="20" name="Oval 17">
              <a:extLst>
                <a:ext uri="{FF2B5EF4-FFF2-40B4-BE49-F238E27FC236}">
                  <a16:creationId xmlns:a16="http://schemas.microsoft.com/office/drawing/2014/main" id="{62333AE3-B4E6-4EEA-B74C-A43AFA7C4D9F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gradFill>
                <a:gsLst>
                  <a:gs pos="2000">
                    <a:schemeClr val="accent6"/>
                  </a:gs>
                  <a:gs pos="100000">
                    <a:schemeClr val="accent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700"/>
            </a:p>
          </p:txBody>
        </p:sp>
      </p:grpSp>
      <p:sp>
        <p:nvSpPr>
          <p:cNvPr id="26" name="Isosceles Triangle 6">
            <a:extLst>
              <a:ext uri="{FF2B5EF4-FFF2-40B4-BE49-F238E27FC236}">
                <a16:creationId xmlns:a16="http://schemas.microsoft.com/office/drawing/2014/main" id="{BE1DCD86-BF41-4887-8EB7-19D2C5078900}"/>
              </a:ext>
            </a:extLst>
          </p:cNvPr>
          <p:cNvSpPr/>
          <p:nvPr/>
        </p:nvSpPr>
        <p:spPr>
          <a:xfrm rot="7299902">
            <a:off x="6555781" y="2069578"/>
            <a:ext cx="754054" cy="650044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700"/>
          </a:p>
        </p:txBody>
      </p:sp>
      <p:sp>
        <p:nvSpPr>
          <p:cNvPr id="27" name="Isosceles Triangle 6">
            <a:extLst>
              <a:ext uri="{FF2B5EF4-FFF2-40B4-BE49-F238E27FC236}">
                <a16:creationId xmlns:a16="http://schemas.microsoft.com/office/drawing/2014/main" id="{8A5BCEDD-DB00-4ACA-B5DF-A8ABB1D77F74}"/>
              </a:ext>
            </a:extLst>
          </p:cNvPr>
          <p:cNvSpPr/>
          <p:nvPr/>
        </p:nvSpPr>
        <p:spPr>
          <a:xfrm rot="7092213" flipH="1" flipV="1">
            <a:off x="10824495" y="4802670"/>
            <a:ext cx="754054" cy="650044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700"/>
          </a:p>
        </p:txBody>
      </p:sp>
      <p:sp>
        <p:nvSpPr>
          <p:cNvPr id="28" name="Isosceles Triangle 6">
            <a:extLst>
              <a:ext uri="{FF2B5EF4-FFF2-40B4-BE49-F238E27FC236}">
                <a16:creationId xmlns:a16="http://schemas.microsoft.com/office/drawing/2014/main" id="{11A23839-79E8-413C-BC1F-0A3C3EE1657E}"/>
              </a:ext>
            </a:extLst>
          </p:cNvPr>
          <p:cNvSpPr/>
          <p:nvPr/>
        </p:nvSpPr>
        <p:spPr>
          <a:xfrm rot="14507787" flipV="1">
            <a:off x="6555781" y="4802668"/>
            <a:ext cx="754054" cy="650044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7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D9E42E-4DCB-499F-9B71-7E31ED7ECA8A}"/>
              </a:ext>
            </a:extLst>
          </p:cNvPr>
          <p:cNvSpPr/>
          <p:nvPr/>
        </p:nvSpPr>
        <p:spPr>
          <a:xfrm rot="19813210">
            <a:off x="5256486" y="1518070"/>
            <a:ext cx="1334860" cy="1173336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7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D94D2EC-EF2E-4A18-A527-F9A9981F7A5A}"/>
              </a:ext>
            </a:extLst>
          </p:cNvPr>
          <p:cNvSpPr/>
          <p:nvPr/>
        </p:nvSpPr>
        <p:spPr>
          <a:xfrm>
            <a:off x="4966942" y="954810"/>
            <a:ext cx="1362556" cy="1362556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70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B10CEC5-C641-4027-9703-961BC7DC4528}"/>
              </a:ext>
            </a:extLst>
          </p:cNvPr>
          <p:cNvGrpSpPr/>
          <p:nvPr/>
        </p:nvGrpSpPr>
        <p:grpSpPr>
          <a:xfrm flipH="1">
            <a:off x="4802132" y="790004"/>
            <a:ext cx="1692176" cy="1692172"/>
            <a:chOff x="9461596" y="1229846"/>
            <a:chExt cx="1424118" cy="1424116"/>
          </a:xfrm>
        </p:grpSpPr>
        <p:sp>
          <p:nvSpPr>
            <p:cNvPr id="33" name="Oval 17">
              <a:extLst>
                <a:ext uri="{FF2B5EF4-FFF2-40B4-BE49-F238E27FC236}">
                  <a16:creationId xmlns:a16="http://schemas.microsoft.com/office/drawing/2014/main" id="{2D7A202F-63AC-4326-A4A1-88999C3FA0C2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700"/>
            </a:p>
          </p:txBody>
        </p:sp>
        <p:sp>
          <p:nvSpPr>
            <p:cNvPr id="34" name="Oval 17">
              <a:extLst>
                <a:ext uri="{FF2B5EF4-FFF2-40B4-BE49-F238E27FC236}">
                  <a16:creationId xmlns:a16="http://schemas.microsoft.com/office/drawing/2014/main" id="{44C7CF9D-0433-4A2D-A21A-048F7EE5637C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gradFill>
                <a:gsLst>
                  <a:gs pos="200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70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5E7BE9C5-8BB5-4499-BAC8-84ACBF1FBF8B}"/>
              </a:ext>
            </a:extLst>
          </p:cNvPr>
          <p:cNvSpPr/>
          <p:nvPr/>
        </p:nvSpPr>
        <p:spPr>
          <a:xfrm rot="19813210">
            <a:off x="12168572" y="5736984"/>
            <a:ext cx="1334860" cy="1173336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7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77169A1-10F1-499B-B86D-5684CC29EEFF}"/>
              </a:ext>
            </a:extLst>
          </p:cNvPr>
          <p:cNvSpPr/>
          <p:nvPr/>
        </p:nvSpPr>
        <p:spPr>
          <a:xfrm>
            <a:off x="11842498" y="5173726"/>
            <a:ext cx="1362556" cy="1362556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7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D786A0E-05A4-4946-8A75-F10EECF9B81B}"/>
              </a:ext>
            </a:extLst>
          </p:cNvPr>
          <p:cNvGrpSpPr/>
          <p:nvPr/>
        </p:nvGrpSpPr>
        <p:grpSpPr>
          <a:xfrm flipH="1">
            <a:off x="10223716" y="6402524"/>
            <a:ext cx="1692176" cy="1692172"/>
            <a:chOff x="9461596" y="1229846"/>
            <a:chExt cx="1424118" cy="1424116"/>
          </a:xfrm>
        </p:grpSpPr>
        <p:sp>
          <p:nvSpPr>
            <p:cNvPr id="39" name="Oval 17">
              <a:extLst>
                <a:ext uri="{FF2B5EF4-FFF2-40B4-BE49-F238E27FC236}">
                  <a16:creationId xmlns:a16="http://schemas.microsoft.com/office/drawing/2014/main" id="{E26A589E-3944-4BE7-A2FE-2ACB3D16B2C2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5400000" scaled="1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700"/>
            </a:p>
          </p:txBody>
        </p:sp>
        <p:sp>
          <p:nvSpPr>
            <p:cNvPr id="40" name="Oval 17">
              <a:extLst>
                <a:ext uri="{FF2B5EF4-FFF2-40B4-BE49-F238E27FC236}">
                  <a16:creationId xmlns:a16="http://schemas.microsoft.com/office/drawing/2014/main" id="{882B720A-1408-4BCA-BC9E-FF7337D89C64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gradFill>
                <a:gsLst>
                  <a:gs pos="2000">
                    <a:schemeClr val="accent4"/>
                  </a:gs>
                  <a:gs pos="100000">
                    <a:schemeClr val="accent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70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8FB7CAA7-B0D9-4096-B370-F0F83E75C2B2}"/>
              </a:ext>
            </a:extLst>
          </p:cNvPr>
          <p:cNvSpPr/>
          <p:nvPr/>
        </p:nvSpPr>
        <p:spPr>
          <a:xfrm rot="19813210">
            <a:off x="5256486" y="5736984"/>
            <a:ext cx="1334860" cy="1173336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7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301977-973A-40C8-BB78-3116F2E81648}"/>
              </a:ext>
            </a:extLst>
          </p:cNvPr>
          <p:cNvSpPr/>
          <p:nvPr/>
        </p:nvSpPr>
        <p:spPr>
          <a:xfrm>
            <a:off x="4966942" y="5173726"/>
            <a:ext cx="1362556" cy="1362556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70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CC1706-DAD9-4700-AFF5-CB480FEC8E35}"/>
              </a:ext>
            </a:extLst>
          </p:cNvPr>
          <p:cNvGrpSpPr/>
          <p:nvPr/>
        </p:nvGrpSpPr>
        <p:grpSpPr>
          <a:xfrm flipH="1">
            <a:off x="4802132" y="5008918"/>
            <a:ext cx="1692176" cy="1692172"/>
            <a:chOff x="9461596" y="1229846"/>
            <a:chExt cx="1424118" cy="1424116"/>
          </a:xfrm>
        </p:grpSpPr>
        <p:sp>
          <p:nvSpPr>
            <p:cNvPr id="45" name="Oval 17">
              <a:extLst>
                <a:ext uri="{FF2B5EF4-FFF2-40B4-BE49-F238E27FC236}">
                  <a16:creationId xmlns:a16="http://schemas.microsoft.com/office/drawing/2014/main" id="{C9F87B23-12D2-4782-8DF8-BCA75F15D882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gradFill>
                <a:gsLst>
                  <a:gs pos="3000">
                    <a:schemeClr val="accent3"/>
                  </a:gs>
                  <a:gs pos="100000">
                    <a:schemeClr val="accent3"/>
                  </a:gs>
                </a:gsLst>
                <a:lin ang="5400000" scaled="1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700" dirty="0"/>
            </a:p>
          </p:txBody>
        </p:sp>
        <p:sp>
          <p:nvSpPr>
            <p:cNvPr id="46" name="Oval 17">
              <a:extLst>
                <a:ext uri="{FF2B5EF4-FFF2-40B4-BE49-F238E27FC236}">
                  <a16:creationId xmlns:a16="http://schemas.microsoft.com/office/drawing/2014/main" id="{3E44E3E0-9087-487F-BC5B-842864A87D7D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gradFill>
                <a:gsLst>
                  <a:gs pos="0">
                    <a:schemeClr val="accent3"/>
                  </a:gs>
                  <a:gs pos="100000">
                    <a:schemeClr val="accent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70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94DEA9DA-1D4C-4372-BDB2-463E6A0CF424}"/>
              </a:ext>
            </a:extLst>
          </p:cNvPr>
          <p:cNvSpPr/>
          <p:nvPr/>
        </p:nvSpPr>
        <p:spPr>
          <a:xfrm rot="19813210">
            <a:off x="12759650" y="3587421"/>
            <a:ext cx="1334860" cy="1176458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7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6753D7B-1A37-4165-BB38-BC0A3CEFCA21}"/>
              </a:ext>
            </a:extLst>
          </p:cNvPr>
          <p:cNvSpPr/>
          <p:nvPr/>
        </p:nvSpPr>
        <p:spPr>
          <a:xfrm>
            <a:off x="12459738" y="3056822"/>
            <a:ext cx="1362556" cy="1362556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7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A7FC27-26E9-40FB-85E7-3725F41D12FC}"/>
              </a:ext>
            </a:extLst>
          </p:cNvPr>
          <p:cNvGrpSpPr/>
          <p:nvPr/>
        </p:nvGrpSpPr>
        <p:grpSpPr>
          <a:xfrm flipH="1">
            <a:off x="12294928" y="2910084"/>
            <a:ext cx="1692176" cy="1692172"/>
            <a:chOff x="9461596" y="1229846"/>
            <a:chExt cx="1424118" cy="1424116"/>
          </a:xfrm>
        </p:grpSpPr>
        <p:sp>
          <p:nvSpPr>
            <p:cNvPr id="51" name="Oval 17">
              <a:extLst>
                <a:ext uri="{FF2B5EF4-FFF2-40B4-BE49-F238E27FC236}">
                  <a16:creationId xmlns:a16="http://schemas.microsoft.com/office/drawing/2014/main" id="{7080CC9C-7BA1-4ED3-8852-437964D8F2CE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00" scaled="1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700" dirty="0"/>
            </a:p>
          </p:txBody>
        </p:sp>
        <p:sp>
          <p:nvSpPr>
            <p:cNvPr id="52" name="Oval 17">
              <a:extLst>
                <a:ext uri="{FF2B5EF4-FFF2-40B4-BE49-F238E27FC236}">
                  <a16:creationId xmlns:a16="http://schemas.microsoft.com/office/drawing/2014/main" id="{E895302D-2EA3-4C42-AA8E-855C25B39CA2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700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B6BF806C-5419-431B-B07B-B468BCD899DD}"/>
              </a:ext>
            </a:extLst>
          </p:cNvPr>
          <p:cNvSpPr/>
          <p:nvPr/>
        </p:nvSpPr>
        <p:spPr>
          <a:xfrm rot="19813210">
            <a:off x="4658214" y="3638150"/>
            <a:ext cx="1334860" cy="1173336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7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C77DC4F-93E6-41AD-A3E6-61036C048C17}"/>
              </a:ext>
            </a:extLst>
          </p:cNvPr>
          <p:cNvSpPr/>
          <p:nvPr/>
        </p:nvSpPr>
        <p:spPr>
          <a:xfrm>
            <a:off x="4368670" y="3074890"/>
            <a:ext cx="1362556" cy="1362556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70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285EAA5-6358-46BF-954B-C06701255C96}"/>
              </a:ext>
            </a:extLst>
          </p:cNvPr>
          <p:cNvGrpSpPr/>
          <p:nvPr/>
        </p:nvGrpSpPr>
        <p:grpSpPr>
          <a:xfrm flipH="1">
            <a:off x="4203860" y="2910084"/>
            <a:ext cx="1692176" cy="1692172"/>
            <a:chOff x="9461596" y="1229846"/>
            <a:chExt cx="1424118" cy="1424116"/>
          </a:xfrm>
        </p:grpSpPr>
        <p:sp>
          <p:nvSpPr>
            <p:cNvPr id="57" name="Oval 17">
              <a:extLst>
                <a:ext uri="{FF2B5EF4-FFF2-40B4-BE49-F238E27FC236}">
                  <a16:creationId xmlns:a16="http://schemas.microsoft.com/office/drawing/2014/main" id="{45C0641D-33B8-4E56-A071-274C0BBC9ED8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00" scaled="1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700"/>
            </a:p>
          </p:txBody>
        </p:sp>
        <p:sp>
          <p:nvSpPr>
            <p:cNvPr id="58" name="Oval 17">
              <a:extLst>
                <a:ext uri="{FF2B5EF4-FFF2-40B4-BE49-F238E27FC236}">
                  <a16:creationId xmlns:a16="http://schemas.microsoft.com/office/drawing/2014/main" id="{C8F225B6-A7EF-4FD1-A325-DFB3FAD9A1A7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gradFill>
                <a:gsLst>
                  <a:gs pos="2000">
                    <a:schemeClr val="accent2"/>
                  </a:gs>
                  <a:gs pos="100000">
                    <a:schemeClr val="accent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700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6F344EA-5706-465E-99DE-0F6DA84FABDE}"/>
              </a:ext>
            </a:extLst>
          </p:cNvPr>
          <p:cNvGrpSpPr/>
          <p:nvPr/>
        </p:nvGrpSpPr>
        <p:grpSpPr>
          <a:xfrm>
            <a:off x="7149454" y="1780713"/>
            <a:ext cx="3856188" cy="3863302"/>
            <a:chOff x="118046" y="2107439"/>
            <a:chExt cx="3537330" cy="3543856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9AA1C0A-2F8D-4222-A07E-4D4FA332658F}"/>
                </a:ext>
              </a:extLst>
            </p:cNvPr>
            <p:cNvSpPr/>
            <p:nvPr/>
          </p:nvSpPr>
          <p:spPr>
            <a:xfrm>
              <a:off x="118046" y="2107439"/>
              <a:ext cx="1774169" cy="3543856"/>
            </a:xfrm>
            <a:custGeom>
              <a:avLst/>
              <a:gdLst>
                <a:gd name="connsiteX0" fmla="*/ 1771928 w 1774169"/>
                <a:gd name="connsiteY0" fmla="*/ 0 h 3543856"/>
                <a:gd name="connsiteX1" fmla="*/ 1774169 w 1774169"/>
                <a:gd name="connsiteY1" fmla="*/ 113 h 3543856"/>
                <a:gd name="connsiteX2" fmla="*/ 1774169 w 1774169"/>
                <a:gd name="connsiteY2" fmla="*/ 143533 h 3543856"/>
                <a:gd name="connsiteX3" fmla="*/ 1771928 w 1774169"/>
                <a:gd name="connsiteY3" fmla="*/ 143420 h 3543856"/>
                <a:gd name="connsiteX4" fmla="*/ 143420 w 1774169"/>
                <a:gd name="connsiteY4" fmla="*/ 1771928 h 3543856"/>
                <a:gd name="connsiteX5" fmla="*/ 1771928 w 1774169"/>
                <a:gd name="connsiteY5" fmla="*/ 3400436 h 3543856"/>
                <a:gd name="connsiteX6" fmla="*/ 1774169 w 1774169"/>
                <a:gd name="connsiteY6" fmla="*/ 3400323 h 3543856"/>
                <a:gd name="connsiteX7" fmla="*/ 1774169 w 1774169"/>
                <a:gd name="connsiteY7" fmla="*/ 3543743 h 3543856"/>
                <a:gd name="connsiteX8" fmla="*/ 1771928 w 1774169"/>
                <a:gd name="connsiteY8" fmla="*/ 3543856 h 3543856"/>
                <a:gd name="connsiteX9" fmla="*/ 0 w 1774169"/>
                <a:gd name="connsiteY9" fmla="*/ 1771928 h 3543856"/>
                <a:gd name="connsiteX10" fmla="*/ 1771928 w 1774169"/>
                <a:gd name="connsiteY10" fmla="*/ 0 h 354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74169" h="3543856">
                  <a:moveTo>
                    <a:pt x="1771928" y="0"/>
                  </a:moveTo>
                  <a:lnTo>
                    <a:pt x="1774169" y="113"/>
                  </a:lnTo>
                  <a:lnTo>
                    <a:pt x="1774169" y="143533"/>
                  </a:lnTo>
                  <a:lnTo>
                    <a:pt x="1771928" y="143420"/>
                  </a:lnTo>
                  <a:cubicBezTo>
                    <a:pt x="872528" y="143420"/>
                    <a:pt x="143420" y="872528"/>
                    <a:pt x="143420" y="1771928"/>
                  </a:cubicBezTo>
                  <a:cubicBezTo>
                    <a:pt x="143420" y="2671328"/>
                    <a:pt x="872528" y="3400436"/>
                    <a:pt x="1771928" y="3400436"/>
                  </a:cubicBezTo>
                  <a:lnTo>
                    <a:pt x="1774169" y="3400323"/>
                  </a:lnTo>
                  <a:lnTo>
                    <a:pt x="1774169" y="3543743"/>
                  </a:lnTo>
                  <a:lnTo>
                    <a:pt x="1771928" y="3543856"/>
                  </a:lnTo>
                  <a:cubicBezTo>
                    <a:pt x="793319" y="3543856"/>
                    <a:pt x="0" y="2750537"/>
                    <a:pt x="0" y="1771928"/>
                  </a:cubicBezTo>
                  <a:cubicBezTo>
                    <a:pt x="0" y="793319"/>
                    <a:pt x="793319" y="0"/>
                    <a:pt x="1771928" y="0"/>
                  </a:cubicBezTo>
                  <a:close/>
                </a:path>
              </a:pathLst>
            </a:custGeom>
            <a:gradFill flip="none" rotWithShape="1">
              <a:gsLst>
                <a:gs pos="2721">
                  <a:schemeClr val="accent6"/>
                </a:gs>
                <a:gs pos="25000">
                  <a:schemeClr val="accent1"/>
                </a:gs>
                <a:gs pos="88426">
                  <a:schemeClr val="accent3"/>
                </a:gs>
                <a:gs pos="4900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2700">
                <a:solidFill>
                  <a:schemeClr val="tx1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E8E0654-D66D-4007-8C02-E3C46B10D6A9}"/>
                </a:ext>
              </a:extLst>
            </p:cNvPr>
            <p:cNvSpPr/>
            <p:nvPr/>
          </p:nvSpPr>
          <p:spPr>
            <a:xfrm flipH="1">
              <a:off x="1881207" y="2107439"/>
              <a:ext cx="1774169" cy="3543856"/>
            </a:xfrm>
            <a:custGeom>
              <a:avLst/>
              <a:gdLst>
                <a:gd name="connsiteX0" fmla="*/ 1771928 w 1774169"/>
                <a:gd name="connsiteY0" fmla="*/ 0 h 3543856"/>
                <a:gd name="connsiteX1" fmla="*/ 1774169 w 1774169"/>
                <a:gd name="connsiteY1" fmla="*/ 113 h 3543856"/>
                <a:gd name="connsiteX2" fmla="*/ 1774169 w 1774169"/>
                <a:gd name="connsiteY2" fmla="*/ 143533 h 3543856"/>
                <a:gd name="connsiteX3" fmla="*/ 1771928 w 1774169"/>
                <a:gd name="connsiteY3" fmla="*/ 143420 h 3543856"/>
                <a:gd name="connsiteX4" fmla="*/ 143420 w 1774169"/>
                <a:gd name="connsiteY4" fmla="*/ 1771928 h 3543856"/>
                <a:gd name="connsiteX5" fmla="*/ 1771928 w 1774169"/>
                <a:gd name="connsiteY5" fmla="*/ 3400436 h 3543856"/>
                <a:gd name="connsiteX6" fmla="*/ 1774169 w 1774169"/>
                <a:gd name="connsiteY6" fmla="*/ 3400323 h 3543856"/>
                <a:gd name="connsiteX7" fmla="*/ 1774169 w 1774169"/>
                <a:gd name="connsiteY7" fmla="*/ 3543743 h 3543856"/>
                <a:gd name="connsiteX8" fmla="*/ 1771928 w 1774169"/>
                <a:gd name="connsiteY8" fmla="*/ 3543856 h 3543856"/>
                <a:gd name="connsiteX9" fmla="*/ 0 w 1774169"/>
                <a:gd name="connsiteY9" fmla="*/ 1771928 h 3543856"/>
                <a:gd name="connsiteX10" fmla="*/ 1771928 w 1774169"/>
                <a:gd name="connsiteY10" fmla="*/ 0 h 354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74169" h="3543856">
                  <a:moveTo>
                    <a:pt x="1771928" y="0"/>
                  </a:moveTo>
                  <a:lnTo>
                    <a:pt x="1774169" y="113"/>
                  </a:lnTo>
                  <a:lnTo>
                    <a:pt x="1774169" y="143533"/>
                  </a:lnTo>
                  <a:lnTo>
                    <a:pt x="1771928" y="143420"/>
                  </a:lnTo>
                  <a:cubicBezTo>
                    <a:pt x="872528" y="143420"/>
                    <a:pt x="143420" y="872528"/>
                    <a:pt x="143420" y="1771928"/>
                  </a:cubicBezTo>
                  <a:cubicBezTo>
                    <a:pt x="143420" y="2671328"/>
                    <a:pt x="872528" y="3400436"/>
                    <a:pt x="1771928" y="3400436"/>
                  </a:cubicBezTo>
                  <a:lnTo>
                    <a:pt x="1774169" y="3400323"/>
                  </a:lnTo>
                  <a:lnTo>
                    <a:pt x="1774169" y="3543743"/>
                  </a:lnTo>
                  <a:lnTo>
                    <a:pt x="1771928" y="3543856"/>
                  </a:lnTo>
                  <a:cubicBezTo>
                    <a:pt x="793319" y="3543856"/>
                    <a:pt x="0" y="2750537"/>
                    <a:pt x="0" y="1771928"/>
                  </a:cubicBezTo>
                  <a:cubicBezTo>
                    <a:pt x="0" y="793319"/>
                    <a:pt x="793319" y="0"/>
                    <a:pt x="1771928" y="0"/>
                  </a:cubicBezTo>
                  <a:close/>
                </a:path>
              </a:pathLst>
            </a:custGeom>
            <a:gradFill>
              <a:gsLst>
                <a:gs pos="2721">
                  <a:schemeClr val="accent6"/>
                </a:gs>
                <a:gs pos="25000">
                  <a:schemeClr val="accent6"/>
                </a:gs>
                <a:gs pos="88426">
                  <a:schemeClr val="accent4"/>
                </a:gs>
                <a:gs pos="49000">
                  <a:schemeClr val="accent5"/>
                </a:gs>
                <a:gs pos="100000">
                  <a:schemeClr val="accent4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16065F9-BF8A-4EA7-BAA4-28BECFA8821D}"/>
              </a:ext>
            </a:extLst>
          </p:cNvPr>
          <p:cNvGrpSpPr/>
          <p:nvPr/>
        </p:nvGrpSpPr>
        <p:grpSpPr>
          <a:xfrm>
            <a:off x="14528547" y="271479"/>
            <a:ext cx="3454654" cy="1877880"/>
            <a:chOff x="9390194" y="2001213"/>
            <a:chExt cx="2114487" cy="1251919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2DE39E8-A907-4DD0-8368-8937ACD152E9}"/>
                </a:ext>
              </a:extLst>
            </p:cNvPr>
            <p:cNvSpPr txBox="1"/>
            <p:nvPr/>
          </p:nvSpPr>
          <p:spPr>
            <a:xfrm>
              <a:off x="9390194" y="2391358"/>
              <a:ext cx="2114487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 Light" charset="0"/>
                  <a:cs typeface="Calibri Light" charset="0"/>
                </a:rPr>
                <a:t>React is a JavaScript library used for building dynamic and interactive user interfaces for web applications.</a:t>
              </a:r>
              <a:endPara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06BD1E8-DC46-42B6-BC21-99EAA157776E}"/>
                </a:ext>
              </a:extLst>
            </p:cNvPr>
            <p:cNvSpPr txBox="1"/>
            <p:nvPr/>
          </p:nvSpPr>
          <p:spPr>
            <a:xfrm>
              <a:off x="9390194" y="2001213"/>
              <a:ext cx="2114487" cy="307776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US" sz="30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Calibri Light" charset="0"/>
                  <a:cs typeface="Calibri Light" charset="0"/>
                </a:rPr>
                <a:t>REACT</a:t>
              </a:r>
              <a:endPara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2C905AC-4AFB-4AA8-92E7-77BC5FE69D2E}"/>
              </a:ext>
            </a:extLst>
          </p:cNvPr>
          <p:cNvGrpSpPr/>
          <p:nvPr/>
        </p:nvGrpSpPr>
        <p:grpSpPr>
          <a:xfrm>
            <a:off x="14471259" y="6141931"/>
            <a:ext cx="2597542" cy="1046882"/>
            <a:chOff x="9390194" y="2062769"/>
            <a:chExt cx="2205366" cy="697922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AA6427E-0C9D-436D-AA50-54637E086BCF}"/>
                </a:ext>
              </a:extLst>
            </p:cNvPr>
            <p:cNvSpPr txBox="1"/>
            <p:nvPr/>
          </p:nvSpPr>
          <p:spPr>
            <a:xfrm>
              <a:off x="9390194" y="2391359"/>
              <a:ext cx="2114487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374151"/>
                  </a:solidFill>
                  <a:latin typeface="Roboto" panose="02000000000000000000" pitchFamily="2" charset="0"/>
                  <a:ea typeface="Calibri Light" charset="0"/>
                  <a:cs typeface="Calibri Light" charset="0"/>
                </a:rPr>
                <a:t>Integrate </a:t>
              </a:r>
              <a:r>
                <a:rPr lang="en-US" dirty="0" err="1">
                  <a:solidFill>
                    <a:srgbClr val="374151"/>
                  </a:solidFill>
                  <a:latin typeface="Roboto" panose="02000000000000000000" pitchFamily="2" charset="0"/>
                  <a:ea typeface="Calibri Light" charset="0"/>
                  <a:cs typeface="Calibri Light" charset="0"/>
                </a:rPr>
                <a:t>razorpay</a:t>
              </a:r>
              <a:r>
                <a:rPr lang="en-US" dirty="0">
                  <a:solidFill>
                    <a:srgbClr val="374151"/>
                  </a:solidFill>
                  <a:latin typeface="Roboto" panose="02000000000000000000" pitchFamily="2" charset="0"/>
                  <a:ea typeface="Calibri Light" charset="0"/>
                  <a:cs typeface="Calibri Light" charset="0"/>
                </a:rPr>
                <a:t> for fee payment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ADCDBE9-00AF-470C-ACCF-20267D39F8EA}"/>
                </a:ext>
              </a:extLst>
            </p:cNvPr>
            <p:cNvSpPr txBox="1"/>
            <p:nvPr/>
          </p:nvSpPr>
          <p:spPr>
            <a:xfrm>
              <a:off x="9390194" y="2062769"/>
              <a:ext cx="2205366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IN" sz="2400" b="1" dirty="0" err="1">
                  <a:solidFill>
                    <a:srgbClr val="374151"/>
                  </a:solidFill>
                  <a:latin typeface="Roboto" panose="02000000000000000000" pitchFamily="2" charset="0"/>
                  <a:ea typeface="Calibri Light" charset="0"/>
                  <a:cs typeface="Calibri Light" charset="0"/>
                </a:rPr>
                <a:t>RazorPay</a:t>
              </a:r>
              <a:endPara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DF2FEB1-B507-450F-8F62-A0378765EDCD}"/>
              </a:ext>
            </a:extLst>
          </p:cNvPr>
          <p:cNvGrpSpPr/>
          <p:nvPr/>
        </p:nvGrpSpPr>
        <p:grpSpPr>
          <a:xfrm>
            <a:off x="1307751" y="179147"/>
            <a:ext cx="2490502" cy="1508549"/>
            <a:chOff x="9390194" y="1939658"/>
            <a:chExt cx="2114487" cy="1005698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135C419-F447-4AFE-AFD5-447E86AD0283}"/>
                </a:ext>
              </a:extLst>
            </p:cNvPr>
            <p:cNvSpPr txBox="1"/>
            <p:nvPr/>
          </p:nvSpPr>
          <p:spPr>
            <a:xfrm>
              <a:off x="9390194" y="2391359"/>
              <a:ext cx="2114487" cy="553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dirty="0">
                  <a:solidFill>
                    <a:srgbClr val="374151"/>
                  </a:solidFill>
                  <a:latin typeface="Roboto" panose="02000000000000000000" pitchFamily="2" charset="0"/>
                </a:rPr>
                <a:t>Facilitate real-time communication and feedback.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CE3480B-C32C-4832-99D1-3C745977B055}"/>
                </a:ext>
              </a:extLst>
            </p:cNvPr>
            <p:cNvSpPr txBox="1"/>
            <p:nvPr/>
          </p:nvSpPr>
          <p:spPr>
            <a:xfrm>
              <a:off x="9390194" y="1939658"/>
              <a:ext cx="2114487" cy="369331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r"/>
              <a:r>
                <a:rPr lang="en-IN" sz="3600" b="1" i="1" dirty="0">
                  <a:solidFill>
                    <a:srgbClr val="374151"/>
                  </a:solidFill>
                  <a:latin typeface="Roboto" panose="02000000000000000000" pitchFamily="2" charset="0"/>
                  <a:ea typeface="Calibri Light" charset="0"/>
                  <a:cs typeface="Calibri Light" charset="0"/>
                </a:rPr>
                <a:t>Socket.io</a:t>
              </a:r>
              <a:endPara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483AC0C-B541-4463-BE28-2CB9BC66A5C2}"/>
              </a:ext>
            </a:extLst>
          </p:cNvPr>
          <p:cNvGrpSpPr/>
          <p:nvPr/>
        </p:nvGrpSpPr>
        <p:grpSpPr>
          <a:xfrm>
            <a:off x="1307751" y="6066514"/>
            <a:ext cx="2490502" cy="1231548"/>
            <a:chOff x="9390194" y="2001214"/>
            <a:chExt cx="2114487" cy="821031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77E7FFC-BA01-40CB-8C2D-9D72DE36E754}"/>
                </a:ext>
              </a:extLst>
            </p:cNvPr>
            <p:cNvSpPr txBox="1"/>
            <p:nvPr/>
          </p:nvSpPr>
          <p:spPr>
            <a:xfrm>
              <a:off x="9390194" y="2391358"/>
              <a:ext cx="211448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 Light" charset="0"/>
                  <a:cs typeface="Calibri Light" charset="0"/>
                </a:rPr>
                <a:t> For interactivity and dynamic behavior.</a:t>
              </a:r>
              <a:endPara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35F8E26-C940-45E1-B415-4AC0F96256EC}"/>
                </a:ext>
              </a:extLst>
            </p:cNvPr>
            <p:cNvSpPr txBox="1"/>
            <p:nvPr/>
          </p:nvSpPr>
          <p:spPr>
            <a:xfrm>
              <a:off x="9390194" y="2001214"/>
              <a:ext cx="2114487" cy="307776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r"/>
              <a:r>
                <a:rPr lang="en-US" sz="30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Calibri Light" charset="0"/>
                  <a:cs typeface="Calibri Light" charset="0"/>
                </a:rPr>
                <a:t>JAVASCRIPT</a:t>
              </a:r>
              <a:endPara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FC7CABA-0756-4DD4-9CFE-545089C5F60A}"/>
              </a:ext>
            </a:extLst>
          </p:cNvPr>
          <p:cNvGrpSpPr/>
          <p:nvPr/>
        </p:nvGrpSpPr>
        <p:grpSpPr>
          <a:xfrm>
            <a:off x="958452" y="3169147"/>
            <a:ext cx="2749720" cy="1345670"/>
            <a:chOff x="9390194" y="2016898"/>
            <a:chExt cx="2224551" cy="805670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5C37AD5-BCB3-49FC-9EF2-31879C36EA0B}"/>
                </a:ext>
              </a:extLst>
            </p:cNvPr>
            <p:cNvSpPr txBox="1"/>
            <p:nvPr/>
          </p:nvSpPr>
          <p:spPr>
            <a:xfrm>
              <a:off x="9390194" y="2490882"/>
              <a:ext cx="2224551" cy="33168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dirty="0">
                  <a:solidFill>
                    <a:srgbClr val="374151"/>
                  </a:solidFill>
                  <a:latin typeface="Roboto" panose="02000000000000000000" pitchFamily="2" charset="0"/>
                </a:rPr>
                <a:t> Integrate google meet for</a:t>
              </a:r>
            </a:p>
            <a:p>
              <a:pPr algn="r"/>
              <a:r>
                <a:rPr lang="en-US" dirty="0">
                  <a:solidFill>
                    <a:srgbClr val="374151"/>
                  </a:solidFill>
                  <a:latin typeface="Roboto" panose="02000000000000000000" pitchFamily="2" charset="0"/>
                </a:rPr>
                <a:t>Group video call.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A95FD15-AB0B-48C1-898D-B82136827701}"/>
                </a:ext>
              </a:extLst>
            </p:cNvPr>
            <p:cNvSpPr txBox="1"/>
            <p:nvPr/>
          </p:nvSpPr>
          <p:spPr>
            <a:xfrm>
              <a:off x="9390194" y="2016898"/>
              <a:ext cx="2114487" cy="27640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3000" b="1" kern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Calibri Light" charset="0"/>
                  <a:cs typeface="Calibri Light" charset="0"/>
                </a:rPr>
                <a:t>GoogleMeet</a:t>
              </a:r>
              <a:endPara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70894BA-4635-41DF-BC81-28DEAE7F3024}"/>
              </a:ext>
            </a:extLst>
          </p:cNvPr>
          <p:cNvGrpSpPr/>
          <p:nvPr/>
        </p:nvGrpSpPr>
        <p:grpSpPr>
          <a:xfrm>
            <a:off x="14839047" y="3160471"/>
            <a:ext cx="2839354" cy="1282974"/>
            <a:chOff x="9390194" y="2012069"/>
            <a:chExt cx="2114487" cy="79497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AE980B0-C2A5-4A30-B1F4-880EC23D882D}"/>
                </a:ext>
              </a:extLst>
            </p:cNvPr>
            <p:cNvSpPr txBox="1"/>
            <p:nvPr/>
          </p:nvSpPr>
          <p:spPr>
            <a:xfrm>
              <a:off x="9390194" y="2406556"/>
              <a:ext cx="2114487" cy="40049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2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 Light" charset="0"/>
                  <a:cs typeface="Calibri Light" charset="0"/>
                </a:rPr>
                <a:t> Ideal for full-stack   JavaScript development</a:t>
              </a:r>
              <a:endPara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63ACD82-C901-4C29-8A58-64575BCD8D4D}"/>
                </a:ext>
              </a:extLst>
            </p:cNvPr>
            <p:cNvSpPr txBox="1"/>
            <p:nvPr/>
          </p:nvSpPr>
          <p:spPr>
            <a:xfrm>
              <a:off x="9390194" y="2012069"/>
              <a:ext cx="2114487" cy="2860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30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Calibri Light" charset="0"/>
                  <a:cs typeface="Calibri Light" charset="0"/>
                </a:rPr>
                <a:t>NODEJS</a:t>
              </a:r>
              <a:endPara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28A560F8-029B-4EEA-BE8A-C41A39FB8041}"/>
              </a:ext>
            </a:extLst>
          </p:cNvPr>
          <p:cNvSpPr txBox="1"/>
          <p:nvPr/>
        </p:nvSpPr>
        <p:spPr>
          <a:xfrm>
            <a:off x="7595731" y="3340996"/>
            <a:ext cx="3090774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IN" sz="2400" b="1" dirty="0">
                <a:latin typeface="Arial Black" panose="020B0A04020102020204" pitchFamily="34" charset="0"/>
              </a:rPr>
              <a:t>TECHNOLOGY STACK</a:t>
            </a:r>
          </a:p>
        </p:txBody>
      </p:sp>
      <p:sp>
        <p:nvSpPr>
          <p:cNvPr id="6" name="Isosceles Triangle 6">
            <a:extLst>
              <a:ext uri="{FF2B5EF4-FFF2-40B4-BE49-F238E27FC236}">
                <a16:creationId xmlns:a16="http://schemas.microsoft.com/office/drawing/2014/main" id="{C045E598-BB09-92BE-0214-BEEA5F30504F}"/>
              </a:ext>
            </a:extLst>
          </p:cNvPr>
          <p:cNvSpPr/>
          <p:nvPr/>
        </p:nvSpPr>
        <p:spPr>
          <a:xfrm rot="13135492" flipH="1" flipV="1">
            <a:off x="7405519" y="5497902"/>
            <a:ext cx="732626" cy="650044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E7C42C-11BE-4DEB-E7F2-1AAD2E876524}"/>
              </a:ext>
            </a:extLst>
          </p:cNvPr>
          <p:cNvGrpSpPr/>
          <p:nvPr/>
        </p:nvGrpSpPr>
        <p:grpSpPr>
          <a:xfrm flipH="1">
            <a:off x="8229600" y="6651728"/>
            <a:ext cx="1692176" cy="1692172"/>
            <a:chOff x="9461596" y="1229846"/>
            <a:chExt cx="1424118" cy="1424116"/>
          </a:xfrm>
        </p:grpSpPr>
        <p:sp>
          <p:nvSpPr>
            <p:cNvPr id="9" name="Oval 17">
              <a:extLst>
                <a:ext uri="{FF2B5EF4-FFF2-40B4-BE49-F238E27FC236}">
                  <a16:creationId xmlns:a16="http://schemas.microsoft.com/office/drawing/2014/main" id="{6DCFFD68-5D94-AC77-1D08-FF2C15F80681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5400000" scaled="1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700"/>
            </a:p>
          </p:txBody>
        </p:sp>
        <p:sp>
          <p:nvSpPr>
            <p:cNvPr id="11" name="Oval 17">
              <a:extLst>
                <a:ext uri="{FF2B5EF4-FFF2-40B4-BE49-F238E27FC236}">
                  <a16:creationId xmlns:a16="http://schemas.microsoft.com/office/drawing/2014/main" id="{AC8A59F3-D426-9037-FD55-F1A912D5C6B6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gradFill>
                <a:gsLst>
                  <a:gs pos="2000">
                    <a:schemeClr val="accent4"/>
                  </a:gs>
                  <a:gs pos="100000">
                    <a:schemeClr val="accent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700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DB2622BA-CC70-19FC-EA6C-8D99698F7F16}"/>
              </a:ext>
            </a:extLst>
          </p:cNvPr>
          <p:cNvSpPr/>
          <p:nvPr/>
        </p:nvSpPr>
        <p:spPr>
          <a:xfrm>
            <a:off x="6484752" y="6221448"/>
            <a:ext cx="1362556" cy="1362556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7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B1C1FE-2E85-AF3B-A1A2-AFE176ACB6D0}"/>
              </a:ext>
            </a:extLst>
          </p:cNvPr>
          <p:cNvSpPr txBox="1"/>
          <p:nvPr/>
        </p:nvSpPr>
        <p:spPr>
          <a:xfrm>
            <a:off x="3943048" y="7187842"/>
            <a:ext cx="2910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MONGO DB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5C1789-DA03-E8B9-64FC-8786C15E327F}"/>
              </a:ext>
            </a:extLst>
          </p:cNvPr>
          <p:cNvSpPr txBox="1"/>
          <p:nvPr/>
        </p:nvSpPr>
        <p:spPr>
          <a:xfrm>
            <a:off x="4153277" y="7659198"/>
            <a:ext cx="32293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dirty="0"/>
              <a:t>Manages data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7D5E3B2-4BCF-509F-AADF-E22BB0444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200" y="5255312"/>
            <a:ext cx="1199384" cy="119938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391D6DB-856B-D519-CDB4-B0A5405DD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298" y="984840"/>
            <a:ext cx="1362556" cy="13625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B1DE489-FC94-7E8D-9471-ADD3A69685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048" y="3147806"/>
            <a:ext cx="1163268" cy="1163268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7D8EF387-C0B8-16E8-0F14-BC1B85B52D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2281">
            <a:off x="6602592" y="6361796"/>
            <a:ext cx="1219048" cy="1219048"/>
          </a:xfrm>
          <a:prstGeom prst="rect">
            <a:avLst/>
          </a:prstGeom>
        </p:spPr>
      </p:pic>
      <p:sp>
        <p:nvSpPr>
          <p:cNvPr id="16" name="Isosceles Triangle 6">
            <a:extLst>
              <a:ext uri="{FF2B5EF4-FFF2-40B4-BE49-F238E27FC236}">
                <a16:creationId xmlns:a16="http://schemas.microsoft.com/office/drawing/2014/main" id="{6DA10C8D-7B06-EE04-5DA1-D34E07846860}"/>
              </a:ext>
            </a:extLst>
          </p:cNvPr>
          <p:cNvSpPr/>
          <p:nvPr/>
        </p:nvSpPr>
        <p:spPr>
          <a:xfrm rot="12861727" flipH="1">
            <a:off x="9289894" y="1474287"/>
            <a:ext cx="572268" cy="330234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70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EC392CF-1224-583E-14C9-AFB125B27C70}"/>
              </a:ext>
            </a:extLst>
          </p:cNvPr>
          <p:cNvGrpSpPr/>
          <p:nvPr/>
        </p:nvGrpSpPr>
        <p:grpSpPr>
          <a:xfrm flipH="1">
            <a:off x="9419762" y="80062"/>
            <a:ext cx="1429372" cy="1511976"/>
            <a:chOff x="9461596" y="1229846"/>
            <a:chExt cx="1424118" cy="1424116"/>
          </a:xfrm>
        </p:grpSpPr>
        <p:sp>
          <p:nvSpPr>
            <p:cNvPr id="60" name="Oval 17">
              <a:extLst>
                <a:ext uri="{FF2B5EF4-FFF2-40B4-BE49-F238E27FC236}">
                  <a16:creationId xmlns:a16="http://schemas.microsoft.com/office/drawing/2014/main" id="{9CDE5742-BFE4-80A4-E576-BE20B104A236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gradFill>
                <a:gsLst>
                  <a:gs pos="0">
                    <a:schemeClr val="accent6"/>
                  </a:gs>
                  <a:gs pos="100000">
                    <a:schemeClr val="accent5"/>
                  </a:gs>
                </a:gsLst>
                <a:lin ang="5400000" scaled="1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700"/>
            </a:p>
          </p:txBody>
        </p:sp>
        <p:sp>
          <p:nvSpPr>
            <p:cNvPr id="62" name="Oval 17">
              <a:extLst>
                <a:ext uri="{FF2B5EF4-FFF2-40B4-BE49-F238E27FC236}">
                  <a16:creationId xmlns:a16="http://schemas.microsoft.com/office/drawing/2014/main" id="{648B2375-946C-33A9-A34A-82AB04F4E00C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gradFill>
                <a:gsLst>
                  <a:gs pos="2000">
                    <a:schemeClr val="accent6"/>
                  </a:gs>
                  <a:gs pos="100000">
                    <a:schemeClr val="accent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700"/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69C2A6D2-A91D-C6E3-0CB6-59B4273B2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5227360" y="1192390"/>
            <a:ext cx="853792" cy="862844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F506C85D-E6CF-5186-9888-59E3A67B6B5B}"/>
              </a:ext>
            </a:extLst>
          </p:cNvPr>
          <p:cNvGrpSpPr/>
          <p:nvPr/>
        </p:nvGrpSpPr>
        <p:grpSpPr>
          <a:xfrm flipH="1">
            <a:off x="6328456" y="6098886"/>
            <a:ext cx="1692176" cy="1692172"/>
            <a:chOff x="9461596" y="1229846"/>
            <a:chExt cx="1424118" cy="1424116"/>
          </a:xfrm>
        </p:grpSpPr>
        <p:sp>
          <p:nvSpPr>
            <p:cNvPr id="72" name="Oval 17">
              <a:extLst>
                <a:ext uri="{FF2B5EF4-FFF2-40B4-BE49-F238E27FC236}">
                  <a16:creationId xmlns:a16="http://schemas.microsoft.com/office/drawing/2014/main" id="{456BAC28-DCDD-34BB-9561-516AFD0D1F4A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5400000" scaled="1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700"/>
            </a:p>
          </p:txBody>
        </p:sp>
        <p:sp>
          <p:nvSpPr>
            <p:cNvPr id="73" name="Oval 17">
              <a:extLst>
                <a:ext uri="{FF2B5EF4-FFF2-40B4-BE49-F238E27FC236}">
                  <a16:creationId xmlns:a16="http://schemas.microsoft.com/office/drawing/2014/main" id="{3CD039EA-4DDD-1FDF-C718-E884BF9D594F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gradFill>
                <a:gsLst>
                  <a:gs pos="2000">
                    <a:schemeClr val="accent4"/>
                  </a:gs>
                  <a:gs pos="100000">
                    <a:schemeClr val="accent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700" dirty="0"/>
            </a:p>
          </p:txBody>
        </p:sp>
      </p:grpSp>
      <p:sp>
        <p:nvSpPr>
          <p:cNvPr id="74" name="Isosceles Triangle 6">
            <a:extLst>
              <a:ext uri="{FF2B5EF4-FFF2-40B4-BE49-F238E27FC236}">
                <a16:creationId xmlns:a16="http://schemas.microsoft.com/office/drawing/2014/main" id="{0333BC71-AAA4-2044-D47B-F0240AD6D6BF}"/>
              </a:ext>
            </a:extLst>
          </p:cNvPr>
          <p:cNvSpPr/>
          <p:nvPr/>
        </p:nvSpPr>
        <p:spPr>
          <a:xfrm rot="10800000" flipH="1" flipV="1">
            <a:off x="8618951" y="5789316"/>
            <a:ext cx="754054" cy="650044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70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D08D365-9AEB-9DF9-99FD-39BF3BFB342C}"/>
              </a:ext>
            </a:extLst>
          </p:cNvPr>
          <p:cNvGrpSpPr/>
          <p:nvPr/>
        </p:nvGrpSpPr>
        <p:grpSpPr>
          <a:xfrm flipH="1">
            <a:off x="11737960" y="5025780"/>
            <a:ext cx="1692176" cy="1692172"/>
            <a:chOff x="9461596" y="1229846"/>
            <a:chExt cx="1424118" cy="1424116"/>
          </a:xfrm>
        </p:grpSpPr>
        <p:sp>
          <p:nvSpPr>
            <p:cNvPr id="80" name="Oval 17">
              <a:extLst>
                <a:ext uri="{FF2B5EF4-FFF2-40B4-BE49-F238E27FC236}">
                  <a16:creationId xmlns:a16="http://schemas.microsoft.com/office/drawing/2014/main" id="{386E2F76-30FA-39B3-5125-5616CA26E3B9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5400000" scaled="1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700" dirty="0"/>
            </a:p>
          </p:txBody>
        </p:sp>
        <p:sp>
          <p:nvSpPr>
            <p:cNvPr id="83" name="Oval 17">
              <a:extLst>
                <a:ext uri="{FF2B5EF4-FFF2-40B4-BE49-F238E27FC236}">
                  <a16:creationId xmlns:a16="http://schemas.microsoft.com/office/drawing/2014/main" id="{8C38C306-E085-2098-B083-884FCE3C6346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gradFill>
                <a:gsLst>
                  <a:gs pos="2000">
                    <a:schemeClr val="accent4"/>
                  </a:gs>
                  <a:gs pos="100000">
                    <a:schemeClr val="accent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700"/>
            </a:p>
          </p:txBody>
        </p:sp>
      </p:grpSp>
      <p:sp>
        <p:nvSpPr>
          <p:cNvPr id="84" name="Isosceles Triangle 6">
            <a:extLst>
              <a:ext uri="{FF2B5EF4-FFF2-40B4-BE49-F238E27FC236}">
                <a16:creationId xmlns:a16="http://schemas.microsoft.com/office/drawing/2014/main" id="{2A116EAE-3A51-6E14-9659-24FE05C90A38}"/>
              </a:ext>
            </a:extLst>
          </p:cNvPr>
          <p:cNvSpPr/>
          <p:nvPr/>
        </p:nvSpPr>
        <p:spPr>
          <a:xfrm rot="8978674" flipH="1" flipV="1">
            <a:off x="9834651" y="5633232"/>
            <a:ext cx="754054" cy="650044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70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07E1D88-DC5E-C3DE-8B10-AC9107600763}"/>
              </a:ext>
            </a:extLst>
          </p:cNvPr>
          <p:cNvSpPr/>
          <p:nvPr/>
        </p:nvSpPr>
        <p:spPr>
          <a:xfrm>
            <a:off x="10415664" y="6583478"/>
            <a:ext cx="1362556" cy="1362556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70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97592B2B-D9C2-14E8-0649-EC7290AB35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744" y="6820067"/>
            <a:ext cx="814412" cy="829086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CFB10774-1223-F91C-760E-9F1FB46B0D88}"/>
              </a:ext>
            </a:extLst>
          </p:cNvPr>
          <p:cNvSpPr txBox="1"/>
          <p:nvPr/>
        </p:nvSpPr>
        <p:spPr>
          <a:xfrm>
            <a:off x="6669954" y="8313245"/>
            <a:ext cx="2371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>
                <a:solidFill>
                  <a:srgbClr val="374151"/>
                </a:solidFill>
                <a:latin typeface="Roboto" panose="02000000000000000000" pitchFamily="2" charset="0"/>
              </a:rPr>
              <a:t>RestApi</a:t>
            </a:r>
            <a:endParaRPr lang="en-IN" sz="24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47D41FB-B5ED-BF13-A7AC-FA54C86D35B1}"/>
              </a:ext>
            </a:extLst>
          </p:cNvPr>
          <p:cNvSpPr txBox="1"/>
          <p:nvPr/>
        </p:nvSpPr>
        <p:spPr>
          <a:xfrm>
            <a:off x="6742851" y="8815257"/>
            <a:ext cx="30342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74151"/>
                </a:solidFill>
                <a:latin typeface="Roboto" panose="02000000000000000000" pitchFamily="2" charset="0"/>
              </a:rPr>
              <a:t>Utilizing </a:t>
            </a:r>
            <a:r>
              <a:rPr lang="en-US" sz="2000" dirty="0" err="1">
                <a:solidFill>
                  <a:srgbClr val="374151"/>
                </a:solidFill>
                <a:latin typeface="Roboto" panose="02000000000000000000" pitchFamily="2" charset="0"/>
              </a:rPr>
              <a:t>RestApi</a:t>
            </a:r>
            <a:r>
              <a:rPr lang="en-US" sz="2000" dirty="0">
                <a:solidFill>
                  <a:srgbClr val="374151"/>
                </a:solidFill>
                <a:latin typeface="Roboto" panose="02000000000000000000" pitchFamily="2" charset="0"/>
              </a:rPr>
              <a:t> for client server communication</a:t>
            </a:r>
            <a:endParaRPr lang="en-IN" sz="2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FAD8AF3-DC5A-C4F6-69BB-0C2CBE543F54}"/>
              </a:ext>
            </a:extLst>
          </p:cNvPr>
          <p:cNvSpPr txBox="1"/>
          <p:nvPr/>
        </p:nvSpPr>
        <p:spPr>
          <a:xfrm>
            <a:off x="10199296" y="8273442"/>
            <a:ext cx="2494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374151"/>
                </a:solidFill>
                <a:latin typeface="Roboto" panose="02000000000000000000" pitchFamily="2" charset="0"/>
              </a:rPr>
              <a:t>NLP Algorithms</a:t>
            </a:r>
            <a:endParaRPr lang="en-IN" sz="220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C96E7D3-B904-7FC5-8C4F-0C6044D8E4F3}"/>
              </a:ext>
            </a:extLst>
          </p:cNvPr>
          <p:cNvSpPr txBox="1"/>
          <p:nvPr/>
        </p:nvSpPr>
        <p:spPr>
          <a:xfrm>
            <a:off x="10212247" y="8693607"/>
            <a:ext cx="29287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Roboto" panose="02000000000000000000" pitchFamily="2" charset="0"/>
              </a:rPr>
              <a:t> Employing natural language processing algorithms for real-time content monitoring and filtering</a:t>
            </a:r>
            <a:endParaRPr lang="en-IN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E0B5F55A-86B8-C4CB-E881-67B2D8C5FE39}"/>
              </a:ext>
            </a:extLst>
          </p:cNvPr>
          <p:cNvSpPr/>
          <p:nvPr/>
        </p:nvSpPr>
        <p:spPr>
          <a:xfrm>
            <a:off x="9583595" y="220352"/>
            <a:ext cx="1144182" cy="1117436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700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2B747B1D-FA91-B879-7E77-A007499748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35589" y="385580"/>
            <a:ext cx="706586" cy="779680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16F06777-584F-0DC2-7D1B-609B4771264A}"/>
              </a:ext>
            </a:extLst>
          </p:cNvPr>
          <p:cNvSpPr txBox="1"/>
          <p:nvPr/>
        </p:nvSpPr>
        <p:spPr>
          <a:xfrm>
            <a:off x="7025720" y="-9102"/>
            <a:ext cx="2093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HTML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F9C8E12-EFF5-F198-326E-B9D60BE89AA3}"/>
              </a:ext>
            </a:extLst>
          </p:cNvPr>
          <p:cNvSpPr txBox="1"/>
          <p:nvPr/>
        </p:nvSpPr>
        <p:spPr>
          <a:xfrm>
            <a:off x="6987482" y="462478"/>
            <a:ext cx="2233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 foundation of web and structure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DD59160-883A-769A-3177-30B309F584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32962" y="5591315"/>
            <a:ext cx="1700577" cy="4616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0E3C04A-5100-5B18-7E24-C51B0CEB42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56140" y="3219325"/>
            <a:ext cx="1487533" cy="102194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591CE59-34FB-4E09-1CD9-777514C15F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80098" y="6981932"/>
            <a:ext cx="1162212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340</TotalTime>
  <Words>307</Words>
  <Application>Microsoft Office PowerPoint</Application>
  <PresentationFormat>Custom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Clear Sans Bold</vt:lpstr>
      <vt:lpstr>Wingdings 3</vt:lpstr>
      <vt:lpstr>Arial</vt:lpstr>
      <vt:lpstr>Wingdings</vt:lpstr>
      <vt:lpstr>Arial Black</vt:lpstr>
      <vt:lpstr>Tw Cen MT Condensed</vt:lpstr>
      <vt:lpstr>Roboto</vt:lpstr>
      <vt:lpstr>Calibri</vt:lpstr>
      <vt:lpstr>Calibri Light</vt:lpstr>
      <vt:lpstr>Tw Cen MT</vt:lpstr>
      <vt:lpstr>Cascadia Code</vt:lpstr>
      <vt:lpstr>Clear Sans</vt:lpstr>
      <vt:lpstr>Integral</vt:lpstr>
      <vt:lpstr>PowerPoint Presentation</vt:lpstr>
      <vt:lpstr>PowerPoint Presentation</vt:lpstr>
      <vt:lpstr>PowerPoint Presentation</vt:lpstr>
      <vt:lpstr>PowerPoint Presentation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in Education Technology Presentation in Blue Peach Illustrative Style</dc:title>
  <dc:creator>Sahil Singh</dc:creator>
  <cp:lastModifiedBy>sagar rajpoot</cp:lastModifiedBy>
  <cp:revision>6</cp:revision>
  <dcterms:created xsi:type="dcterms:W3CDTF">2006-08-16T00:00:00Z</dcterms:created>
  <dcterms:modified xsi:type="dcterms:W3CDTF">2024-04-05T04:48:24Z</dcterms:modified>
  <dc:identifier>DAF6aD1hEmU</dc:identifier>
</cp:coreProperties>
</file>