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0"/>
  </p:notesMasterIdLst>
  <p:handoutMasterIdLst>
    <p:handoutMasterId r:id="rId51"/>
  </p:handoutMasterIdLst>
  <p:sldIdLst>
    <p:sldId id="267" r:id="rId5"/>
    <p:sldId id="278" r:id="rId6"/>
    <p:sldId id="279" r:id="rId7"/>
    <p:sldId id="280" r:id="rId8"/>
    <p:sldId id="283" r:id="rId9"/>
    <p:sldId id="284" r:id="rId10"/>
    <p:sldId id="269" r:id="rId11"/>
    <p:sldId id="285" r:id="rId12"/>
    <p:sldId id="286" r:id="rId13"/>
    <p:sldId id="287" r:id="rId14"/>
    <p:sldId id="288" r:id="rId15"/>
    <p:sldId id="289" r:id="rId16"/>
    <p:sldId id="290" r:id="rId17"/>
    <p:sldId id="291" r:id="rId18"/>
    <p:sldId id="292" r:id="rId19"/>
    <p:sldId id="293" r:id="rId20"/>
    <p:sldId id="271" r:id="rId21"/>
    <p:sldId id="294" r:id="rId22"/>
    <p:sldId id="295" r:id="rId23"/>
    <p:sldId id="296" r:id="rId24"/>
    <p:sldId id="297" r:id="rId25"/>
    <p:sldId id="298" r:id="rId26"/>
    <p:sldId id="301" r:id="rId27"/>
    <p:sldId id="299" r:id="rId28"/>
    <p:sldId id="300" r:id="rId29"/>
    <p:sldId id="302" r:id="rId30"/>
    <p:sldId id="303" r:id="rId31"/>
    <p:sldId id="304" r:id="rId32"/>
    <p:sldId id="305" r:id="rId33"/>
    <p:sldId id="306" r:id="rId34"/>
    <p:sldId id="309" r:id="rId35"/>
    <p:sldId id="312" r:id="rId36"/>
    <p:sldId id="310" r:id="rId37"/>
    <p:sldId id="313" r:id="rId38"/>
    <p:sldId id="314" r:id="rId39"/>
    <p:sldId id="315" r:id="rId40"/>
    <p:sldId id="311" r:id="rId41"/>
    <p:sldId id="316" r:id="rId42"/>
    <p:sldId id="318" r:id="rId43"/>
    <p:sldId id="319" r:id="rId44"/>
    <p:sldId id="320" r:id="rId45"/>
    <p:sldId id="317" r:id="rId46"/>
    <p:sldId id="307" r:id="rId47"/>
    <p:sldId id="308" r:id="rId48"/>
    <p:sldId id="272"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610C8-2BB2-4EA0-BD8A-B0D662901795}" v="2375" dt="2021-09-12T12:34:35.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3401" autoAdjust="0"/>
  </p:normalViewPr>
  <p:slideViewPr>
    <p:cSldViewPr>
      <p:cViewPr varScale="1">
        <p:scale>
          <a:sx n="78" d="100"/>
          <a:sy n="78" d="100"/>
        </p:scale>
        <p:origin x="1232" y="18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9/15/21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9/15/21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raphql.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facebook.github.io/react/blog/2015/02/20/introducing-relay-and-graphql.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prisma.io/blog/graphql-sdl-schema-definition-language-6755bcb9ce5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raphql.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pec.graphql.org/June2018/#sec-Response"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s://www.mongodb.com/" TargetMode="External"/><Relationship Id="rId4" Type="http://schemas.openxmlformats.org/officeDocument/2006/relationships/hyperlink" Target="https://aws.amazon.com/rds/aurora"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9sc8Pyc51uU"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facebook.github.io/react/" TargetMode="External"/><Relationship Id="rId4" Type="http://schemas.openxmlformats.org/officeDocument/2006/relationships/hyperlink" Target="https://facebook.github.io/react/blog/2015/05/01/graphql-introduction.html" TargetMode="Externa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graphql.org/learn/execution/#root-fields-resolver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github.com/Netflix/falcor" TargetMode="External"/><Relationship Id="rId3" Type="http://schemas.openxmlformats.org/officeDocument/2006/relationships/hyperlink" Target="https://www.youtube.com/watch?v=9sc8Pyc51uU" TargetMode="External"/><Relationship Id="rId7" Type="http://schemas.openxmlformats.org/officeDocument/2006/relationships/hyperlink" Target="https://building.coursera.or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medium.com/netflix-techblog" TargetMode="External"/><Relationship Id="rId5" Type="http://schemas.openxmlformats.org/officeDocument/2006/relationships/hyperlink" Target="https://facebook.github.io/react/" TargetMode="External"/><Relationship Id="rId4" Type="http://schemas.openxmlformats.org/officeDocument/2006/relationships/hyperlink" Target="https://facebook.github.io/react/blog/2015/05/01/graphql-introduction.html" TargetMode="External"/><Relationship Id="rId9" Type="http://schemas.openxmlformats.org/officeDocument/2006/relationships/hyperlink" Target="http://graphql.org/user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Open Sans" panose="020B0606030504020204" pitchFamily="34" charset="0"/>
              </a:rPr>
              <a:t>An</a:t>
            </a:r>
            <a:r>
              <a:rPr lang="en-US" b="1" i="0" dirty="0">
                <a:solidFill>
                  <a:srgbClr val="000000"/>
                </a:solidFill>
                <a:effectLst/>
                <a:latin typeface="Open Sans" panose="020B0606030504020204" pitchFamily="34" charset="0"/>
              </a:rPr>
              <a:t> API </a:t>
            </a:r>
            <a:r>
              <a:rPr lang="en-US" b="0" i="0" dirty="0">
                <a:solidFill>
                  <a:srgbClr val="000000"/>
                </a:solidFill>
                <a:effectLst/>
                <a:latin typeface="Open Sans" panose="020B0606030504020204" pitchFamily="34" charset="0"/>
              </a:rPr>
              <a:t>is a set of programming code that enables data transmission between one software product and another. It also contains the terms of this data exchange.</a:t>
            </a:r>
          </a:p>
          <a:p>
            <a:pPr algn="l" fontAlgn="base"/>
            <a:endParaRPr lang="en-US" b="0" i="0" u="none" strike="noStrike" dirty="0">
              <a:solidFill>
                <a:srgbClr val="2A7ED2"/>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Application programming interfaces consist of two components:</a:t>
            </a:r>
          </a:p>
          <a:p>
            <a:pPr algn="l">
              <a:buFont typeface="Arial" panose="020B0604020202020204" pitchFamily="34" charset="0"/>
              <a:buChar char="•"/>
            </a:pPr>
            <a:r>
              <a:rPr lang="en-US" b="0" i="0" dirty="0">
                <a:solidFill>
                  <a:srgbClr val="000000"/>
                </a:solidFill>
                <a:effectLst/>
                <a:latin typeface="Open Sans" panose="020B0606030504020204" pitchFamily="34" charset="0"/>
              </a:rPr>
              <a:t>Technical specification describing the data exchange options between solutions with the specification done in the form of a request for processing and data delivery protocols</a:t>
            </a:r>
          </a:p>
          <a:p>
            <a:pPr algn="l">
              <a:buFont typeface="Arial" panose="020B0604020202020204" pitchFamily="34" charset="0"/>
              <a:buChar char="•"/>
            </a:pPr>
            <a:r>
              <a:rPr lang="en-US" b="0" i="0" dirty="0">
                <a:solidFill>
                  <a:srgbClr val="000000"/>
                </a:solidFill>
                <a:effectLst/>
                <a:latin typeface="Open Sans" panose="020B0606030504020204" pitchFamily="34" charset="0"/>
              </a:rPr>
              <a:t>Software interface written to the specification that represents it</a:t>
            </a:r>
          </a:p>
          <a:p>
            <a:pPr algn="l" fontAlgn="base"/>
            <a:endParaRPr lang="en-US" b="0" i="0" u="none" strike="noStrike" dirty="0">
              <a:solidFill>
                <a:srgbClr val="2A7ED2"/>
              </a:solidFill>
              <a:effectLst/>
              <a:latin typeface="Open Sans" panose="020B0606030504020204" pitchFamily="34" charset="0"/>
              <a:hlinkClick r:id="rId3"/>
            </a:endParaRPr>
          </a:p>
          <a:p>
            <a:pPr algn="l" fontAlgn="base"/>
            <a:endParaRPr lang="en-US" b="0" i="0" u="none" strike="noStrike" dirty="0">
              <a:solidFill>
                <a:srgbClr val="2A7ED2"/>
              </a:solidFill>
              <a:effectLst/>
              <a:latin typeface="Open Sans" panose="020B0606030504020204" pitchFamily="34" charset="0"/>
              <a:hlinkClick r:id="rId3"/>
            </a:endParaRPr>
          </a:p>
          <a:p>
            <a:pPr algn="l" fontAlgn="base"/>
            <a:endParaRPr lang="en-US" b="0" i="0" u="none" strike="noStrike" dirty="0">
              <a:solidFill>
                <a:srgbClr val="2A7ED2"/>
              </a:solidFill>
              <a:effectLst/>
              <a:latin typeface="Open Sans" panose="020B0606030504020204" pitchFamily="34" charset="0"/>
              <a:hlinkClick r:id="rId3"/>
            </a:endParaRPr>
          </a:p>
          <a:p>
            <a:pPr algn="l" fontAlgn="base"/>
            <a:endParaRPr lang="en-US" b="0" i="0" u="none" strike="noStrike" dirty="0">
              <a:solidFill>
                <a:srgbClr val="2A7ED2"/>
              </a:solidFill>
              <a:effectLst/>
              <a:latin typeface="Open Sans" panose="020B0606030504020204" pitchFamily="34" charset="0"/>
              <a:hlinkClick r:id="rId3"/>
            </a:endParaRPr>
          </a:p>
          <a:p>
            <a:pPr algn="l" fontAlgn="base"/>
            <a:r>
              <a:rPr lang="en-US" b="0" i="0" u="none" strike="noStrike" dirty="0" err="1">
                <a:solidFill>
                  <a:srgbClr val="2A7ED2"/>
                </a:solidFill>
                <a:effectLst/>
                <a:latin typeface="Open Sans" panose="020B0606030504020204" pitchFamily="34" charset="0"/>
                <a:hlinkClick r:id="rId3"/>
              </a:rPr>
              <a:t>GraphQL</a:t>
            </a:r>
            <a:r>
              <a:rPr lang="en-US" b="0" i="0" dirty="0">
                <a:effectLst/>
                <a:latin typeface="Open Sans" panose="020B0606030504020204" pitchFamily="34" charset="0"/>
              </a:rPr>
              <a:t> is a new API standard that provides a more efficient, powerful and flexible alternative to REST. It was developed and </a:t>
            </a:r>
            <a:r>
              <a:rPr lang="en-US" b="0" i="0" u="none" strike="noStrike" dirty="0">
                <a:solidFill>
                  <a:srgbClr val="2A7ED2"/>
                </a:solidFill>
                <a:effectLst/>
                <a:latin typeface="Open Sans" panose="020B0606030504020204" pitchFamily="34" charset="0"/>
                <a:hlinkClick r:id="rId4"/>
              </a:rPr>
              <a:t>open-sourced by Facebook</a:t>
            </a:r>
            <a:r>
              <a:rPr lang="en-US" b="0" i="0" dirty="0">
                <a:effectLst/>
                <a:latin typeface="Open Sans" panose="020B0606030504020204" pitchFamily="34" charset="0"/>
              </a:rPr>
              <a:t> and is now maintained by a large community of companies and individuals from all over the world.</a:t>
            </a:r>
          </a:p>
          <a:p>
            <a:pPr algn="l" fontAlgn="base"/>
            <a:endParaRPr lang="en-US" b="0" i="0" dirty="0">
              <a:effectLst/>
              <a:latin typeface="Open Sans" panose="020B0606030504020204" pitchFamily="34" charset="0"/>
            </a:endParaRPr>
          </a:p>
          <a:p>
            <a:pPr fontAlgn="base"/>
            <a:r>
              <a:rPr lang="en-US" dirty="0">
                <a:effectLst/>
              </a:rPr>
              <a:t>APIs have become ubiquitous components of software infrastructures. In short, an </a:t>
            </a:r>
            <a:r>
              <a:rPr lang="en-US" b="1" dirty="0">
                <a:effectLst/>
              </a:rPr>
              <a:t>API</a:t>
            </a:r>
            <a:r>
              <a:rPr lang="en-US" dirty="0">
                <a:effectLst/>
              </a:rPr>
              <a:t> defines how a </a:t>
            </a:r>
            <a:r>
              <a:rPr lang="en-US" b="1" dirty="0">
                <a:effectLst/>
              </a:rPr>
              <a:t>client</a:t>
            </a:r>
            <a:r>
              <a:rPr lang="en-US" dirty="0">
                <a:effectLst/>
              </a:rPr>
              <a:t> can load data from a </a:t>
            </a:r>
            <a:r>
              <a:rPr lang="en-US" b="1" dirty="0">
                <a:effectLst/>
              </a:rPr>
              <a:t>server</a:t>
            </a:r>
            <a:r>
              <a:rPr lang="en-US" dirty="0">
                <a:effectLst/>
              </a:rPr>
              <a:t>.</a:t>
            </a:r>
          </a:p>
          <a:p>
            <a:pPr fontAlgn="base"/>
            <a:endParaRPr lang="en-US" dirty="0">
              <a:effectLst/>
            </a:endParaRPr>
          </a:p>
          <a:p>
            <a:pPr algn="l" fontAlgn="base"/>
            <a:r>
              <a:rPr lang="en-US" b="0" i="0" dirty="0">
                <a:effectLst/>
                <a:latin typeface="Open Sans" panose="020B0606030504020204" pitchFamily="34" charset="0"/>
              </a:rPr>
              <a:t>At its core, </a:t>
            </a:r>
            <a:r>
              <a:rPr lang="en-US" b="0" i="0" dirty="0" err="1">
                <a:effectLst/>
                <a:latin typeface="Open Sans" panose="020B0606030504020204" pitchFamily="34" charset="0"/>
              </a:rPr>
              <a:t>GraphQL</a:t>
            </a:r>
            <a:r>
              <a:rPr lang="en-US" b="0" i="0" dirty="0">
                <a:effectLst/>
                <a:latin typeface="Open Sans" panose="020B0606030504020204" pitchFamily="34" charset="0"/>
              </a:rPr>
              <a:t> enables </a:t>
            </a:r>
            <a:r>
              <a:rPr lang="en-US" b="0" i="1" dirty="0">
                <a:effectLst/>
                <a:latin typeface="Open Sans" panose="020B0606030504020204" pitchFamily="34" charset="0"/>
              </a:rPr>
              <a:t>declarative data fetching</a:t>
            </a:r>
            <a:r>
              <a:rPr lang="en-US" b="0" i="0" dirty="0">
                <a:effectLst/>
                <a:latin typeface="Open Sans" panose="020B0606030504020204" pitchFamily="34" charset="0"/>
              </a:rPr>
              <a:t> where a client can specify exactly what data it needs from an API. Instead of multiple endpoints that return fixed data structures, a </a:t>
            </a:r>
            <a:r>
              <a:rPr lang="en-US" b="0" i="0" dirty="0" err="1">
                <a:effectLst/>
                <a:latin typeface="Open Sans" panose="020B0606030504020204" pitchFamily="34" charset="0"/>
              </a:rPr>
              <a:t>GraphQL</a:t>
            </a:r>
            <a:r>
              <a:rPr lang="en-US" b="0" i="0" dirty="0">
                <a:effectLst/>
                <a:latin typeface="Open Sans" panose="020B0606030504020204" pitchFamily="34" charset="0"/>
              </a:rPr>
              <a:t> server only exposes a single endpoint and responds with precisely the data a client asked for.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4229480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Data Fetching with REST vs </a:t>
            </a:r>
            <a:r>
              <a:rPr lang="en-US" b="1" i="0" dirty="0" err="1">
                <a:solidFill>
                  <a:srgbClr val="172A3A"/>
                </a:solidFill>
                <a:effectLst/>
                <a:latin typeface="Open Sans" panose="020B0606030504020204" pitchFamily="34" charset="0"/>
              </a:rPr>
              <a:t>GraphQL</a:t>
            </a:r>
            <a:endParaRPr lang="en-US" b="1" i="0" dirty="0">
              <a:solidFill>
                <a:srgbClr val="172A3A"/>
              </a:solidFill>
              <a:effectLst/>
              <a:latin typeface="Open Sans" panose="020B0606030504020204" pitchFamily="34" charset="0"/>
            </a:endParaRPr>
          </a:p>
          <a:p>
            <a:pPr algn="l" fontAlgn="base"/>
            <a:r>
              <a:rPr lang="en-US" b="0" i="0" dirty="0">
                <a:effectLst/>
                <a:latin typeface="Open Sans" panose="020B0606030504020204" pitchFamily="34" charset="0"/>
              </a:rPr>
              <a:t>With a REST API, you would typically gather the data by accessing multiple endpoints. In the example, these could be /users/&lt;id&gt; endpoint to fetch the initial user data. Secondly, there’s likely to be a /users/&lt;id&gt;/posts endpoint that returns all the posts for a user. The third endpoint will then be the /users/&lt;id&gt;/followers that returns a list of followers per user.</a:t>
            </a:r>
          </a:p>
          <a:p>
            <a:br>
              <a:rPr lang="en-US" dirty="0"/>
            </a:br>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12</a:t>
            </a:fld>
            <a:endParaRPr lang="en-US"/>
          </a:p>
        </p:txBody>
      </p:sp>
    </p:spTree>
    <p:extLst>
      <p:ext uri="{BB962C8B-B14F-4D97-AF65-F5344CB8AC3E}">
        <p14:creationId xmlns:p14="http://schemas.microsoft.com/office/powerpoint/2010/main" val="256940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93493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ideal way, </a:t>
            </a:r>
          </a:p>
          <a:p>
            <a:r>
              <a:rPr lang="en-US" dirty="0"/>
              <a:t>In </a:t>
            </a:r>
            <a:r>
              <a:rPr lang="en-US" dirty="0" err="1"/>
              <a:t>tody’s</a:t>
            </a:r>
            <a:r>
              <a:rPr lang="en-US" dirty="0"/>
              <a:t> world you would want to be able to iterate quickly on your design and </a:t>
            </a:r>
            <a:r>
              <a:rPr lang="en-US" dirty="0" err="1"/>
              <a:t>expriments</a:t>
            </a:r>
            <a:r>
              <a:rPr lang="en-US" dirty="0"/>
              <a:t> with different features, if you had to go and adjust the API </a:t>
            </a:r>
            <a:r>
              <a:rPr lang="en-US" dirty="0" err="1"/>
              <a:t>everytime</a:t>
            </a:r>
            <a:r>
              <a:rPr lang="en-US" dirty="0"/>
              <a:t> you update the design in the </a:t>
            </a:r>
            <a:r>
              <a:rPr lang="en-US" dirty="0" err="1"/>
              <a:t>frontent</a:t>
            </a:r>
            <a:endParaRPr lang="en-US" dirty="0"/>
          </a:p>
          <a:p>
            <a:endParaRPr lang="en-US" dirty="0"/>
          </a:p>
          <a:p>
            <a:r>
              <a:rPr lang="en-US" dirty="0"/>
              <a:t>Then you are not able to iterate quickly in product.</a:t>
            </a:r>
          </a:p>
          <a:p>
            <a:endParaRPr lang="en-US" dirty="0"/>
          </a:p>
          <a:p>
            <a:r>
              <a:rPr lang="en-US" dirty="0"/>
              <a:t>So how can we solve</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419198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Data Fetching with REST vs </a:t>
            </a:r>
            <a:r>
              <a:rPr lang="en-US" b="1" i="0" dirty="0" err="1">
                <a:solidFill>
                  <a:srgbClr val="172A3A"/>
                </a:solidFill>
                <a:effectLst/>
                <a:latin typeface="Open Sans" panose="020B0606030504020204" pitchFamily="34" charset="0"/>
              </a:rPr>
              <a:t>GraphQL</a:t>
            </a:r>
            <a:endParaRPr lang="en-US" b="1" i="0" dirty="0">
              <a:solidFill>
                <a:srgbClr val="172A3A"/>
              </a:solidFill>
              <a:effectLst/>
              <a:latin typeface="Open Sans" panose="020B0606030504020204" pitchFamily="34" charset="0"/>
            </a:endParaRPr>
          </a:p>
          <a:p>
            <a:pPr algn="l" fontAlgn="base"/>
            <a:r>
              <a:rPr lang="en-US" b="0" i="0" dirty="0">
                <a:effectLst/>
                <a:latin typeface="Open Sans" panose="020B0606030504020204" pitchFamily="34" charset="0"/>
              </a:rPr>
              <a:t>With a REST API, you would typically gather the data by accessing multiple endpoints.</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 In the example, these could be /users/&lt;id&gt; endpoint to fetch the initial user data. </a:t>
            </a:r>
          </a:p>
          <a:p>
            <a:pPr algn="l" fontAlgn="base"/>
            <a:r>
              <a:rPr lang="en-US" b="0" i="0" dirty="0">
                <a:effectLst/>
                <a:latin typeface="Open Sans" panose="020B0606030504020204" pitchFamily="34" charset="0"/>
              </a:rPr>
              <a:t>Secondly, there’s likely to be a /users/&lt;id&gt;/posts endpoint that returns all the posts for a user. </a:t>
            </a:r>
          </a:p>
          <a:p>
            <a:pPr algn="l" fontAlgn="base"/>
            <a:r>
              <a:rPr lang="en-US" b="0" i="0" dirty="0">
                <a:effectLst/>
                <a:latin typeface="Open Sans" panose="020B0606030504020204" pitchFamily="34" charset="0"/>
              </a:rPr>
              <a:t>The third endpoint will then be the /users/&lt;id&gt;/followers that returns a list of followers per user.</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2373445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Open Sans" panose="020B0606030504020204" pitchFamily="34" charset="0"/>
            </a:endParaRPr>
          </a:p>
          <a:p>
            <a:r>
              <a:rPr lang="en-US" b="0" i="0" dirty="0">
                <a:effectLst/>
                <a:latin typeface="Open Sans" panose="020B0606030504020204" pitchFamily="34" charset="0"/>
              </a:rPr>
              <a:t>In </a:t>
            </a:r>
            <a:r>
              <a:rPr lang="en-US" b="0" i="0" dirty="0" err="1">
                <a:effectLst/>
                <a:latin typeface="Open Sans" panose="020B0606030504020204" pitchFamily="34" charset="0"/>
              </a:rPr>
              <a:t>GraphQL</a:t>
            </a:r>
            <a:r>
              <a:rPr lang="en-US" b="0" i="0" dirty="0">
                <a:effectLst/>
                <a:latin typeface="Open Sans" panose="020B0606030504020204" pitchFamily="34" charset="0"/>
              </a:rPr>
              <a:t> on the other hand, you’d simply send a single query to the </a:t>
            </a:r>
            <a:r>
              <a:rPr lang="en-US" b="0" i="0" dirty="0" err="1">
                <a:effectLst/>
                <a:latin typeface="Open Sans" panose="020B0606030504020204" pitchFamily="34" charset="0"/>
              </a:rPr>
              <a:t>GraphQL</a:t>
            </a:r>
            <a:r>
              <a:rPr lang="en-US" b="0" i="0" dirty="0">
                <a:effectLst/>
                <a:latin typeface="Open Sans" panose="020B0606030504020204" pitchFamily="34" charset="0"/>
              </a:rPr>
              <a:t> server that includes the concrete data requirements. The server then responds with a JSON object where these requirements are fulfilled.</a:t>
            </a:r>
          </a:p>
          <a:p>
            <a:endParaRPr lang="en-US" b="0" i="0" dirty="0">
              <a:effectLst/>
              <a:latin typeface="Open Sans" panose="020B0606030504020204" pitchFamily="34" charset="0"/>
            </a:endParaRPr>
          </a:p>
          <a:p>
            <a:r>
              <a:rPr lang="en-US" b="0" i="0" dirty="0">
                <a:effectLst/>
                <a:latin typeface="Open Sans" panose="020B0606030504020204" pitchFamily="34" charset="0"/>
              </a:rPr>
              <a:t>Using </a:t>
            </a:r>
            <a:r>
              <a:rPr lang="en-US" b="0" i="0" dirty="0" err="1">
                <a:effectLst/>
                <a:latin typeface="Open Sans" panose="020B0606030504020204" pitchFamily="34" charset="0"/>
              </a:rPr>
              <a:t>GraphQL</a:t>
            </a:r>
            <a:r>
              <a:rPr lang="en-US" b="0" i="0" dirty="0">
                <a:effectLst/>
                <a:latin typeface="Open Sans" panose="020B0606030504020204" pitchFamily="34" charset="0"/>
              </a:rPr>
              <a:t>, the client can specify exactly the data it needs in a </a:t>
            </a:r>
            <a:r>
              <a:rPr lang="en-US" b="0" i="1" dirty="0">
                <a:effectLst/>
                <a:latin typeface="Open Sans" panose="020B0606030504020204" pitchFamily="34" charset="0"/>
              </a:rPr>
              <a:t>query</a:t>
            </a:r>
            <a:r>
              <a:rPr lang="en-US" b="0" i="0" dirty="0">
                <a:effectLst/>
                <a:latin typeface="Open Sans" panose="020B0606030504020204" pitchFamily="34" charset="0"/>
              </a:rPr>
              <a:t>. Notice that the </a:t>
            </a:r>
            <a:r>
              <a:rPr lang="en-US" b="0" i="1" dirty="0">
                <a:effectLst/>
                <a:latin typeface="Open Sans" panose="020B0606030504020204" pitchFamily="34" charset="0"/>
              </a:rPr>
              <a:t>structure</a:t>
            </a:r>
            <a:r>
              <a:rPr lang="en-US" b="0" i="0" dirty="0">
                <a:effectLst/>
                <a:latin typeface="Open Sans" panose="020B0606030504020204" pitchFamily="34" charset="0"/>
              </a:rPr>
              <a:t> of the server’s response follows precisely the nested structure defined in the query.</a:t>
            </a:r>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1999942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No more Over- and </a:t>
            </a:r>
            <a:r>
              <a:rPr lang="en-US" b="1" i="0" dirty="0" err="1">
                <a:solidFill>
                  <a:srgbClr val="172A3A"/>
                </a:solidFill>
                <a:effectLst/>
                <a:latin typeface="Open Sans" panose="020B0606030504020204" pitchFamily="34" charset="0"/>
              </a:rPr>
              <a:t>Underfetching</a:t>
            </a:r>
            <a:endParaRPr lang="en-US" b="1" i="0" dirty="0">
              <a:solidFill>
                <a:srgbClr val="172A3A"/>
              </a:solidFill>
              <a:effectLst/>
              <a:latin typeface="Open Sans" panose="020B0606030504020204" pitchFamily="34" charset="0"/>
            </a:endParaRPr>
          </a:p>
          <a:p>
            <a:pPr algn="l" fontAlgn="base"/>
            <a:r>
              <a:rPr lang="en-US" b="0" i="0" dirty="0">
                <a:effectLst/>
                <a:latin typeface="Open Sans" panose="020B0606030504020204" pitchFamily="34" charset="0"/>
              </a:rPr>
              <a:t>One of the most common problems with REST is that of over- and </a:t>
            </a:r>
            <a:r>
              <a:rPr lang="en-US" b="0" i="0" dirty="0" err="1">
                <a:effectLst/>
                <a:latin typeface="Open Sans" panose="020B0606030504020204" pitchFamily="34" charset="0"/>
              </a:rPr>
              <a:t>underfetching</a:t>
            </a:r>
            <a:r>
              <a:rPr lang="en-US" b="0" i="0" dirty="0">
                <a:effectLst/>
                <a:latin typeface="Open Sans" panose="020B0606030504020204" pitchFamily="34" charset="0"/>
              </a:rPr>
              <a:t>. This happens because the only way for a client to download data is by hitting endpoints that return </a:t>
            </a:r>
            <a:r>
              <a:rPr lang="en-US" b="0" i="1" dirty="0">
                <a:effectLst/>
                <a:latin typeface="Open Sans" panose="020B0606030504020204" pitchFamily="34" charset="0"/>
              </a:rPr>
              <a:t>fixed</a:t>
            </a:r>
            <a:r>
              <a:rPr lang="en-US" b="0" i="0" dirty="0">
                <a:effectLst/>
                <a:latin typeface="Open Sans" panose="020B0606030504020204" pitchFamily="34" charset="0"/>
              </a:rPr>
              <a:t> data structures. It’s very difficult to design the API in a way that it’s able to provide clients with their exact data needs.</a:t>
            </a:r>
          </a:p>
          <a:p>
            <a:pPr algn="l" fontAlgn="base"/>
            <a:endParaRPr lang="en-US" dirty="0">
              <a:effectLst/>
            </a:endParaRPr>
          </a:p>
          <a:p>
            <a:pPr algn="l" fontAlgn="base"/>
            <a:r>
              <a:rPr lang="en-US" b="1" i="0" dirty="0" err="1">
                <a:solidFill>
                  <a:srgbClr val="172A3A"/>
                </a:solidFill>
                <a:effectLst/>
                <a:latin typeface="Open Sans" panose="020B0606030504020204" pitchFamily="34" charset="0"/>
              </a:rPr>
              <a:t>Overfetching</a:t>
            </a:r>
            <a:r>
              <a:rPr lang="en-US" b="1" i="0" dirty="0">
                <a:solidFill>
                  <a:srgbClr val="172A3A"/>
                </a:solidFill>
                <a:effectLst/>
                <a:latin typeface="Open Sans" panose="020B0606030504020204" pitchFamily="34" charset="0"/>
              </a:rPr>
              <a:t>: Downloading superfluous data</a:t>
            </a:r>
          </a:p>
          <a:p>
            <a:pPr algn="l" fontAlgn="base"/>
            <a:r>
              <a:rPr lang="en-US" b="0" i="1" dirty="0" err="1">
                <a:effectLst/>
                <a:latin typeface="Open Sans" panose="020B0606030504020204" pitchFamily="34" charset="0"/>
              </a:rPr>
              <a:t>Overfetching</a:t>
            </a:r>
            <a:r>
              <a:rPr lang="en-US" b="0" i="0" dirty="0">
                <a:effectLst/>
                <a:latin typeface="Open Sans" panose="020B0606030504020204" pitchFamily="34" charset="0"/>
              </a:rPr>
              <a:t> means that a client downloads more information than is actually required in the app. Imagine for example a screen that needs to display a list of users only with their names. In a REST API, this app would usually hit the /users endpoint and receive a JSON array with user data. This response however might contain more info about the users that are returned, e.g. their birthdays or addresses - information that is useless for the client because it only needs to display the users’ names.</a:t>
            </a:r>
          </a:p>
          <a:p>
            <a:pPr algn="l" fontAlgn="base"/>
            <a:endParaRPr lang="en-US" b="0" i="0" dirty="0">
              <a:effectLst/>
              <a:latin typeface="Open Sans" panose="020B0606030504020204" pitchFamily="34" charset="0"/>
            </a:endParaRPr>
          </a:p>
          <a:p>
            <a:pPr algn="l" fontAlgn="base"/>
            <a:r>
              <a:rPr lang="en-US" b="1" i="0" dirty="0" err="1">
                <a:solidFill>
                  <a:srgbClr val="172A3A"/>
                </a:solidFill>
                <a:effectLst/>
                <a:latin typeface="Open Sans" panose="020B0606030504020204" pitchFamily="34" charset="0"/>
              </a:rPr>
              <a:t>Underfetching</a:t>
            </a:r>
            <a:r>
              <a:rPr lang="en-US" b="1" i="0" dirty="0">
                <a:solidFill>
                  <a:srgbClr val="172A3A"/>
                </a:solidFill>
                <a:effectLst/>
                <a:latin typeface="Open Sans" panose="020B0606030504020204" pitchFamily="34" charset="0"/>
              </a:rPr>
              <a:t> and the n+1 problem</a:t>
            </a:r>
          </a:p>
          <a:p>
            <a:pPr algn="l" fontAlgn="base"/>
            <a:r>
              <a:rPr lang="en-US" b="0" i="0" dirty="0">
                <a:effectLst/>
                <a:latin typeface="Open Sans" panose="020B0606030504020204" pitchFamily="34" charset="0"/>
              </a:rPr>
              <a:t>Another issue is </a:t>
            </a:r>
            <a:r>
              <a:rPr lang="en-US" b="0" i="1" dirty="0" err="1">
                <a:effectLst/>
                <a:latin typeface="Open Sans" panose="020B0606030504020204" pitchFamily="34" charset="0"/>
              </a:rPr>
              <a:t>underfetching</a:t>
            </a:r>
            <a:r>
              <a:rPr lang="en-US" b="0" i="0" dirty="0">
                <a:effectLst/>
                <a:latin typeface="Open Sans" panose="020B0606030504020204" pitchFamily="34" charset="0"/>
              </a:rPr>
              <a:t> and the </a:t>
            </a:r>
            <a:r>
              <a:rPr lang="en-US" b="0" i="1" dirty="0">
                <a:effectLst/>
                <a:latin typeface="Open Sans" panose="020B0606030504020204" pitchFamily="34" charset="0"/>
              </a:rPr>
              <a:t>n+1</a:t>
            </a:r>
            <a:r>
              <a:rPr lang="en-US" b="0" i="0" dirty="0">
                <a:effectLst/>
                <a:latin typeface="Open Sans" panose="020B0606030504020204" pitchFamily="34" charset="0"/>
              </a:rPr>
              <a:t>-requests problem. </a:t>
            </a:r>
            <a:r>
              <a:rPr lang="en-US" b="0" i="0" dirty="0" err="1">
                <a:effectLst/>
                <a:latin typeface="Open Sans" panose="020B0606030504020204" pitchFamily="34" charset="0"/>
              </a:rPr>
              <a:t>Underfetching</a:t>
            </a:r>
            <a:r>
              <a:rPr lang="en-US" b="0" i="0" dirty="0">
                <a:effectLst/>
                <a:latin typeface="Open Sans" panose="020B0606030504020204" pitchFamily="34" charset="0"/>
              </a:rPr>
              <a:t> generally means that a specific endpoint doesn’t provide enough of the required information. The client will have to make additional requests to fetch everything it needs. This can escalate to a situation where a client needs to first download a list of elements, but then needs to make one additional request per element to fetch the required data.</a:t>
            </a:r>
          </a:p>
          <a:p>
            <a:pPr algn="l" fontAlgn="base"/>
            <a:r>
              <a:rPr lang="en-US" b="0" i="0" dirty="0">
                <a:effectLst/>
                <a:latin typeface="Open Sans" panose="020B0606030504020204" pitchFamily="34" charset="0"/>
              </a:rPr>
              <a:t>As an example, consider the same app would also need to display the last three followers per user. The API provides the additional endpoint /users/&lt;user-id&gt;/followers. In order to be able to display the required information, the app will have to make one request to the /users endpoint and then hit the /users/&lt;user-id&gt;/followers endpoint for </a:t>
            </a:r>
            <a:r>
              <a:rPr lang="en-US" b="0" i="1" dirty="0">
                <a:effectLst/>
                <a:latin typeface="Open Sans" panose="020B0606030504020204" pitchFamily="34" charset="0"/>
              </a:rPr>
              <a:t>each</a:t>
            </a:r>
            <a:r>
              <a:rPr lang="en-US" b="0" i="0" dirty="0">
                <a:effectLst/>
                <a:latin typeface="Open Sans" panose="020B0606030504020204" pitchFamily="34" charset="0"/>
              </a:rPr>
              <a:t> user.</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17</a:t>
            </a:fld>
            <a:endParaRPr lang="en-US"/>
          </a:p>
        </p:txBody>
      </p:sp>
    </p:spTree>
    <p:extLst>
      <p:ext uri="{BB962C8B-B14F-4D97-AF65-F5344CB8AC3E}">
        <p14:creationId xmlns:p14="http://schemas.microsoft.com/office/powerpoint/2010/main" val="2857123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Rapid Product Iterations on the Frontend</a:t>
            </a:r>
          </a:p>
          <a:p>
            <a:pPr algn="l" fontAlgn="base"/>
            <a:endParaRPr lang="en-US" b="1" i="0" dirty="0">
              <a:solidFill>
                <a:srgbClr val="172A3A"/>
              </a:solidFill>
              <a:effectLst/>
              <a:latin typeface="Open Sans" panose="020B0606030504020204" pitchFamily="34" charset="0"/>
            </a:endParaRPr>
          </a:p>
          <a:p>
            <a:pPr algn="l" fontAlgn="base"/>
            <a:r>
              <a:rPr lang="en-US" b="0" i="0" dirty="0">
                <a:effectLst/>
                <a:latin typeface="Open Sans" panose="020B0606030504020204" pitchFamily="34" charset="0"/>
              </a:rPr>
              <a:t>A common pattern with REST APIs is to structure the endpoints according to the views that you have inside your app. This is handy since it allows for the client to get all required information for a particular view by simply accessing the corresponding endpoint.</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major drawback of this approach is that it doesn’t allow for rapid iterations on the frontend. With every change that is made to the UI, there is a high risk that now there is more (or less) data required than before. Consequently, the backend needs to be adjusted as well to account for the new data needs. This kills productivity and notably slows down the ability to incorporate user feedback into a product.</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With </a:t>
            </a:r>
            <a:r>
              <a:rPr lang="en-US" b="0" i="0" dirty="0" err="1">
                <a:effectLst/>
                <a:latin typeface="Open Sans" panose="020B0606030504020204" pitchFamily="34" charset="0"/>
              </a:rPr>
              <a:t>GraphQL</a:t>
            </a:r>
            <a:r>
              <a:rPr lang="en-US" b="0" i="0" dirty="0">
                <a:effectLst/>
                <a:latin typeface="Open Sans" panose="020B0606030504020204" pitchFamily="34" charset="0"/>
              </a:rPr>
              <a:t>, this problem is solved. Thanks to the flexible nature of </a:t>
            </a:r>
            <a:r>
              <a:rPr lang="en-US" b="0" i="0" dirty="0" err="1">
                <a:effectLst/>
                <a:latin typeface="Open Sans" panose="020B0606030504020204" pitchFamily="34" charset="0"/>
              </a:rPr>
              <a:t>GraphQL</a:t>
            </a:r>
            <a:r>
              <a:rPr lang="en-US" b="0" i="0" dirty="0">
                <a:effectLst/>
                <a:latin typeface="Open Sans" panose="020B0606030504020204" pitchFamily="34" charset="0"/>
              </a:rPr>
              <a:t>, changes on the client-side can be made without any extra work on the server. Since clients can specify their exact data requirements, no backend engineer needs to make adjustments when the design and data needs on the frontend change.</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Insightful Analytics on the Backend</a:t>
            </a:r>
          </a:p>
          <a:p>
            <a:pPr algn="l" fontAlgn="base"/>
            <a:endParaRPr lang="en-US" b="1" i="0" dirty="0">
              <a:solidFill>
                <a:srgbClr val="172A3A"/>
              </a:solidFill>
              <a:effectLst/>
              <a:latin typeface="Open Sans" panose="020B0606030504020204" pitchFamily="34" charset="0"/>
            </a:endParaRPr>
          </a:p>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allows you to have fine-grained insights about the data that’s requested on the backend.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As each client specifies exactly what information it’s interested in, it is possible to gain a deep understanding of how the available data is being used. This can for example help in evolving an API and deprecating specific fields that are not requested by any clients any more.</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With </a:t>
            </a:r>
            <a:r>
              <a:rPr lang="en-US" b="0" i="0" dirty="0" err="1">
                <a:effectLst/>
                <a:latin typeface="Open Sans" panose="020B0606030504020204" pitchFamily="34" charset="0"/>
              </a:rPr>
              <a:t>GraphQL</a:t>
            </a:r>
            <a:r>
              <a:rPr lang="en-US" b="0" i="0" dirty="0">
                <a:effectLst/>
                <a:latin typeface="Open Sans" panose="020B0606030504020204" pitchFamily="34" charset="0"/>
              </a:rPr>
              <a:t>, you can also do low-level performance monitoring of the requests that are processed by your server. </a:t>
            </a:r>
            <a:r>
              <a:rPr lang="en-US" b="0" i="0" dirty="0" err="1">
                <a:effectLst/>
                <a:latin typeface="Open Sans" panose="020B0606030504020204" pitchFamily="34" charset="0"/>
              </a:rPr>
              <a:t>GraphQL</a:t>
            </a:r>
            <a:r>
              <a:rPr lang="en-US" b="0" i="0" dirty="0">
                <a:effectLst/>
                <a:latin typeface="Open Sans" panose="020B0606030504020204" pitchFamily="34" charset="0"/>
              </a:rPr>
              <a:t> uses the concept of </a:t>
            </a:r>
            <a:r>
              <a:rPr lang="en-US" b="0" i="1" dirty="0">
                <a:effectLst/>
                <a:latin typeface="Open Sans" panose="020B0606030504020204" pitchFamily="34" charset="0"/>
              </a:rPr>
              <a:t>resolver functions</a:t>
            </a:r>
            <a:r>
              <a:rPr lang="en-US" b="0" i="0" dirty="0">
                <a:effectLst/>
                <a:latin typeface="Open Sans" panose="020B0606030504020204" pitchFamily="34" charset="0"/>
              </a:rPr>
              <a:t> to collect the data that’s requested by a client. Instrumenting and measuring performance of these resolvers provides crucial insights about bottlenecks in your system.</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Benefits of a Schema &amp; Type System</a:t>
            </a:r>
          </a:p>
          <a:p>
            <a:pPr algn="l" fontAlgn="base"/>
            <a:endParaRPr lang="en-US" b="0" i="0" dirty="0">
              <a:effectLst/>
              <a:latin typeface="Open Sans" panose="020B0606030504020204" pitchFamily="34" charset="0"/>
            </a:endParaRPr>
          </a:p>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uses a strong type system to define the capabilities of an API.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All the types that are exposed in an API are written down in a </a:t>
            </a:r>
            <a:r>
              <a:rPr lang="en-US" b="0" i="1" dirty="0">
                <a:effectLst/>
                <a:latin typeface="Open Sans" panose="020B0606030504020204" pitchFamily="34" charset="0"/>
              </a:rPr>
              <a:t>schema</a:t>
            </a:r>
            <a:r>
              <a:rPr lang="en-US" b="0" i="0" dirty="0">
                <a:effectLst/>
                <a:latin typeface="Open Sans" panose="020B0606030504020204" pitchFamily="34" charset="0"/>
              </a:rPr>
              <a:t> using the </a:t>
            </a:r>
            <a:r>
              <a:rPr lang="en-US" b="0" i="0" dirty="0" err="1">
                <a:effectLst/>
                <a:latin typeface="Open Sans" panose="020B0606030504020204" pitchFamily="34" charset="0"/>
              </a:rPr>
              <a:t>GraphQL</a:t>
            </a:r>
            <a:r>
              <a:rPr lang="en-US" b="0" i="0" dirty="0">
                <a:effectLst/>
                <a:latin typeface="Open Sans" panose="020B0606030504020204" pitchFamily="34" charset="0"/>
              </a:rPr>
              <a:t> Schema Definition Language (SDL).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This schema serves as the contract between the client and the server to define how a client can access the data.</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Once the schema is defined, the teams working on frontend and backends can do their work without further communication since they both are aware of the definite structure of the data that’s sent over the network.</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Frontend teams can easily test their applications by mocking the required data structures.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Once the server is ready, the switch can be flipped for the client apps to load the data from the actual API.</a:t>
            </a:r>
          </a:p>
        </p:txBody>
      </p:sp>
      <p:sp>
        <p:nvSpPr>
          <p:cNvPr id="4" name="Slide Number Placeholder 3"/>
          <p:cNvSpPr>
            <a:spLocks noGrp="1"/>
          </p:cNvSpPr>
          <p:nvPr>
            <p:ph type="sldNum" sz="quarter" idx="5"/>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000000"/>
                </a:solidFill>
                <a:effectLst/>
                <a:latin typeface="Open Sans" panose="020B0606030504020204" pitchFamily="34" charset="0"/>
              </a:rPr>
              <a:t>Core Concepts</a:t>
            </a:r>
          </a:p>
          <a:p>
            <a:pPr algn="l" fontAlgn="base"/>
            <a:r>
              <a:rPr lang="en-US" b="0" i="0" dirty="0">
                <a:effectLst/>
                <a:latin typeface="Open Sans" panose="020B0606030504020204" pitchFamily="34" charset="0"/>
              </a:rPr>
              <a:t>In this part, </a:t>
            </a:r>
          </a:p>
          <a:p>
            <a:pPr algn="l" fontAlgn="base"/>
            <a:r>
              <a:rPr lang="en-US" b="0" i="0" dirty="0">
                <a:effectLst/>
                <a:latin typeface="Open Sans" panose="020B0606030504020204" pitchFamily="34" charset="0"/>
              </a:rPr>
              <a:t>you’ll learn about some fundamental language constructs of </a:t>
            </a:r>
            <a:r>
              <a:rPr lang="en-US" b="0" i="0" dirty="0" err="1">
                <a:effectLst/>
                <a:latin typeface="Open Sans" panose="020B0606030504020204" pitchFamily="34" charset="0"/>
              </a:rPr>
              <a:t>GraphQL</a:t>
            </a:r>
            <a:r>
              <a:rPr lang="en-US" b="0" i="0" dirty="0">
                <a:effectLst/>
                <a:latin typeface="Open Sans" panose="020B0606030504020204" pitchFamily="34" charset="0"/>
              </a:rPr>
              <a:t>. That includes a first glimpse at the syntax for defining </a:t>
            </a:r>
            <a:r>
              <a:rPr lang="en-US" b="0" i="1" dirty="0">
                <a:effectLst/>
                <a:latin typeface="Open Sans" panose="020B0606030504020204" pitchFamily="34" charset="0"/>
              </a:rPr>
              <a:t>types</a:t>
            </a:r>
            <a:r>
              <a:rPr lang="en-US" b="0" i="0" dirty="0">
                <a:effectLst/>
                <a:latin typeface="Open Sans" panose="020B0606030504020204" pitchFamily="34" charset="0"/>
              </a:rPr>
              <a:t> as well as sending </a:t>
            </a:r>
            <a:r>
              <a:rPr lang="en-US" b="0" i="1" dirty="0">
                <a:effectLst/>
                <a:latin typeface="Open Sans" panose="020B0606030504020204" pitchFamily="34" charset="0"/>
              </a:rPr>
              <a:t>queries</a:t>
            </a:r>
            <a:r>
              <a:rPr lang="en-US" b="0" i="0" dirty="0">
                <a:effectLst/>
                <a:latin typeface="Open Sans" panose="020B0606030504020204" pitchFamily="34" charset="0"/>
              </a:rPr>
              <a:t> and </a:t>
            </a:r>
            <a:r>
              <a:rPr lang="en-US" b="0" i="1" dirty="0">
                <a:effectLst/>
                <a:latin typeface="Open Sans" panose="020B0606030504020204" pitchFamily="34" charset="0"/>
              </a:rPr>
              <a:t>mutations</a:t>
            </a:r>
            <a:r>
              <a:rPr lang="en-US" b="0" i="0" dirty="0">
                <a:effectLst/>
                <a:latin typeface="Open Sans" panose="020B0606030504020204" pitchFamily="34" charset="0"/>
              </a:rPr>
              <a:t>.</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236457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err="1">
                <a:solidFill>
                  <a:srgbClr val="172A3A"/>
                </a:solidFill>
                <a:effectLst/>
                <a:latin typeface="Open Sans" panose="020B0606030504020204" pitchFamily="34" charset="0"/>
              </a:rPr>
              <a:t>GraphQL</a:t>
            </a:r>
            <a:r>
              <a:rPr lang="en-US" b="1" i="0" dirty="0">
                <a:solidFill>
                  <a:srgbClr val="172A3A"/>
                </a:solidFill>
                <a:effectLst/>
                <a:latin typeface="Open Sans" panose="020B0606030504020204" pitchFamily="34" charset="0"/>
              </a:rPr>
              <a:t> - A Query Language for APIs</a:t>
            </a:r>
          </a:p>
          <a:p>
            <a:pPr algn="l" fontAlgn="base"/>
            <a:r>
              <a:rPr lang="en-US" b="0" i="0" dirty="0">
                <a:effectLst/>
                <a:latin typeface="Open Sans" panose="020B0606030504020204" pitchFamily="34" charset="0"/>
              </a:rPr>
              <a:t>Most applications today have the need to fetch data from a server where that data is stored in a database. It’s the responsibility of the API to provide an interface to the stored data that fits an application’s needs.</a:t>
            </a:r>
          </a:p>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is often confused with being a database technology. This is a misconception, </a:t>
            </a:r>
            <a:r>
              <a:rPr lang="en-US" b="0" i="0" dirty="0" err="1">
                <a:effectLst/>
                <a:latin typeface="Open Sans" panose="020B0606030504020204" pitchFamily="34" charset="0"/>
              </a:rPr>
              <a:t>GraphQL</a:t>
            </a:r>
            <a:r>
              <a:rPr lang="en-US" b="0" i="0" dirty="0">
                <a:effectLst/>
                <a:latin typeface="Open Sans" panose="020B0606030504020204" pitchFamily="34" charset="0"/>
              </a:rPr>
              <a:t> is a </a:t>
            </a:r>
            <a:r>
              <a:rPr lang="en-US" b="0" i="1" dirty="0">
                <a:effectLst/>
                <a:latin typeface="Open Sans" panose="020B0606030504020204" pitchFamily="34" charset="0"/>
              </a:rPr>
              <a:t>query language</a:t>
            </a:r>
            <a:r>
              <a:rPr lang="en-US" b="0" i="0" dirty="0">
                <a:effectLst/>
                <a:latin typeface="Open Sans" panose="020B0606030504020204" pitchFamily="34" charset="0"/>
              </a:rPr>
              <a:t> for APIs - not databases. In that sense it’s database agnostic and effectively can be used in any context where an API is used.</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3</a:t>
            </a:fld>
            <a:endParaRPr lang="en-US"/>
          </a:p>
        </p:txBody>
      </p:sp>
    </p:spTree>
    <p:extLst>
      <p:ext uri="{BB962C8B-B14F-4D97-AF65-F5344CB8AC3E}">
        <p14:creationId xmlns:p14="http://schemas.microsoft.com/office/powerpoint/2010/main" val="207397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The Schema Definition Language (SDL)</a:t>
            </a:r>
          </a:p>
          <a:p>
            <a:pPr algn="l" fontAlgn="base"/>
            <a:endParaRPr lang="en-US" b="1" i="0" dirty="0">
              <a:solidFill>
                <a:srgbClr val="172A3A"/>
              </a:solidFill>
              <a:effectLst/>
              <a:latin typeface="Open Sans" panose="020B0606030504020204" pitchFamily="34" charset="0"/>
            </a:endParaRPr>
          </a:p>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has its own type system that’s used to define the </a:t>
            </a:r>
            <a:r>
              <a:rPr lang="en-US" b="0" i="1" dirty="0">
                <a:effectLst/>
                <a:latin typeface="Open Sans" panose="020B0606030504020204" pitchFamily="34" charset="0"/>
              </a:rPr>
              <a:t>schema</a:t>
            </a:r>
            <a:r>
              <a:rPr lang="en-US" b="0" i="0" dirty="0">
                <a:effectLst/>
                <a:latin typeface="Open Sans" panose="020B0606030504020204" pitchFamily="34" charset="0"/>
              </a:rPr>
              <a:t> of an API. The syntax for writing schemas is called </a:t>
            </a:r>
            <a:r>
              <a:rPr lang="en-US" b="0" i="0" u="none" strike="noStrike" dirty="0">
                <a:solidFill>
                  <a:srgbClr val="2A7ED2"/>
                </a:solidFill>
                <a:effectLst/>
                <a:latin typeface="Open Sans" panose="020B0606030504020204" pitchFamily="34" charset="0"/>
                <a:hlinkClick r:id="rId3"/>
              </a:rPr>
              <a:t>Schema Definition Language</a:t>
            </a:r>
            <a:r>
              <a:rPr lang="en-US" b="0" i="0" dirty="0">
                <a:effectLst/>
                <a:latin typeface="Open Sans" panose="020B0606030504020204" pitchFamily="34" charset="0"/>
              </a:rPr>
              <a:t> (SDL).</a:t>
            </a:r>
          </a:p>
          <a:p>
            <a:pPr algn="l" fontAlgn="base"/>
            <a:r>
              <a:rPr lang="en-US" b="0" i="0" dirty="0">
                <a:effectLst/>
                <a:latin typeface="Open Sans" panose="020B0606030504020204" pitchFamily="34" charset="0"/>
              </a:rPr>
              <a:t>Here is an example of how we can use the SDL to define a simple type called Person:</a:t>
            </a:r>
          </a:p>
          <a:p>
            <a:pPr algn="l" fontAlgn="base"/>
            <a:endParaRPr lang="en-US" b="0" i="0" dirty="0">
              <a:effectLst/>
              <a:latin typeface="Open Sans" panose="020B0606030504020204" pitchFamily="34" charset="0"/>
            </a:endParaRPr>
          </a:p>
          <a:p>
            <a:pPr algn="l" fontAlgn="base"/>
            <a:r>
              <a:rPr lang="en-US" b="1" i="1" dirty="0">
                <a:effectLst/>
                <a:latin typeface="Open Sans" panose="020B0606030504020204" pitchFamily="34" charset="0"/>
              </a:rPr>
              <a:t>type Person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00A4DB"/>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String</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00A4DB"/>
                </a:solidFill>
                <a:effectLst/>
                <a:latin typeface="Open Sans" panose="020B0606030504020204" pitchFamily="34" charset="0"/>
              </a:rPr>
              <a:t>age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Int</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This type has two </a:t>
            </a:r>
            <a:r>
              <a:rPr lang="en-US" b="0" i="1" dirty="0">
                <a:effectLst/>
                <a:latin typeface="Open Sans" panose="020B0606030504020204" pitchFamily="34" charset="0"/>
              </a:rPr>
              <a:t>fields</a:t>
            </a:r>
            <a:r>
              <a:rPr lang="en-US" b="0" i="0" dirty="0">
                <a:effectLst/>
                <a:latin typeface="Open Sans" panose="020B0606030504020204" pitchFamily="34" charset="0"/>
              </a:rPr>
              <a:t>, they’re called name and age and are respectively of type String and Int. The ! following the type means that this field is </a:t>
            </a:r>
            <a:r>
              <a:rPr lang="en-US" b="0" i="1" dirty="0">
                <a:effectLst/>
                <a:latin typeface="Open Sans" panose="020B0606030504020204" pitchFamily="34" charset="0"/>
              </a:rPr>
              <a:t>required</a:t>
            </a:r>
            <a:r>
              <a:rPr lang="en-US" b="0" i="0" dirty="0">
                <a:effectLst/>
                <a:latin typeface="Open Sans" panose="020B0606030504020204" pitchFamily="34" charset="0"/>
              </a:rPr>
              <a:t>.</a:t>
            </a:r>
          </a:p>
          <a:p>
            <a:pPr algn="l" fontAlgn="base"/>
            <a:r>
              <a:rPr lang="en-US" b="0" i="0" dirty="0">
                <a:effectLst/>
                <a:latin typeface="Open Sans" panose="020B0606030504020204" pitchFamily="34" charset="0"/>
              </a:rPr>
              <a:t>It’s also possible to express relationships between types. In the example of a </a:t>
            </a:r>
            <a:r>
              <a:rPr lang="en-US" b="0" i="1" dirty="0">
                <a:effectLst/>
                <a:latin typeface="Open Sans" panose="020B0606030504020204" pitchFamily="34" charset="0"/>
              </a:rPr>
              <a:t>blogging</a:t>
            </a:r>
            <a:r>
              <a:rPr lang="en-US" b="0" i="0" dirty="0">
                <a:effectLst/>
                <a:latin typeface="Open Sans" panose="020B0606030504020204" pitchFamily="34" charset="0"/>
              </a:rPr>
              <a:t> application, a Person could be associated with a Post:</a:t>
            </a:r>
          </a:p>
          <a:p>
            <a:pPr algn="l" fontAlgn="base"/>
            <a:r>
              <a:rPr lang="en-US" b="0" i="0" dirty="0">
                <a:effectLst/>
                <a:latin typeface="Open Sans" panose="020B0606030504020204" pitchFamily="34" charset="0"/>
              </a:rPr>
              <a:t>type Post </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r>
              <a:rPr lang="en-US" b="0" i="0" dirty="0">
                <a:solidFill>
                  <a:srgbClr val="00A4DB"/>
                </a:solidFill>
                <a:effectLst/>
                <a:latin typeface="Open Sans" panose="020B0606030504020204" pitchFamily="34" charset="0"/>
              </a:rPr>
              <a:t>title</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String</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r>
              <a:rPr lang="en-US" b="0" i="0" dirty="0">
                <a:solidFill>
                  <a:srgbClr val="00A4DB"/>
                </a:solidFill>
                <a:effectLst/>
                <a:latin typeface="Open Sans" panose="020B0606030504020204" pitchFamily="34" charset="0"/>
              </a:rPr>
              <a:t>author</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Person</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Conversely, the other end of the relationship needs to be placed on the Person type:</a:t>
            </a:r>
          </a:p>
          <a:p>
            <a:pPr algn="l" fontAlgn="base"/>
            <a:r>
              <a:rPr lang="en-US" b="1" i="1" dirty="0">
                <a:effectLst/>
                <a:latin typeface="Open Sans" panose="020B0606030504020204" pitchFamily="34" charset="0"/>
              </a:rPr>
              <a:t>type Person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00A4DB"/>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String</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00A4DB"/>
                </a:solidFill>
                <a:effectLst/>
                <a:latin typeface="Open Sans" panose="020B0606030504020204" pitchFamily="34" charset="0"/>
              </a:rPr>
              <a:t>age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Int</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00A4DB"/>
                </a:solidFill>
                <a:effectLst/>
                <a:latin typeface="Open Sans" panose="020B0606030504020204" pitchFamily="34" charset="0"/>
              </a:rPr>
              <a:t>posts</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Post</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Note that we just created a </a:t>
            </a:r>
            <a:r>
              <a:rPr lang="en-US" b="0" i="1" dirty="0">
                <a:effectLst/>
                <a:latin typeface="Open Sans" panose="020B0606030504020204" pitchFamily="34" charset="0"/>
              </a:rPr>
              <a:t>one-to-many</a:t>
            </a:r>
            <a:r>
              <a:rPr lang="en-US" b="0" i="0" dirty="0">
                <a:effectLst/>
                <a:latin typeface="Open Sans" panose="020B0606030504020204" pitchFamily="34" charset="0"/>
              </a:rPr>
              <a:t>-relationship between Person and Post since the posts field on Person is actually an </a:t>
            </a:r>
            <a:r>
              <a:rPr lang="en-US" b="0" i="1" dirty="0">
                <a:effectLst/>
                <a:latin typeface="Open Sans" panose="020B0606030504020204" pitchFamily="34" charset="0"/>
              </a:rPr>
              <a:t>array</a:t>
            </a:r>
            <a:r>
              <a:rPr lang="en-US" b="0" i="0" dirty="0">
                <a:effectLst/>
                <a:latin typeface="Open Sans" panose="020B0606030504020204" pitchFamily="34" charset="0"/>
              </a:rPr>
              <a:t> of posts.</a:t>
            </a:r>
          </a:p>
        </p:txBody>
      </p:sp>
      <p:sp>
        <p:nvSpPr>
          <p:cNvPr id="4" name="Slide Number Placeholder 3"/>
          <p:cNvSpPr>
            <a:spLocks noGrp="1"/>
          </p:cNvSpPr>
          <p:nvPr>
            <p:ph type="sldNum" sz="quarter" idx="5"/>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Fetching Data with Queries</a:t>
            </a:r>
          </a:p>
          <a:p>
            <a:pPr algn="l" fontAlgn="base"/>
            <a:endParaRPr lang="en-US" b="1" i="0" dirty="0">
              <a:solidFill>
                <a:srgbClr val="172A3A"/>
              </a:solidFill>
              <a:effectLst/>
              <a:latin typeface="Open Sans" panose="020B0606030504020204" pitchFamily="34" charset="0"/>
            </a:endParaRPr>
          </a:p>
          <a:p>
            <a:pPr algn="l" fontAlgn="base"/>
            <a:r>
              <a:rPr lang="en-US" b="0" i="0" dirty="0">
                <a:effectLst/>
                <a:latin typeface="Open Sans" panose="020B0606030504020204" pitchFamily="34" charset="0"/>
              </a:rPr>
              <a:t>When working with REST APIs, data is loaded from specific endpoints. Each endpoint has a clearly defined structure of the information that it returns. This means that the data requirements of a client are effectively </a:t>
            </a:r>
            <a:r>
              <a:rPr lang="en-US" b="0" i="1" dirty="0">
                <a:effectLst/>
                <a:latin typeface="Open Sans" panose="020B0606030504020204" pitchFamily="34" charset="0"/>
              </a:rPr>
              <a:t>encoded</a:t>
            </a:r>
            <a:r>
              <a:rPr lang="en-US" b="0" i="0" dirty="0">
                <a:effectLst/>
                <a:latin typeface="Open Sans" panose="020B0606030504020204" pitchFamily="34" charset="0"/>
              </a:rPr>
              <a:t> in the URL that it connects to.</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approach that’s taken in </a:t>
            </a:r>
            <a:r>
              <a:rPr lang="en-US" b="0" i="0" dirty="0" err="1">
                <a:effectLst/>
                <a:latin typeface="Open Sans" panose="020B0606030504020204" pitchFamily="34" charset="0"/>
              </a:rPr>
              <a:t>GraphQL</a:t>
            </a:r>
            <a:r>
              <a:rPr lang="en-US" b="0" i="0" dirty="0">
                <a:effectLst/>
                <a:latin typeface="Open Sans" panose="020B0606030504020204" pitchFamily="34" charset="0"/>
              </a:rPr>
              <a:t> is radically different. Instead of having multiple endpoints that return fixed data structures, </a:t>
            </a:r>
            <a:r>
              <a:rPr lang="en-US" b="0" i="0" dirty="0" err="1">
                <a:effectLst/>
                <a:latin typeface="Open Sans" panose="020B0606030504020204" pitchFamily="34" charset="0"/>
              </a:rPr>
              <a:t>GraphQL</a:t>
            </a:r>
            <a:r>
              <a:rPr lang="en-US" b="0" i="0" dirty="0">
                <a:effectLst/>
                <a:latin typeface="Open Sans" panose="020B0606030504020204" pitchFamily="34" charset="0"/>
              </a:rPr>
              <a:t> APIs typically only expose </a:t>
            </a:r>
            <a:r>
              <a:rPr lang="en-US" b="0" i="1" dirty="0">
                <a:effectLst/>
                <a:latin typeface="Open Sans" panose="020B0606030504020204" pitchFamily="34" charset="0"/>
              </a:rPr>
              <a:t>a single endpoint</a:t>
            </a:r>
            <a:r>
              <a:rPr lang="en-US" b="0" i="0" dirty="0">
                <a:effectLst/>
                <a:latin typeface="Open Sans" panose="020B0606030504020204" pitchFamily="34" charset="0"/>
              </a:rPr>
              <a:t>. This works because the structure of the data that’s returned is not fixed. Instead, it’s completely flexible and lets the client decide what data is actually needed.</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That means that the client needs to send more </a:t>
            </a:r>
            <a:r>
              <a:rPr lang="en-US" b="0" i="1" dirty="0">
                <a:effectLst/>
                <a:latin typeface="Open Sans" panose="020B0606030504020204" pitchFamily="34" charset="0"/>
              </a:rPr>
              <a:t>information</a:t>
            </a:r>
            <a:r>
              <a:rPr lang="en-US" b="0" i="0" dirty="0">
                <a:effectLst/>
                <a:latin typeface="Open Sans" panose="020B0606030504020204" pitchFamily="34" charset="0"/>
              </a:rPr>
              <a:t> to the server to express its data needs - this information is called a </a:t>
            </a:r>
            <a:r>
              <a:rPr lang="en-US" b="0" i="1" dirty="0">
                <a:effectLst/>
                <a:latin typeface="Open Sans" panose="020B0606030504020204" pitchFamily="34" charset="0"/>
              </a:rPr>
              <a:t>query</a:t>
            </a:r>
            <a:r>
              <a:rPr lang="en-US" b="0" i="0" dirty="0">
                <a:effectLst/>
                <a:latin typeface="Open Sans" panose="020B0606030504020204" pitchFamily="34" charset="0"/>
              </a:rPr>
              <a:t>.</a:t>
            </a:r>
          </a:p>
          <a:p>
            <a:pPr algn="l" fontAlgn="base"/>
            <a:endParaRPr lang="en-US" b="0" i="0" dirty="0">
              <a:effectLst/>
              <a:latin typeface="Open Sans" panose="020B0606030504020204" pitchFamily="34" charset="0"/>
            </a:endParaRPr>
          </a:p>
          <a:p>
            <a:pPr algn="l" fontAlgn="base"/>
            <a:r>
              <a:rPr lang="en-US" b="1" i="0" dirty="0">
                <a:solidFill>
                  <a:srgbClr val="172A3A"/>
                </a:solidFill>
                <a:effectLst/>
                <a:latin typeface="Open Sans" panose="020B0606030504020204" pitchFamily="34" charset="0"/>
              </a:rPr>
              <a:t>Basic Queries</a:t>
            </a:r>
          </a:p>
          <a:p>
            <a:pPr algn="l" fontAlgn="base"/>
            <a:r>
              <a:rPr lang="en-US" b="0" i="0" dirty="0">
                <a:effectLst/>
                <a:latin typeface="Open Sans" panose="020B0606030504020204" pitchFamily="34" charset="0"/>
              </a:rPr>
              <a:t>Let’s take a look at an example query that a client could send to a server:</a:t>
            </a:r>
          </a:p>
          <a:p>
            <a:pPr algn="l" fontAlgn="base"/>
            <a:endParaRPr lang="en-US" b="0" i="0" dirty="0">
              <a:solidFill>
                <a:srgbClr val="393A34"/>
              </a:solidFill>
              <a:effectLst/>
              <a:latin typeface="Open Sans" panose="020B0606030504020204" pitchFamily="34" charset="0"/>
            </a:endParaRPr>
          </a:p>
          <a:p>
            <a:pPr algn="l" fontAlgn="base"/>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err="1">
                <a:effectLst/>
                <a:latin typeface="Open Sans" panose="020B0606030504020204" pitchFamily="34" charset="0"/>
              </a:rPr>
              <a:t>allPersons</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name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a:t>
            </a:r>
            <a:r>
              <a:rPr lang="en-US" b="0" i="0" dirty="0" err="1">
                <a:effectLst/>
                <a:latin typeface="Open Sans" panose="020B0606030504020204" pitchFamily="34" charset="0"/>
              </a:rPr>
              <a:t>allPersons</a:t>
            </a:r>
            <a:r>
              <a:rPr lang="en-US" b="0" i="0" dirty="0">
                <a:effectLst/>
                <a:latin typeface="Open Sans" panose="020B0606030504020204" pitchFamily="34" charset="0"/>
              </a:rPr>
              <a:t> field in this query is called the </a:t>
            </a:r>
            <a:r>
              <a:rPr lang="en-US" b="0" i="1" dirty="0">
                <a:effectLst/>
                <a:latin typeface="Open Sans" panose="020B0606030504020204" pitchFamily="34" charset="0"/>
              </a:rPr>
              <a:t>root field</a:t>
            </a:r>
            <a:r>
              <a:rPr lang="en-US" b="0" i="0" dirty="0">
                <a:effectLst/>
                <a:latin typeface="Open Sans" panose="020B0606030504020204" pitchFamily="34" charset="0"/>
              </a:rPr>
              <a:t> of the query. Everything that follows the root field, is called the </a:t>
            </a:r>
            <a:r>
              <a:rPr lang="en-US" b="0" i="1" dirty="0">
                <a:effectLst/>
                <a:latin typeface="Open Sans" panose="020B0606030504020204" pitchFamily="34" charset="0"/>
              </a:rPr>
              <a:t>payload</a:t>
            </a:r>
            <a:r>
              <a:rPr lang="en-US" b="0" i="0" dirty="0">
                <a:effectLst/>
                <a:latin typeface="Open Sans" panose="020B0606030504020204" pitchFamily="34" charset="0"/>
              </a:rPr>
              <a:t> of the query. The only field that’s specified in this query’s payload is name.</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This query would return a list of all persons currently stored in the database. Here’s an example response:</a:t>
            </a:r>
          </a:p>
          <a:p>
            <a:pPr algn="l" fontAlgn="base"/>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a:t>
            </a:r>
            <a:r>
              <a:rPr lang="en-US" b="1" i="1" dirty="0" err="1">
                <a:solidFill>
                  <a:srgbClr val="E3116C"/>
                </a:solidFill>
                <a:effectLst/>
                <a:latin typeface="Open Sans" panose="020B0606030504020204" pitchFamily="34" charset="0"/>
              </a:rPr>
              <a:t>allPersons</a:t>
            </a:r>
            <a:r>
              <a:rPr lang="en-US" b="1" i="1" dirty="0">
                <a:solidFill>
                  <a:srgbClr val="E3116C"/>
                </a:solidFill>
                <a:effectLst/>
                <a:latin typeface="Open Sans" panose="020B0606030504020204" pitchFamily="34" charset="0"/>
              </a:rPr>
              <a:t>"</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"Johnny"</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"Sarah"</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"Alice"</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Notice that each person only has the name in the response, but the age is not returned by the server. That’s exactly because name was the only field that was specified in the query.</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If the client also needed the persons’ age, all it has to do is slightly adjust the query and include the new field in the query’s payload:</a:t>
            </a:r>
          </a:p>
          <a:p>
            <a:pPr algn="l" fontAlgn="base"/>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err="1">
                <a:effectLst/>
                <a:latin typeface="Open Sans" panose="020B0606030504020204" pitchFamily="34" charset="0"/>
              </a:rPr>
              <a:t>allPersons</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name age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One of the major advantages of </a:t>
            </a:r>
            <a:r>
              <a:rPr lang="en-US" b="0" i="0" dirty="0" err="1">
                <a:effectLst/>
                <a:latin typeface="Open Sans" panose="020B0606030504020204" pitchFamily="34" charset="0"/>
              </a:rPr>
              <a:t>GraphQL</a:t>
            </a:r>
            <a:r>
              <a:rPr lang="en-US" b="0" i="0" dirty="0">
                <a:effectLst/>
                <a:latin typeface="Open Sans" panose="020B0606030504020204" pitchFamily="34" charset="0"/>
              </a:rPr>
              <a:t> is that it allows for naturally querying </a:t>
            </a:r>
            <a:r>
              <a:rPr lang="en-US" b="0" i="1" dirty="0">
                <a:effectLst/>
                <a:latin typeface="Open Sans" panose="020B0606030504020204" pitchFamily="34" charset="0"/>
              </a:rPr>
              <a:t>nested</a:t>
            </a:r>
            <a:r>
              <a:rPr lang="en-US" b="0" i="0" dirty="0">
                <a:effectLst/>
                <a:latin typeface="Open Sans" panose="020B0606030504020204" pitchFamily="34" charset="0"/>
              </a:rPr>
              <a:t> information. For example, if you wanted to load all the posts that a Person has written, you could simply follow the structure of your types to request this information:</a:t>
            </a:r>
          </a:p>
          <a:p>
            <a:pPr algn="l" fontAlgn="base"/>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err="1">
                <a:effectLst/>
                <a:latin typeface="Open Sans" panose="020B0606030504020204" pitchFamily="34" charset="0"/>
              </a:rPr>
              <a:t>allPersons</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name age posts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title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1" i="0" dirty="0">
              <a:solidFill>
                <a:srgbClr val="172A3A"/>
              </a:solidFill>
              <a:effectLst/>
              <a:latin typeface="Open Sans" panose="020B0606030504020204" pitchFamily="34" charset="0"/>
            </a:endParaRPr>
          </a:p>
          <a:p>
            <a:pPr algn="l" fontAlgn="base"/>
            <a:r>
              <a:rPr lang="en-US" b="1" i="0" dirty="0">
                <a:solidFill>
                  <a:srgbClr val="172A3A"/>
                </a:solidFill>
                <a:effectLst/>
                <a:latin typeface="Open Sans" panose="020B0606030504020204" pitchFamily="34" charset="0"/>
              </a:rPr>
              <a:t>Queries with Arguments</a:t>
            </a:r>
          </a:p>
          <a:p>
            <a:pPr algn="l" fontAlgn="base"/>
            <a:r>
              <a:rPr lang="en-US" b="0" i="0" dirty="0">
                <a:effectLst/>
                <a:latin typeface="Open Sans" panose="020B0606030504020204" pitchFamily="34" charset="0"/>
              </a:rPr>
              <a:t>In </a:t>
            </a:r>
            <a:r>
              <a:rPr lang="en-US" b="0" i="0" dirty="0" err="1">
                <a:effectLst/>
                <a:latin typeface="Open Sans" panose="020B0606030504020204" pitchFamily="34" charset="0"/>
              </a:rPr>
              <a:t>GraphQL</a:t>
            </a:r>
            <a:r>
              <a:rPr lang="en-US" b="0" i="0" dirty="0">
                <a:effectLst/>
                <a:latin typeface="Open Sans" panose="020B0606030504020204" pitchFamily="34" charset="0"/>
              </a:rPr>
              <a:t>, each </a:t>
            </a:r>
            <a:r>
              <a:rPr lang="en-US" b="0" i="1" dirty="0">
                <a:effectLst/>
                <a:latin typeface="Open Sans" panose="020B0606030504020204" pitchFamily="34" charset="0"/>
              </a:rPr>
              <a:t>field</a:t>
            </a:r>
            <a:r>
              <a:rPr lang="en-US" b="0" i="0" dirty="0">
                <a:effectLst/>
                <a:latin typeface="Open Sans" panose="020B0606030504020204" pitchFamily="34" charset="0"/>
              </a:rPr>
              <a:t> can have zero or more arguments if that’s specified in the </a:t>
            </a:r>
            <a:r>
              <a:rPr lang="en-US" b="0" i="1" dirty="0">
                <a:effectLst/>
                <a:latin typeface="Open Sans" panose="020B0606030504020204" pitchFamily="34" charset="0"/>
              </a:rPr>
              <a:t>schema</a:t>
            </a:r>
            <a:r>
              <a:rPr lang="en-US" b="0" i="0" dirty="0">
                <a:effectLst/>
                <a:latin typeface="Open Sans" panose="020B0606030504020204" pitchFamily="34" charset="0"/>
              </a:rPr>
              <a:t>. For example, the </a:t>
            </a:r>
            <a:r>
              <a:rPr lang="en-US" b="0" i="0" dirty="0" err="1">
                <a:effectLst/>
                <a:latin typeface="Open Sans" panose="020B0606030504020204" pitchFamily="34" charset="0"/>
              </a:rPr>
              <a:t>allPersons</a:t>
            </a:r>
            <a:r>
              <a:rPr lang="en-US" b="0" i="0" dirty="0">
                <a:effectLst/>
                <a:latin typeface="Open Sans" panose="020B0606030504020204" pitchFamily="34" charset="0"/>
              </a:rPr>
              <a:t> field could have a last parameter to only return up to a specific number of persons. Here’s what a corresponding query would look like:</a:t>
            </a:r>
          </a:p>
          <a:p>
            <a:pPr algn="l" fontAlgn="base"/>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err="1">
                <a:effectLst/>
                <a:latin typeface="Open Sans" panose="020B0606030504020204" pitchFamily="34" charset="0"/>
              </a:rPr>
              <a:t>allPersons</a:t>
            </a:r>
            <a:r>
              <a:rPr lang="en-US" b="1" i="1" dirty="0">
                <a:solidFill>
                  <a:srgbClr val="393A34"/>
                </a:solidFill>
                <a:effectLst/>
                <a:latin typeface="Open Sans" panose="020B0606030504020204" pitchFamily="34" charset="0"/>
              </a:rPr>
              <a:t>(</a:t>
            </a:r>
            <a:r>
              <a:rPr lang="en-US" b="1" i="1" dirty="0">
                <a:solidFill>
                  <a:srgbClr val="00A4DB"/>
                </a:solidFill>
                <a:effectLst/>
                <a:latin typeface="Open Sans" panose="020B0606030504020204" pitchFamily="34" charset="0"/>
              </a:rPr>
              <a:t>last</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6ACAA"/>
                </a:solidFill>
                <a:effectLst/>
                <a:latin typeface="Open Sans" panose="020B0606030504020204" pitchFamily="34" charset="0"/>
              </a:rPr>
              <a:t>2</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name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endParaRPr lang="en-US" b="1" i="1" dirty="0">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2373445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Benefits of a Schema &amp; Type System</a:t>
            </a:r>
          </a:p>
          <a:p>
            <a:pPr algn="l" fontAlgn="base"/>
            <a:endParaRPr lang="en-US" b="0" i="0" dirty="0">
              <a:effectLst/>
              <a:latin typeface="Open Sans" panose="020B0606030504020204" pitchFamily="34" charset="0"/>
            </a:endParaRPr>
          </a:p>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uses a strong type system to define the capabilities of an API.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All the types that are exposed in an API are written down in a </a:t>
            </a:r>
            <a:r>
              <a:rPr lang="en-US" b="0" i="1" dirty="0">
                <a:effectLst/>
                <a:latin typeface="Open Sans" panose="020B0606030504020204" pitchFamily="34" charset="0"/>
              </a:rPr>
              <a:t>schema</a:t>
            </a:r>
            <a:r>
              <a:rPr lang="en-US" b="0" i="0" dirty="0">
                <a:effectLst/>
                <a:latin typeface="Open Sans" panose="020B0606030504020204" pitchFamily="34" charset="0"/>
              </a:rPr>
              <a:t> using the </a:t>
            </a:r>
            <a:r>
              <a:rPr lang="en-US" b="0" i="0" dirty="0" err="1">
                <a:effectLst/>
                <a:latin typeface="Open Sans" panose="020B0606030504020204" pitchFamily="34" charset="0"/>
              </a:rPr>
              <a:t>GraphQL</a:t>
            </a:r>
            <a:r>
              <a:rPr lang="en-US" b="0" i="0" dirty="0">
                <a:effectLst/>
                <a:latin typeface="Open Sans" panose="020B0606030504020204" pitchFamily="34" charset="0"/>
              </a:rPr>
              <a:t> Schema Definition Language (SDL).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This schema serves as the contract between the client and the server to define how a client can access the data.</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Once the schema is defined, the teams working on frontend and backends can do their work without further communication since they both are aware of the definite structure of the data that’s sent over the network.</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Frontend teams can easily test their applications by mocking the required data structures.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Once the server is ready, the switch can be flipped for the client apps to load the data from the actual API.</a:t>
            </a:r>
          </a:p>
        </p:txBody>
      </p:sp>
      <p:sp>
        <p:nvSpPr>
          <p:cNvPr id="4" name="Slide Number Placeholder 3"/>
          <p:cNvSpPr>
            <a:spLocks noGrp="1"/>
          </p:cNvSpPr>
          <p:nvPr>
            <p:ph type="sldNum" sz="quarter" idx="5"/>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Next to requesting information from a server,</a:t>
            </a:r>
          </a:p>
          <a:p>
            <a:pPr algn="l" fontAlgn="base"/>
            <a:r>
              <a:rPr lang="en-US" b="0" i="0" dirty="0">
                <a:effectLst/>
                <a:latin typeface="Open Sans" panose="020B0606030504020204" pitchFamily="34" charset="0"/>
              </a:rPr>
              <a:t> the majority of applications also need some way of making changes to the data that’s currently stored in the backend. With </a:t>
            </a:r>
            <a:r>
              <a:rPr lang="en-US" b="0" i="0" dirty="0" err="1">
                <a:effectLst/>
                <a:latin typeface="Open Sans" panose="020B0606030504020204" pitchFamily="34" charset="0"/>
              </a:rPr>
              <a:t>GraphQL</a:t>
            </a:r>
            <a:r>
              <a:rPr lang="en-US" b="0" i="0" dirty="0">
                <a:effectLst/>
                <a:latin typeface="Open Sans" panose="020B0606030504020204" pitchFamily="34" charset="0"/>
              </a:rPr>
              <a:t>, these changes are made using so-called </a:t>
            </a:r>
            <a:r>
              <a:rPr lang="en-US" b="0" i="1" dirty="0">
                <a:effectLst/>
                <a:latin typeface="Open Sans" panose="020B0606030504020204" pitchFamily="34" charset="0"/>
              </a:rPr>
              <a:t>mutations</a:t>
            </a:r>
            <a:r>
              <a:rPr lang="en-US" b="0" i="0" dirty="0">
                <a:effectLst/>
                <a:latin typeface="Open Sans" panose="020B0606030504020204" pitchFamily="34" charset="0"/>
              </a:rPr>
              <a:t>. There generally are three kinds of mutations:</a:t>
            </a:r>
          </a:p>
          <a:p>
            <a:pPr algn="l" fontAlgn="base">
              <a:buFont typeface="Arial" panose="020B0604020202020204" pitchFamily="34" charset="0"/>
              <a:buChar char="•"/>
            </a:pPr>
            <a:r>
              <a:rPr lang="en-US" b="0" i="0" dirty="0">
                <a:effectLst/>
                <a:latin typeface="Open Sans" panose="020B0606030504020204" pitchFamily="34" charset="0"/>
              </a:rPr>
              <a:t>creating new data</a:t>
            </a:r>
          </a:p>
          <a:p>
            <a:pPr algn="l" fontAlgn="base">
              <a:buFont typeface="Arial" panose="020B0604020202020204" pitchFamily="34" charset="0"/>
              <a:buChar char="•"/>
            </a:pPr>
            <a:r>
              <a:rPr lang="en-US" b="0" i="0" dirty="0">
                <a:effectLst/>
                <a:latin typeface="Open Sans" panose="020B0606030504020204" pitchFamily="34" charset="0"/>
              </a:rPr>
              <a:t>updating existing data</a:t>
            </a:r>
          </a:p>
          <a:p>
            <a:pPr algn="l" fontAlgn="base">
              <a:buFont typeface="Arial" panose="020B0604020202020204" pitchFamily="34" charset="0"/>
              <a:buChar char="•"/>
            </a:pPr>
            <a:r>
              <a:rPr lang="en-US" b="0" i="0" dirty="0">
                <a:effectLst/>
                <a:latin typeface="Open Sans" panose="020B0606030504020204" pitchFamily="34" charset="0"/>
              </a:rPr>
              <a:t>deleting existing data</a:t>
            </a:r>
          </a:p>
        </p:txBody>
      </p:sp>
      <p:sp>
        <p:nvSpPr>
          <p:cNvPr id="4" name="Slide Number Placeholder 3"/>
          <p:cNvSpPr>
            <a:spLocks noGrp="1"/>
          </p:cNvSpPr>
          <p:nvPr>
            <p:ph type="sldNum" sz="quarter" idx="5"/>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Mutations follow the same syntactical structure as queries, but they always need to start with the mutation keyword. Here’s an example for how we might create a new Person:</a:t>
            </a:r>
          </a:p>
          <a:p>
            <a:pPr algn="l" fontAlgn="base"/>
            <a:r>
              <a:rPr lang="en-US" b="1" i="1" dirty="0">
                <a:solidFill>
                  <a:srgbClr val="00A4DB"/>
                </a:solidFill>
                <a:effectLst/>
                <a:latin typeface="Open Sans" panose="020B0606030504020204" pitchFamily="34" charset="0"/>
              </a:rPr>
              <a:t>mutation</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err="1">
                <a:effectLst/>
                <a:latin typeface="Open Sans" panose="020B0606030504020204" pitchFamily="34" charset="0"/>
              </a:rPr>
              <a:t>createPerson</a:t>
            </a:r>
            <a:r>
              <a:rPr lang="en-US" b="1" i="1" dirty="0">
                <a:solidFill>
                  <a:srgbClr val="393A34"/>
                </a:solidFill>
                <a:effectLst/>
                <a:latin typeface="Open Sans" panose="020B0606030504020204" pitchFamily="34" charset="0"/>
              </a:rPr>
              <a:t>(</a:t>
            </a:r>
            <a:r>
              <a:rPr lang="en-US" b="1" i="1" dirty="0">
                <a:solidFill>
                  <a:srgbClr val="00A4DB"/>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"Bob"</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00A4DB"/>
                </a:solidFill>
                <a:effectLst/>
                <a:latin typeface="Open Sans" panose="020B0606030504020204" pitchFamily="34" charset="0"/>
              </a:rPr>
              <a:t>age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6ACAA"/>
                </a:solidFill>
                <a:effectLst/>
                <a:latin typeface="Open Sans" panose="020B0606030504020204" pitchFamily="34" charset="0"/>
              </a:rPr>
              <a:t>36</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name age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1" i="1" dirty="0">
              <a:effectLst/>
              <a:latin typeface="Open Sans" panose="020B0606030504020204" pitchFamily="34" charset="0"/>
            </a:endParaRPr>
          </a:p>
          <a:p>
            <a:pPr algn="l" fontAlgn="base"/>
            <a:endParaRPr lang="en-US" b="1" i="1" dirty="0">
              <a:effectLst/>
              <a:latin typeface="Open Sans" panose="020B0606030504020204" pitchFamily="34" charset="0"/>
            </a:endParaRPr>
          </a:p>
          <a:p>
            <a:pPr algn="l" fontAlgn="base"/>
            <a:r>
              <a:rPr lang="en-US" b="0" i="0" dirty="0">
                <a:effectLst/>
                <a:latin typeface="Open Sans" panose="020B0606030504020204" pitchFamily="34" charset="0"/>
              </a:rPr>
              <a:t>Notice that similar to the query we wrote before, the mutation also has a </a:t>
            </a:r>
            <a:r>
              <a:rPr lang="en-US" b="0" i="1" dirty="0">
                <a:effectLst/>
                <a:latin typeface="Open Sans" panose="020B0606030504020204" pitchFamily="34" charset="0"/>
              </a:rPr>
              <a:t>root field</a:t>
            </a:r>
            <a:r>
              <a:rPr lang="en-US" b="0" i="0" dirty="0">
                <a:effectLst/>
                <a:latin typeface="Open Sans" panose="020B0606030504020204" pitchFamily="34" charset="0"/>
              </a:rPr>
              <a:t> - in this case it’s called </a:t>
            </a:r>
            <a:r>
              <a:rPr lang="en-US" b="0" i="0" dirty="0" err="1">
                <a:effectLst/>
                <a:latin typeface="Open Sans" panose="020B0606030504020204" pitchFamily="34" charset="0"/>
              </a:rPr>
              <a:t>createPerson</a:t>
            </a:r>
            <a:r>
              <a:rPr lang="en-US" b="0" i="0" dirty="0">
                <a:effectLst/>
                <a:latin typeface="Open Sans" panose="020B0606030504020204" pitchFamily="34" charset="0"/>
              </a:rPr>
              <a:t>. We also already learned about the concepts of arguments for fields. In this case, the </a:t>
            </a:r>
            <a:r>
              <a:rPr lang="en-US" b="0" i="0" dirty="0" err="1">
                <a:effectLst/>
                <a:latin typeface="Open Sans" panose="020B0606030504020204" pitchFamily="34" charset="0"/>
              </a:rPr>
              <a:t>createPerson</a:t>
            </a:r>
            <a:r>
              <a:rPr lang="en-US" b="0" i="0" dirty="0">
                <a:effectLst/>
                <a:latin typeface="Open Sans" panose="020B0606030504020204" pitchFamily="34" charset="0"/>
              </a:rPr>
              <a:t> field takes two arguments that specify the new person’s name and age.</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Like with a query, we’re also able to specify a payload for a mutation in which we can ask for different properties of the new Person object. In our case, we’re asking for the name and the age - though admittedly that’s not super helpful in our example since we obviously already know them as we pass them into the mutation. However, being able to also query information when sending mutations can be a very powerful tool that allows you to retrieve new information from the server in a single roundtrip!</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server response for the above mutation would look as follows:</a:t>
            </a:r>
          </a:p>
          <a:p>
            <a:pPr algn="l" fontAlgn="base"/>
            <a:r>
              <a:rPr lang="en-US" b="1" i="1" dirty="0">
                <a:solidFill>
                  <a:srgbClr val="E3116C"/>
                </a:solidFill>
                <a:effectLst/>
                <a:latin typeface="Open Sans" panose="020B0606030504020204" pitchFamily="34" charset="0"/>
              </a:rPr>
              <a:t>"</a:t>
            </a:r>
            <a:r>
              <a:rPr lang="en-US" b="1" i="1" dirty="0" err="1">
                <a:solidFill>
                  <a:srgbClr val="E3116C"/>
                </a:solidFill>
                <a:effectLst/>
                <a:latin typeface="Open Sans" panose="020B0606030504020204" pitchFamily="34" charset="0"/>
              </a:rPr>
              <a:t>createPerson</a:t>
            </a:r>
            <a:r>
              <a:rPr lang="en-US" b="1" i="1" dirty="0">
                <a:solidFill>
                  <a:srgbClr val="E3116C"/>
                </a:solidFill>
                <a:effectLst/>
                <a:latin typeface="Open Sans" panose="020B0606030504020204" pitchFamily="34" charset="0"/>
              </a:rPr>
              <a:t>"</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"Bob"</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"age"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6ACAA"/>
                </a:solidFill>
                <a:effectLst/>
                <a:latin typeface="Open Sans" panose="020B0606030504020204" pitchFamily="34" charset="0"/>
              </a:rPr>
              <a:t>36</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1" i="1" dirty="0">
              <a:effectLst/>
              <a:latin typeface="Open Sans" panose="020B0606030504020204" pitchFamily="34" charset="0"/>
            </a:endParaRPr>
          </a:p>
          <a:p>
            <a:pPr algn="l" fontAlgn="base"/>
            <a:r>
              <a:rPr lang="en-US" b="0" i="0" dirty="0">
                <a:effectLst/>
                <a:latin typeface="Open Sans" panose="020B0606030504020204" pitchFamily="34" charset="0"/>
              </a:rPr>
              <a:t>One pattern you’ll often find is that </a:t>
            </a:r>
            <a:r>
              <a:rPr lang="en-US" b="0" i="0" dirty="0" err="1">
                <a:effectLst/>
                <a:latin typeface="Open Sans" panose="020B0606030504020204" pitchFamily="34" charset="0"/>
              </a:rPr>
              <a:t>GraphQL</a:t>
            </a:r>
            <a:r>
              <a:rPr lang="en-US" b="0" i="0" dirty="0">
                <a:effectLst/>
                <a:latin typeface="Open Sans" panose="020B0606030504020204" pitchFamily="34" charset="0"/>
              </a:rPr>
              <a:t> types have unique </a:t>
            </a:r>
            <a:r>
              <a:rPr lang="en-US" b="0" i="1" dirty="0">
                <a:effectLst/>
                <a:latin typeface="Open Sans" panose="020B0606030504020204" pitchFamily="34" charset="0"/>
              </a:rPr>
              <a:t>IDs</a:t>
            </a:r>
            <a:r>
              <a:rPr lang="en-US" b="0" i="0" dirty="0">
                <a:effectLst/>
                <a:latin typeface="Open Sans" panose="020B0606030504020204" pitchFamily="34" charset="0"/>
              </a:rPr>
              <a:t> that are generated by the server when new objects are created. Extending our Person type from before, we could add an id like this:</a:t>
            </a:r>
          </a:p>
          <a:p>
            <a:pPr algn="l" fontAlgn="base"/>
            <a:r>
              <a:rPr lang="en-US" b="0" i="0" dirty="0">
                <a:effectLst/>
                <a:latin typeface="Open Sans" panose="020B0606030504020204" pitchFamily="34" charset="0"/>
              </a:rPr>
              <a:t>type Person </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r>
              <a:rPr lang="en-US" b="0" i="0" dirty="0">
                <a:solidFill>
                  <a:srgbClr val="00A4DB"/>
                </a:solidFill>
                <a:effectLst/>
                <a:latin typeface="Open Sans" panose="020B0606030504020204" pitchFamily="34" charset="0"/>
              </a:rPr>
              <a:t>id</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ID</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r>
              <a:rPr lang="en-US" b="0" i="0" dirty="0">
                <a:solidFill>
                  <a:srgbClr val="00A4DB"/>
                </a:solidFill>
                <a:effectLst/>
                <a:latin typeface="Open Sans" panose="020B0606030504020204" pitchFamily="34" charset="0"/>
              </a:rPr>
              <a:t>name</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String</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r>
              <a:rPr lang="en-US" b="0" i="0" dirty="0">
                <a:solidFill>
                  <a:srgbClr val="00A4DB"/>
                </a:solidFill>
                <a:effectLst/>
                <a:latin typeface="Open Sans" panose="020B0606030504020204" pitchFamily="34" charset="0"/>
              </a:rPr>
              <a:t>age</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Int</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r>
              <a:rPr lang="en-US" b="0" i="0" dirty="0">
                <a:solidFill>
                  <a:srgbClr val="393A34"/>
                </a:solidFill>
                <a:effectLst/>
                <a:latin typeface="Open Sans" panose="020B0606030504020204" pitchFamily="34" charset="0"/>
              </a:rPr>
              <a:t>}</a:t>
            </a:r>
            <a:r>
              <a:rPr lang="en-US" b="0" i="0"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Now, when a new Person is created, you could directly ask for the id in the payload of the mutation, since that is information that wasn’t available on the client beforehand:</a:t>
            </a:r>
          </a:p>
          <a:p>
            <a:pPr algn="l" fontAlgn="base"/>
            <a:r>
              <a:rPr lang="en-US" b="1" i="1" dirty="0">
                <a:solidFill>
                  <a:srgbClr val="00A4DB"/>
                </a:solidFill>
                <a:effectLst/>
                <a:latin typeface="Open Sans" panose="020B0606030504020204" pitchFamily="34" charset="0"/>
              </a:rPr>
              <a:t>mutation</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err="1">
                <a:effectLst/>
                <a:latin typeface="Open Sans" panose="020B0606030504020204" pitchFamily="34" charset="0"/>
              </a:rPr>
              <a:t>createPerson</a:t>
            </a:r>
            <a:r>
              <a:rPr lang="en-US" b="1" i="1" dirty="0">
                <a:solidFill>
                  <a:srgbClr val="393A34"/>
                </a:solidFill>
                <a:effectLst/>
                <a:latin typeface="Open Sans" panose="020B0606030504020204" pitchFamily="34" charset="0"/>
              </a:rPr>
              <a:t>(</a:t>
            </a:r>
            <a:r>
              <a:rPr lang="en-US" b="1" i="1" dirty="0">
                <a:solidFill>
                  <a:srgbClr val="00A4DB"/>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"Alice"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00A4DB"/>
                </a:solidFill>
                <a:effectLst/>
                <a:latin typeface="Open Sans" panose="020B0606030504020204" pitchFamily="34" charset="0"/>
              </a:rPr>
              <a:t>age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6ACAA"/>
                </a:solidFill>
                <a:effectLst/>
                <a:latin typeface="Open Sans" panose="020B0606030504020204" pitchFamily="34" charset="0"/>
              </a:rPr>
              <a:t>36</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id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endParaRPr lang="en-US" b="1" i="1" dirty="0">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373445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Another important requirement for many applications today is to have a </a:t>
            </a:r>
            <a:r>
              <a:rPr lang="en-US" b="0" i="1" dirty="0" err="1">
                <a:effectLst/>
                <a:latin typeface="Open Sans" panose="020B0606030504020204" pitchFamily="34" charset="0"/>
              </a:rPr>
              <a:t>realtime</a:t>
            </a:r>
            <a:r>
              <a:rPr lang="en-US" b="0" i="0" dirty="0">
                <a:effectLst/>
                <a:latin typeface="Open Sans" panose="020B0606030504020204" pitchFamily="34" charset="0"/>
              </a:rPr>
              <a:t> connection to the server in order to get immediately informed about important events. For this use case, </a:t>
            </a:r>
            <a:r>
              <a:rPr lang="en-US" b="0" i="0" dirty="0" err="1">
                <a:effectLst/>
                <a:latin typeface="Open Sans" panose="020B0606030504020204" pitchFamily="34" charset="0"/>
              </a:rPr>
              <a:t>GraphQL</a:t>
            </a:r>
            <a:r>
              <a:rPr lang="en-US" b="0" i="0" dirty="0">
                <a:effectLst/>
                <a:latin typeface="Open Sans" panose="020B0606030504020204" pitchFamily="34" charset="0"/>
              </a:rPr>
              <a:t> offers the concept of </a:t>
            </a:r>
            <a:r>
              <a:rPr lang="en-US" b="0" i="1" dirty="0">
                <a:effectLst/>
                <a:latin typeface="Open Sans" panose="020B0606030504020204" pitchFamily="34" charset="0"/>
              </a:rPr>
              <a:t>subscriptions</a:t>
            </a:r>
            <a:r>
              <a:rPr lang="en-US" b="0" i="0" dirty="0">
                <a:effectLst/>
                <a:latin typeface="Open Sans" panose="020B0606030504020204" pitchFamily="34" charset="0"/>
              </a:rPr>
              <a:t>.</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When a client </a:t>
            </a:r>
            <a:r>
              <a:rPr lang="en-US" b="0" i="1" dirty="0">
                <a:effectLst/>
                <a:latin typeface="Open Sans" panose="020B0606030504020204" pitchFamily="34" charset="0"/>
              </a:rPr>
              <a:t>subscribes</a:t>
            </a:r>
            <a:r>
              <a:rPr lang="en-US" b="0" i="0" dirty="0">
                <a:effectLst/>
                <a:latin typeface="Open Sans" panose="020B0606030504020204" pitchFamily="34" charset="0"/>
              </a:rPr>
              <a:t> to an event, it will initiate and hold a steady connection to the server. Whenever that particular event then actually happens, the server pushes the corresponding data to the client. Unlike queries and mutations that follow a typical “</a:t>
            </a:r>
            <a:r>
              <a:rPr lang="en-US" b="0" i="1" dirty="0">
                <a:effectLst/>
                <a:latin typeface="Open Sans" panose="020B0606030504020204" pitchFamily="34" charset="0"/>
              </a:rPr>
              <a:t>request-response</a:t>
            </a:r>
            <a:r>
              <a:rPr lang="en-US" b="0" i="0" dirty="0">
                <a:effectLst/>
                <a:latin typeface="Open Sans" panose="020B0606030504020204" pitchFamily="34" charset="0"/>
              </a:rPr>
              <a:t>-cycle”, subscriptions represent a </a:t>
            </a:r>
            <a:r>
              <a:rPr lang="en-US" b="0" i="1" dirty="0">
                <a:effectLst/>
                <a:latin typeface="Open Sans" panose="020B0606030504020204" pitchFamily="34" charset="0"/>
              </a:rPr>
              <a:t>stream</a:t>
            </a:r>
            <a:r>
              <a:rPr lang="en-US" b="0" i="0" dirty="0">
                <a:effectLst/>
                <a:latin typeface="Open Sans" panose="020B0606030504020204" pitchFamily="34" charset="0"/>
              </a:rPr>
              <a:t> of data sent over to the client.</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Subscriptions are written using the same syntax as queries and mutations. Here’s an example where we subscribe on events happening on the Person type:</a:t>
            </a:r>
          </a:p>
          <a:p>
            <a:pPr algn="l" fontAlgn="base"/>
            <a:r>
              <a:rPr lang="en-US" b="1" i="1" dirty="0">
                <a:effectLst/>
                <a:latin typeface="Open Sans" panose="020B0606030504020204" pitchFamily="34" charset="0"/>
              </a:rPr>
              <a:t>subscription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err="1">
                <a:effectLst/>
                <a:latin typeface="Open Sans" panose="020B0606030504020204" pitchFamily="34" charset="0"/>
              </a:rPr>
              <a:t>newPerson</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name age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After a client sent this subscription to a server, a connection is opened between them. Then, whenever a new mutation is performed that creates a new Person, the server sends the information about this person over to the client:</a:t>
            </a:r>
          </a:p>
          <a:p>
            <a:pPr algn="l" fontAlgn="base"/>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a:t>
            </a:r>
            <a:r>
              <a:rPr lang="en-US" b="1" i="1" dirty="0" err="1">
                <a:solidFill>
                  <a:srgbClr val="E3116C"/>
                </a:solidFill>
                <a:effectLst/>
                <a:latin typeface="Open Sans" panose="020B0606030504020204" pitchFamily="34" charset="0"/>
              </a:rPr>
              <a:t>newPerson</a:t>
            </a:r>
            <a:r>
              <a:rPr lang="en-US" b="1" i="1" dirty="0">
                <a:solidFill>
                  <a:srgbClr val="E3116C"/>
                </a:solidFill>
                <a:effectLst/>
                <a:latin typeface="Open Sans" panose="020B0606030504020204" pitchFamily="34" charset="0"/>
              </a:rPr>
              <a:t>"</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"name"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"Jane"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E3116C"/>
                </a:solidFill>
                <a:effectLst/>
                <a:latin typeface="Open Sans" panose="020B0606030504020204" pitchFamily="34" charset="0"/>
              </a:rPr>
              <a:t>"age"</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6ACAA"/>
                </a:solidFill>
                <a:effectLst/>
                <a:latin typeface="Open Sans" panose="020B0606030504020204" pitchFamily="34" charset="0"/>
              </a:rPr>
              <a:t>23</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r>
              <a:rPr lang="en-US" b="1" i="1" dirty="0">
                <a:effectLst/>
                <a:latin typeface="Open Sans" panose="020B0606030504020204" pitchFamily="34" charset="0"/>
              </a:rPr>
              <a:t> </a:t>
            </a:r>
            <a:r>
              <a:rPr lang="en-US" b="1" i="1" dirty="0">
                <a:solidFill>
                  <a:srgbClr val="393A34"/>
                </a:solidFill>
                <a:effectLst/>
                <a:latin typeface="Open Sans" panose="020B0606030504020204" pitchFamily="34" charset="0"/>
              </a:rPr>
              <a:t>}</a:t>
            </a:r>
            <a:endParaRPr lang="en-US" b="1" i="1" dirty="0">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C6074690-7256-4BB9-AC0F-97AEAE8CDEC2}" type="slidenum">
              <a:rPr lang="en-US" smtClean="0"/>
              <a:t>27</a:t>
            </a:fld>
            <a:endParaRPr lang="en-US"/>
          </a:p>
        </p:txBody>
      </p:sp>
    </p:spTree>
    <p:extLst>
      <p:ext uri="{BB962C8B-B14F-4D97-AF65-F5344CB8AC3E}">
        <p14:creationId xmlns:p14="http://schemas.microsoft.com/office/powerpoint/2010/main" val="2373445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Now that you have a basic understanding of what queries, mutations, and subscriptions look like, let’s put it all together and learn how you can write a schema that would allow you to execute the examples you’ve seen so far.</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a:t>
            </a:r>
            <a:r>
              <a:rPr lang="en-US" b="0" i="1" dirty="0">
                <a:effectLst/>
                <a:latin typeface="Open Sans" panose="020B0606030504020204" pitchFamily="34" charset="0"/>
              </a:rPr>
              <a:t>schema</a:t>
            </a:r>
            <a:r>
              <a:rPr lang="en-US" b="0" i="0" dirty="0">
                <a:effectLst/>
                <a:latin typeface="Open Sans" panose="020B0606030504020204" pitchFamily="34" charset="0"/>
              </a:rPr>
              <a:t> is one of the most important concepts when working with a </a:t>
            </a:r>
            <a:r>
              <a:rPr lang="en-US" b="0" i="0" dirty="0" err="1">
                <a:effectLst/>
                <a:latin typeface="Open Sans" panose="020B0606030504020204" pitchFamily="34" charset="0"/>
              </a:rPr>
              <a:t>GraphQL</a:t>
            </a:r>
            <a:r>
              <a:rPr lang="en-US" b="0" i="0" dirty="0">
                <a:effectLst/>
                <a:latin typeface="Open Sans" panose="020B0606030504020204" pitchFamily="34" charset="0"/>
              </a:rPr>
              <a:t> API. It specifies the capabilities of the API and defines how clients can request the data. It is often seen as a </a:t>
            </a:r>
            <a:r>
              <a:rPr lang="en-US" b="0" i="1" dirty="0">
                <a:effectLst/>
                <a:latin typeface="Open Sans" panose="020B0606030504020204" pitchFamily="34" charset="0"/>
              </a:rPr>
              <a:t>contract</a:t>
            </a:r>
            <a:r>
              <a:rPr lang="en-US" b="0" i="0" dirty="0">
                <a:effectLst/>
                <a:latin typeface="Open Sans" panose="020B0606030504020204" pitchFamily="34" charset="0"/>
              </a:rPr>
              <a:t> between the server and client.</a:t>
            </a:r>
          </a:p>
        </p:txBody>
      </p:sp>
      <p:sp>
        <p:nvSpPr>
          <p:cNvPr id="4" name="Slide Number Placeholder 3"/>
          <p:cNvSpPr>
            <a:spLocks noGrp="1"/>
          </p:cNvSpPr>
          <p:nvPr>
            <p:ph type="sldNum" sz="quarter" idx="5"/>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Generally, a schema is simply a collection of </a:t>
            </a:r>
            <a:r>
              <a:rPr lang="en-US" b="0" i="0" dirty="0" err="1">
                <a:effectLst/>
                <a:latin typeface="Open Sans" panose="020B0606030504020204" pitchFamily="34" charset="0"/>
              </a:rPr>
              <a:t>GraphQL</a:t>
            </a:r>
            <a:r>
              <a:rPr lang="en-US" b="0" i="0" dirty="0">
                <a:effectLst/>
                <a:latin typeface="Open Sans" panose="020B0606030504020204" pitchFamily="34" charset="0"/>
              </a:rPr>
              <a:t> types. However, when writing the schema for an API, there are some special </a:t>
            </a:r>
            <a:r>
              <a:rPr lang="en-US" b="0" i="1" dirty="0">
                <a:effectLst/>
                <a:latin typeface="Open Sans" panose="020B0606030504020204" pitchFamily="34" charset="0"/>
              </a:rPr>
              <a:t>root</a:t>
            </a:r>
            <a:r>
              <a:rPr lang="en-US" b="0" i="0" dirty="0">
                <a:effectLst/>
                <a:latin typeface="Open Sans" panose="020B0606030504020204" pitchFamily="34" charset="0"/>
              </a:rPr>
              <a:t> types:</a:t>
            </a:r>
          </a:p>
          <a:p>
            <a:pPr algn="l" fontAlgn="base"/>
            <a:endParaRPr lang="en-US" b="1" i="1" dirty="0">
              <a:effectLst/>
              <a:latin typeface="Open Sans" panose="020B0606030504020204" pitchFamily="34" charset="0"/>
            </a:endParaRPr>
          </a:p>
          <a:p>
            <a:pPr algn="l" fontAlgn="base"/>
            <a:r>
              <a:rPr lang="en-US" b="1" i="1" dirty="0">
                <a:effectLst/>
              </a:rPr>
              <a:t>type Query </a:t>
            </a:r>
            <a:r>
              <a:rPr lang="en-US" b="1" i="1" dirty="0">
                <a:solidFill>
                  <a:srgbClr val="393A34"/>
                </a:solidFill>
                <a:effectLst/>
              </a:rPr>
              <a:t>{</a:t>
            </a:r>
            <a:r>
              <a:rPr lang="en-US" b="1" i="1" dirty="0">
                <a:effectLst/>
              </a:rPr>
              <a:t> </a:t>
            </a:r>
            <a:r>
              <a:rPr lang="en-US" b="1" i="1" dirty="0">
                <a:solidFill>
                  <a:srgbClr val="393A34"/>
                </a:solidFill>
                <a:effectLst/>
              </a:rPr>
              <a:t>...</a:t>
            </a:r>
            <a:r>
              <a:rPr lang="en-US" b="1" i="1" dirty="0">
                <a:effectLst/>
              </a:rPr>
              <a:t> </a:t>
            </a:r>
            <a:r>
              <a:rPr lang="en-US" b="1" i="1" dirty="0">
                <a:solidFill>
                  <a:srgbClr val="393A34"/>
                </a:solidFill>
                <a:effectLst/>
              </a:rPr>
              <a:t>}</a:t>
            </a:r>
            <a:r>
              <a:rPr lang="en-US" b="1" i="1" dirty="0">
                <a:effectLst/>
              </a:rPr>
              <a:t> </a:t>
            </a:r>
          </a:p>
          <a:p>
            <a:pPr algn="l" fontAlgn="base"/>
            <a:r>
              <a:rPr lang="en-US" b="1" i="1" dirty="0">
                <a:effectLst/>
              </a:rPr>
              <a:t>type Mutation </a:t>
            </a:r>
            <a:r>
              <a:rPr lang="en-US" b="1" i="1" dirty="0">
                <a:solidFill>
                  <a:srgbClr val="393A34"/>
                </a:solidFill>
                <a:effectLst/>
              </a:rPr>
              <a:t>{</a:t>
            </a:r>
            <a:r>
              <a:rPr lang="en-US" b="1" i="1" dirty="0">
                <a:effectLst/>
              </a:rPr>
              <a:t> </a:t>
            </a:r>
            <a:r>
              <a:rPr lang="en-US" b="1" i="1" dirty="0">
                <a:solidFill>
                  <a:srgbClr val="393A34"/>
                </a:solidFill>
                <a:effectLst/>
              </a:rPr>
              <a:t>...</a:t>
            </a:r>
            <a:r>
              <a:rPr lang="en-US" b="1" i="1" dirty="0">
                <a:effectLst/>
              </a:rPr>
              <a:t> </a:t>
            </a:r>
            <a:r>
              <a:rPr lang="en-US" b="1" i="1" dirty="0">
                <a:solidFill>
                  <a:srgbClr val="393A34"/>
                </a:solidFill>
                <a:effectLst/>
              </a:rPr>
              <a:t>}</a:t>
            </a:r>
          </a:p>
          <a:p>
            <a:pPr algn="l" fontAlgn="base"/>
            <a:r>
              <a:rPr lang="en-US" b="1" i="1" dirty="0">
                <a:effectLst/>
              </a:rPr>
              <a:t> type Subscription </a:t>
            </a:r>
            <a:r>
              <a:rPr lang="en-US" b="1" i="1" dirty="0">
                <a:solidFill>
                  <a:srgbClr val="393A34"/>
                </a:solidFill>
                <a:effectLst/>
              </a:rPr>
              <a:t>{</a:t>
            </a:r>
            <a:r>
              <a:rPr lang="en-US" b="1" i="1" dirty="0">
                <a:effectLst/>
              </a:rPr>
              <a:t> </a:t>
            </a:r>
            <a:r>
              <a:rPr lang="en-US" b="1" i="1" dirty="0">
                <a:solidFill>
                  <a:srgbClr val="393A34"/>
                </a:solidFill>
                <a:effectLst/>
              </a:rPr>
              <a:t>...</a:t>
            </a:r>
            <a:r>
              <a:rPr lang="en-US" b="1" i="1" dirty="0">
                <a:effectLst/>
              </a:rPr>
              <a:t> </a:t>
            </a:r>
            <a:r>
              <a:rPr lang="en-US" b="1" i="1" dirty="0">
                <a:solidFill>
                  <a:srgbClr val="393A34"/>
                </a:solidFill>
                <a:effectLst/>
              </a:rPr>
              <a:t>}</a:t>
            </a:r>
          </a:p>
          <a:p>
            <a:pPr algn="l" fontAlgn="base"/>
            <a:endParaRPr lang="en-US" b="1" i="1" dirty="0">
              <a:solidFill>
                <a:srgbClr val="393A34"/>
              </a:solidFill>
              <a:effectLst/>
              <a:latin typeface="Open Sans" panose="020B0606030504020204" pitchFamily="34" charset="0"/>
            </a:endParaRPr>
          </a:p>
          <a:p>
            <a:pPr algn="l" fontAlgn="base"/>
            <a:r>
              <a:rPr lang="en-US" b="0" i="0" dirty="0">
                <a:effectLst/>
                <a:latin typeface="Open Sans" panose="020B0606030504020204" pitchFamily="34" charset="0"/>
              </a:rPr>
              <a:t>The </a:t>
            </a:r>
            <a:r>
              <a:rPr lang="en-US" dirty="0">
                <a:effectLst/>
              </a:rPr>
              <a:t>Query</a:t>
            </a:r>
            <a:r>
              <a:rPr lang="en-US" b="0" i="0" dirty="0">
                <a:effectLst/>
                <a:latin typeface="Open Sans" panose="020B0606030504020204" pitchFamily="34" charset="0"/>
              </a:rPr>
              <a:t>, </a:t>
            </a:r>
            <a:r>
              <a:rPr lang="en-US" dirty="0">
                <a:effectLst/>
              </a:rPr>
              <a:t>Mutation</a:t>
            </a:r>
            <a:r>
              <a:rPr lang="en-US" b="0" i="0" dirty="0">
                <a:effectLst/>
                <a:latin typeface="Open Sans" panose="020B0606030504020204" pitchFamily="34" charset="0"/>
              </a:rPr>
              <a:t>, and </a:t>
            </a:r>
            <a:r>
              <a:rPr lang="en-US" dirty="0">
                <a:effectLst/>
              </a:rPr>
              <a:t>Subscription</a:t>
            </a:r>
            <a:r>
              <a:rPr lang="en-US" b="0" i="0" dirty="0">
                <a:effectLst/>
                <a:latin typeface="Open Sans" panose="020B0606030504020204" pitchFamily="34" charset="0"/>
              </a:rPr>
              <a:t> types are the </a:t>
            </a:r>
            <a:r>
              <a:rPr lang="en-US" b="0" i="1" dirty="0">
                <a:effectLst/>
                <a:latin typeface="Open Sans" panose="020B0606030504020204" pitchFamily="34" charset="0"/>
              </a:rPr>
              <a:t>entry points</a:t>
            </a:r>
            <a:r>
              <a:rPr lang="en-US" b="0" i="0" dirty="0">
                <a:effectLst/>
                <a:latin typeface="Open Sans" panose="020B0606030504020204" pitchFamily="34" charset="0"/>
              </a:rPr>
              <a:t> for the requests sent by the client.</a:t>
            </a:r>
            <a:endParaRPr lang="en-US" b="1" i="1" dirty="0">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C6074690-7256-4BB9-AC0F-97AEAE8CDEC2}" type="slidenum">
              <a:rPr lang="en-US" smtClean="0"/>
              <a:t>29</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To enable the </a:t>
            </a:r>
            <a:r>
              <a:rPr lang="en-US" dirty="0" err="1">
                <a:effectLst/>
              </a:rPr>
              <a:t>allPersons</a:t>
            </a:r>
            <a:r>
              <a:rPr lang="en-US" b="0" i="0" dirty="0">
                <a:effectLst/>
                <a:latin typeface="Open Sans" panose="020B0606030504020204" pitchFamily="34" charset="0"/>
              </a:rPr>
              <a:t>-query that we saw before, the </a:t>
            </a:r>
            <a:r>
              <a:rPr lang="en-US" dirty="0">
                <a:effectLst/>
              </a:rPr>
              <a:t>Query</a:t>
            </a:r>
            <a:r>
              <a:rPr lang="en-US" b="0" i="0" dirty="0">
                <a:effectLst/>
                <a:latin typeface="Open Sans" panose="020B0606030504020204" pitchFamily="34" charset="0"/>
              </a:rPr>
              <a:t> type would have to be written as follows:</a:t>
            </a:r>
          </a:p>
          <a:p>
            <a:pPr algn="l" fontAlgn="base"/>
            <a:endParaRPr lang="en-US" b="0" i="0" dirty="0">
              <a:effectLst/>
              <a:latin typeface="Open Sans" panose="020B0606030504020204" pitchFamily="34" charset="0"/>
            </a:endParaRPr>
          </a:p>
          <a:p>
            <a:pPr algn="l" fontAlgn="base"/>
            <a:endParaRPr lang="en-US" b="0" i="0" dirty="0">
              <a:effectLst/>
              <a:latin typeface="Open Sans" panose="020B0606030504020204" pitchFamily="34" charset="0"/>
            </a:endParaRPr>
          </a:p>
          <a:p>
            <a:pPr algn="l" fontAlgn="base"/>
            <a:endParaRPr lang="en-US" b="0" i="0" dirty="0">
              <a:effectLst/>
              <a:latin typeface="Open Sans" panose="020B0606030504020204" pitchFamily="34" charset="0"/>
            </a:endParaRPr>
          </a:p>
          <a:p>
            <a:pPr algn="l" fontAlgn="base"/>
            <a:r>
              <a:rPr lang="en-US" dirty="0" err="1">
                <a:effectLst/>
              </a:rPr>
              <a:t>allPersons</a:t>
            </a:r>
            <a:r>
              <a:rPr lang="en-US" b="0" i="0" dirty="0">
                <a:effectLst/>
                <a:latin typeface="Open Sans" panose="020B0606030504020204" pitchFamily="34" charset="0"/>
              </a:rPr>
              <a:t> is called a </a:t>
            </a:r>
            <a:r>
              <a:rPr lang="en-US" b="0" i="1" dirty="0">
                <a:effectLst/>
                <a:latin typeface="Open Sans" panose="020B0606030504020204" pitchFamily="34" charset="0"/>
              </a:rPr>
              <a:t>root field</a:t>
            </a:r>
            <a:r>
              <a:rPr lang="en-US" b="0" i="0" dirty="0">
                <a:effectLst/>
                <a:latin typeface="Open Sans" panose="020B0606030504020204" pitchFamily="34" charset="0"/>
              </a:rPr>
              <a:t> of the API. Considering again the example where we added the </a:t>
            </a:r>
            <a:r>
              <a:rPr lang="en-US" dirty="0">
                <a:effectLst/>
              </a:rPr>
              <a:t>last</a:t>
            </a:r>
            <a:r>
              <a:rPr lang="en-US" b="0" i="0" dirty="0">
                <a:effectLst/>
                <a:latin typeface="Open Sans" panose="020B0606030504020204" pitchFamily="34" charset="0"/>
              </a:rPr>
              <a:t> argument to the </a:t>
            </a:r>
            <a:r>
              <a:rPr lang="en-US" dirty="0" err="1">
                <a:effectLst/>
              </a:rPr>
              <a:t>allPersons</a:t>
            </a:r>
            <a:r>
              <a:rPr lang="en-US" b="0" i="0" dirty="0">
                <a:effectLst/>
                <a:latin typeface="Open Sans" panose="020B0606030504020204" pitchFamily="34" charset="0"/>
              </a:rPr>
              <a:t> field, we’d have to write the </a:t>
            </a:r>
            <a:r>
              <a:rPr lang="en-US" dirty="0">
                <a:effectLst/>
              </a:rPr>
              <a:t>Query</a:t>
            </a:r>
            <a:r>
              <a:rPr lang="en-US" b="0" i="0" dirty="0">
                <a:effectLst/>
                <a:latin typeface="Open Sans" panose="020B0606030504020204" pitchFamily="34" charset="0"/>
              </a:rPr>
              <a:t> as follows:</a:t>
            </a:r>
          </a:p>
        </p:txBody>
      </p:sp>
      <p:sp>
        <p:nvSpPr>
          <p:cNvPr id="4" name="Slide Number Placeholder 3"/>
          <p:cNvSpPr>
            <a:spLocks noGrp="1"/>
          </p:cNvSpPr>
          <p:nvPr>
            <p:ph type="sldNum" sz="quarter" idx="5"/>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effectLst/>
              </a:rPr>
              <a:t>Similarly, for the </a:t>
            </a:r>
            <a:r>
              <a:rPr lang="en-US" dirty="0" err="1">
                <a:effectLst/>
              </a:rPr>
              <a:t>createPerson</a:t>
            </a:r>
            <a:r>
              <a:rPr lang="en-US" dirty="0">
                <a:effectLst/>
              </a:rPr>
              <a:t>-mutation, we’ll have to add a root field to the Mutation type:</a:t>
            </a:r>
          </a:p>
          <a:p>
            <a:br>
              <a:rPr lang="en-US" b="0" i="0" dirty="0">
                <a:effectLst/>
                <a:latin typeface="Open Sans" panose="020B0606030504020204" pitchFamily="34" charset="0"/>
              </a:rPr>
            </a:br>
            <a:endParaRPr lang="en-US" b="0" i="0" dirty="0">
              <a:effectLst/>
              <a:latin typeface="Open Sans" panose="020B0606030504020204" pitchFamily="34" charset="0"/>
            </a:endParaRP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Notice that this root field takes two arguments as well, the name and the age of the new Person.</a:t>
            </a:r>
          </a:p>
          <a:p>
            <a:br>
              <a:rPr lang="en-US" dirty="0"/>
            </a:br>
            <a:endParaRPr lang="en-US" b="0" i="0" dirty="0">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C6074690-7256-4BB9-AC0F-97AEAE8CDEC2}" type="slidenum">
              <a:rPr lang="en-US" smtClean="0"/>
              <a:t>31</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A more efficient Alternative to REST</a:t>
            </a:r>
          </a:p>
          <a:p>
            <a:pPr algn="l" fontAlgn="base"/>
            <a:endParaRPr lang="en-US" b="1" i="0" u="none" strike="noStrike" dirty="0">
              <a:solidFill>
                <a:srgbClr val="172A3A"/>
              </a:solidFill>
              <a:effectLst/>
              <a:latin typeface="Open Sans" panose="020B0606030504020204" pitchFamily="34" charset="0"/>
              <a:hlinkClick r:id="rId3"/>
            </a:endParaRPr>
          </a:p>
          <a:p>
            <a:pPr algn="l" fontAlgn="base"/>
            <a:r>
              <a:rPr lang="en-US" b="0" i="0" u="none" strike="noStrike" dirty="0">
                <a:solidFill>
                  <a:srgbClr val="2A7ED2"/>
                </a:solidFill>
                <a:effectLst/>
                <a:latin typeface="Open Sans" panose="020B0606030504020204" pitchFamily="34" charset="0"/>
                <a:hlinkClick r:id="rId3"/>
              </a:rPr>
              <a:t>REST</a:t>
            </a:r>
            <a:r>
              <a:rPr lang="en-US" b="0" i="0" dirty="0">
                <a:effectLst/>
                <a:latin typeface="Open Sans" panose="020B0606030504020204" pitchFamily="34" charset="0"/>
              </a:rPr>
              <a:t> has been a popular way to expose data from a server. When the concept of REST was developed, client applications were relatively simple and the development pace wasn’t nearly where it is today. REST thus was a good fit for many applications. However, the API landscape has radically changed over the last couple of years. In particular, there are three factors that have been challenging the way APIs are designed:</a:t>
            </a:r>
          </a:p>
          <a:p>
            <a:pPr algn="l" fontAlgn="base"/>
            <a:endParaRPr lang="en-US" b="0" i="0" dirty="0">
              <a:effectLst/>
              <a:latin typeface="Open Sans" panose="020B0606030504020204" pitchFamily="34" charset="0"/>
            </a:endParaRPr>
          </a:p>
          <a:p>
            <a:pPr algn="l" fontAlgn="base"/>
            <a:r>
              <a:rPr lang="en-US" b="1" i="0" dirty="0">
                <a:effectLst/>
                <a:latin typeface="Open Sans" panose="020B0606030504020204" pitchFamily="34" charset="0"/>
              </a:rPr>
              <a:t>1. Increased mobile usage creates need for efficient data loading</a:t>
            </a:r>
          </a:p>
          <a:p>
            <a:pPr algn="l" fontAlgn="base"/>
            <a:r>
              <a:rPr lang="en-US" b="0" i="0" dirty="0">
                <a:effectLst/>
                <a:latin typeface="Open Sans" panose="020B0606030504020204" pitchFamily="34" charset="0"/>
              </a:rPr>
              <a:t>Increased mobile usage, low-powered devices and sloppy networks were the initial reasons why Facebook developed </a:t>
            </a:r>
            <a:r>
              <a:rPr lang="en-US" b="0" i="0" dirty="0" err="1">
                <a:effectLst/>
                <a:latin typeface="Open Sans" panose="020B0606030504020204" pitchFamily="34" charset="0"/>
              </a:rPr>
              <a:t>GraphQL</a:t>
            </a:r>
            <a:r>
              <a:rPr lang="en-US" b="0" i="0" dirty="0">
                <a:effectLst/>
                <a:latin typeface="Open Sans" panose="020B0606030504020204" pitchFamily="34" charset="0"/>
              </a:rPr>
              <a:t>. </a:t>
            </a:r>
            <a:r>
              <a:rPr lang="en-US" b="0" i="0" dirty="0" err="1">
                <a:effectLst/>
                <a:latin typeface="Open Sans" panose="020B0606030504020204" pitchFamily="34" charset="0"/>
              </a:rPr>
              <a:t>GraphQL</a:t>
            </a:r>
            <a:r>
              <a:rPr lang="en-US" b="0" i="0" dirty="0">
                <a:effectLst/>
                <a:latin typeface="Open Sans" panose="020B0606030504020204" pitchFamily="34" charset="0"/>
              </a:rPr>
              <a:t> minimizes the amount of data that needs to be transferred over the network and thus majorly improves applications operating under these conditions.</a:t>
            </a:r>
          </a:p>
          <a:p>
            <a:pPr algn="l" fontAlgn="base"/>
            <a:endParaRPr lang="en-US" b="0" i="0" dirty="0">
              <a:effectLst/>
              <a:latin typeface="Open Sans" panose="020B0606030504020204" pitchFamily="34" charset="0"/>
            </a:endParaRPr>
          </a:p>
          <a:p>
            <a:pPr algn="l" fontAlgn="base"/>
            <a:r>
              <a:rPr lang="en-US" b="1" i="0" dirty="0">
                <a:effectLst/>
                <a:latin typeface="Open Sans" panose="020B0606030504020204" pitchFamily="34" charset="0"/>
              </a:rPr>
              <a:t>2. Variety of different frontend frameworks and platforms</a:t>
            </a:r>
          </a:p>
          <a:p>
            <a:pPr algn="l" fontAlgn="base"/>
            <a:r>
              <a:rPr lang="en-US" b="0" i="0" dirty="0">
                <a:effectLst/>
                <a:latin typeface="Open Sans" panose="020B0606030504020204" pitchFamily="34" charset="0"/>
              </a:rPr>
              <a:t>The heterogeneous landscape of frontend frameworks and platforms that run client applications makes it difficult to build and maintain one API that would fit the requirements of all. With </a:t>
            </a:r>
            <a:r>
              <a:rPr lang="en-US" b="0" i="0" dirty="0" err="1">
                <a:effectLst/>
                <a:latin typeface="Open Sans" panose="020B0606030504020204" pitchFamily="34" charset="0"/>
              </a:rPr>
              <a:t>GraphQL</a:t>
            </a:r>
            <a:r>
              <a:rPr lang="en-US" b="0" i="0" dirty="0">
                <a:effectLst/>
                <a:latin typeface="Open Sans" panose="020B0606030504020204" pitchFamily="34" charset="0"/>
              </a:rPr>
              <a:t>, each client can access precisely the data it needs.</a:t>
            </a:r>
          </a:p>
          <a:p>
            <a:pPr algn="l" fontAlgn="base"/>
            <a:endParaRPr lang="en-US" b="0" i="0" dirty="0">
              <a:effectLst/>
              <a:latin typeface="Open Sans" panose="020B0606030504020204" pitchFamily="34" charset="0"/>
            </a:endParaRPr>
          </a:p>
          <a:p>
            <a:pPr algn="l" fontAlgn="base"/>
            <a:r>
              <a:rPr lang="en-US" b="1" i="0" dirty="0">
                <a:effectLst/>
                <a:latin typeface="Open Sans" panose="020B0606030504020204" pitchFamily="34" charset="0"/>
              </a:rPr>
              <a:t>3. Fast development &amp; expectation for rapid feature development</a:t>
            </a:r>
          </a:p>
          <a:p>
            <a:pPr algn="l" fontAlgn="base"/>
            <a:r>
              <a:rPr lang="en-US" b="0" i="0" dirty="0">
                <a:effectLst/>
                <a:latin typeface="Open Sans" panose="020B0606030504020204" pitchFamily="34" charset="0"/>
              </a:rPr>
              <a:t>Continuous deployment has become a standard for many companies, rapid iterations and frequent product updates are indispensable. With REST APIs, the way data is exposed by the server often needs to be modified to account for specific requirements and design changes on the client-side. This hinders fast development practices and product iterations.</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4</a:t>
            </a:fld>
            <a:endParaRPr lang="en-US"/>
          </a:p>
        </p:txBody>
      </p:sp>
    </p:spTree>
    <p:extLst>
      <p:ext uri="{BB962C8B-B14F-4D97-AF65-F5344CB8AC3E}">
        <p14:creationId xmlns:p14="http://schemas.microsoft.com/office/powerpoint/2010/main" val="154196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effectLst/>
              </a:rPr>
              <a:t>Finally, for the subscriptions, we’d have to add the </a:t>
            </a:r>
            <a:r>
              <a:rPr lang="en-US" dirty="0" err="1">
                <a:effectLst/>
              </a:rPr>
              <a:t>newPerson</a:t>
            </a:r>
            <a:r>
              <a:rPr lang="en-US" dirty="0">
                <a:effectLst/>
              </a:rPr>
              <a:t> root field:</a:t>
            </a:r>
          </a:p>
          <a:p>
            <a:br>
              <a:rPr lang="en-US" b="0" i="0" dirty="0">
                <a:effectLst/>
                <a:latin typeface="Open Sans" panose="020B0606030504020204" pitchFamily="34" charset="0"/>
              </a:rPr>
            </a:br>
            <a:endParaRPr lang="en-US" b="0" i="0" dirty="0">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C6074690-7256-4BB9-AC0F-97AEAE8CDEC2}" type="slidenum">
              <a:rPr lang="en-US" smtClean="0"/>
              <a:t>32</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Putting it all together, this is the </a:t>
            </a:r>
            <a:r>
              <a:rPr lang="en-US" b="0" i="1" dirty="0">
                <a:effectLst/>
                <a:latin typeface="Open Sans" panose="020B0606030504020204" pitchFamily="34" charset="0"/>
              </a:rPr>
              <a:t>full</a:t>
            </a:r>
            <a:r>
              <a:rPr lang="en-US" b="0" i="0" dirty="0">
                <a:effectLst/>
                <a:latin typeface="Open Sans" panose="020B0606030504020204" pitchFamily="34" charset="0"/>
              </a:rPr>
              <a:t> schema for all the queries and mutation</a:t>
            </a:r>
          </a:p>
          <a:p>
            <a:pPr algn="l" fontAlgn="base"/>
            <a:endParaRPr lang="en-US" b="0" i="0" dirty="0">
              <a:effectLst/>
              <a:latin typeface="Open Sans" panose="020B0606030504020204" pitchFamily="34" charset="0"/>
            </a:endParaRP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CRUD</a:t>
            </a:r>
          </a:p>
        </p:txBody>
      </p:sp>
      <p:sp>
        <p:nvSpPr>
          <p:cNvPr id="4" name="Slide Number Placeholder 3"/>
          <p:cNvSpPr>
            <a:spLocks noGrp="1"/>
          </p:cNvSpPr>
          <p:nvPr>
            <p:ph type="sldNum" sz="quarter" idx="5"/>
          </p:nvPr>
        </p:nvSpPr>
        <p:spPr/>
        <p:txBody>
          <a:bodyPr/>
          <a:lstStyle/>
          <a:p>
            <a:fld id="{C6074690-7256-4BB9-AC0F-97AEAE8CDEC2}" type="slidenum">
              <a:rPr lang="en-US" smtClean="0"/>
              <a:t>33</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Putting it all together, this is the </a:t>
            </a:r>
            <a:r>
              <a:rPr lang="en-US" b="0" i="1" dirty="0">
                <a:effectLst/>
                <a:latin typeface="Open Sans" panose="020B0606030504020204" pitchFamily="34" charset="0"/>
              </a:rPr>
              <a:t>full</a:t>
            </a:r>
            <a:r>
              <a:rPr lang="en-US" b="0" i="0" dirty="0">
                <a:effectLst/>
                <a:latin typeface="Open Sans" panose="020B0606030504020204" pitchFamily="34" charset="0"/>
              </a:rPr>
              <a:t> schema for all the queries and mutation</a:t>
            </a:r>
          </a:p>
          <a:p>
            <a:pPr algn="l" fontAlgn="base"/>
            <a:endParaRPr lang="en-US" b="0" i="0" dirty="0">
              <a:effectLst/>
              <a:latin typeface="Open Sans" panose="020B0606030504020204" pitchFamily="34" charset="0"/>
            </a:endParaRP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CRUD</a:t>
            </a:r>
          </a:p>
        </p:txBody>
      </p:sp>
      <p:sp>
        <p:nvSpPr>
          <p:cNvPr id="4" name="Slide Number Placeholder 3"/>
          <p:cNvSpPr>
            <a:spLocks noGrp="1"/>
          </p:cNvSpPr>
          <p:nvPr>
            <p:ph type="sldNum" sz="quarter" idx="5"/>
          </p:nvPr>
        </p:nvSpPr>
        <p:spPr/>
        <p:txBody>
          <a:bodyPr/>
          <a:lstStyle/>
          <a:p>
            <a:fld id="{C6074690-7256-4BB9-AC0F-97AEAE8CDEC2}" type="slidenum">
              <a:rPr lang="en-US" smtClean="0"/>
              <a:t>34</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000000"/>
                </a:solidFill>
                <a:effectLst/>
                <a:latin typeface="Open Sans" panose="020B0606030504020204" pitchFamily="34" charset="0"/>
              </a:rPr>
              <a:t>Core Concepts</a:t>
            </a:r>
          </a:p>
          <a:p>
            <a:r>
              <a:rPr lang="en-US" dirty="0"/>
              <a:t>In this section will discuss some architectural use cases for </a:t>
            </a:r>
            <a:r>
              <a:rPr lang="en-US" dirty="0" err="1"/>
              <a:t>graphQl</a:t>
            </a:r>
            <a:r>
              <a:rPr lang="en-US" dirty="0"/>
              <a:t> as well as some major component you will find in all </a:t>
            </a:r>
            <a:r>
              <a:rPr lang="en-US" dirty="0" err="1"/>
              <a:t>graphQL</a:t>
            </a:r>
            <a:r>
              <a:rPr lang="en-US" dirty="0"/>
              <a:t> infrastructure</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2364575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Open Sans" panose="020B0606030504020204" pitchFamily="34" charset="0"/>
              </a:rPr>
              <a:t>GraphQL</a:t>
            </a:r>
            <a:r>
              <a:rPr lang="en-US" b="0" i="0" dirty="0">
                <a:effectLst/>
                <a:latin typeface="Open Sans" panose="020B0606030504020204" pitchFamily="34" charset="0"/>
              </a:rPr>
              <a:t> has been released only as a </a:t>
            </a:r>
            <a:r>
              <a:rPr lang="en-US" b="0" i="1" dirty="0">
                <a:effectLst/>
                <a:latin typeface="Open Sans" panose="020B0606030504020204" pitchFamily="34" charset="0"/>
              </a:rPr>
              <a:t>specification</a:t>
            </a:r>
            <a:r>
              <a:rPr lang="en-US" b="0" i="0" dirty="0">
                <a:effectLst/>
                <a:latin typeface="Open Sans" panose="020B0606030504020204" pitchFamily="34" charset="0"/>
              </a:rPr>
              <a:t>. This means that </a:t>
            </a:r>
            <a:r>
              <a:rPr lang="en-US" b="0" i="0" dirty="0" err="1">
                <a:effectLst/>
                <a:latin typeface="Open Sans" panose="020B0606030504020204" pitchFamily="34" charset="0"/>
              </a:rPr>
              <a:t>GraphQL</a:t>
            </a:r>
            <a:r>
              <a:rPr lang="en-US" b="0" i="0" dirty="0">
                <a:effectLst/>
                <a:latin typeface="Open Sans" panose="020B0606030504020204" pitchFamily="34" charset="0"/>
              </a:rPr>
              <a:t> is in fact not more than a </a:t>
            </a:r>
            <a:r>
              <a:rPr lang="en-US" b="0" i="0" u="none" strike="noStrike" dirty="0">
                <a:solidFill>
                  <a:srgbClr val="2A7ED2"/>
                </a:solidFill>
                <a:effectLst/>
                <a:latin typeface="Open Sans" panose="020B0606030504020204" pitchFamily="34" charset="0"/>
                <a:hlinkClick r:id="rId3"/>
              </a:rPr>
              <a:t>long document</a:t>
            </a:r>
            <a:r>
              <a:rPr lang="en-US" b="0" i="0" dirty="0">
                <a:effectLst/>
                <a:latin typeface="Open Sans" panose="020B0606030504020204" pitchFamily="34" charset="0"/>
              </a:rPr>
              <a:t> that describes in detail the </a:t>
            </a:r>
            <a:r>
              <a:rPr lang="en-US" b="0" i="0" dirty="0" err="1">
                <a:effectLst/>
                <a:latin typeface="Open Sans" panose="020B0606030504020204" pitchFamily="34" charset="0"/>
              </a:rPr>
              <a:t>behaviour</a:t>
            </a:r>
            <a:r>
              <a:rPr lang="en-US" b="0" i="0" dirty="0">
                <a:effectLst/>
                <a:latin typeface="Open Sans" panose="020B0606030504020204" pitchFamily="34" charset="0"/>
              </a:rPr>
              <a:t> of a </a:t>
            </a:r>
            <a:r>
              <a:rPr lang="en-US" b="0" i="1" dirty="0" err="1">
                <a:effectLst/>
                <a:latin typeface="Open Sans" panose="020B0606030504020204" pitchFamily="34" charset="0"/>
              </a:rPr>
              <a:t>GraphQL</a:t>
            </a:r>
            <a:r>
              <a:rPr lang="en-US" b="0" i="1" dirty="0">
                <a:effectLst/>
                <a:latin typeface="Open Sans" panose="020B0606030504020204" pitchFamily="34" charset="0"/>
              </a:rPr>
              <a:t> server.</a:t>
            </a:r>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2505903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we’ll walk you through 3 different kinds of architectures that include a </a:t>
            </a:r>
            <a:r>
              <a:rPr lang="en-US" b="0" i="0" dirty="0" err="1">
                <a:effectLst/>
                <a:latin typeface="Open Sans" panose="020B0606030504020204" pitchFamily="34" charset="0"/>
              </a:rPr>
              <a:t>GraphQL</a:t>
            </a:r>
            <a:r>
              <a:rPr lang="en-US" b="0" i="0" dirty="0">
                <a:effectLst/>
                <a:latin typeface="Open Sans" panose="020B0606030504020204" pitchFamily="34" charset="0"/>
              </a:rPr>
              <a:t> server:</a:t>
            </a:r>
          </a:p>
          <a:p>
            <a:pPr algn="l" fontAlgn="base">
              <a:buFont typeface="+mj-lt"/>
              <a:buAutoNum type="arabicPeriod"/>
            </a:pPr>
            <a:r>
              <a:rPr lang="en-US" b="0" i="0" dirty="0" err="1">
                <a:effectLst/>
                <a:latin typeface="Open Sans" panose="020B0606030504020204" pitchFamily="34" charset="0"/>
              </a:rPr>
              <a:t>GraphQL</a:t>
            </a:r>
            <a:r>
              <a:rPr lang="en-US" b="0" i="0" dirty="0">
                <a:effectLst/>
                <a:latin typeface="Open Sans" panose="020B0606030504020204" pitchFamily="34" charset="0"/>
              </a:rPr>
              <a:t> server </a:t>
            </a:r>
            <a:r>
              <a:rPr lang="en-US" b="0" i="1" dirty="0">
                <a:effectLst/>
                <a:latin typeface="Open Sans" panose="020B0606030504020204" pitchFamily="34" charset="0"/>
              </a:rPr>
              <a:t>with a connected database</a:t>
            </a:r>
            <a:endParaRPr lang="en-US" b="0" i="0" dirty="0">
              <a:effectLst/>
              <a:latin typeface="Open Sans" panose="020B0606030504020204" pitchFamily="34" charset="0"/>
            </a:endParaRPr>
          </a:p>
          <a:p>
            <a:pPr algn="l" fontAlgn="base">
              <a:buFont typeface="+mj-lt"/>
              <a:buAutoNum type="arabicPeriod"/>
            </a:pPr>
            <a:r>
              <a:rPr lang="en-US" b="0" i="0" dirty="0" err="1">
                <a:effectLst/>
                <a:latin typeface="Open Sans" panose="020B0606030504020204" pitchFamily="34" charset="0"/>
              </a:rPr>
              <a:t>GraphQL</a:t>
            </a:r>
            <a:r>
              <a:rPr lang="en-US" b="0" i="0" dirty="0">
                <a:effectLst/>
                <a:latin typeface="Open Sans" panose="020B0606030504020204" pitchFamily="34" charset="0"/>
              </a:rPr>
              <a:t> server that is a </a:t>
            </a:r>
            <a:r>
              <a:rPr lang="en-US" b="0" i="1" dirty="0">
                <a:effectLst/>
                <a:latin typeface="Open Sans" panose="020B0606030504020204" pitchFamily="34" charset="0"/>
              </a:rPr>
              <a:t>thin layer in front of a number of third party or legacy systems</a:t>
            </a:r>
            <a:r>
              <a:rPr lang="en-US" b="0" i="0" dirty="0">
                <a:effectLst/>
                <a:latin typeface="Open Sans" panose="020B0606030504020204" pitchFamily="34" charset="0"/>
              </a:rPr>
              <a:t> and integrates them through a single </a:t>
            </a:r>
            <a:r>
              <a:rPr lang="en-US" b="0" i="0" dirty="0" err="1">
                <a:effectLst/>
                <a:latin typeface="Open Sans" panose="020B0606030504020204" pitchFamily="34" charset="0"/>
              </a:rPr>
              <a:t>GraphQL</a:t>
            </a:r>
            <a:r>
              <a:rPr lang="en-US" b="0" i="0" dirty="0">
                <a:effectLst/>
                <a:latin typeface="Open Sans" panose="020B0606030504020204" pitchFamily="34" charset="0"/>
              </a:rPr>
              <a:t> API</a:t>
            </a:r>
          </a:p>
          <a:p>
            <a:pPr algn="l" fontAlgn="base">
              <a:buFont typeface="+mj-lt"/>
              <a:buAutoNum type="arabicPeriod"/>
            </a:pPr>
            <a:r>
              <a:rPr lang="en-US" b="0" i="0" dirty="0">
                <a:effectLst/>
                <a:latin typeface="Open Sans" panose="020B0606030504020204" pitchFamily="34" charset="0"/>
              </a:rPr>
              <a:t>A </a:t>
            </a:r>
            <a:r>
              <a:rPr lang="en-US" b="0" i="1" dirty="0">
                <a:effectLst/>
                <a:latin typeface="Open Sans" panose="020B0606030504020204" pitchFamily="34" charset="0"/>
              </a:rPr>
              <a:t>hybrid approach of a connected database and third party or legacy systems</a:t>
            </a:r>
            <a:r>
              <a:rPr lang="en-US" b="0" i="0" dirty="0">
                <a:effectLst/>
                <a:latin typeface="Open Sans" panose="020B0606030504020204" pitchFamily="34" charset="0"/>
              </a:rPr>
              <a:t> that can all be accessed through the same </a:t>
            </a:r>
            <a:r>
              <a:rPr lang="en-US" b="0" i="0" dirty="0" err="1">
                <a:effectLst/>
                <a:latin typeface="Open Sans" panose="020B0606030504020204" pitchFamily="34" charset="0"/>
              </a:rPr>
              <a:t>GraphQL</a:t>
            </a:r>
            <a:r>
              <a:rPr lang="en-US" b="0" i="0" dirty="0">
                <a:effectLst/>
                <a:latin typeface="Open Sans" panose="020B0606030504020204" pitchFamily="34" charset="0"/>
              </a:rPr>
              <a:t> API</a:t>
            </a:r>
          </a:p>
          <a:p>
            <a:pPr algn="l" fontAlgn="base"/>
            <a:r>
              <a:rPr lang="en-US" b="0" i="0" dirty="0">
                <a:effectLst/>
                <a:latin typeface="Open Sans" panose="020B0606030504020204" pitchFamily="34" charset="0"/>
              </a:rPr>
              <a:t>All three architectures represent major use cases of </a:t>
            </a:r>
            <a:r>
              <a:rPr lang="en-US" b="0" i="0" dirty="0" err="1">
                <a:effectLst/>
                <a:latin typeface="Open Sans" panose="020B0606030504020204" pitchFamily="34" charset="0"/>
              </a:rPr>
              <a:t>GraphQL</a:t>
            </a:r>
            <a:r>
              <a:rPr lang="en-US" b="0" i="0" dirty="0">
                <a:effectLst/>
                <a:latin typeface="Open Sans" panose="020B0606030504020204" pitchFamily="34" charset="0"/>
              </a:rPr>
              <a:t> and demonstrate the flexibility in terms of the context where it can be used.</a:t>
            </a:r>
          </a:p>
        </p:txBody>
      </p:sp>
      <p:sp>
        <p:nvSpPr>
          <p:cNvPr id="4" name="Slide Number Placeholder 3"/>
          <p:cNvSpPr>
            <a:spLocks noGrp="1"/>
          </p:cNvSpPr>
          <p:nvPr>
            <p:ph type="sldNum" sz="quarter" idx="5"/>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This architecture will be the most common for </a:t>
            </a:r>
            <a:r>
              <a:rPr lang="en-US" b="0" i="1" dirty="0">
                <a:effectLst/>
                <a:latin typeface="Open Sans" panose="020B0606030504020204" pitchFamily="34" charset="0"/>
              </a:rPr>
              <a:t>greenfield</a:t>
            </a:r>
            <a:r>
              <a:rPr lang="en-US" b="0" i="0" dirty="0">
                <a:effectLst/>
                <a:latin typeface="Open Sans" panose="020B0606030504020204" pitchFamily="34" charset="0"/>
              </a:rPr>
              <a:t> projects. In the setup, you have a single (web) server that implements the </a:t>
            </a:r>
            <a:r>
              <a:rPr lang="en-US" b="0" i="0" dirty="0" err="1">
                <a:effectLst/>
                <a:latin typeface="Open Sans" panose="020B0606030504020204" pitchFamily="34" charset="0"/>
              </a:rPr>
              <a:t>GraphQL</a:t>
            </a:r>
            <a:r>
              <a:rPr lang="en-US" b="0" i="0" dirty="0">
                <a:effectLst/>
                <a:latin typeface="Open Sans" panose="020B0606030504020204" pitchFamily="34" charset="0"/>
              </a:rPr>
              <a:t> specification.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When a query arrives at the </a:t>
            </a:r>
            <a:r>
              <a:rPr lang="en-US" b="0" i="0" dirty="0" err="1">
                <a:effectLst/>
                <a:latin typeface="Open Sans" panose="020B0606030504020204" pitchFamily="34" charset="0"/>
              </a:rPr>
              <a:t>GraphQL</a:t>
            </a:r>
            <a:r>
              <a:rPr lang="en-US" b="0" i="0" dirty="0">
                <a:effectLst/>
                <a:latin typeface="Open Sans" panose="020B0606030504020204" pitchFamily="34" charset="0"/>
              </a:rPr>
              <a:t> server, the server reads the query’s payload and fetches the required information from the database.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This is called </a:t>
            </a:r>
            <a:r>
              <a:rPr lang="en-US" b="0" i="1" dirty="0">
                <a:effectLst/>
                <a:latin typeface="Open Sans" panose="020B0606030504020204" pitchFamily="34" charset="0"/>
              </a:rPr>
              <a:t>resolving</a:t>
            </a:r>
            <a:r>
              <a:rPr lang="en-US" b="0" i="0" dirty="0">
                <a:effectLst/>
                <a:latin typeface="Open Sans" panose="020B0606030504020204" pitchFamily="34" charset="0"/>
              </a:rPr>
              <a:t> the query. It then constructs the response object </a:t>
            </a:r>
            <a:r>
              <a:rPr lang="en-US" b="0" i="0" u="none" strike="noStrike" dirty="0">
                <a:solidFill>
                  <a:srgbClr val="2A7ED2"/>
                </a:solidFill>
                <a:effectLst/>
                <a:latin typeface="Open Sans" panose="020B0606030504020204" pitchFamily="34" charset="0"/>
                <a:hlinkClick r:id="rId3"/>
              </a:rPr>
              <a:t>as described in the official specification</a:t>
            </a:r>
            <a:r>
              <a:rPr lang="en-US" b="0" i="0" dirty="0">
                <a:effectLst/>
                <a:latin typeface="Open Sans" panose="020B0606030504020204" pitchFamily="34" charset="0"/>
              </a:rPr>
              <a:t> and returns it to the client.</a:t>
            </a:r>
          </a:p>
          <a:p>
            <a:pPr algn="l" fontAlgn="base"/>
            <a:r>
              <a:rPr lang="en-US" b="0" i="0" dirty="0">
                <a:effectLst/>
                <a:latin typeface="Open Sans" panose="020B0606030504020204" pitchFamily="34" charset="0"/>
              </a:rPr>
              <a:t>It’s important to note that </a:t>
            </a:r>
            <a:r>
              <a:rPr lang="en-US" b="0" i="0" dirty="0" err="1">
                <a:effectLst/>
                <a:latin typeface="Open Sans" panose="020B0606030504020204" pitchFamily="34" charset="0"/>
              </a:rPr>
              <a:t>GraphQL</a:t>
            </a:r>
            <a:r>
              <a:rPr lang="en-US" b="0" i="0" dirty="0">
                <a:effectLst/>
                <a:latin typeface="Open Sans" panose="020B0606030504020204" pitchFamily="34" charset="0"/>
              </a:rPr>
              <a:t> is actually </a:t>
            </a:r>
            <a:r>
              <a:rPr lang="en-US" b="0" i="1" dirty="0">
                <a:effectLst/>
                <a:latin typeface="Open Sans" panose="020B0606030504020204" pitchFamily="34" charset="0"/>
              </a:rPr>
              <a:t>transport-layer agnostic</a:t>
            </a:r>
            <a:r>
              <a:rPr lang="en-US" b="0" i="0" dirty="0">
                <a:effectLst/>
                <a:latin typeface="Open Sans" panose="020B0606030504020204" pitchFamily="34" charset="0"/>
              </a:rPr>
              <a:t>. This means it can potentially be used with any available network protocol.</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 So, it is potentially possible to implement a </a:t>
            </a:r>
            <a:r>
              <a:rPr lang="en-US" b="0" i="0" dirty="0" err="1">
                <a:effectLst/>
                <a:latin typeface="Open Sans" panose="020B0606030504020204" pitchFamily="34" charset="0"/>
              </a:rPr>
              <a:t>GraphQL</a:t>
            </a:r>
            <a:r>
              <a:rPr lang="en-US" b="0" i="0" dirty="0">
                <a:effectLst/>
                <a:latin typeface="Open Sans" panose="020B0606030504020204" pitchFamily="34" charset="0"/>
              </a:rPr>
              <a:t> server based on TCP, </a:t>
            </a:r>
            <a:r>
              <a:rPr lang="en-US" b="0" i="0" dirty="0" err="1">
                <a:effectLst/>
                <a:latin typeface="Open Sans" panose="020B0606030504020204" pitchFamily="34" charset="0"/>
              </a:rPr>
              <a:t>WebSockets</a:t>
            </a:r>
            <a:r>
              <a:rPr lang="en-US" b="0" i="0" dirty="0">
                <a:effectLst/>
                <a:latin typeface="Open Sans" panose="020B0606030504020204" pitchFamily="34" charset="0"/>
              </a:rPr>
              <a:t>, etc.</a:t>
            </a:r>
          </a:p>
          <a:p>
            <a:pPr algn="l" fontAlgn="base"/>
            <a:endParaRPr lang="en-US" b="0" i="0" dirty="0">
              <a:effectLst/>
              <a:latin typeface="Open Sans" panose="020B0606030504020204" pitchFamily="34" charset="0"/>
            </a:endParaRPr>
          </a:p>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also doesn’t care about the database or the format that is used to store the data. You could use a SQL database like </a:t>
            </a:r>
            <a:r>
              <a:rPr lang="en-US" b="0" i="0" u="none" strike="noStrike" dirty="0">
                <a:solidFill>
                  <a:srgbClr val="2A7ED2"/>
                </a:solidFill>
                <a:effectLst/>
                <a:latin typeface="Open Sans" panose="020B0606030504020204" pitchFamily="34" charset="0"/>
                <a:hlinkClick r:id="rId4"/>
              </a:rPr>
              <a:t>AWS Aurora</a:t>
            </a:r>
            <a:r>
              <a:rPr lang="en-US" b="0" i="0" dirty="0">
                <a:effectLst/>
                <a:latin typeface="Open Sans" panose="020B0606030504020204" pitchFamily="34" charset="0"/>
              </a:rPr>
              <a:t> or a NoSQL database like </a:t>
            </a:r>
            <a:r>
              <a:rPr lang="en-US" b="0" i="0" u="none" strike="noStrike" dirty="0">
                <a:solidFill>
                  <a:srgbClr val="2A7ED2"/>
                </a:solidFill>
                <a:effectLst/>
                <a:latin typeface="Open Sans" panose="020B0606030504020204" pitchFamily="34" charset="0"/>
                <a:hlinkClick r:id="rId5"/>
              </a:rPr>
              <a:t>MongoDB</a:t>
            </a:r>
            <a:r>
              <a:rPr lang="en-US" b="0" i="0" dirty="0">
                <a:effectLst/>
                <a:latin typeface="Open Sans" panose="020B0606030504020204" pitchFamily="34" charset="0"/>
              </a:rPr>
              <a:t>.</a:t>
            </a:r>
          </a:p>
        </p:txBody>
      </p:sp>
      <p:sp>
        <p:nvSpPr>
          <p:cNvPr id="4" name="Slide Number Placeholder 3"/>
          <p:cNvSpPr>
            <a:spLocks noGrp="1"/>
          </p:cNvSpPr>
          <p:nvPr>
            <p:ph type="sldNum" sz="quarter" idx="5"/>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Another major use case for </a:t>
            </a:r>
            <a:r>
              <a:rPr lang="en-US" b="0" i="0" dirty="0" err="1">
                <a:effectLst/>
                <a:latin typeface="Open Sans" panose="020B0606030504020204" pitchFamily="34" charset="0"/>
              </a:rPr>
              <a:t>GraphQL</a:t>
            </a:r>
            <a:r>
              <a:rPr lang="en-US" b="0" i="0" dirty="0">
                <a:effectLst/>
                <a:latin typeface="Open Sans" panose="020B0606030504020204" pitchFamily="34" charset="0"/>
              </a:rPr>
              <a:t> is the integration of multiple existing systems behind a single, coherent </a:t>
            </a:r>
            <a:r>
              <a:rPr lang="en-US" b="0" i="0" dirty="0" err="1">
                <a:effectLst/>
                <a:latin typeface="Open Sans" panose="020B0606030504020204" pitchFamily="34" charset="0"/>
              </a:rPr>
              <a:t>GraphQL</a:t>
            </a:r>
            <a:r>
              <a:rPr lang="en-US" b="0" i="0" dirty="0">
                <a:effectLst/>
                <a:latin typeface="Open Sans" panose="020B0606030504020204" pitchFamily="34" charset="0"/>
              </a:rPr>
              <a:t> API.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This is particularly compelling for companies with legacy infrastructures and many different APIs that have grown over years and now impose a high maintenance burden. One major problem with these legacy systems is that they make it practically impossible to build innovative products that need access to multiple systems.</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In that context, </a:t>
            </a:r>
            <a:r>
              <a:rPr lang="en-US" b="0" i="0" dirty="0" err="1">
                <a:effectLst/>
                <a:latin typeface="Open Sans" panose="020B0606030504020204" pitchFamily="34" charset="0"/>
              </a:rPr>
              <a:t>GraphQL</a:t>
            </a:r>
            <a:r>
              <a:rPr lang="en-US" b="0" i="0" dirty="0">
                <a:effectLst/>
                <a:latin typeface="Open Sans" panose="020B0606030504020204" pitchFamily="34" charset="0"/>
              </a:rPr>
              <a:t> can be used to </a:t>
            </a:r>
            <a:r>
              <a:rPr lang="en-US" b="0" i="1" dirty="0">
                <a:effectLst/>
                <a:latin typeface="Open Sans" panose="020B0606030504020204" pitchFamily="34" charset="0"/>
              </a:rPr>
              <a:t>unify</a:t>
            </a:r>
            <a:r>
              <a:rPr lang="en-US" b="0" i="0" dirty="0">
                <a:effectLst/>
                <a:latin typeface="Open Sans" panose="020B0606030504020204" pitchFamily="34" charset="0"/>
              </a:rPr>
              <a:t> these existing systems and hide their complexity behind a nice </a:t>
            </a:r>
            <a:r>
              <a:rPr lang="en-US" b="0" i="0" dirty="0" err="1">
                <a:effectLst/>
                <a:latin typeface="Open Sans" panose="020B0606030504020204" pitchFamily="34" charset="0"/>
              </a:rPr>
              <a:t>GraphQL</a:t>
            </a:r>
            <a:r>
              <a:rPr lang="en-US" b="0" i="0" dirty="0">
                <a:effectLst/>
                <a:latin typeface="Open Sans" panose="020B0606030504020204" pitchFamily="34" charset="0"/>
              </a:rPr>
              <a:t> API. This way, new client applications can be developed that simply talk to the </a:t>
            </a:r>
            <a:r>
              <a:rPr lang="en-US" b="0" i="0" dirty="0" err="1">
                <a:effectLst/>
                <a:latin typeface="Open Sans" panose="020B0606030504020204" pitchFamily="34" charset="0"/>
              </a:rPr>
              <a:t>GraphQL</a:t>
            </a:r>
            <a:r>
              <a:rPr lang="en-US" b="0" i="0" dirty="0">
                <a:effectLst/>
                <a:latin typeface="Open Sans" panose="020B0606030504020204" pitchFamily="34" charset="0"/>
              </a:rPr>
              <a:t> server to fetch the data they need. The </a:t>
            </a:r>
            <a:r>
              <a:rPr lang="en-US" b="0" i="0" dirty="0" err="1">
                <a:effectLst/>
                <a:latin typeface="Open Sans" panose="020B0606030504020204" pitchFamily="34" charset="0"/>
              </a:rPr>
              <a:t>GraphQL</a:t>
            </a:r>
            <a:r>
              <a:rPr lang="en-US" b="0" i="0" dirty="0">
                <a:effectLst/>
                <a:latin typeface="Open Sans" panose="020B0606030504020204" pitchFamily="34" charset="0"/>
              </a:rPr>
              <a:t> server is then responsible for fetching the data from the existing systems and package it up in the </a:t>
            </a:r>
            <a:r>
              <a:rPr lang="en-US" b="0" i="0" dirty="0" err="1">
                <a:effectLst/>
                <a:latin typeface="Open Sans" panose="020B0606030504020204" pitchFamily="34" charset="0"/>
              </a:rPr>
              <a:t>GraphQL</a:t>
            </a:r>
            <a:r>
              <a:rPr lang="en-US" b="0" i="0" dirty="0">
                <a:effectLst/>
                <a:latin typeface="Open Sans" panose="020B0606030504020204" pitchFamily="34" charset="0"/>
              </a:rPr>
              <a:t> response format.</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Just like in the previous architecture where the </a:t>
            </a:r>
            <a:r>
              <a:rPr lang="en-US" b="0" i="0" dirty="0" err="1">
                <a:effectLst/>
                <a:latin typeface="Open Sans" panose="020B0606030504020204" pitchFamily="34" charset="0"/>
              </a:rPr>
              <a:t>GraphQL</a:t>
            </a:r>
            <a:r>
              <a:rPr lang="en-US" b="0" i="0" dirty="0">
                <a:effectLst/>
                <a:latin typeface="Open Sans" panose="020B0606030504020204" pitchFamily="34" charset="0"/>
              </a:rPr>
              <a:t> server didn’t care about the type of database being used, this time it doesn’t care about the data sources that it needs to fetch the data that’s needed to </a:t>
            </a:r>
            <a:r>
              <a:rPr lang="en-US" b="0" i="1" dirty="0">
                <a:effectLst/>
                <a:latin typeface="Open Sans" panose="020B0606030504020204" pitchFamily="34" charset="0"/>
              </a:rPr>
              <a:t>resolve</a:t>
            </a:r>
            <a:r>
              <a:rPr lang="en-US" b="0" i="0" dirty="0">
                <a:effectLst/>
                <a:latin typeface="Open Sans" panose="020B0606030504020204" pitchFamily="34" charset="0"/>
              </a:rPr>
              <a:t> a query.</a:t>
            </a:r>
          </a:p>
        </p:txBody>
      </p:sp>
      <p:sp>
        <p:nvSpPr>
          <p:cNvPr id="4" name="Slide Number Placeholder 3"/>
          <p:cNvSpPr>
            <a:spLocks noGrp="1"/>
          </p:cNvSpPr>
          <p:nvPr>
            <p:ph type="sldNum" sz="quarter" idx="5"/>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allows you to hide the complexity of existing systems, such as microservices, legacy infrastructures or third-party APIs behind a single </a:t>
            </a:r>
            <a:r>
              <a:rPr lang="en-US" b="0" i="0" dirty="0" err="1">
                <a:effectLst/>
                <a:latin typeface="Open Sans" panose="020B0606030504020204" pitchFamily="34" charset="0"/>
              </a:rPr>
              <a:t>GraphQL</a:t>
            </a:r>
            <a:r>
              <a:rPr lang="en-US" b="0" i="0" dirty="0">
                <a:effectLst/>
                <a:latin typeface="Open Sans" panose="020B0606030504020204" pitchFamily="34" charset="0"/>
              </a:rPr>
              <a:t> interface.</a:t>
            </a:r>
          </a:p>
          <a:p>
            <a:br>
              <a:rPr lang="en-US" dirty="0"/>
            </a:br>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40</a:t>
            </a:fld>
            <a:endParaRPr lang="en-US"/>
          </a:p>
        </p:txBody>
      </p:sp>
    </p:spTree>
    <p:extLst>
      <p:ext uri="{BB962C8B-B14F-4D97-AF65-F5344CB8AC3E}">
        <p14:creationId xmlns:p14="http://schemas.microsoft.com/office/powerpoint/2010/main" val="3668398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Finally, it’s possible to combine the two approaches and build a </a:t>
            </a:r>
            <a:r>
              <a:rPr lang="en-US" b="0" i="0" dirty="0" err="1">
                <a:effectLst/>
                <a:latin typeface="Open Sans" panose="020B0606030504020204" pitchFamily="34" charset="0"/>
              </a:rPr>
              <a:t>GraphQL</a:t>
            </a:r>
            <a:r>
              <a:rPr lang="en-US" b="0" i="0" dirty="0">
                <a:effectLst/>
                <a:latin typeface="Open Sans" panose="020B0606030504020204" pitchFamily="34" charset="0"/>
              </a:rPr>
              <a:t> server that has a connected database but still talks to legacy or third—party systems.</a:t>
            </a:r>
          </a:p>
          <a:p>
            <a:pPr algn="l" fontAlgn="base"/>
            <a:r>
              <a:rPr lang="en-US" b="0" i="0" dirty="0">
                <a:effectLst/>
                <a:latin typeface="Open Sans" panose="020B0606030504020204" pitchFamily="34" charset="0"/>
              </a:rPr>
              <a:t>When a query is received by the server, it will resolve it and either retrieve the required data from the connected database or some of the integrated APIs.</a:t>
            </a:r>
          </a:p>
          <a:p>
            <a:br>
              <a:rPr lang="en-US" dirty="0"/>
            </a:br>
            <a:r>
              <a:rPr lang="en-US" b="0" i="0" dirty="0">
                <a:effectLst/>
                <a:latin typeface="Open Sans" panose="020B0606030504020204" pitchFamily="34" charset="0"/>
              </a:rPr>
              <a:t>Both approaches can also be combined and the </a:t>
            </a:r>
            <a:r>
              <a:rPr lang="en-US" b="0" i="0" dirty="0" err="1">
                <a:effectLst/>
                <a:latin typeface="Open Sans" panose="020B0606030504020204" pitchFamily="34" charset="0"/>
              </a:rPr>
              <a:t>GraphQL</a:t>
            </a:r>
            <a:r>
              <a:rPr lang="en-US" b="0" i="0" dirty="0">
                <a:effectLst/>
                <a:latin typeface="Open Sans" panose="020B0606030504020204" pitchFamily="34" charset="0"/>
              </a:rPr>
              <a:t> server can fetch data from a single database as well as from an existing system - allowing for complete flexibility and pushing all data management complexity to the server.</a:t>
            </a:r>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41</a:t>
            </a:fld>
            <a:endParaRPr lang="en-US"/>
          </a:p>
        </p:txBody>
      </p:sp>
    </p:spTree>
    <p:extLst>
      <p:ext uri="{BB962C8B-B14F-4D97-AF65-F5344CB8AC3E}">
        <p14:creationId xmlns:p14="http://schemas.microsoft.com/office/powerpoint/2010/main" val="2097062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Facebook started using </a:t>
            </a:r>
            <a:r>
              <a:rPr lang="en-US" b="0" i="0" dirty="0" err="1">
                <a:effectLst/>
                <a:latin typeface="Open Sans" panose="020B0606030504020204" pitchFamily="34" charset="0"/>
              </a:rPr>
              <a:t>GraphQL</a:t>
            </a:r>
            <a:r>
              <a:rPr lang="en-US" b="0" i="0" dirty="0">
                <a:effectLst/>
                <a:latin typeface="Open Sans" panose="020B0606030504020204" pitchFamily="34" charset="0"/>
              </a:rPr>
              <a:t> in 2012 in their native mobile apps. Interestingly though, </a:t>
            </a:r>
            <a:r>
              <a:rPr lang="en-US" b="0" i="0" dirty="0" err="1">
                <a:effectLst/>
                <a:latin typeface="Open Sans" panose="020B0606030504020204" pitchFamily="34" charset="0"/>
              </a:rPr>
              <a:t>GraphQL</a:t>
            </a:r>
            <a:r>
              <a:rPr lang="en-US" b="0" i="0" dirty="0">
                <a:effectLst/>
                <a:latin typeface="Open Sans" panose="020B0606030504020204" pitchFamily="34" charset="0"/>
              </a:rPr>
              <a:t> has mostly been picked up to be used in the context of web technologies and has gained only little traction in the native mobile space.</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first time Facebook publicly spoke about </a:t>
            </a:r>
            <a:r>
              <a:rPr lang="en-US" b="0" i="0" dirty="0" err="1">
                <a:effectLst/>
                <a:latin typeface="Open Sans" panose="020B0606030504020204" pitchFamily="34" charset="0"/>
              </a:rPr>
              <a:t>GraphQL</a:t>
            </a:r>
            <a:r>
              <a:rPr lang="en-US" b="0" i="0" dirty="0">
                <a:effectLst/>
                <a:latin typeface="Open Sans" panose="020B0606030504020204" pitchFamily="34" charset="0"/>
              </a:rPr>
              <a:t> was at </a:t>
            </a:r>
            <a:r>
              <a:rPr lang="en-US" b="0" i="0" u="none" strike="noStrike" dirty="0">
                <a:solidFill>
                  <a:srgbClr val="2A7ED2"/>
                </a:solidFill>
                <a:effectLst/>
                <a:latin typeface="Open Sans" panose="020B0606030504020204" pitchFamily="34" charset="0"/>
                <a:hlinkClick r:id="rId3"/>
              </a:rPr>
              <a:t>React.js Conf 2015</a:t>
            </a:r>
            <a:r>
              <a:rPr lang="en-US" b="0" i="0" dirty="0">
                <a:effectLst/>
                <a:latin typeface="Open Sans" panose="020B0606030504020204" pitchFamily="34" charset="0"/>
              </a:rPr>
              <a:t> and shortly after announced their </a:t>
            </a:r>
            <a:r>
              <a:rPr lang="en-US" b="0" i="0" u="none" strike="noStrike" dirty="0">
                <a:solidFill>
                  <a:srgbClr val="2A7ED2"/>
                </a:solidFill>
                <a:effectLst/>
                <a:latin typeface="Open Sans" panose="020B0606030504020204" pitchFamily="34" charset="0"/>
                <a:hlinkClick r:id="rId4"/>
              </a:rPr>
              <a:t>plans to open source</a:t>
            </a:r>
            <a:r>
              <a:rPr lang="en-US" b="0" i="0" dirty="0">
                <a:effectLst/>
                <a:latin typeface="Open Sans" panose="020B0606030504020204" pitchFamily="34" charset="0"/>
              </a:rPr>
              <a:t> it. Because Facebook always used to speak about </a:t>
            </a:r>
            <a:r>
              <a:rPr lang="en-US" b="0" i="0" dirty="0" err="1">
                <a:effectLst/>
                <a:latin typeface="Open Sans" panose="020B0606030504020204" pitchFamily="34" charset="0"/>
              </a:rPr>
              <a:t>GraphQL</a:t>
            </a:r>
            <a:r>
              <a:rPr lang="en-US" b="0" i="0" dirty="0">
                <a:effectLst/>
                <a:latin typeface="Open Sans" panose="020B0606030504020204" pitchFamily="34" charset="0"/>
              </a:rPr>
              <a:t> in the context of </a:t>
            </a:r>
            <a:r>
              <a:rPr lang="en-US" b="0" i="0" u="none" strike="noStrike" dirty="0">
                <a:solidFill>
                  <a:srgbClr val="2A7ED2"/>
                </a:solidFill>
                <a:effectLst/>
                <a:latin typeface="Open Sans" panose="020B0606030504020204" pitchFamily="34" charset="0"/>
                <a:hlinkClick r:id="rId5"/>
              </a:rPr>
              <a:t>React</a:t>
            </a:r>
            <a:r>
              <a:rPr lang="en-US" b="0" i="0" dirty="0">
                <a:effectLst/>
                <a:latin typeface="Open Sans" panose="020B0606030504020204" pitchFamily="34" charset="0"/>
              </a:rPr>
              <a:t>, it took a while for non-React developers to understand that </a:t>
            </a:r>
            <a:r>
              <a:rPr lang="en-US" b="0" i="0" dirty="0" err="1">
                <a:effectLst/>
                <a:latin typeface="Open Sans" panose="020B0606030504020204" pitchFamily="34" charset="0"/>
              </a:rPr>
              <a:t>GraphQL</a:t>
            </a:r>
            <a:r>
              <a:rPr lang="en-US" b="0" i="0" dirty="0">
                <a:effectLst/>
                <a:latin typeface="Open Sans" panose="020B0606030504020204" pitchFamily="34" charset="0"/>
              </a:rPr>
              <a:t> was by no means a technology that was limited to usage with React.</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5</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But how do we gain this flexibility with </a:t>
            </a:r>
            <a:r>
              <a:rPr lang="en-US" b="0" i="0" dirty="0" err="1">
                <a:effectLst/>
                <a:latin typeface="Open Sans" panose="020B0606030504020204" pitchFamily="34" charset="0"/>
              </a:rPr>
              <a:t>GraphQL</a:t>
            </a:r>
            <a:r>
              <a:rPr lang="en-US" b="0" i="0" dirty="0">
                <a:effectLst/>
                <a:latin typeface="Open Sans" panose="020B0606030504020204" pitchFamily="34" charset="0"/>
              </a:rPr>
              <a:t>? How is it that it’s such a great fit for these very different kinds of use cases?</a:t>
            </a:r>
          </a:p>
          <a:p>
            <a:pPr algn="l" fontAlgn="base"/>
            <a:r>
              <a:rPr lang="en-US" b="0" i="0" dirty="0">
                <a:effectLst/>
                <a:latin typeface="Open Sans" panose="020B0606030504020204" pitchFamily="34" charset="0"/>
              </a:rPr>
              <a:t>As you learned in the previous chapter, the payload of a </a:t>
            </a:r>
            <a:r>
              <a:rPr lang="en-US" b="0" i="0" dirty="0" err="1">
                <a:effectLst/>
                <a:latin typeface="Open Sans" panose="020B0606030504020204" pitchFamily="34" charset="0"/>
              </a:rPr>
              <a:t>GraphQL</a:t>
            </a:r>
            <a:r>
              <a:rPr lang="en-US" b="0" i="0" dirty="0">
                <a:effectLst/>
                <a:latin typeface="Open Sans" panose="020B0606030504020204" pitchFamily="34" charset="0"/>
              </a:rPr>
              <a:t> query (or mutation) consists of a set of </a:t>
            </a:r>
            <a:r>
              <a:rPr lang="en-US" b="0" i="1" dirty="0">
                <a:effectLst/>
                <a:latin typeface="Open Sans" panose="020B0606030504020204" pitchFamily="34" charset="0"/>
              </a:rPr>
              <a:t>fields</a:t>
            </a:r>
            <a:r>
              <a:rPr lang="en-US" b="0" i="0" dirty="0">
                <a:effectLst/>
                <a:latin typeface="Open Sans" panose="020B0606030504020204" pitchFamily="34" charset="0"/>
              </a:rPr>
              <a:t>. In the </a:t>
            </a:r>
            <a:r>
              <a:rPr lang="en-US" b="0" i="0" dirty="0" err="1">
                <a:effectLst/>
                <a:latin typeface="Open Sans" panose="020B0606030504020204" pitchFamily="34" charset="0"/>
              </a:rPr>
              <a:t>GraphQL</a:t>
            </a:r>
            <a:r>
              <a:rPr lang="en-US" b="0" i="0" dirty="0">
                <a:effectLst/>
                <a:latin typeface="Open Sans" panose="020B0606030504020204" pitchFamily="34" charset="0"/>
              </a:rPr>
              <a:t> server implementation, each of these fields actually corresponds to exactly one function that’s called a </a:t>
            </a:r>
            <a:r>
              <a:rPr lang="en-US" b="0" i="1" u="none" strike="noStrike" dirty="0">
                <a:solidFill>
                  <a:srgbClr val="2A7ED2"/>
                </a:solidFill>
                <a:effectLst/>
                <a:latin typeface="Open Sans" panose="020B0606030504020204" pitchFamily="34" charset="0"/>
                <a:hlinkClick r:id="rId3"/>
              </a:rPr>
              <a:t>resolver</a:t>
            </a:r>
            <a:r>
              <a:rPr lang="en-US" b="0" i="0" dirty="0">
                <a:effectLst/>
                <a:latin typeface="Open Sans" panose="020B0606030504020204" pitchFamily="34" charset="0"/>
              </a:rPr>
              <a:t>. The sole purpose of a resolver function is to fetch the data for its field.</a:t>
            </a:r>
          </a:p>
          <a:p>
            <a:pPr algn="l" fontAlgn="base"/>
            <a:r>
              <a:rPr lang="en-US" b="0" i="0" dirty="0">
                <a:effectLst/>
                <a:latin typeface="Open Sans" panose="020B0606030504020204" pitchFamily="34" charset="0"/>
              </a:rPr>
              <a:t>When the server receives a query, it will call all the functions for the fields that are specified in the query’s payload. It thus </a:t>
            </a:r>
            <a:r>
              <a:rPr lang="en-US" b="0" i="1" dirty="0">
                <a:effectLst/>
                <a:latin typeface="Open Sans" panose="020B0606030504020204" pitchFamily="34" charset="0"/>
              </a:rPr>
              <a:t>resolves</a:t>
            </a:r>
            <a:r>
              <a:rPr lang="en-US" b="0" i="0" dirty="0">
                <a:effectLst/>
                <a:latin typeface="Open Sans" panose="020B0606030504020204" pitchFamily="34" charset="0"/>
              </a:rPr>
              <a:t> the query and is able to retrieve the correct data for each field. Once all resolvers returned, the server will package data up in the format that was described by the query and send it back to the client.</a:t>
            </a:r>
          </a:p>
          <a:p>
            <a:pPr algn="l" fontAlgn="base"/>
            <a:endParaRPr lang="en-US" b="0" i="0" dirty="0">
              <a:effectLst/>
              <a:latin typeface="Open Sans" panose="020B0606030504020204" pitchFamily="34" charset="0"/>
            </a:endParaRP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above screenshot contains some of the resolved field names. Each field in the query corresponds to a </a:t>
            </a:r>
            <a:r>
              <a:rPr lang="en-US" b="0" i="0" u="none" strike="noStrike" dirty="0">
                <a:solidFill>
                  <a:srgbClr val="2A7ED2"/>
                </a:solidFill>
                <a:effectLst/>
                <a:latin typeface="Open Sans" panose="020B0606030504020204" pitchFamily="34" charset="0"/>
                <a:hlinkClick r:id="rId3"/>
              </a:rPr>
              <a:t>resolver function</a:t>
            </a:r>
            <a:r>
              <a:rPr lang="en-US" b="0" i="0" dirty="0">
                <a:effectLst/>
                <a:latin typeface="Open Sans" panose="020B0606030504020204" pitchFamily="34" charset="0"/>
              </a:rPr>
              <a:t>. The </a:t>
            </a:r>
            <a:r>
              <a:rPr lang="en-US" b="0" i="0" dirty="0" err="1">
                <a:effectLst/>
                <a:latin typeface="Open Sans" panose="020B0606030504020204" pitchFamily="34" charset="0"/>
              </a:rPr>
              <a:t>GraphQL</a:t>
            </a:r>
            <a:r>
              <a:rPr lang="en-US" b="0" i="0" dirty="0">
                <a:effectLst/>
                <a:latin typeface="Open Sans" panose="020B0606030504020204" pitchFamily="34" charset="0"/>
              </a:rPr>
              <a:t> calls all required resolvers when a query comes in to fetch the specified data.</a:t>
            </a:r>
          </a:p>
        </p:txBody>
      </p:sp>
      <p:sp>
        <p:nvSpPr>
          <p:cNvPr id="4" name="Slide Number Placeholder 3"/>
          <p:cNvSpPr>
            <a:spLocks noGrp="1"/>
          </p:cNvSpPr>
          <p:nvPr>
            <p:ph type="sldNum" sz="quarter" idx="5"/>
          </p:nvPr>
        </p:nvSpPr>
        <p:spPr/>
        <p:txBody>
          <a:bodyPr/>
          <a:lstStyle/>
          <a:p>
            <a:fld id="{C6074690-7256-4BB9-AC0F-97AEAE8CDEC2}" type="slidenum">
              <a:rPr lang="en-US" smtClean="0"/>
              <a:t>42</a:t>
            </a:fld>
            <a:endParaRPr lang="en-US"/>
          </a:p>
        </p:txBody>
      </p:sp>
    </p:spTree>
    <p:extLst>
      <p:ext uri="{BB962C8B-B14F-4D97-AF65-F5344CB8AC3E}">
        <p14:creationId xmlns:p14="http://schemas.microsoft.com/office/powerpoint/2010/main" val="1030391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err="1">
                <a:effectLst/>
                <a:latin typeface="Open Sans" panose="020B0606030504020204" pitchFamily="34" charset="0"/>
              </a:rPr>
              <a:t>GraphQL</a:t>
            </a:r>
            <a:r>
              <a:rPr lang="en-US" b="0" i="0" dirty="0">
                <a:effectLst/>
                <a:latin typeface="Open Sans" panose="020B0606030504020204" pitchFamily="34" charset="0"/>
              </a:rPr>
              <a:t> is particularly great for frontend developers since it completely eliminates many of the inconveniences and shortcomings that are experienced with REST APIs, such as over- and </a:t>
            </a:r>
            <a:r>
              <a:rPr lang="en-US" b="0" i="0" dirty="0" err="1">
                <a:effectLst/>
                <a:latin typeface="Open Sans" panose="020B0606030504020204" pitchFamily="34" charset="0"/>
              </a:rPr>
              <a:t>underfetching</a:t>
            </a:r>
            <a:r>
              <a:rPr lang="en-US" b="0" i="0" dirty="0">
                <a:effectLst/>
                <a:latin typeface="Open Sans" panose="020B0606030504020204" pitchFamily="34" charset="0"/>
              </a:rPr>
              <a:t>. Complexity is pushed to the server-side where powerful machines can take care of the heavy computation work. The client doesn’t have to know where the data that it fetches is actually coming from and can use a single, coherent and flexible API.</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Let’s consider the major change that’s introduced with </a:t>
            </a:r>
            <a:r>
              <a:rPr lang="en-US" b="0" i="0" dirty="0" err="1">
                <a:effectLst/>
                <a:latin typeface="Open Sans" panose="020B0606030504020204" pitchFamily="34" charset="0"/>
              </a:rPr>
              <a:t>GraphQL</a:t>
            </a:r>
            <a:r>
              <a:rPr lang="en-US" b="0" i="0" dirty="0">
                <a:effectLst/>
                <a:latin typeface="Open Sans" panose="020B0606030504020204" pitchFamily="34" charset="0"/>
              </a:rPr>
              <a:t> in going from a rather imperative data fetching approach to a purely declarative one. When fetching data from a REST API, most applications will have to go through the following steps:</a:t>
            </a:r>
          </a:p>
          <a:p>
            <a:pPr algn="l" fontAlgn="base">
              <a:buFont typeface="+mj-lt"/>
              <a:buAutoNum type="arabicPeriod"/>
            </a:pPr>
            <a:r>
              <a:rPr lang="en-US" b="0" i="0" dirty="0">
                <a:effectLst/>
                <a:latin typeface="Open Sans" panose="020B0606030504020204" pitchFamily="34" charset="0"/>
              </a:rPr>
              <a:t>construct and send HTTP request (e.g. with fetch in </a:t>
            </a:r>
            <a:r>
              <a:rPr lang="en-US" b="0" i="0" dirty="0" err="1">
                <a:effectLst/>
                <a:latin typeface="Open Sans" panose="020B0606030504020204" pitchFamily="34" charset="0"/>
              </a:rPr>
              <a:t>Javascript</a:t>
            </a:r>
            <a:r>
              <a:rPr lang="en-US" b="0" i="0" dirty="0">
                <a:effectLst/>
                <a:latin typeface="Open Sans" panose="020B0606030504020204" pitchFamily="34" charset="0"/>
              </a:rPr>
              <a:t>)</a:t>
            </a:r>
          </a:p>
          <a:p>
            <a:pPr algn="l" fontAlgn="base">
              <a:buFont typeface="+mj-lt"/>
              <a:buAutoNum type="arabicPeriod"/>
            </a:pPr>
            <a:r>
              <a:rPr lang="en-US" b="0" i="0" dirty="0">
                <a:effectLst/>
                <a:latin typeface="Open Sans" panose="020B0606030504020204" pitchFamily="34" charset="0"/>
              </a:rPr>
              <a:t>receive and parse server response</a:t>
            </a:r>
          </a:p>
          <a:p>
            <a:pPr algn="l" fontAlgn="base">
              <a:buFont typeface="+mj-lt"/>
              <a:buAutoNum type="arabicPeriod"/>
            </a:pPr>
            <a:r>
              <a:rPr lang="en-US" b="0" i="0" dirty="0">
                <a:effectLst/>
                <a:latin typeface="Open Sans" panose="020B0606030504020204" pitchFamily="34" charset="0"/>
              </a:rPr>
              <a:t>store data locally (either simply in memory or persistent)</a:t>
            </a:r>
          </a:p>
          <a:p>
            <a:pPr algn="l" fontAlgn="base">
              <a:buFont typeface="+mj-lt"/>
              <a:buAutoNum type="arabicPeriod"/>
            </a:pPr>
            <a:r>
              <a:rPr lang="en-US" b="0" i="0" dirty="0">
                <a:effectLst/>
                <a:latin typeface="Open Sans" panose="020B0606030504020204" pitchFamily="34" charset="0"/>
              </a:rPr>
              <a:t>display data in the UI</a:t>
            </a:r>
          </a:p>
          <a:p>
            <a:pPr algn="l" fontAlgn="base"/>
            <a:r>
              <a:rPr lang="en-US" b="0" i="0" dirty="0">
                <a:effectLst/>
                <a:latin typeface="Open Sans" panose="020B0606030504020204" pitchFamily="34" charset="0"/>
              </a:rPr>
              <a:t>With the ideal </a:t>
            </a:r>
            <a:r>
              <a:rPr lang="en-US" b="0" i="1" dirty="0">
                <a:effectLst/>
                <a:latin typeface="Open Sans" panose="020B0606030504020204" pitchFamily="34" charset="0"/>
              </a:rPr>
              <a:t>declarative data fetching</a:t>
            </a:r>
            <a:r>
              <a:rPr lang="en-US" b="0" i="0" dirty="0">
                <a:effectLst/>
                <a:latin typeface="Open Sans" panose="020B0606030504020204" pitchFamily="34" charset="0"/>
              </a:rPr>
              <a:t> approach, a client shouldn’t be doing more than the following two steps:</a:t>
            </a:r>
          </a:p>
          <a:p>
            <a:pPr algn="l" fontAlgn="base">
              <a:buFont typeface="+mj-lt"/>
              <a:buAutoNum type="arabicPeriod"/>
            </a:pPr>
            <a:r>
              <a:rPr lang="en-US" b="0" i="0" dirty="0">
                <a:effectLst/>
                <a:latin typeface="Open Sans" panose="020B0606030504020204" pitchFamily="34" charset="0"/>
              </a:rPr>
              <a:t>describe data requirements</a:t>
            </a:r>
          </a:p>
          <a:p>
            <a:pPr algn="l" fontAlgn="base">
              <a:buFont typeface="+mj-lt"/>
              <a:buAutoNum type="arabicPeriod"/>
            </a:pPr>
            <a:r>
              <a:rPr lang="en-US" b="0" i="0" dirty="0">
                <a:effectLst/>
                <a:latin typeface="Open Sans" panose="020B0606030504020204" pitchFamily="34" charset="0"/>
              </a:rPr>
              <a:t>display data in UI</a:t>
            </a:r>
          </a:p>
          <a:p>
            <a:pPr algn="l" fontAlgn="base"/>
            <a:r>
              <a:rPr lang="en-US" b="0" i="0" dirty="0">
                <a:effectLst/>
                <a:latin typeface="Open Sans" panose="020B0606030504020204" pitchFamily="34" charset="0"/>
              </a:rPr>
              <a:t>All the lower-level networking tasks as well as storing the data should be abstracted away and the declaration of data dependencies should be the dominant part.</a:t>
            </a:r>
          </a:p>
          <a:p>
            <a:pPr algn="l" fontAlgn="base"/>
            <a:r>
              <a:rPr lang="en-US" b="0" i="0" dirty="0">
                <a:effectLst/>
                <a:latin typeface="Open Sans" panose="020B0606030504020204" pitchFamily="34" charset="0"/>
              </a:rPr>
              <a:t>This is precisely what </a:t>
            </a:r>
            <a:r>
              <a:rPr lang="en-US" b="0" i="0" dirty="0" err="1">
                <a:effectLst/>
                <a:latin typeface="Open Sans" panose="020B0606030504020204" pitchFamily="34" charset="0"/>
              </a:rPr>
              <a:t>GraphQL</a:t>
            </a:r>
            <a:r>
              <a:rPr lang="en-US" b="0" i="0" dirty="0">
                <a:effectLst/>
                <a:latin typeface="Open Sans" panose="020B0606030504020204" pitchFamily="34" charset="0"/>
              </a:rPr>
              <a:t> client libraries like Relay or Apollo will enable you to do. They provide the abstraction that you need to be able to focus on the important parts of your application rather than having to deal with the repetitive implementation of infrastructure.</a:t>
            </a:r>
          </a:p>
        </p:txBody>
      </p:sp>
      <p:sp>
        <p:nvSpPr>
          <p:cNvPr id="4" name="Slide Number Placeholder 3"/>
          <p:cNvSpPr>
            <a:spLocks noGrp="1"/>
          </p:cNvSpPr>
          <p:nvPr>
            <p:ph type="sldNum" sz="quarter" idx="5"/>
          </p:nvPr>
        </p:nvSpPr>
        <p:spPr/>
        <p:txBody>
          <a:bodyPr/>
          <a:lstStyle/>
          <a:p>
            <a:fld id="{C6074690-7256-4BB9-AC0F-97AEAE8CDEC2}" type="slidenum">
              <a:rPr lang="en-US" smtClean="0"/>
              <a:t>43</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Let’s consider the major change that’s introduced with </a:t>
            </a:r>
            <a:r>
              <a:rPr lang="en-US" b="0" i="0" dirty="0" err="1">
                <a:effectLst/>
                <a:latin typeface="Open Sans" panose="020B0606030504020204" pitchFamily="34" charset="0"/>
              </a:rPr>
              <a:t>GraphQL</a:t>
            </a:r>
            <a:r>
              <a:rPr lang="en-US" b="0" i="0" dirty="0">
                <a:effectLst/>
                <a:latin typeface="Open Sans" panose="020B0606030504020204" pitchFamily="34" charset="0"/>
              </a:rPr>
              <a:t> in going from a rather imperative data fetching approach to a purely declarative one. When fetching data from a REST API, most applications will have to go through the following steps:</a:t>
            </a:r>
          </a:p>
          <a:p>
            <a:pPr algn="l" fontAlgn="base">
              <a:buFont typeface="+mj-lt"/>
              <a:buAutoNum type="arabicPeriod"/>
            </a:pPr>
            <a:r>
              <a:rPr lang="en-US" b="0" i="0" dirty="0">
                <a:effectLst/>
                <a:latin typeface="Open Sans" panose="020B0606030504020204" pitchFamily="34" charset="0"/>
              </a:rPr>
              <a:t>construct and send HTTP request (e.g. with fetch in </a:t>
            </a:r>
            <a:r>
              <a:rPr lang="en-US" b="0" i="0" dirty="0" err="1">
                <a:effectLst/>
                <a:latin typeface="Open Sans" panose="020B0606030504020204" pitchFamily="34" charset="0"/>
              </a:rPr>
              <a:t>Javascript</a:t>
            </a:r>
            <a:r>
              <a:rPr lang="en-US" b="0" i="0" dirty="0">
                <a:effectLst/>
                <a:latin typeface="Open Sans" panose="020B0606030504020204" pitchFamily="34" charset="0"/>
              </a:rPr>
              <a:t>)</a:t>
            </a:r>
          </a:p>
          <a:p>
            <a:pPr algn="l" fontAlgn="base">
              <a:buFont typeface="+mj-lt"/>
              <a:buAutoNum type="arabicPeriod"/>
            </a:pPr>
            <a:r>
              <a:rPr lang="en-US" b="0" i="0" dirty="0">
                <a:effectLst/>
                <a:latin typeface="Open Sans" panose="020B0606030504020204" pitchFamily="34" charset="0"/>
              </a:rPr>
              <a:t>receive and parse server response</a:t>
            </a:r>
          </a:p>
          <a:p>
            <a:pPr algn="l" fontAlgn="base">
              <a:buFont typeface="+mj-lt"/>
              <a:buAutoNum type="arabicPeriod"/>
            </a:pPr>
            <a:r>
              <a:rPr lang="en-US" b="0" i="0" dirty="0">
                <a:effectLst/>
                <a:latin typeface="Open Sans" panose="020B0606030504020204" pitchFamily="34" charset="0"/>
              </a:rPr>
              <a:t>store data locally (either simply in memory or persistent)</a:t>
            </a:r>
          </a:p>
          <a:p>
            <a:pPr algn="l" fontAlgn="base">
              <a:buFont typeface="+mj-lt"/>
              <a:buAutoNum type="arabicPeriod"/>
            </a:pPr>
            <a:r>
              <a:rPr lang="en-US" b="0" i="0" dirty="0">
                <a:effectLst/>
                <a:latin typeface="Open Sans" panose="020B0606030504020204" pitchFamily="34" charset="0"/>
              </a:rPr>
              <a:t>display data in the UI</a:t>
            </a:r>
          </a:p>
          <a:p>
            <a:pPr algn="l" fontAlgn="base">
              <a:buFont typeface="+mj-lt"/>
              <a:buAutoNum type="arabicPeriod"/>
            </a:pPr>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With the ideal </a:t>
            </a:r>
            <a:r>
              <a:rPr lang="en-US" b="0" i="1" dirty="0">
                <a:effectLst/>
                <a:latin typeface="Open Sans" panose="020B0606030504020204" pitchFamily="34" charset="0"/>
              </a:rPr>
              <a:t>declarative data fetching</a:t>
            </a:r>
            <a:r>
              <a:rPr lang="en-US" b="0" i="0" dirty="0">
                <a:effectLst/>
                <a:latin typeface="Open Sans" panose="020B0606030504020204" pitchFamily="34" charset="0"/>
              </a:rPr>
              <a:t> approach, a client shouldn’t be doing more than the following two steps:</a:t>
            </a:r>
          </a:p>
          <a:p>
            <a:pPr algn="l" fontAlgn="base">
              <a:buFont typeface="+mj-lt"/>
              <a:buAutoNum type="arabicPeriod"/>
            </a:pPr>
            <a:r>
              <a:rPr lang="en-US" b="0" i="0" dirty="0">
                <a:effectLst/>
                <a:latin typeface="Open Sans" panose="020B0606030504020204" pitchFamily="34" charset="0"/>
              </a:rPr>
              <a:t>describe data requirements</a:t>
            </a:r>
          </a:p>
          <a:p>
            <a:pPr algn="l" fontAlgn="base">
              <a:buFont typeface="+mj-lt"/>
              <a:buAutoNum type="arabicPeriod"/>
            </a:pPr>
            <a:r>
              <a:rPr lang="en-US" b="0" i="0" dirty="0">
                <a:effectLst/>
                <a:latin typeface="Open Sans" panose="020B0606030504020204" pitchFamily="34" charset="0"/>
              </a:rPr>
              <a:t>display data in UI</a:t>
            </a:r>
          </a:p>
          <a:p>
            <a:pPr algn="l" fontAlgn="base"/>
            <a:r>
              <a:rPr lang="en-US" b="0" i="0" dirty="0">
                <a:effectLst/>
                <a:latin typeface="Open Sans" panose="020B0606030504020204" pitchFamily="34" charset="0"/>
              </a:rPr>
              <a:t>All the lower-level networking tasks as well as storing the data should be abstracted away and the declaration of data dependencies should be the dominant part.</a:t>
            </a:r>
          </a:p>
          <a:p>
            <a:pPr algn="l" fontAlgn="base"/>
            <a:r>
              <a:rPr lang="en-US" b="0" i="0" dirty="0">
                <a:effectLst/>
                <a:latin typeface="Open Sans" panose="020B0606030504020204" pitchFamily="34" charset="0"/>
              </a:rPr>
              <a:t>This is precisely what </a:t>
            </a:r>
            <a:r>
              <a:rPr lang="en-US" b="0" i="0" dirty="0" err="1">
                <a:effectLst/>
                <a:latin typeface="Open Sans" panose="020B0606030504020204" pitchFamily="34" charset="0"/>
              </a:rPr>
              <a:t>GraphQL</a:t>
            </a:r>
            <a:r>
              <a:rPr lang="en-US" b="0" i="0" dirty="0">
                <a:effectLst/>
                <a:latin typeface="Open Sans" panose="020B0606030504020204" pitchFamily="34" charset="0"/>
              </a:rPr>
              <a:t> client libraries like Relay or Apollo will enable you to do. They provide the abstraction that you need to be able to focus on the important parts of your application rather than having to deal with the repetitive implementation of infrastructure.</a:t>
            </a:r>
          </a:p>
        </p:txBody>
      </p:sp>
      <p:sp>
        <p:nvSpPr>
          <p:cNvPr id="4" name="Slide Number Placeholder 3"/>
          <p:cNvSpPr>
            <a:spLocks noGrp="1"/>
          </p:cNvSpPr>
          <p:nvPr>
            <p:ph type="sldNum" sz="quarter" idx="5"/>
          </p:nvPr>
        </p:nvSpPr>
        <p:spPr/>
        <p:txBody>
          <a:bodyPr/>
          <a:lstStyle/>
          <a:p>
            <a:fld id="{C6074690-7256-4BB9-AC0F-97AEAE8CDEC2}" type="slidenum">
              <a:rPr lang="en-US" smtClean="0"/>
              <a:t>44</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45</a:t>
            </a:fld>
            <a:endParaRPr lang="en-US"/>
          </a:p>
        </p:txBody>
      </p:sp>
    </p:spTree>
    <p:extLst>
      <p:ext uri="{BB962C8B-B14F-4D97-AF65-F5344CB8AC3E}">
        <p14:creationId xmlns:p14="http://schemas.microsoft.com/office/powerpoint/2010/main" val="72897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Facebook started using </a:t>
            </a:r>
            <a:r>
              <a:rPr lang="en-US" b="0" i="0" dirty="0" err="1">
                <a:effectLst/>
                <a:latin typeface="Open Sans" panose="020B0606030504020204" pitchFamily="34" charset="0"/>
              </a:rPr>
              <a:t>GraphQL</a:t>
            </a:r>
            <a:r>
              <a:rPr lang="en-US" b="0" i="0" dirty="0">
                <a:effectLst/>
                <a:latin typeface="Open Sans" panose="020B0606030504020204" pitchFamily="34" charset="0"/>
              </a:rPr>
              <a:t> in 2012 in their native mobile apps. Interestingly though, </a:t>
            </a:r>
            <a:r>
              <a:rPr lang="en-US" b="0" i="0" dirty="0" err="1">
                <a:effectLst/>
                <a:latin typeface="Open Sans" panose="020B0606030504020204" pitchFamily="34" charset="0"/>
              </a:rPr>
              <a:t>GraphQL</a:t>
            </a:r>
            <a:r>
              <a:rPr lang="en-US" b="0" i="0" dirty="0">
                <a:effectLst/>
                <a:latin typeface="Open Sans" panose="020B0606030504020204" pitchFamily="34" charset="0"/>
              </a:rPr>
              <a:t> has mostly been picked up to be used in the context of web technologies and has gained only little traction in the native mobile space.</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The first time Facebook publicly spoke about </a:t>
            </a:r>
            <a:r>
              <a:rPr lang="en-US" b="0" i="0" dirty="0" err="1">
                <a:effectLst/>
                <a:latin typeface="Open Sans" panose="020B0606030504020204" pitchFamily="34" charset="0"/>
              </a:rPr>
              <a:t>GraphQL</a:t>
            </a:r>
            <a:r>
              <a:rPr lang="en-US" b="0" i="0" dirty="0">
                <a:effectLst/>
                <a:latin typeface="Open Sans" panose="020B0606030504020204" pitchFamily="34" charset="0"/>
              </a:rPr>
              <a:t> was at </a:t>
            </a:r>
            <a:r>
              <a:rPr lang="en-US" b="0" i="0" u="none" strike="noStrike" dirty="0">
                <a:solidFill>
                  <a:srgbClr val="2A7ED2"/>
                </a:solidFill>
                <a:effectLst/>
                <a:latin typeface="Open Sans" panose="020B0606030504020204" pitchFamily="34" charset="0"/>
                <a:hlinkClick r:id="rId3"/>
              </a:rPr>
              <a:t>React.js Conf 2015</a:t>
            </a:r>
            <a:r>
              <a:rPr lang="en-US" b="0" i="0" dirty="0">
                <a:effectLst/>
                <a:latin typeface="Open Sans" panose="020B0606030504020204" pitchFamily="34" charset="0"/>
              </a:rPr>
              <a:t> and shortly after announced their </a:t>
            </a:r>
            <a:r>
              <a:rPr lang="en-US" b="0" i="0" u="none" strike="noStrike" dirty="0">
                <a:solidFill>
                  <a:srgbClr val="2A7ED2"/>
                </a:solidFill>
                <a:effectLst/>
                <a:latin typeface="Open Sans" panose="020B0606030504020204" pitchFamily="34" charset="0"/>
                <a:hlinkClick r:id="rId4"/>
              </a:rPr>
              <a:t>plans to open source</a:t>
            </a:r>
            <a:r>
              <a:rPr lang="en-US" b="0" i="0" dirty="0">
                <a:effectLst/>
                <a:latin typeface="Open Sans" panose="020B0606030504020204" pitchFamily="34" charset="0"/>
              </a:rPr>
              <a:t> it. Because Facebook always used to speak about </a:t>
            </a:r>
            <a:r>
              <a:rPr lang="en-US" b="0" i="0" dirty="0" err="1">
                <a:effectLst/>
                <a:latin typeface="Open Sans" panose="020B0606030504020204" pitchFamily="34" charset="0"/>
              </a:rPr>
              <a:t>GraphQL</a:t>
            </a:r>
            <a:r>
              <a:rPr lang="en-US" b="0" i="0" dirty="0">
                <a:effectLst/>
                <a:latin typeface="Open Sans" panose="020B0606030504020204" pitchFamily="34" charset="0"/>
              </a:rPr>
              <a:t> in the context of </a:t>
            </a:r>
            <a:r>
              <a:rPr lang="en-US" b="0" i="0" u="none" strike="noStrike" dirty="0">
                <a:solidFill>
                  <a:srgbClr val="2A7ED2"/>
                </a:solidFill>
                <a:effectLst/>
                <a:latin typeface="Open Sans" panose="020B0606030504020204" pitchFamily="34" charset="0"/>
                <a:hlinkClick r:id="rId5"/>
              </a:rPr>
              <a:t>React</a:t>
            </a:r>
            <a:r>
              <a:rPr lang="en-US" b="0" i="0" dirty="0">
                <a:effectLst/>
                <a:latin typeface="Open Sans" panose="020B0606030504020204" pitchFamily="34" charset="0"/>
              </a:rPr>
              <a:t>, it took a while for non-React developers to understand that </a:t>
            </a:r>
            <a:r>
              <a:rPr lang="en-US" b="0" i="0" dirty="0" err="1">
                <a:effectLst/>
                <a:latin typeface="Open Sans" panose="020B0606030504020204" pitchFamily="34" charset="0"/>
              </a:rPr>
              <a:t>GraphQL</a:t>
            </a:r>
            <a:r>
              <a:rPr lang="en-US" b="0" i="0" dirty="0">
                <a:effectLst/>
                <a:latin typeface="Open Sans" panose="020B0606030504020204" pitchFamily="34" charset="0"/>
              </a:rPr>
              <a:t> was by no means a technology that was limited to usage with React.</a:t>
            </a:r>
          </a:p>
          <a:p>
            <a:pPr algn="l" fontAlgn="base"/>
            <a:endParaRPr lang="en-US" b="0" i="0" dirty="0">
              <a:effectLst/>
              <a:latin typeface="Open Sans" panose="020B0606030504020204" pitchFamily="34" charset="0"/>
            </a:endParaRP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In fact, </a:t>
            </a:r>
            <a:r>
              <a:rPr lang="en-US" b="0" i="0" dirty="0" err="1">
                <a:effectLst/>
                <a:latin typeface="Open Sans" panose="020B0606030504020204" pitchFamily="34" charset="0"/>
              </a:rPr>
              <a:t>GraphQL</a:t>
            </a:r>
            <a:r>
              <a:rPr lang="en-US" b="0" i="0" dirty="0">
                <a:effectLst/>
                <a:latin typeface="Open Sans" panose="020B0606030504020204" pitchFamily="34" charset="0"/>
              </a:rPr>
              <a:t> is a technology that can be used everywhere a client communicates with an API. Interestingly, other companies like </a:t>
            </a:r>
            <a:r>
              <a:rPr lang="en-US" b="0" i="0" u="none" strike="noStrike" dirty="0">
                <a:solidFill>
                  <a:srgbClr val="2A7ED2"/>
                </a:solidFill>
                <a:effectLst/>
                <a:latin typeface="Open Sans" panose="020B0606030504020204" pitchFamily="34" charset="0"/>
                <a:hlinkClick r:id="rId6"/>
              </a:rPr>
              <a:t>Netflix</a:t>
            </a:r>
            <a:r>
              <a:rPr lang="en-US" b="0" i="0" dirty="0">
                <a:effectLst/>
                <a:latin typeface="Open Sans" panose="020B0606030504020204" pitchFamily="34" charset="0"/>
              </a:rPr>
              <a:t> or </a:t>
            </a:r>
            <a:r>
              <a:rPr lang="en-US" b="0" i="0" u="none" strike="noStrike" dirty="0">
                <a:solidFill>
                  <a:srgbClr val="2A7ED2"/>
                </a:solidFill>
                <a:effectLst/>
                <a:latin typeface="Open Sans" panose="020B0606030504020204" pitchFamily="34" charset="0"/>
                <a:hlinkClick r:id="rId7"/>
              </a:rPr>
              <a:t>Coursera</a:t>
            </a:r>
            <a:r>
              <a:rPr lang="en-US" b="0" i="0" dirty="0">
                <a:effectLst/>
                <a:latin typeface="Open Sans" panose="020B0606030504020204" pitchFamily="34" charset="0"/>
              </a:rPr>
              <a:t> were working on comparable ideas to make API interactions more efficient. Coursera envisioned a similar technology to let a client specify its data requirements and Netflix even open-sourced their solution called </a:t>
            </a:r>
            <a:r>
              <a:rPr lang="en-US" b="0" i="0" u="none" strike="noStrike" dirty="0" err="1">
                <a:solidFill>
                  <a:srgbClr val="2A7ED2"/>
                </a:solidFill>
                <a:effectLst/>
                <a:latin typeface="Open Sans" panose="020B0606030504020204" pitchFamily="34" charset="0"/>
                <a:hlinkClick r:id="rId8"/>
              </a:rPr>
              <a:t>Falcor</a:t>
            </a:r>
            <a:r>
              <a:rPr lang="en-US" b="0" i="0" dirty="0">
                <a:effectLst/>
                <a:latin typeface="Open Sans" panose="020B0606030504020204" pitchFamily="34" charset="0"/>
              </a:rPr>
              <a:t>. After </a:t>
            </a:r>
            <a:r>
              <a:rPr lang="en-US" b="0" i="0" dirty="0" err="1">
                <a:effectLst/>
                <a:latin typeface="Open Sans" panose="020B0606030504020204" pitchFamily="34" charset="0"/>
              </a:rPr>
              <a:t>GraphQL</a:t>
            </a:r>
            <a:r>
              <a:rPr lang="en-US" b="0" i="0" dirty="0">
                <a:effectLst/>
                <a:latin typeface="Open Sans" panose="020B0606030504020204" pitchFamily="34" charset="0"/>
              </a:rPr>
              <a:t> was open-sourced, Coursera completely cancelled their own efforts and hopped on the </a:t>
            </a:r>
            <a:r>
              <a:rPr lang="en-US" b="0" i="0" dirty="0" err="1">
                <a:effectLst/>
                <a:latin typeface="Open Sans" panose="020B0606030504020204" pitchFamily="34" charset="0"/>
              </a:rPr>
              <a:t>GraphQL</a:t>
            </a:r>
            <a:r>
              <a:rPr lang="en-US" b="0" i="0" dirty="0">
                <a:effectLst/>
                <a:latin typeface="Open Sans" panose="020B0606030504020204" pitchFamily="34" charset="0"/>
              </a:rPr>
              <a:t> train.</a:t>
            </a:r>
          </a:p>
          <a:p>
            <a:pPr algn="l" fontAlgn="base"/>
            <a:r>
              <a:rPr lang="en-US" b="0" i="0" dirty="0">
                <a:effectLst/>
                <a:latin typeface="Open Sans" panose="020B0606030504020204" pitchFamily="34" charset="0"/>
              </a:rPr>
              <a:t>Today, </a:t>
            </a:r>
            <a:r>
              <a:rPr lang="en-US" b="0" i="0" dirty="0" err="1">
                <a:effectLst/>
                <a:latin typeface="Open Sans" panose="020B0606030504020204" pitchFamily="34" charset="0"/>
              </a:rPr>
              <a:t>GraphQL</a:t>
            </a:r>
            <a:r>
              <a:rPr lang="en-US" b="0" i="0" dirty="0">
                <a:effectLst/>
                <a:latin typeface="Open Sans" panose="020B0606030504020204" pitchFamily="34" charset="0"/>
              </a:rPr>
              <a:t> is used in production by </a:t>
            </a:r>
            <a:r>
              <a:rPr lang="en-US" b="0" i="0" u="none" strike="noStrike" dirty="0">
                <a:solidFill>
                  <a:srgbClr val="2A7ED2"/>
                </a:solidFill>
                <a:effectLst/>
                <a:latin typeface="Open Sans" panose="020B0606030504020204" pitchFamily="34" charset="0"/>
                <a:hlinkClick r:id="rId9"/>
              </a:rPr>
              <a:t>lots of different companies</a:t>
            </a:r>
            <a:r>
              <a:rPr lang="en-US" b="0" i="0" dirty="0">
                <a:effectLst/>
                <a:latin typeface="Open Sans" panose="020B0606030504020204" pitchFamily="34" charset="0"/>
              </a:rPr>
              <a:t> such as GitHub, Twitter, Yelp and Shopify - to name only a few.</a:t>
            </a:r>
          </a:p>
          <a:p>
            <a:pPr algn="l" fontAlgn="base"/>
            <a:endParaRPr lang="en-US" b="0" i="0" dirty="0">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6</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Open Sans" panose="020B0606030504020204" pitchFamily="34" charset="0"/>
              </a:rPr>
              <a:t>Over the past decade, </a:t>
            </a:r>
            <a:r>
              <a:rPr lang="en-US" b="0" i="0" u="none" strike="noStrike" dirty="0">
                <a:solidFill>
                  <a:srgbClr val="2A7ED2"/>
                </a:solidFill>
                <a:effectLst/>
                <a:latin typeface="Open Sans" panose="020B0606030504020204" pitchFamily="34" charset="0"/>
                <a:hlinkClick r:id="rId3"/>
              </a:rPr>
              <a:t>REST</a:t>
            </a:r>
            <a:r>
              <a:rPr lang="en-US" b="0" i="0" dirty="0">
                <a:effectLst/>
                <a:latin typeface="Open Sans" panose="020B0606030504020204" pitchFamily="34" charset="0"/>
              </a:rPr>
              <a:t> has become the standard (yet a fuzzy one) for designing web APIs. It offers some great ideas, such as </a:t>
            </a:r>
            <a:r>
              <a:rPr lang="en-US" b="0" i="1" dirty="0">
                <a:effectLst/>
                <a:latin typeface="Open Sans" panose="020B0606030504020204" pitchFamily="34" charset="0"/>
              </a:rPr>
              <a:t>stateless servers</a:t>
            </a:r>
            <a:r>
              <a:rPr lang="en-US" b="0" i="0" dirty="0">
                <a:effectLst/>
                <a:latin typeface="Open Sans" panose="020B0606030504020204" pitchFamily="34" charset="0"/>
              </a:rPr>
              <a:t> and </a:t>
            </a:r>
            <a:r>
              <a:rPr lang="en-US" b="0" i="1" dirty="0">
                <a:effectLst/>
                <a:latin typeface="Open Sans" panose="020B0606030504020204" pitchFamily="34" charset="0"/>
              </a:rPr>
              <a:t>structured access to resources</a:t>
            </a:r>
            <a:r>
              <a:rPr lang="en-US" b="0" i="0" dirty="0">
                <a:effectLst/>
                <a:latin typeface="Open Sans" panose="020B0606030504020204" pitchFamily="34" charset="0"/>
              </a:rPr>
              <a:t>. However, </a:t>
            </a:r>
          </a:p>
          <a:p>
            <a:pPr algn="l" fontAlgn="base"/>
            <a:endParaRPr lang="en-US" b="0" i="0" dirty="0">
              <a:effectLst/>
              <a:latin typeface="Open Sans" panose="020B0606030504020204" pitchFamily="34" charset="0"/>
            </a:endParaRPr>
          </a:p>
          <a:p>
            <a:pPr algn="l" fontAlgn="base"/>
            <a:r>
              <a:rPr lang="en-US" b="0" i="0" dirty="0">
                <a:effectLst/>
                <a:latin typeface="Open Sans" panose="020B0606030504020204" pitchFamily="34" charset="0"/>
              </a:rPr>
              <a:t>REST APIs have shown to be too inflexible to keep up with the rapidly changing requirements of the clients that access them.</a:t>
            </a:r>
          </a:p>
          <a:p>
            <a:pPr algn="l" fontAlgn="base"/>
            <a:endParaRPr lang="en-US" b="0" i="0" dirty="0">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126705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effectLst/>
                <a:latin typeface="Open Sans" panose="020B0606030504020204" pitchFamily="34" charset="0"/>
              </a:rPr>
              <a:t>GraphQL</a:t>
            </a:r>
            <a:r>
              <a:rPr lang="en-US" b="0" i="0" dirty="0">
                <a:effectLst/>
                <a:latin typeface="Open Sans" panose="020B0606030504020204" pitchFamily="34" charset="0"/>
              </a:rPr>
              <a:t> was developed to cope with the need for more flexibility and efficiency! It solves many of the shortcomings and inefficiencies that developers experience when interacting with REST APIs.</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9</a:t>
            </a:fld>
            <a:endParaRPr lang="en-US"/>
          </a:p>
        </p:txBody>
      </p:sp>
    </p:spTree>
    <p:extLst>
      <p:ext uri="{BB962C8B-B14F-4D97-AF65-F5344CB8AC3E}">
        <p14:creationId xmlns:p14="http://schemas.microsoft.com/office/powerpoint/2010/main" val="421933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Open Sans" panose="020B0606030504020204" pitchFamily="34" charset="0"/>
              </a:rPr>
              <a:t>To illustrate the major differences between REST and </a:t>
            </a:r>
            <a:r>
              <a:rPr lang="en-US" b="0" i="0" dirty="0" err="1">
                <a:effectLst/>
                <a:latin typeface="Open Sans" panose="020B0606030504020204" pitchFamily="34" charset="0"/>
              </a:rPr>
              <a:t>GraphQL</a:t>
            </a:r>
            <a:r>
              <a:rPr lang="en-US" b="0" i="0" dirty="0">
                <a:effectLst/>
                <a:latin typeface="Open Sans" panose="020B0606030504020204" pitchFamily="34" charset="0"/>
              </a:rPr>
              <a:t> when it comes to fetching data from an API, let’s consider a simple example scenario: In a blogging application, an app needs to display the titles of the posts of a specific user. The same screen also displays the names of the last 3 followers of that user. How would that situation be solved with REST and </a:t>
            </a:r>
            <a:r>
              <a:rPr lang="en-US" b="0" i="0" dirty="0" err="1">
                <a:effectLst/>
                <a:latin typeface="Open Sans" panose="020B0606030504020204" pitchFamily="34" charset="0"/>
              </a:rPr>
              <a:t>GraphQL</a:t>
            </a:r>
            <a:r>
              <a:rPr lang="en-US"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10</a:t>
            </a:fld>
            <a:endParaRPr lang="en-US"/>
          </a:p>
        </p:txBody>
      </p:sp>
    </p:spTree>
    <p:extLst>
      <p:ext uri="{BB962C8B-B14F-4D97-AF65-F5344CB8AC3E}">
        <p14:creationId xmlns:p14="http://schemas.microsoft.com/office/powerpoint/2010/main" val="34576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172A3A"/>
                </a:solidFill>
                <a:effectLst/>
                <a:latin typeface="Open Sans" panose="020B0606030504020204" pitchFamily="34" charset="0"/>
              </a:rPr>
              <a:t>Data Fetching with REST vs </a:t>
            </a:r>
            <a:r>
              <a:rPr lang="en-US" b="1" i="0" dirty="0" err="1">
                <a:solidFill>
                  <a:srgbClr val="172A3A"/>
                </a:solidFill>
                <a:effectLst/>
                <a:latin typeface="Open Sans" panose="020B0606030504020204" pitchFamily="34" charset="0"/>
              </a:rPr>
              <a:t>GraphQL</a:t>
            </a:r>
            <a:endParaRPr lang="en-US" b="1" i="0" dirty="0">
              <a:solidFill>
                <a:srgbClr val="172A3A"/>
              </a:solidFill>
              <a:effectLst/>
              <a:latin typeface="Open Sans" panose="020B0606030504020204" pitchFamily="34" charset="0"/>
            </a:endParaRPr>
          </a:p>
          <a:p>
            <a:pPr algn="l" fontAlgn="base"/>
            <a:r>
              <a:rPr lang="en-US" b="0" i="0" dirty="0">
                <a:effectLst/>
                <a:latin typeface="Open Sans" panose="020B0606030504020204" pitchFamily="34" charset="0"/>
              </a:rPr>
              <a:t>With a REST API, you would typically gather the data by accessing multiple endpoints. In the example, these could be /users/&lt;id&gt; endpoint to fetch the initial user data. Secondly, there’s likely to be a /users/&lt;id&gt;/posts endpoint that returns all the posts for a user. The third endpoint will then be the /users/&lt;id&gt;/followers that returns a list of followers per user.</a:t>
            </a:r>
          </a:p>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11</a:t>
            </a:fld>
            <a:endParaRPr lang="en-US"/>
          </a:p>
        </p:txBody>
      </p:sp>
    </p:spTree>
    <p:extLst>
      <p:ext uri="{BB962C8B-B14F-4D97-AF65-F5344CB8AC3E}">
        <p14:creationId xmlns:p14="http://schemas.microsoft.com/office/powerpoint/2010/main" val="237344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9/15/21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9/15/21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9/15/21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9/15/21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9/15/21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9/15/21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9/15/21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9/15/21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9/15/21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9/15/21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9/15/21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9/15/21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1.sv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image" Target="../media/image21.png"/><Relationship Id="rId10" Type="http://schemas.openxmlformats.org/officeDocument/2006/relationships/image" Target="../media/image12.png"/><Relationship Id="rId4" Type="http://schemas.openxmlformats.org/officeDocument/2006/relationships/image" Target="../media/image17.sv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5.sv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image" Target="../media/image21.png"/><Relationship Id="rId10" Type="http://schemas.openxmlformats.org/officeDocument/2006/relationships/image" Target="../media/image12.png"/><Relationship Id="rId4" Type="http://schemas.openxmlformats.org/officeDocument/2006/relationships/image" Target="../media/image17.svg"/><Relationship Id="rId9" Type="http://schemas.openxmlformats.org/officeDocument/2006/relationships/image" Target="../media/image11.sv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5.svg"/><Relationship Id="rId12"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image" Target="../media/image21.png"/><Relationship Id="rId10" Type="http://schemas.openxmlformats.org/officeDocument/2006/relationships/image" Target="../media/image12.png"/><Relationship Id="rId4" Type="http://schemas.openxmlformats.org/officeDocument/2006/relationships/image" Target="../media/image17.svg"/><Relationship Id="rId9" Type="http://schemas.openxmlformats.org/officeDocument/2006/relationships/image" Target="../media/image1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GraphQL</a:t>
            </a:r>
            <a:endParaRPr lang="en-US" dirty="0"/>
          </a:p>
        </p:txBody>
      </p:sp>
      <p:sp>
        <p:nvSpPr>
          <p:cNvPr id="3" name="Subtitle 2"/>
          <p:cNvSpPr>
            <a:spLocks noGrp="1"/>
          </p:cNvSpPr>
          <p:nvPr>
            <p:ph type="subTitle" idx="1"/>
          </p:nvPr>
        </p:nvSpPr>
        <p:spPr/>
        <p:txBody>
          <a:bodyPr/>
          <a:lstStyle/>
          <a:p>
            <a:r>
              <a:rPr lang="en-US" dirty="0"/>
              <a:t>The graph: a new layer in your stack</a:t>
            </a:r>
          </a:p>
        </p:txBody>
      </p:sp>
      <p:sp>
        <p:nvSpPr>
          <p:cNvPr id="4" name="TextBox 3">
            <a:extLst>
              <a:ext uri="{FF2B5EF4-FFF2-40B4-BE49-F238E27FC236}">
                <a16:creationId xmlns:a16="http://schemas.microsoft.com/office/drawing/2014/main" id="{F29844BC-1AD6-9149-A580-DC138AA98CEB}"/>
              </a:ext>
            </a:extLst>
          </p:cNvPr>
          <p:cNvSpPr txBox="1"/>
          <p:nvPr/>
        </p:nvSpPr>
        <p:spPr>
          <a:xfrm>
            <a:off x="9599612" y="4152661"/>
            <a:ext cx="1329082" cy="369332"/>
          </a:xfrm>
          <a:prstGeom prst="rect">
            <a:avLst/>
          </a:prstGeom>
          <a:noFill/>
        </p:spPr>
        <p:txBody>
          <a:bodyPr wrap="none" rtlCol="0">
            <a:spAutoFit/>
          </a:bodyPr>
          <a:lstStyle/>
          <a:p>
            <a:r>
              <a:rPr lang="en-US" dirty="0"/>
              <a:t>By – Jayesh </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1B09-759D-48CC-878D-1C212738BF32}"/>
              </a:ext>
            </a:extLst>
          </p:cNvPr>
          <p:cNvSpPr>
            <a:spLocks noGrp="1"/>
          </p:cNvSpPr>
          <p:nvPr>
            <p:ph type="title"/>
          </p:nvPr>
        </p:nvSpPr>
        <p:spPr>
          <a:xfrm>
            <a:off x="1218883" y="2844800"/>
            <a:ext cx="4342129" cy="1168400"/>
          </a:xfrm>
        </p:spPr>
        <p:txBody>
          <a:bodyPr/>
          <a:lstStyle/>
          <a:p>
            <a:r>
              <a:rPr lang="en-US" dirty="0"/>
              <a:t>Example: Blogging App</a:t>
            </a:r>
          </a:p>
        </p:txBody>
      </p:sp>
      <p:sp>
        <p:nvSpPr>
          <p:cNvPr id="5" name="Rectangle: Rounded Corners 4">
            <a:extLst>
              <a:ext uri="{FF2B5EF4-FFF2-40B4-BE49-F238E27FC236}">
                <a16:creationId xmlns:a16="http://schemas.microsoft.com/office/drawing/2014/main" id="{D929BA59-1DB0-4A2E-8DDF-5C85D55E9862}"/>
              </a:ext>
            </a:extLst>
          </p:cNvPr>
          <p:cNvSpPr/>
          <p:nvPr/>
        </p:nvSpPr>
        <p:spPr>
          <a:xfrm>
            <a:off x="7085012" y="838200"/>
            <a:ext cx="388493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MARY</a:t>
            </a:r>
          </a:p>
          <a:p>
            <a:pPr algn="ctr"/>
            <a:endParaRPr lang="en-US" dirty="0"/>
          </a:p>
          <a:p>
            <a:r>
              <a:rPr lang="en-US" u="sng" dirty="0"/>
              <a:t>Mary’s posts</a:t>
            </a:r>
          </a:p>
          <a:p>
            <a:pPr marL="285750" indent="-285750">
              <a:buFont typeface="Arial" panose="020B0604020202020204" pitchFamily="34" charset="0"/>
              <a:buChar char="•"/>
            </a:pPr>
            <a:r>
              <a:rPr lang="en-US" dirty="0"/>
              <a:t>Learn </a:t>
            </a:r>
            <a:r>
              <a:rPr lang="en-US" dirty="0" err="1"/>
              <a:t>grapgql</a:t>
            </a:r>
            <a:r>
              <a:rPr lang="en-US" dirty="0"/>
              <a:t> today</a:t>
            </a:r>
          </a:p>
          <a:p>
            <a:pPr marL="285750" indent="-285750">
              <a:buFont typeface="Arial" panose="020B0604020202020204" pitchFamily="34" charset="0"/>
              <a:buChar char="•"/>
            </a:pPr>
            <a:r>
              <a:rPr lang="en-US" dirty="0"/>
              <a:t>React and </a:t>
            </a:r>
            <a:r>
              <a:rPr lang="en-US" dirty="0" err="1"/>
              <a:t>graphQL</a:t>
            </a:r>
            <a:r>
              <a:rPr lang="en-US" dirty="0"/>
              <a:t> – A declarative love story</a:t>
            </a:r>
          </a:p>
          <a:p>
            <a:pPr marL="285750" indent="-285750">
              <a:buFont typeface="Arial" panose="020B0604020202020204" pitchFamily="34" charset="0"/>
              <a:buChar char="•"/>
            </a:pPr>
            <a:r>
              <a:rPr lang="en-US" dirty="0"/>
              <a:t>Why </a:t>
            </a:r>
            <a:r>
              <a:rPr lang="en-US" dirty="0" err="1"/>
              <a:t>graphQL</a:t>
            </a:r>
            <a:r>
              <a:rPr lang="en-US" dirty="0"/>
              <a:t> is better than REST</a:t>
            </a:r>
          </a:p>
          <a:p>
            <a:pPr marL="285750" indent="-285750">
              <a:buFont typeface="Arial" panose="020B0604020202020204" pitchFamily="34" charset="0"/>
              <a:buChar char="•"/>
            </a:pPr>
            <a:r>
              <a:rPr lang="en-US" dirty="0"/>
              <a:t>Relay vs Apollo – </a:t>
            </a:r>
            <a:r>
              <a:rPr lang="en-US" dirty="0" err="1"/>
              <a:t>GraphQL</a:t>
            </a:r>
            <a:endParaRPr lang="en-US" dirty="0"/>
          </a:p>
          <a:p>
            <a:endParaRPr lang="en-US" u="sng" dirty="0"/>
          </a:p>
          <a:p>
            <a:r>
              <a:rPr lang="en-US" u="sng" dirty="0"/>
              <a:t>Last three followers</a:t>
            </a:r>
          </a:p>
          <a:p>
            <a:pPr marL="285750" indent="-285750">
              <a:buFont typeface="Arial" panose="020B0604020202020204" pitchFamily="34" charset="0"/>
              <a:buChar char="•"/>
            </a:pPr>
            <a:r>
              <a:rPr lang="en-US" dirty="0"/>
              <a:t>John, Alice, Sarah</a:t>
            </a:r>
          </a:p>
        </p:txBody>
      </p:sp>
    </p:spTree>
    <p:extLst>
      <p:ext uri="{BB962C8B-B14F-4D97-AF65-F5344CB8AC3E}">
        <p14:creationId xmlns:p14="http://schemas.microsoft.com/office/powerpoint/2010/main" val="235954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ircle(in)">
                                      <p:cBhvr>
                                        <p:cTn id="15" dur="2000"/>
                                        <p:tgtEl>
                                          <p:spTgt spid="5">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circle(in)">
                                      <p:cBhvr>
                                        <p:cTn id="18" dur="2000"/>
                                        <p:tgtEl>
                                          <p:spTgt spid="5">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circle(in)">
                                      <p:cBhvr>
                                        <p:cTn id="21" dur="2000"/>
                                        <p:tgtEl>
                                          <p:spTgt spid="5">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circle(in)">
                                      <p:cBhvr>
                                        <p:cTn id="24" dur="20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9" dur="500"/>
                                        <p:tgtEl>
                                          <p:spTgt spid="5">
                                            <p:txEl>
                                              <p:pRg st="8" end="8"/>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96A486-3690-49C8-A16B-307942D05AB4}"/>
              </a:ext>
            </a:extLst>
          </p:cNvPr>
          <p:cNvSpPr/>
          <p:nvPr/>
        </p:nvSpPr>
        <p:spPr>
          <a:xfrm>
            <a:off x="6094412" y="1828800"/>
            <a:ext cx="54864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DB653-F10F-4D4C-9BBB-C71B89F0E9DE}"/>
              </a:ext>
            </a:extLst>
          </p:cNvPr>
          <p:cNvSpPr>
            <a:spLocks noGrp="1"/>
          </p:cNvSpPr>
          <p:nvPr>
            <p:ph type="title"/>
          </p:nvPr>
        </p:nvSpPr>
        <p:spPr/>
        <p:txBody>
          <a:bodyPr/>
          <a:lstStyle/>
          <a:p>
            <a:r>
              <a:rPr lang="en-US" dirty="0"/>
              <a:t>Example Blogging App with REST</a:t>
            </a:r>
          </a:p>
        </p:txBody>
      </p:sp>
      <p:sp>
        <p:nvSpPr>
          <p:cNvPr id="3" name="Content Placeholder 2">
            <a:extLst>
              <a:ext uri="{FF2B5EF4-FFF2-40B4-BE49-F238E27FC236}">
                <a16:creationId xmlns:a16="http://schemas.microsoft.com/office/drawing/2014/main" id="{03ADE4C9-F8CA-485D-9E8C-84454B097C8E}"/>
              </a:ext>
            </a:extLst>
          </p:cNvPr>
          <p:cNvSpPr>
            <a:spLocks noGrp="1"/>
          </p:cNvSpPr>
          <p:nvPr>
            <p:ph sz="half" idx="1"/>
          </p:nvPr>
        </p:nvSpPr>
        <p:spPr>
          <a:xfrm>
            <a:off x="1218883" y="3225800"/>
            <a:ext cx="4773956" cy="863600"/>
          </a:xfrm>
        </p:spPr>
        <p:txBody>
          <a:bodyPr/>
          <a:lstStyle/>
          <a:p>
            <a:r>
              <a:rPr lang="en-US" dirty="0"/>
              <a:t>3 API Endpoints</a:t>
            </a:r>
          </a:p>
        </p:txBody>
      </p:sp>
      <p:pic>
        <p:nvPicPr>
          <p:cNvPr id="5" name="Graphic 4" descr="Server with solid fill">
            <a:extLst>
              <a:ext uri="{FF2B5EF4-FFF2-40B4-BE49-F238E27FC236}">
                <a16:creationId xmlns:a16="http://schemas.microsoft.com/office/drawing/2014/main" id="{A24A2EDB-295B-4B3C-A148-3827E1762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012" y="2247900"/>
            <a:ext cx="2362200" cy="2362200"/>
          </a:xfrm>
          <a:prstGeom prst="rect">
            <a:avLst/>
          </a:prstGeom>
        </p:spPr>
      </p:pic>
      <p:sp>
        <p:nvSpPr>
          <p:cNvPr id="4" name="Content Placeholder 3">
            <a:extLst>
              <a:ext uri="{FF2B5EF4-FFF2-40B4-BE49-F238E27FC236}">
                <a16:creationId xmlns:a16="http://schemas.microsoft.com/office/drawing/2014/main" id="{2FCB46CB-B215-497E-AB83-3E28FBD5A9A4}"/>
              </a:ext>
            </a:extLst>
          </p:cNvPr>
          <p:cNvSpPr>
            <a:spLocks noGrp="1"/>
          </p:cNvSpPr>
          <p:nvPr>
            <p:ph sz="half" idx="2"/>
          </p:nvPr>
        </p:nvSpPr>
        <p:spPr>
          <a:xfrm>
            <a:off x="6323012" y="2616200"/>
            <a:ext cx="3505200" cy="1574800"/>
          </a:xfrm>
        </p:spPr>
        <p:txBody>
          <a:bodyPr/>
          <a:lstStyle/>
          <a:p>
            <a:r>
              <a:rPr lang="en-US" dirty="0">
                <a:solidFill>
                  <a:schemeClr val="bg1"/>
                </a:solidFill>
              </a:rPr>
              <a:t>Users/&lt;id&gt;</a:t>
            </a:r>
          </a:p>
          <a:p>
            <a:r>
              <a:rPr lang="en-US" dirty="0">
                <a:solidFill>
                  <a:schemeClr val="bg1"/>
                </a:solidFill>
              </a:rPr>
              <a:t>Users/&lt;id&gt;/posts</a:t>
            </a:r>
          </a:p>
          <a:p>
            <a:r>
              <a:rPr lang="en-US" dirty="0">
                <a:solidFill>
                  <a:schemeClr val="bg1"/>
                </a:solidFill>
              </a:rPr>
              <a:t>Users/&lt;id&gt;/followers</a:t>
            </a:r>
          </a:p>
        </p:txBody>
      </p:sp>
    </p:spTree>
    <p:extLst>
      <p:ext uri="{BB962C8B-B14F-4D97-AF65-F5344CB8AC3E}">
        <p14:creationId xmlns:p14="http://schemas.microsoft.com/office/powerpoint/2010/main" val="1193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1000"/>
                                        <p:tgtEl>
                                          <p:spTgt spid="4">
                                            <p:txEl>
                                              <p:pRg st="0" end="0"/>
                                            </p:txEl>
                                          </p:spTgt>
                                        </p:tgtEl>
                                      </p:cBhvr>
                                    </p:animEffect>
                                    <p:anim calcmode="lin" valueType="num">
                                      <p:cBhvr>
                                        <p:cTn id="1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1000"/>
                                        <p:tgtEl>
                                          <p:spTgt spid="4">
                                            <p:txEl>
                                              <p:pRg st="1" end="1"/>
                                            </p:txEl>
                                          </p:spTgt>
                                        </p:tgtEl>
                                      </p:cBhvr>
                                    </p:animEffect>
                                    <p:anim calcmode="lin" valueType="num">
                                      <p:cBhvr>
                                        <p:cTn id="2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E6B4-B585-4430-874D-1029E9C4DD78}"/>
              </a:ext>
            </a:extLst>
          </p:cNvPr>
          <p:cNvSpPr>
            <a:spLocks noGrp="1"/>
          </p:cNvSpPr>
          <p:nvPr>
            <p:ph type="title"/>
          </p:nvPr>
        </p:nvSpPr>
        <p:spPr>
          <a:xfrm>
            <a:off x="1218883" y="431800"/>
            <a:ext cx="9751060" cy="787400"/>
          </a:xfrm>
        </p:spPr>
        <p:txBody>
          <a:bodyPr/>
          <a:lstStyle/>
          <a:p>
            <a:r>
              <a:rPr lang="en-US" dirty="0"/>
              <a:t>1. Fetch User Data</a:t>
            </a:r>
          </a:p>
        </p:txBody>
      </p:sp>
      <p:sp>
        <p:nvSpPr>
          <p:cNvPr id="5" name="Rectangle: Rounded Corners 4">
            <a:extLst>
              <a:ext uri="{FF2B5EF4-FFF2-40B4-BE49-F238E27FC236}">
                <a16:creationId xmlns:a16="http://schemas.microsoft.com/office/drawing/2014/main" id="{8930E4D8-53BD-40B9-9F90-3C3B3F758502}"/>
              </a:ext>
            </a:extLst>
          </p:cNvPr>
          <p:cNvSpPr/>
          <p:nvPr/>
        </p:nvSpPr>
        <p:spPr>
          <a:xfrm>
            <a:off x="608012" y="1600200"/>
            <a:ext cx="26670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MARY</a:t>
            </a:r>
          </a:p>
          <a:p>
            <a:pPr algn="ctr"/>
            <a:endParaRPr lang="en-US" dirty="0"/>
          </a:p>
          <a:p>
            <a:r>
              <a:rPr lang="en-US" u="sng" dirty="0"/>
              <a:t>Mary’s posts</a:t>
            </a:r>
          </a:p>
          <a:p>
            <a:endParaRPr lang="en-US" u="sng" dirty="0"/>
          </a:p>
          <a:p>
            <a:endParaRPr lang="en-US" u="sng" dirty="0"/>
          </a:p>
          <a:p>
            <a:endParaRPr lang="en-US" u="sng" dirty="0"/>
          </a:p>
          <a:p>
            <a:endParaRPr lang="en-US" u="sng" dirty="0"/>
          </a:p>
          <a:p>
            <a:endParaRPr lang="en-US" u="sng" dirty="0"/>
          </a:p>
          <a:p>
            <a:r>
              <a:rPr lang="en-US" u="sng" dirty="0"/>
              <a:t>Last three followers</a:t>
            </a:r>
          </a:p>
          <a:p>
            <a:endParaRPr lang="en-US" u="sng" dirty="0"/>
          </a:p>
          <a:p>
            <a:endParaRPr lang="en-US" u="sng" dirty="0"/>
          </a:p>
        </p:txBody>
      </p:sp>
      <p:sp>
        <p:nvSpPr>
          <p:cNvPr id="6" name="Rectangle 5">
            <a:extLst>
              <a:ext uri="{FF2B5EF4-FFF2-40B4-BE49-F238E27FC236}">
                <a16:creationId xmlns:a16="http://schemas.microsoft.com/office/drawing/2014/main" id="{02CA37F5-45E4-4196-88D0-FE388A69D546}"/>
              </a:ext>
            </a:extLst>
          </p:cNvPr>
          <p:cNvSpPr/>
          <p:nvPr/>
        </p:nvSpPr>
        <p:spPr>
          <a:xfrm>
            <a:off x="7184644" y="2247900"/>
            <a:ext cx="4481462"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with solid fill">
            <a:extLst>
              <a:ext uri="{FF2B5EF4-FFF2-40B4-BE49-F238E27FC236}">
                <a16:creationId xmlns:a16="http://schemas.microsoft.com/office/drawing/2014/main" id="{1729A7FF-44EF-4C69-9DFC-C3C5C5F885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6179" y="2273300"/>
            <a:ext cx="2362200" cy="2362200"/>
          </a:xfrm>
          <a:prstGeom prst="rect">
            <a:avLst/>
          </a:prstGeom>
        </p:spPr>
      </p:pic>
      <p:sp>
        <p:nvSpPr>
          <p:cNvPr id="8" name="Content Placeholder 3">
            <a:extLst>
              <a:ext uri="{FF2B5EF4-FFF2-40B4-BE49-F238E27FC236}">
                <a16:creationId xmlns:a16="http://schemas.microsoft.com/office/drawing/2014/main" id="{6A93EEC0-E806-4D07-89C5-5DDE3589BE8A}"/>
              </a:ext>
            </a:extLst>
          </p:cNvPr>
          <p:cNvSpPr txBox="1">
            <a:spLocks/>
          </p:cNvSpPr>
          <p:nvPr/>
        </p:nvSpPr>
        <p:spPr>
          <a:xfrm>
            <a:off x="7184644" y="2641600"/>
            <a:ext cx="2667000" cy="1574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9pPr>
          </a:lstStyle>
          <a:p>
            <a:r>
              <a:rPr lang="en-US" sz="1800" b="1" dirty="0">
                <a:solidFill>
                  <a:schemeClr val="bg1"/>
                </a:solidFill>
              </a:rPr>
              <a:t>Users/&lt;id&gt;</a:t>
            </a:r>
          </a:p>
          <a:p>
            <a:r>
              <a:rPr lang="en-US" sz="1800" dirty="0">
                <a:solidFill>
                  <a:schemeClr val="bg1">
                    <a:lumMod val="50000"/>
                  </a:schemeClr>
                </a:solidFill>
              </a:rPr>
              <a:t>Users/&lt;id&gt;/posts</a:t>
            </a:r>
          </a:p>
          <a:p>
            <a:r>
              <a:rPr lang="en-US" sz="1800" dirty="0">
                <a:solidFill>
                  <a:schemeClr val="bg1">
                    <a:lumMod val="50000"/>
                  </a:schemeClr>
                </a:solidFill>
              </a:rPr>
              <a:t>Users/&lt;id&gt;/followers</a:t>
            </a:r>
          </a:p>
        </p:txBody>
      </p:sp>
      <p:pic>
        <p:nvPicPr>
          <p:cNvPr id="13" name="Picture 12">
            <a:extLst>
              <a:ext uri="{FF2B5EF4-FFF2-40B4-BE49-F238E27FC236}">
                <a16:creationId xmlns:a16="http://schemas.microsoft.com/office/drawing/2014/main" id="{6A6AACBB-764F-4B51-A685-BA49E7A430DC}"/>
              </a:ext>
            </a:extLst>
          </p:cNvPr>
          <p:cNvPicPr>
            <a:picLocks noChangeAspect="1"/>
          </p:cNvPicPr>
          <p:nvPr/>
        </p:nvPicPr>
        <p:blipFill>
          <a:blip r:embed="rId5"/>
          <a:stretch>
            <a:fillRect/>
          </a:stretch>
        </p:blipFill>
        <p:spPr>
          <a:xfrm>
            <a:off x="3332765" y="4038600"/>
            <a:ext cx="3433107" cy="1828800"/>
          </a:xfrm>
          <a:prstGeom prst="rect">
            <a:avLst/>
          </a:prstGeom>
        </p:spPr>
      </p:pic>
      <p:pic>
        <p:nvPicPr>
          <p:cNvPr id="14" name="Graphic 13" descr="Cloud with solid fill">
            <a:extLst>
              <a:ext uri="{FF2B5EF4-FFF2-40B4-BE49-F238E27FC236}">
                <a16:creationId xmlns:a16="http://schemas.microsoft.com/office/drawing/2014/main" id="{6866411F-2303-4C75-9EF7-4AD6AF32D4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93846" y="2362200"/>
            <a:ext cx="914400" cy="914400"/>
          </a:xfrm>
          <a:prstGeom prst="rect">
            <a:avLst/>
          </a:prstGeom>
        </p:spPr>
      </p:pic>
      <p:cxnSp>
        <p:nvCxnSpPr>
          <p:cNvPr id="15" name="Straight Arrow Connector 14">
            <a:extLst>
              <a:ext uri="{FF2B5EF4-FFF2-40B4-BE49-F238E27FC236}">
                <a16:creationId xmlns:a16="http://schemas.microsoft.com/office/drawing/2014/main" id="{124EE163-59CC-4713-B3F3-102191E4567A}"/>
              </a:ext>
            </a:extLst>
          </p:cNvPr>
          <p:cNvCxnSpPr>
            <a:cxnSpLocks/>
          </p:cNvCxnSpPr>
          <p:nvPr/>
        </p:nvCxnSpPr>
        <p:spPr>
          <a:xfrm>
            <a:off x="3374646" y="3276600"/>
            <a:ext cx="319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338F3F-61F6-49DC-AD70-8CA6E844D168}"/>
              </a:ext>
            </a:extLst>
          </p:cNvPr>
          <p:cNvCxnSpPr>
            <a:cxnSpLocks/>
          </p:cNvCxnSpPr>
          <p:nvPr/>
        </p:nvCxnSpPr>
        <p:spPr>
          <a:xfrm flipH="1">
            <a:off x="3374646" y="3657600"/>
            <a:ext cx="3191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8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1000"/>
                                        <p:tgtEl>
                                          <p:spTgt spid="8">
                                            <p:txEl>
                                              <p:pRg st="0" end="0"/>
                                            </p:txEl>
                                          </p:spTgt>
                                        </p:tgtEl>
                                      </p:cBhvr>
                                    </p:animEffect>
                                    <p:anim calcmode="lin" valueType="num">
                                      <p:cBhvr>
                                        <p:cTn id="2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1000"/>
                                        <p:tgtEl>
                                          <p:spTgt spid="8">
                                            <p:txEl>
                                              <p:pRg st="1" end="1"/>
                                            </p:txEl>
                                          </p:spTgt>
                                        </p:tgtEl>
                                      </p:cBhvr>
                                    </p:animEffect>
                                    <p:anim calcmode="lin" valueType="num">
                                      <p:cBhvr>
                                        <p:cTn id="3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1000"/>
                                        <p:tgtEl>
                                          <p:spTgt spid="8">
                                            <p:txEl>
                                              <p:pRg st="2" end="2"/>
                                            </p:txEl>
                                          </p:spTgt>
                                        </p:tgtEl>
                                      </p:cBhvr>
                                    </p:animEffect>
                                    <p:anim calcmode="lin" valueType="num">
                                      <p:cBhvr>
                                        <p:cTn id="3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circle(in)">
                                      <p:cBhvr>
                                        <p:cTn id="5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E6B4-B585-4430-874D-1029E9C4DD78}"/>
              </a:ext>
            </a:extLst>
          </p:cNvPr>
          <p:cNvSpPr>
            <a:spLocks noGrp="1"/>
          </p:cNvSpPr>
          <p:nvPr>
            <p:ph type="title"/>
          </p:nvPr>
        </p:nvSpPr>
        <p:spPr>
          <a:xfrm>
            <a:off x="1218883" y="431800"/>
            <a:ext cx="9751060" cy="787400"/>
          </a:xfrm>
        </p:spPr>
        <p:txBody>
          <a:bodyPr/>
          <a:lstStyle/>
          <a:p>
            <a:r>
              <a:rPr lang="en-US" dirty="0"/>
              <a:t>1. Fetch posts Data</a:t>
            </a:r>
          </a:p>
        </p:txBody>
      </p:sp>
      <p:sp>
        <p:nvSpPr>
          <p:cNvPr id="5" name="Rectangle: Rounded Corners 4">
            <a:extLst>
              <a:ext uri="{FF2B5EF4-FFF2-40B4-BE49-F238E27FC236}">
                <a16:creationId xmlns:a16="http://schemas.microsoft.com/office/drawing/2014/main" id="{8930E4D8-53BD-40B9-9F90-3C3B3F758502}"/>
              </a:ext>
            </a:extLst>
          </p:cNvPr>
          <p:cNvSpPr/>
          <p:nvPr/>
        </p:nvSpPr>
        <p:spPr>
          <a:xfrm>
            <a:off x="608012" y="1600200"/>
            <a:ext cx="26670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MARY</a:t>
            </a:r>
          </a:p>
          <a:p>
            <a:pPr algn="ctr"/>
            <a:endParaRPr lang="en-US" dirty="0"/>
          </a:p>
          <a:p>
            <a:r>
              <a:rPr lang="en-US" u="sng" dirty="0"/>
              <a:t>Mary’s posts</a:t>
            </a:r>
          </a:p>
          <a:p>
            <a:endParaRPr lang="en-US" u="sng" dirty="0"/>
          </a:p>
          <a:p>
            <a:endParaRPr lang="en-US" u="sng" dirty="0"/>
          </a:p>
          <a:p>
            <a:endParaRPr lang="en-US" u="sng" dirty="0"/>
          </a:p>
          <a:p>
            <a:endParaRPr lang="en-US" u="sng" dirty="0"/>
          </a:p>
          <a:p>
            <a:endParaRPr lang="en-US" u="sng" dirty="0"/>
          </a:p>
          <a:p>
            <a:r>
              <a:rPr lang="en-US" u="sng" dirty="0"/>
              <a:t>Last three followers</a:t>
            </a:r>
          </a:p>
          <a:p>
            <a:endParaRPr lang="en-US" u="sng" dirty="0"/>
          </a:p>
          <a:p>
            <a:endParaRPr lang="en-US" u="sng" dirty="0"/>
          </a:p>
        </p:txBody>
      </p:sp>
      <p:sp>
        <p:nvSpPr>
          <p:cNvPr id="6" name="Rectangle 5">
            <a:extLst>
              <a:ext uri="{FF2B5EF4-FFF2-40B4-BE49-F238E27FC236}">
                <a16:creationId xmlns:a16="http://schemas.microsoft.com/office/drawing/2014/main" id="{02CA37F5-45E4-4196-88D0-FE388A69D546}"/>
              </a:ext>
            </a:extLst>
          </p:cNvPr>
          <p:cNvSpPr/>
          <p:nvPr/>
        </p:nvSpPr>
        <p:spPr>
          <a:xfrm>
            <a:off x="7184644" y="2247900"/>
            <a:ext cx="4481462"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with solid fill">
            <a:extLst>
              <a:ext uri="{FF2B5EF4-FFF2-40B4-BE49-F238E27FC236}">
                <a16:creationId xmlns:a16="http://schemas.microsoft.com/office/drawing/2014/main" id="{1729A7FF-44EF-4C69-9DFC-C3C5C5F885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6179" y="2273300"/>
            <a:ext cx="2362200" cy="2362200"/>
          </a:xfrm>
          <a:prstGeom prst="rect">
            <a:avLst/>
          </a:prstGeom>
        </p:spPr>
      </p:pic>
      <p:sp>
        <p:nvSpPr>
          <p:cNvPr id="8" name="Content Placeholder 3">
            <a:extLst>
              <a:ext uri="{FF2B5EF4-FFF2-40B4-BE49-F238E27FC236}">
                <a16:creationId xmlns:a16="http://schemas.microsoft.com/office/drawing/2014/main" id="{6A93EEC0-E806-4D07-89C5-5DDE3589BE8A}"/>
              </a:ext>
            </a:extLst>
          </p:cNvPr>
          <p:cNvSpPr txBox="1">
            <a:spLocks/>
          </p:cNvSpPr>
          <p:nvPr/>
        </p:nvSpPr>
        <p:spPr>
          <a:xfrm>
            <a:off x="7184644" y="2641600"/>
            <a:ext cx="2667000" cy="1574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9pPr>
          </a:lstStyle>
          <a:p>
            <a:r>
              <a:rPr lang="en-US" sz="1800" b="1" dirty="0">
                <a:solidFill>
                  <a:schemeClr val="bg1">
                    <a:lumMod val="50000"/>
                  </a:schemeClr>
                </a:solidFill>
              </a:rPr>
              <a:t>Users/&lt;id&gt;</a:t>
            </a:r>
          </a:p>
          <a:p>
            <a:r>
              <a:rPr lang="en-US" sz="1800" dirty="0">
                <a:solidFill>
                  <a:schemeClr val="bg1"/>
                </a:solidFill>
              </a:rPr>
              <a:t>Users/&lt;id&gt;/posts</a:t>
            </a:r>
          </a:p>
          <a:p>
            <a:r>
              <a:rPr lang="en-US" sz="1800" dirty="0">
                <a:solidFill>
                  <a:schemeClr val="bg1">
                    <a:lumMod val="50000"/>
                  </a:schemeClr>
                </a:solidFill>
              </a:rPr>
              <a:t>Users/&lt;id&gt;/followers</a:t>
            </a:r>
          </a:p>
        </p:txBody>
      </p:sp>
      <p:pic>
        <p:nvPicPr>
          <p:cNvPr id="14" name="Graphic 13" descr="Cloud with solid fill">
            <a:extLst>
              <a:ext uri="{FF2B5EF4-FFF2-40B4-BE49-F238E27FC236}">
                <a16:creationId xmlns:a16="http://schemas.microsoft.com/office/drawing/2014/main" id="{6866411F-2303-4C75-9EF7-4AD6AF32D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93846" y="2362200"/>
            <a:ext cx="914400" cy="914400"/>
          </a:xfrm>
          <a:prstGeom prst="rect">
            <a:avLst/>
          </a:prstGeom>
        </p:spPr>
      </p:pic>
      <p:cxnSp>
        <p:nvCxnSpPr>
          <p:cNvPr id="15" name="Straight Arrow Connector 14">
            <a:extLst>
              <a:ext uri="{FF2B5EF4-FFF2-40B4-BE49-F238E27FC236}">
                <a16:creationId xmlns:a16="http://schemas.microsoft.com/office/drawing/2014/main" id="{124EE163-59CC-4713-B3F3-102191E4567A}"/>
              </a:ext>
            </a:extLst>
          </p:cNvPr>
          <p:cNvCxnSpPr>
            <a:cxnSpLocks/>
          </p:cNvCxnSpPr>
          <p:nvPr/>
        </p:nvCxnSpPr>
        <p:spPr>
          <a:xfrm>
            <a:off x="3374646" y="3276600"/>
            <a:ext cx="319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338F3F-61F6-49DC-AD70-8CA6E844D168}"/>
              </a:ext>
            </a:extLst>
          </p:cNvPr>
          <p:cNvCxnSpPr>
            <a:cxnSpLocks/>
          </p:cNvCxnSpPr>
          <p:nvPr/>
        </p:nvCxnSpPr>
        <p:spPr>
          <a:xfrm flipH="1">
            <a:off x="3374646" y="3657600"/>
            <a:ext cx="3191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F67601-ECA0-4098-80D4-B519202D25F3}"/>
              </a:ext>
            </a:extLst>
          </p:cNvPr>
          <p:cNvPicPr>
            <a:picLocks noChangeAspect="1"/>
          </p:cNvPicPr>
          <p:nvPr/>
        </p:nvPicPr>
        <p:blipFill>
          <a:blip r:embed="rId7"/>
          <a:stretch>
            <a:fillRect/>
          </a:stretch>
        </p:blipFill>
        <p:spPr>
          <a:xfrm>
            <a:off x="3340562" y="3759994"/>
            <a:ext cx="3439650" cy="2497612"/>
          </a:xfrm>
          <a:prstGeom prst="rect">
            <a:avLst/>
          </a:prstGeom>
        </p:spPr>
      </p:pic>
    </p:spTree>
    <p:extLst>
      <p:ext uri="{BB962C8B-B14F-4D97-AF65-F5344CB8AC3E}">
        <p14:creationId xmlns:p14="http://schemas.microsoft.com/office/powerpoint/2010/main" val="39818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1000"/>
                                        <p:tgtEl>
                                          <p:spTgt spid="8">
                                            <p:txEl>
                                              <p:pRg st="0" end="0"/>
                                            </p:txEl>
                                          </p:spTgt>
                                        </p:tgtEl>
                                      </p:cBhvr>
                                    </p:animEffect>
                                    <p:anim calcmode="lin" valueType="num">
                                      <p:cBhvr>
                                        <p:cTn id="2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1000"/>
                                        <p:tgtEl>
                                          <p:spTgt spid="8">
                                            <p:txEl>
                                              <p:pRg st="1" end="1"/>
                                            </p:txEl>
                                          </p:spTgt>
                                        </p:tgtEl>
                                      </p:cBhvr>
                                    </p:animEffect>
                                    <p:anim calcmode="lin" valueType="num">
                                      <p:cBhvr>
                                        <p:cTn id="3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1000"/>
                                        <p:tgtEl>
                                          <p:spTgt spid="8">
                                            <p:txEl>
                                              <p:pRg st="2" end="2"/>
                                            </p:txEl>
                                          </p:spTgt>
                                        </p:tgtEl>
                                      </p:cBhvr>
                                    </p:animEffect>
                                    <p:anim calcmode="lin" valueType="num">
                                      <p:cBhvr>
                                        <p:cTn id="3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E6B4-B585-4430-874D-1029E9C4DD78}"/>
              </a:ext>
            </a:extLst>
          </p:cNvPr>
          <p:cNvSpPr>
            <a:spLocks noGrp="1"/>
          </p:cNvSpPr>
          <p:nvPr>
            <p:ph type="title"/>
          </p:nvPr>
        </p:nvSpPr>
        <p:spPr>
          <a:xfrm>
            <a:off x="1218883" y="431800"/>
            <a:ext cx="9751060" cy="787400"/>
          </a:xfrm>
        </p:spPr>
        <p:txBody>
          <a:bodyPr/>
          <a:lstStyle/>
          <a:p>
            <a:r>
              <a:rPr lang="en-US" dirty="0"/>
              <a:t>1. Fetch follower Data</a:t>
            </a:r>
          </a:p>
        </p:txBody>
      </p:sp>
      <p:sp>
        <p:nvSpPr>
          <p:cNvPr id="5" name="Rectangle: Rounded Corners 4">
            <a:extLst>
              <a:ext uri="{FF2B5EF4-FFF2-40B4-BE49-F238E27FC236}">
                <a16:creationId xmlns:a16="http://schemas.microsoft.com/office/drawing/2014/main" id="{8930E4D8-53BD-40B9-9F90-3C3B3F758502}"/>
              </a:ext>
            </a:extLst>
          </p:cNvPr>
          <p:cNvSpPr/>
          <p:nvPr/>
        </p:nvSpPr>
        <p:spPr>
          <a:xfrm>
            <a:off x="608012" y="1600200"/>
            <a:ext cx="26670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MARY</a:t>
            </a:r>
          </a:p>
          <a:p>
            <a:pPr algn="ctr"/>
            <a:endParaRPr lang="en-US" dirty="0"/>
          </a:p>
          <a:p>
            <a:r>
              <a:rPr lang="en-US" u="sng" dirty="0"/>
              <a:t>Mary’s posts</a:t>
            </a:r>
          </a:p>
          <a:p>
            <a:endParaRPr lang="en-US" u="sng" dirty="0"/>
          </a:p>
          <a:p>
            <a:endParaRPr lang="en-US" u="sng" dirty="0"/>
          </a:p>
          <a:p>
            <a:endParaRPr lang="en-US" u="sng" dirty="0"/>
          </a:p>
          <a:p>
            <a:endParaRPr lang="en-US" u="sng" dirty="0"/>
          </a:p>
          <a:p>
            <a:endParaRPr lang="en-US" u="sng" dirty="0"/>
          </a:p>
          <a:p>
            <a:r>
              <a:rPr lang="en-US" u="sng" dirty="0"/>
              <a:t>Last three followers</a:t>
            </a:r>
          </a:p>
          <a:p>
            <a:endParaRPr lang="en-US" u="sng" dirty="0"/>
          </a:p>
          <a:p>
            <a:endParaRPr lang="en-US" u="sng" dirty="0"/>
          </a:p>
        </p:txBody>
      </p:sp>
      <p:sp>
        <p:nvSpPr>
          <p:cNvPr id="6" name="Rectangle 5">
            <a:extLst>
              <a:ext uri="{FF2B5EF4-FFF2-40B4-BE49-F238E27FC236}">
                <a16:creationId xmlns:a16="http://schemas.microsoft.com/office/drawing/2014/main" id="{02CA37F5-45E4-4196-88D0-FE388A69D546}"/>
              </a:ext>
            </a:extLst>
          </p:cNvPr>
          <p:cNvSpPr/>
          <p:nvPr/>
        </p:nvSpPr>
        <p:spPr>
          <a:xfrm>
            <a:off x="7184644" y="2247900"/>
            <a:ext cx="4481462"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with solid fill">
            <a:extLst>
              <a:ext uri="{FF2B5EF4-FFF2-40B4-BE49-F238E27FC236}">
                <a16:creationId xmlns:a16="http://schemas.microsoft.com/office/drawing/2014/main" id="{1729A7FF-44EF-4C69-9DFC-C3C5C5F885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6179" y="2273300"/>
            <a:ext cx="2362200" cy="2362200"/>
          </a:xfrm>
          <a:prstGeom prst="rect">
            <a:avLst/>
          </a:prstGeom>
        </p:spPr>
      </p:pic>
      <p:sp>
        <p:nvSpPr>
          <p:cNvPr id="8" name="Content Placeholder 3">
            <a:extLst>
              <a:ext uri="{FF2B5EF4-FFF2-40B4-BE49-F238E27FC236}">
                <a16:creationId xmlns:a16="http://schemas.microsoft.com/office/drawing/2014/main" id="{6A93EEC0-E806-4D07-89C5-5DDE3589BE8A}"/>
              </a:ext>
            </a:extLst>
          </p:cNvPr>
          <p:cNvSpPr txBox="1">
            <a:spLocks/>
          </p:cNvSpPr>
          <p:nvPr/>
        </p:nvSpPr>
        <p:spPr>
          <a:xfrm>
            <a:off x="7184644" y="2641600"/>
            <a:ext cx="2667000" cy="1574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9pPr>
          </a:lstStyle>
          <a:p>
            <a:r>
              <a:rPr lang="en-US" sz="1800" b="1" dirty="0">
                <a:solidFill>
                  <a:schemeClr val="bg1">
                    <a:lumMod val="50000"/>
                  </a:schemeClr>
                </a:solidFill>
              </a:rPr>
              <a:t>Users/&lt;id&gt;</a:t>
            </a:r>
          </a:p>
          <a:p>
            <a:r>
              <a:rPr lang="en-US" sz="1800" dirty="0">
                <a:solidFill>
                  <a:schemeClr val="bg1">
                    <a:lumMod val="50000"/>
                  </a:schemeClr>
                </a:solidFill>
              </a:rPr>
              <a:t>Users/&lt;id&gt;/posts</a:t>
            </a:r>
          </a:p>
          <a:p>
            <a:r>
              <a:rPr lang="en-US" sz="1800" dirty="0">
                <a:solidFill>
                  <a:schemeClr val="bg1"/>
                </a:solidFill>
              </a:rPr>
              <a:t>Users/&lt;id&gt;/followers</a:t>
            </a:r>
          </a:p>
        </p:txBody>
      </p:sp>
      <p:pic>
        <p:nvPicPr>
          <p:cNvPr id="14" name="Graphic 13" descr="Cloud with solid fill">
            <a:extLst>
              <a:ext uri="{FF2B5EF4-FFF2-40B4-BE49-F238E27FC236}">
                <a16:creationId xmlns:a16="http://schemas.microsoft.com/office/drawing/2014/main" id="{6866411F-2303-4C75-9EF7-4AD6AF32D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93846" y="2362200"/>
            <a:ext cx="914400" cy="914400"/>
          </a:xfrm>
          <a:prstGeom prst="rect">
            <a:avLst/>
          </a:prstGeom>
        </p:spPr>
      </p:pic>
      <p:cxnSp>
        <p:nvCxnSpPr>
          <p:cNvPr id="15" name="Straight Arrow Connector 14">
            <a:extLst>
              <a:ext uri="{FF2B5EF4-FFF2-40B4-BE49-F238E27FC236}">
                <a16:creationId xmlns:a16="http://schemas.microsoft.com/office/drawing/2014/main" id="{124EE163-59CC-4713-B3F3-102191E4567A}"/>
              </a:ext>
            </a:extLst>
          </p:cNvPr>
          <p:cNvCxnSpPr>
            <a:cxnSpLocks/>
          </p:cNvCxnSpPr>
          <p:nvPr/>
        </p:nvCxnSpPr>
        <p:spPr>
          <a:xfrm>
            <a:off x="3374646" y="3276600"/>
            <a:ext cx="319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338F3F-61F6-49DC-AD70-8CA6E844D168}"/>
              </a:ext>
            </a:extLst>
          </p:cNvPr>
          <p:cNvCxnSpPr>
            <a:cxnSpLocks/>
          </p:cNvCxnSpPr>
          <p:nvPr/>
        </p:nvCxnSpPr>
        <p:spPr>
          <a:xfrm flipH="1">
            <a:off x="3374646" y="3657600"/>
            <a:ext cx="3191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5408EE5-CE75-4073-ADE0-CCD593E0AED6}"/>
              </a:ext>
            </a:extLst>
          </p:cNvPr>
          <p:cNvPicPr>
            <a:picLocks noChangeAspect="1"/>
          </p:cNvPicPr>
          <p:nvPr/>
        </p:nvPicPr>
        <p:blipFill>
          <a:blip r:embed="rId7"/>
          <a:stretch>
            <a:fillRect/>
          </a:stretch>
        </p:blipFill>
        <p:spPr>
          <a:xfrm>
            <a:off x="3640069" y="3694906"/>
            <a:ext cx="2362200" cy="2563134"/>
          </a:xfrm>
          <a:prstGeom prst="rect">
            <a:avLst/>
          </a:prstGeom>
        </p:spPr>
      </p:pic>
    </p:spTree>
    <p:extLst>
      <p:ext uri="{BB962C8B-B14F-4D97-AF65-F5344CB8AC3E}">
        <p14:creationId xmlns:p14="http://schemas.microsoft.com/office/powerpoint/2010/main" val="380329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1000"/>
                                        <p:tgtEl>
                                          <p:spTgt spid="8">
                                            <p:txEl>
                                              <p:pRg st="0" end="0"/>
                                            </p:txEl>
                                          </p:spTgt>
                                        </p:tgtEl>
                                      </p:cBhvr>
                                    </p:animEffect>
                                    <p:anim calcmode="lin" valueType="num">
                                      <p:cBhvr>
                                        <p:cTn id="2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1000"/>
                                        <p:tgtEl>
                                          <p:spTgt spid="8">
                                            <p:txEl>
                                              <p:pRg st="1" end="1"/>
                                            </p:txEl>
                                          </p:spTgt>
                                        </p:tgtEl>
                                      </p:cBhvr>
                                    </p:animEffect>
                                    <p:anim calcmode="lin" valueType="num">
                                      <p:cBhvr>
                                        <p:cTn id="3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1000"/>
                                        <p:tgtEl>
                                          <p:spTgt spid="8">
                                            <p:txEl>
                                              <p:pRg st="2" end="2"/>
                                            </p:txEl>
                                          </p:spTgt>
                                        </p:tgtEl>
                                      </p:cBhvr>
                                    </p:animEffect>
                                    <p:anim calcmode="lin" valueType="num">
                                      <p:cBhvr>
                                        <p:cTn id="3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B653-F10F-4D4C-9BBB-C71B89F0E9DE}"/>
              </a:ext>
            </a:extLst>
          </p:cNvPr>
          <p:cNvSpPr>
            <a:spLocks noGrp="1"/>
          </p:cNvSpPr>
          <p:nvPr>
            <p:ph type="title"/>
          </p:nvPr>
        </p:nvSpPr>
        <p:spPr/>
        <p:txBody>
          <a:bodyPr/>
          <a:lstStyle/>
          <a:p>
            <a:r>
              <a:rPr lang="en-US" dirty="0"/>
              <a:t>Example Blogging App with REST</a:t>
            </a:r>
          </a:p>
        </p:txBody>
      </p:sp>
      <p:sp>
        <p:nvSpPr>
          <p:cNvPr id="3" name="Content Placeholder 2">
            <a:extLst>
              <a:ext uri="{FF2B5EF4-FFF2-40B4-BE49-F238E27FC236}">
                <a16:creationId xmlns:a16="http://schemas.microsoft.com/office/drawing/2014/main" id="{03ADE4C9-F8CA-485D-9E8C-84454B097C8E}"/>
              </a:ext>
            </a:extLst>
          </p:cNvPr>
          <p:cNvSpPr>
            <a:spLocks noGrp="1"/>
          </p:cNvSpPr>
          <p:nvPr>
            <p:ph sz="half" idx="1"/>
          </p:nvPr>
        </p:nvSpPr>
        <p:spPr>
          <a:xfrm>
            <a:off x="1218883" y="3225800"/>
            <a:ext cx="4773956" cy="863600"/>
          </a:xfrm>
        </p:spPr>
        <p:txBody>
          <a:bodyPr/>
          <a:lstStyle/>
          <a:p>
            <a:r>
              <a:rPr lang="en-US" dirty="0"/>
              <a:t>1 API Endpoints</a:t>
            </a:r>
          </a:p>
        </p:txBody>
      </p:sp>
      <p:grpSp>
        <p:nvGrpSpPr>
          <p:cNvPr id="12" name="Group 11">
            <a:extLst>
              <a:ext uri="{FF2B5EF4-FFF2-40B4-BE49-F238E27FC236}">
                <a16:creationId xmlns:a16="http://schemas.microsoft.com/office/drawing/2014/main" id="{31664F89-CF16-477D-B36E-3E1648B0AE61}"/>
              </a:ext>
            </a:extLst>
          </p:cNvPr>
          <p:cNvGrpSpPr/>
          <p:nvPr/>
        </p:nvGrpSpPr>
        <p:grpSpPr>
          <a:xfrm>
            <a:off x="7237412" y="1828800"/>
            <a:ext cx="4495800" cy="3048000"/>
            <a:chOff x="7237412" y="1828800"/>
            <a:chExt cx="4495800" cy="3048000"/>
          </a:xfrm>
        </p:grpSpPr>
        <p:sp>
          <p:nvSpPr>
            <p:cNvPr id="6" name="Rectangle 5">
              <a:extLst>
                <a:ext uri="{FF2B5EF4-FFF2-40B4-BE49-F238E27FC236}">
                  <a16:creationId xmlns:a16="http://schemas.microsoft.com/office/drawing/2014/main" id="{C496A486-3690-49C8-A16B-307942D05AB4}"/>
                </a:ext>
              </a:extLst>
            </p:cNvPr>
            <p:cNvSpPr/>
            <p:nvPr/>
          </p:nvSpPr>
          <p:spPr>
            <a:xfrm>
              <a:off x="7237412" y="1828800"/>
              <a:ext cx="4343399"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erver with solid fill">
              <a:extLst>
                <a:ext uri="{FF2B5EF4-FFF2-40B4-BE49-F238E27FC236}">
                  <a16:creationId xmlns:a16="http://schemas.microsoft.com/office/drawing/2014/main" id="{A24A2EDB-295B-4B3C-A148-3827E1762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012" y="2247900"/>
              <a:ext cx="2362200" cy="2362200"/>
            </a:xfrm>
            <a:prstGeom prst="rect">
              <a:avLst/>
            </a:prstGeom>
          </p:spPr>
        </p:pic>
        <p:pic>
          <p:nvPicPr>
            <p:cNvPr id="9" name="Picture 2" descr="GraphQL - Wikipedia">
              <a:extLst>
                <a:ext uri="{FF2B5EF4-FFF2-40B4-BE49-F238E27FC236}">
                  <a16:creationId xmlns:a16="http://schemas.microsoft.com/office/drawing/2014/main" id="{80D2235E-8581-468B-8C66-46047C9C40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7110" y="2508249"/>
              <a:ext cx="1841501" cy="18415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1BBFF8B1-D685-416D-86C3-9AD1741D6178}"/>
                </a:ext>
              </a:extLst>
            </p:cNvPr>
            <p:cNvCxnSpPr/>
            <p:nvPr/>
          </p:nvCxnSpPr>
          <p:spPr>
            <a:xfrm>
              <a:off x="9371012" y="1828800"/>
              <a:ext cx="0" cy="2895600"/>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1717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E6B4-B585-4430-874D-1029E9C4DD78}"/>
              </a:ext>
            </a:extLst>
          </p:cNvPr>
          <p:cNvSpPr>
            <a:spLocks noGrp="1"/>
          </p:cNvSpPr>
          <p:nvPr>
            <p:ph type="title"/>
          </p:nvPr>
        </p:nvSpPr>
        <p:spPr>
          <a:xfrm>
            <a:off x="1218883" y="431800"/>
            <a:ext cx="9751060" cy="787400"/>
          </a:xfrm>
        </p:spPr>
        <p:txBody>
          <a:bodyPr/>
          <a:lstStyle/>
          <a:p>
            <a:r>
              <a:rPr lang="en-US" dirty="0"/>
              <a:t>1. Fetch everything with a single request</a:t>
            </a:r>
          </a:p>
        </p:txBody>
      </p:sp>
      <p:sp>
        <p:nvSpPr>
          <p:cNvPr id="5" name="Rectangle: Rounded Corners 4">
            <a:extLst>
              <a:ext uri="{FF2B5EF4-FFF2-40B4-BE49-F238E27FC236}">
                <a16:creationId xmlns:a16="http://schemas.microsoft.com/office/drawing/2014/main" id="{8930E4D8-53BD-40B9-9F90-3C3B3F758502}"/>
              </a:ext>
            </a:extLst>
          </p:cNvPr>
          <p:cNvSpPr/>
          <p:nvPr/>
        </p:nvSpPr>
        <p:spPr>
          <a:xfrm>
            <a:off x="608012" y="1600200"/>
            <a:ext cx="26670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r>
              <a:rPr lang="en-US" u="sng" dirty="0"/>
              <a:t>Mary’s posts</a:t>
            </a:r>
          </a:p>
          <a:p>
            <a:endParaRPr lang="en-US" u="sng" dirty="0"/>
          </a:p>
          <a:p>
            <a:endParaRPr lang="en-US" u="sng" dirty="0"/>
          </a:p>
          <a:p>
            <a:endParaRPr lang="en-US" u="sng" dirty="0"/>
          </a:p>
          <a:p>
            <a:endParaRPr lang="en-US" u="sng" dirty="0"/>
          </a:p>
          <a:p>
            <a:endParaRPr lang="en-US" u="sng" dirty="0"/>
          </a:p>
          <a:p>
            <a:r>
              <a:rPr lang="en-US" u="sng" dirty="0"/>
              <a:t>Last three followers</a:t>
            </a:r>
          </a:p>
          <a:p>
            <a:endParaRPr lang="en-US" u="sng" dirty="0"/>
          </a:p>
          <a:p>
            <a:endParaRPr lang="en-US" u="sng" dirty="0"/>
          </a:p>
        </p:txBody>
      </p:sp>
      <p:pic>
        <p:nvPicPr>
          <p:cNvPr id="14" name="Graphic 13" descr="Cloud with solid fill">
            <a:extLst>
              <a:ext uri="{FF2B5EF4-FFF2-40B4-BE49-F238E27FC236}">
                <a16:creationId xmlns:a16="http://schemas.microsoft.com/office/drawing/2014/main" id="{6866411F-2303-4C75-9EF7-4AD6AF32D4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56862" y="3161722"/>
            <a:ext cx="620900" cy="620900"/>
          </a:xfrm>
          <a:prstGeom prst="rect">
            <a:avLst/>
          </a:prstGeom>
        </p:spPr>
      </p:pic>
      <p:cxnSp>
        <p:nvCxnSpPr>
          <p:cNvPr id="15" name="Straight Arrow Connector 14">
            <a:extLst>
              <a:ext uri="{FF2B5EF4-FFF2-40B4-BE49-F238E27FC236}">
                <a16:creationId xmlns:a16="http://schemas.microsoft.com/office/drawing/2014/main" id="{124EE163-59CC-4713-B3F3-102191E4567A}"/>
              </a:ext>
            </a:extLst>
          </p:cNvPr>
          <p:cNvCxnSpPr>
            <a:cxnSpLocks/>
          </p:cNvCxnSpPr>
          <p:nvPr/>
        </p:nvCxnSpPr>
        <p:spPr>
          <a:xfrm>
            <a:off x="3374646" y="3276600"/>
            <a:ext cx="319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338F3F-61F6-49DC-AD70-8CA6E844D168}"/>
              </a:ext>
            </a:extLst>
          </p:cNvPr>
          <p:cNvCxnSpPr>
            <a:cxnSpLocks/>
          </p:cNvCxnSpPr>
          <p:nvPr/>
        </p:nvCxnSpPr>
        <p:spPr>
          <a:xfrm flipH="1">
            <a:off x="3374646" y="3657600"/>
            <a:ext cx="3191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Graphic 3" descr="Server with solid fill">
            <a:extLst>
              <a:ext uri="{FF2B5EF4-FFF2-40B4-BE49-F238E27FC236}">
                <a16:creationId xmlns:a16="http://schemas.microsoft.com/office/drawing/2014/main" id="{2639C964-312E-41ED-8E55-0CCDCEED8C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1012" y="2247900"/>
            <a:ext cx="2362200" cy="2362200"/>
          </a:xfrm>
          <a:prstGeom prst="rect">
            <a:avLst/>
          </a:prstGeom>
        </p:spPr>
      </p:pic>
      <p:pic>
        <p:nvPicPr>
          <p:cNvPr id="10" name="Picture 2" descr="GraphQL - Wikipedia">
            <a:extLst>
              <a:ext uri="{FF2B5EF4-FFF2-40B4-BE49-F238E27FC236}">
                <a16:creationId xmlns:a16="http://schemas.microsoft.com/office/drawing/2014/main" id="{7E62D4CE-D593-4C73-9121-2FA4093E17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7110" y="2508249"/>
            <a:ext cx="1841501" cy="184150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4CF1236F-6BD9-4B06-98D4-26D0AF424B7D}"/>
              </a:ext>
            </a:extLst>
          </p:cNvPr>
          <p:cNvCxnSpPr>
            <a:cxnSpLocks/>
          </p:cNvCxnSpPr>
          <p:nvPr/>
        </p:nvCxnSpPr>
        <p:spPr>
          <a:xfrm>
            <a:off x="9371012" y="1828800"/>
            <a:ext cx="0" cy="2895600"/>
          </a:xfrm>
          <a:prstGeom prst="line">
            <a:avLst/>
          </a:prstGeom>
        </p:spPr>
        <p:style>
          <a:lnRef idx="1">
            <a:schemeClr val="accent2"/>
          </a:lnRef>
          <a:fillRef idx="0">
            <a:schemeClr val="accent2"/>
          </a:fillRef>
          <a:effectRef idx="0">
            <a:schemeClr val="accent2"/>
          </a:effectRef>
          <a:fontRef idx="minor">
            <a:schemeClr val="tx1"/>
          </a:fontRef>
        </p:style>
      </p:cxnSp>
      <p:grpSp>
        <p:nvGrpSpPr>
          <p:cNvPr id="19" name="Group 18">
            <a:extLst>
              <a:ext uri="{FF2B5EF4-FFF2-40B4-BE49-F238E27FC236}">
                <a16:creationId xmlns:a16="http://schemas.microsoft.com/office/drawing/2014/main" id="{54CDCB3E-BCAA-43ED-B4D6-04046C7B645C}"/>
              </a:ext>
            </a:extLst>
          </p:cNvPr>
          <p:cNvGrpSpPr/>
          <p:nvPr/>
        </p:nvGrpSpPr>
        <p:grpSpPr>
          <a:xfrm>
            <a:off x="7237412" y="1828800"/>
            <a:ext cx="4495800" cy="3048000"/>
            <a:chOff x="7237412" y="1828800"/>
            <a:chExt cx="4495800" cy="3048000"/>
          </a:xfrm>
        </p:grpSpPr>
        <p:sp>
          <p:nvSpPr>
            <p:cNvPr id="20" name="Rectangle 19">
              <a:extLst>
                <a:ext uri="{FF2B5EF4-FFF2-40B4-BE49-F238E27FC236}">
                  <a16:creationId xmlns:a16="http://schemas.microsoft.com/office/drawing/2014/main" id="{944F6753-74C5-4E3A-8303-80DE784883B0}"/>
                </a:ext>
              </a:extLst>
            </p:cNvPr>
            <p:cNvSpPr/>
            <p:nvPr/>
          </p:nvSpPr>
          <p:spPr>
            <a:xfrm>
              <a:off x="7237412" y="1828800"/>
              <a:ext cx="4343399"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Server with solid fill">
              <a:extLst>
                <a:ext uri="{FF2B5EF4-FFF2-40B4-BE49-F238E27FC236}">
                  <a16:creationId xmlns:a16="http://schemas.microsoft.com/office/drawing/2014/main" id="{1E090BC8-6917-4DFE-AEF0-4FAF4EE711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1012" y="2247900"/>
              <a:ext cx="2362200" cy="2362200"/>
            </a:xfrm>
            <a:prstGeom prst="rect">
              <a:avLst/>
            </a:prstGeom>
          </p:spPr>
        </p:pic>
        <p:pic>
          <p:nvPicPr>
            <p:cNvPr id="22" name="Picture 2" descr="GraphQL - Wikipedia">
              <a:extLst>
                <a:ext uri="{FF2B5EF4-FFF2-40B4-BE49-F238E27FC236}">
                  <a16:creationId xmlns:a16="http://schemas.microsoft.com/office/drawing/2014/main" id="{0D69B090-B501-49EA-A7E5-167E92B114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7110" y="2508249"/>
              <a:ext cx="1841501" cy="184150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2288BE80-70D4-498B-9693-CEFE4D2AC298}"/>
                </a:ext>
              </a:extLst>
            </p:cNvPr>
            <p:cNvCxnSpPr/>
            <p:nvPr/>
          </p:nvCxnSpPr>
          <p:spPr>
            <a:xfrm>
              <a:off x="9371012" y="1828800"/>
              <a:ext cx="0" cy="289560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25" name="Picture 24">
            <a:extLst>
              <a:ext uri="{FF2B5EF4-FFF2-40B4-BE49-F238E27FC236}">
                <a16:creationId xmlns:a16="http://schemas.microsoft.com/office/drawing/2014/main" id="{2FEBF212-E375-4EF7-B907-8A370F15C30C}"/>
              </a:ext>
            </a:extLst>
          </p:cNvPr>
          <p:cNvPicPr>
            <a:picLocks noChangeAspect="1"/>
          </p:cNvPicPr>
          <p:nvPr/>
        </p:nvPicPr>
        <p:blipFill>
          <a:blip r:embed="rId8"/>
          <a:stretch>
            <a:fillRect/>
          </a:stretch>
        </p:blipFill>
        <p:spPr>
          <a:xfrm>
            <a:off x="3516760" y="3703091"/>
            <a:ext cx="3492051" cy="2548253"/>
          </a:xfrm>
          <a:prstGeom prst="rect">
            <a:avLst/>
          </a:prstGeom>
        </p:spPr>
      </p:pic>
      <p:pic>
        <p:nvPicPr>
          <p:cNvPr id="27" name="Picture 26">
            <a:extLst>
              <a:ext uri="{FF2B5EF4-FFF2-40B4-BE49-F238E27FC236}">
                <a16:creationId xmlns:a16="http://schemas.microsoft.com/office/drawing/2014/main" id="{6A730906-C587-404C-9BFE-E6D686503321}"/>
              </a:ext>
            </a:extLst>
          </p:cNvPr>
          <p:cNvPicPr>
            <a:picLocks noChangeAspect="1"/>
          </p:cNvPicPr>
          <p:nvPr/>
        </p:nvPicPr>
        <p:blipFill>
          <a:blip r:embed="rId9"/>
          <a:stretch>
            <a:fillRect/>
          </a:stretch>
        </p:blipFill>
        <p:spPr>
          <a:xfrm>
            <a:off x="3696051" y="1451963"/>
            <a:ext cx="2563850" cy="1824637"/>
          </a:xfrm>
          <a:prstGeom prst="rect">
            <a:avLst/>
          </a:prstGeom>
        </p:spPr>
      </p:pic>
    </p:spTree>
    <p:extLst>
      <p:ext uri="{BB962C8B-B14F-4D97-AF65-F5344CB8AC3E}">
        <p14:creationId xmlns:p14="http://schemas.microsoft.com/office/powerpoint/2010/main" val="13319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ircle(in)">
                                      <p:cBhvr>
                                        <p:cTn id="7" dur="20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randombar(horizontal)">
                                      <p:cBhvr>
                                        <p:cTn id="12" dur="500"/>
                                        <p:tgtEl>
                                          <p:spTgt spid="5">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More Over – and </a:t>
            </a:r>
            <a:r>
              <a:rPr lang="en-US" dirty="0" err="1"/>
              <a:t>Underfetching</a:t>
            </a:r>
            <a:endParaRPr lang="en-US" dirty="0"/>
          </a:p>
        </p:txBody>
      </p:sp>
      <p:sp>
        <p:nvSpPr>
          <p:cNvPr id="4" name="Content Placeholder 3"/>
          <p:cNvSpPr>
            <a:spLocks noGrp="1"/>
          </p:cNvSpPr>
          <p:nvPr>
            <p:ph sz="half" idx="2"/>
          </p:nvPr>
        </p:nvSpPr>
        <p:spPr>
          <a:xfrm>
            <a:off x="1218883" y="2209800"/>
            <a:ext cx="8837929" cy="3556000"/>
          </a:xfrm>
        </p:spPr>
        <p:txBody>
          <a:bodyPr/>
          <a:lstStyle/>
          <a:p>
            <a:r>
              <a:rPr lang="en-US" b="1" dirty="0" err="1"/>
              <a:t>Overfetching</a:t>
            </a:r>
            <a:r>
              <a:rPr lang="en-US" dirty="0"/>
              <a:t>: Downloading unnecessary data</a:t>
            </a:r>
          </a:p>
          <a:p>
            <a:r>
              <a:rPr lang="en-US" b="1" dirty="0" err="1"/>
              <a:t>Underfetching</a:t>
            </a:r>
            <a:r>
              <a:rPr lang="en-US" dirty="0"/>
              <a:t>: An endpoint doesn’t return enough of the right information; need to send multiple requests </a:t>
            </a:r>
            <a:r>
              <a:rPr lang="en-US" i="1" dirty="0"/>
              <a:t>(n+1 requests problem)</a:t>
            </a:r>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2057400"/>
            <a:ext cx="9751059" cy="1905000"/>
          </a:xfrm>
        </p:spPr>
        <p:txBody>
          <a:bodyPr/>
          <a:lstStyle/>
          <a:p>
            <a:r>
              <a:rPr lang="en-US" dirty="0"/>
              <a:t>REST: structure endpoints according to clients’ data needs</a:t>
            </a:r>
          </a:p>
          <a:p>
            <a:r>
              <a:rPr lang="en-US" dirty="0"/>
              <a:t>No need to adjust API when product requirements and design change</a:t>
            </a:r>
          </a:p>
          <a:p>
            <a:r>
              <a:rPr lang="en-US" dirty="0"/>
              <a:t>Faster feedback cycles and product iterations</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dirty="0"/>
              <a:t>Rapid Product Iterations</a:t>
            </a:r>
          </a:p>
        </p:txBody>
      </p:sp>
    </p:spTree>
    <p:extLst>
      <p:ext uri="{BB962C8B-B14F-4D97-AF65-F5344CB8AC3E}">
        <p14:creationId xmlns:p14="http://schemas.microsoft.com/office/powerpoint/2010/main" val="390870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2057400"/>
            <a:ext cx="9751059" cy="1905000"/>
          </a:xfrm>
        </p:spPr>
        <p:txBody>
          <a:bodyPr>
            <a:noAutofit/>
          </a:bodyPr>
          <a:lstStyle/>
          <a:p>
            <a:r>
              <a:rPr lang="en-US" sz="2800" dirty="0"/>
              <a:t>Fine-grained info about what data is read by clients</a:t>
            </a:r>
          </a:p>
          <a:p>
            <a:r>
              <a:rPr lang="en-US" sz="2800" dirty="0"/>
              <a:t>Enables evolving API and deprecating unneeded API features</a:t>
            </a:r>
          </a:p>
          <a:p>
            <a:r>
              <a:rPr lang="en-US" sz="2800" dirty="0"/>
              <a:t>Great opportunities for instrumenting and performance monitoring</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Insightful Analytics</a:t>
            </a:r>
          </a:p>
        </p:txBody>
      </p:sp>
    </p:spTree>
    <p:extLst>
      <p:ext uri="{BB962C8B-B14F-4D97-AF65-F5344CB8AC3E}">
        <p14:creationId xmlns:p14="http://schemas.microsoft.com/office/powerpoint/2010/main" val="413427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t>
            </a:r>
            <a:r>
              <a:rPr lang="en-US" dirty="0" err="1"/>
              <a:t>GraphQL</a:t>
            </a:r>
            <a:r>
              <a:rPr lang="en-US" dirty="0"/>
              <a:t> ?</a:t>
            </a:r>
          </a:p>
        </p:txBody>
      </p:sp>
      <p:sp>
        <p:nvSpPr>
          <p:cNvPr id="14" name="Content Placeholder 13"/>
          <p:cNvSpPr>
            <a:spLocks noGrp="1"/>
          </p:cNvSpPr>
          <p:nvPr>
            <p:ph idx="1"/>
          </p:nvPr>
        </p:nvSpPr>
        <p:spPr/>
        <p:txBody>
          <a:bodyPr/>
          <a:lstStyle/>
          <a:p>
            <a:r>
              <a:rPr lang="en-US" dirty="0"/>
              <a:t>New </a:t>
            </a:r>
            <a:r>
              <a:rPr lang="en-US" b="1" dirty="0"/>
              <a:t>API</a:t>
            </a:r>
            <a:r>
              <a:rPr lang="en-US" dirty="0"/>
              <a:t> standard that provides a more efficient, powerful and flexible alternative to REST</a:t>
            </a:r>
          </a:p>
          <a:p>
            <a:r>
              <a:rPr lang="en-US" dirty="0"/>
              <a:t>Enables </a:t>
            </a:r>
            <a:r>
              <a:rPr lang="en-US" b="1" dirty="0"/>
              <a:t>declarative</a:t>
            </a:r>
            <a:r>
              <a:rPr lang="en-US" dirty="0"/>
              <a:t> data fetching</a:t>
            </a:r>
          </a:p>
          <a:p>
            <a:r>
              <a:rPr lang="en-US" dirty="0" err="1"/>
              <a:t>GraphQL</a:t>
            </a:r>
            <a:r>
              <a:rPr lang="en-US" dirty="0"/>
              <a:t> server exposes </a:t>
            </a:r>
            <a:r>
              <a:rPr lang="en-US" b="1" dirty="0"/>
              <a:t>single endpoint </a:t>
            </a:r>
            <a:r>
              <a:rPr lang="en-US" dirty="0"/>
              <a:t>and responds to </a:t>
            </a:r>
            <a:r>
              <a:rPr lang="en-US" b="1" dirty="0"/>
              <a:t>queries</a:t>
            </a:r>
            <a:r>
              <a:rPr lang="en-US" dirty="0"/>
              <a:t>.</a:t>
            </a:r>
          </a:p>
        </p:txBody>
      </p:sp>
      <p:pic>
        <p:nvPicPr>
          <p:cNvPr id="18434" name="Picture 2">
            <a:extLst>
              <a:ext uri="{FF2B5EF4-FFF2-40B4-BE49-F238E27FC236}">
                <a16:creationId xmlns:a16="http://schemas.microsoft.com/office/drawing/2014/main" id="{DD172F13-748E-4535-91CD-FFACFB340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3728401"/>
            <a:ext cx="7696200" cy="236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anim calcmode="lin" valueType="num">
                                      <p:cBhvr>
                                        <p:cTn id="8" dur="1000" fill="hold"/>
                                        <p:tgtEl>
                                          <p:spTgt spid="18434"/>
                                        </p:tgtEl>
                                        <p:attrNameLst>
                                          <p:attrName>ppt_x</p:attrName>
                                        </p:attrNameLst>
                                      </p:cBhvr>
                                      <p:tavLst>
                                        <p:tav tm="0">
                                          <p:val>
                                            <p:strVal val="#ppt_x"/>
                                          </p:val>
                                        </p:tav>
                                        <p:tav tm="100000">
                                          <p:val>
                                            <p:strVal val="#ppt_x"/>
                                          </p:val>
                                        </p:tav>
                                      </p:tavLst>
                                    </p:anim>
                                    <p:anim calcmode="lin" valueType="num">
                                      <p:cBhvr>
                                        <p:cTn id="9" dur="1000" fill="hold"/>
                                        <p:tgtEl>
                                          <p:spTgt spid="184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Effect transition="in" filter="fade">
                                      <p:cBhvr>
                                        <p:cTn id="21" dur="1000"/>
                                        <p:tgtEl>
                                          <p:spTgt spid="14">
                                            <p:txEl>
                                              <p:pRg st="1" end="1"/>
                                            </p:txEl>
                                          </p:spTgt>
                                        </p:tgtEl>
                                      </p:cBhvr>
                                    </p:animEffect>
                                    <p:anim calcmode="lin" valueType="num">
                                      <p:cBhvr>
                                        <p:cTn id="22"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animEffect transition="in" filter="fade">
                                      <p:cBhvr>
                                        <p:cTn id="28" dur="1000"/>
                                        <p:tgtEl>
                                          <p:spTgt spid="14">
                                            <p:txEl>
                                              <p:pRg st="2" end="2"/>
                                            </p:txEl>
                                          </p:spTgt>
                                        </p:tgtEl>
                                      </p:cBhvr>
                                    </p:animEffect>
                                    <p:anim calcmode="lin" valueType="num">
                                      <p:cBhvr>
                                        <p:cTn id="29"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2057400"/>
            <a:ext cx="9751059" cy="2590800"/>
          </a:xfrm>
        </p:spPr>
        <p:txBody>
          <a:bodyPr>
            <a:noAutofit/>
          </a:bodyPr>
          <a:lstStyle/>
          <a:p>
            <a:r>
              <a:rPr lang="en-US" sz="2800" dirty="0" err="1"/>
              <a:t>GraphQL</a:t>
            </a:r>
            <a:r>
              <a:rPr lang="en-US" sz="2800" dirty="0"/>
              <a:t> uses strong type system to define capabilities of an API</a:t>
            </a:r>
          </a:p>
          <a:p>
            <a:r>
              <a:rPr lang="en-US" sz="2800" i="1" dirty="0"/>
              <a:t>Schema</a:t>
            </a:r>
            <a:r>
              <a:rPr lang="en-US" sz="2800" dirty="0"/>
              <a:t> serves as </a:t>
            </a:r>
            <a:r>
              <a:rPr lang="en-US" sz="2800" i="1" dirty="0"/>
              <a:t>contract</a:t>
            </a:r>
            <a:r>
              <a:rPr lang="en-US" sz="2800" dirty="0"/>
              <a:t> between client and server</a:t>
            </a:r>
          </a:p>
          <a:p>
            <a:r>
              <a:rPr lang="en-US" sz="2800" dirty="0"/>
              <a:t>Frontend and backend teams can work completely independent from each other</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Benefits of Schema &amp; Types</a:t>
            </a:r>
          </a:p>
        </p:txBody>
      </p:sp>
    </p:spTree>
    <p:extLst>
      <p:ext uri="{BB962C8B-B14F-4D97-AF65-F5344CB8AC3E}">
        <p14:creationId xmlns:p14="http://schemas.microsoft.com/office/powerpoint/2010/main" val="140453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Core Concepts</a:t>
            </a:r>
          </a:p>
        </p:txBody>
      </p:sp>
      <p:sp>
        <p:nvSpPr>
          <p:cNvPr id="11" name="Text Placeholder 10"/>
          <p:cNvSpPr>
            <a:spLocks noGrp="1"/>
          </p:cNvSpPr>
          <p:nvPr>
            <p:ph type="body" idx="1"/>
          </p:nvPr>
        </p:nvSpPr>
        <p:spPr/>
        <p:txBody>
          <a:bodyPr/>
          <a:lstStyle/>
          <a:p>
            <a:r>
              <a:rPr lang="en-US" dirty="0"/>
              <a:t>Why </a:t>
            </a:r>
            <a:r>
              <a:rPr lang="en-US" dirty="0" err="1"/>
              <a:t>graphql</a:t>
            </a:r>
            <a:r>
              <a:rPr lang="en-US" dirty="0"/>
              <a:t> is better alternative to restful </a:t>
            </a:r>
            <a:r>
              <a:rPr lang="en-US" dirty="0" err="1"/>
              <a:t>apis</a:t>
            </a:r>
            <a:endParaRPr lang="en-US" dirty="0"/>
          </a:p>
        </p:txBody>
      </p:sp>
    </p:spTree>
    <p:extLst>
      <p:ext uri="{BB962C8B-B14F-4D97-AF65-F5344CB8AC3E}">
        <p14:creationId xmlns:p14="http://schemas.microsoft.com/office/powerpoint/2010/main" val="61595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2057400"/>
            <a:ext cx="9751059" cy="1028700"/>
          </a:xfrm>
        </p:spPr>
        <p:txBody>
          <a:bodyPr>
            <a:noAutofit/>
          </a:bodyPr>
          <a:lstStyle/>
          <a:p>
            <a:r>
              <a:rPr lang="en-US" sz="2800" dirty="0"/>
              <a:t>Defining simple types, </a:t>
            </a:r>
          </a:p>
          <a:p>
            <a:r>
              <a:rPr lang="en-US" sz="2800" dirty="0"/>
              <a:t>Adding a relation</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The Schema Definition Language(SDL)</a:t>
            </a:r>
          </a:p>
        </p:txBody>
      </p:sp>
      <p:pic>
        <p:nvPicPr>
          <p:cNvPr id="9" name="Picture 8">
            <a:extLst>
              <a:ext uri="{FF2B5EF4-FFF2-40B4-BE49-F238E27FC236}">
                <a16:creationId xmlns:a16="http://schemas.microsoft.com/office/drawing/2014/main" id="{A3F7007E-4FCE-4A99-BBA3-741BFA1271B1}"/>
              </a:ext>
            </a:extLst>
          </p:cNvPr>
          <p:cNvPicPr>
            <a:picLocks noChangeAspect="1"/>
          </p:cNvPicPr>
          <p:nvPr/>
        </p:nvPicPr>
        <p:blipFill>
          <a:blip r:embed="rId3"/>
          <a:stretch>
            <a:fillRect/>
          </a:stretch>
        </p:blipFill>
        <p:spPr>
          <a:xfrm>
            <a:off x="1877936" y="3390900"/>
            <a:ext cx="2333625" cy="1476375"/>
          </a:xfrm>
          <a:prstGeom prst="rect">
            <a:avLst/>
          </a:prstGeom>
        </p:spPr>
      </p:pic>
      <p:pic>
        <p:nvPicPr>
          <p:cNvPr id="11" name="Picture 10">
            <a:extLst>
              <a:ext uri="{FF2B5EF4-FFF2-40B4-BE49-F238E27FC236}">
                <a16:creationId xmlns:a16="http://schemas.microsoft.com/office/drawing/2014/main" id="{44D5E363-730F-4E5C-BFE1-C5BAECE11616}"/>
              </a:ext>
            </a:extLst>
          </p:cNvPr>
          <p:cNvPicPr>
            <a:picLocks noChangeAspect="1"/>
          </p:cNvPicPr>
          <p:nvPr/>
        </p:nvPicPr>
        <p:blipFill>
          <a:blip r:embed="rId4"/>
          <a:stretch>
            <a:fillRect/>
          </a:stretch>
        </p:blipFill>
        <p:spPr>
          <a:xfrm>
            <a:off x="8538058" y="3425659"/>
            <a:ext cx="2562225" cy="1362075"/>
          </a:xfrm>
          <a:prstGeom prst="rect">
            <a:avLst/>
          </a:prstGeom>
        </p:spPr>
      </p:pic>
      <p:pic>
        <p:nvPicPr>
          <p:cNvPr id="13" name="Picture 12">
            <a:extLst>
              <a:ext uri="{FF2B5EF4-FFF2-40B4-BE49-F238E27FC236}">
                <a16:creationId xmlns:a16="http://schemas.microsoft.com/office/drawing/2014/main" id="{96119888-1BEB-49EC-97A5-8DB7C65FB9C9}"/>
              </a:ext>
            </a:extLst>
          </p:cNvPr>
          <p:cNvPicPr>
            <a:picLocks noChangeAspect="1"/>
          </p:cNvPicPr>
          <p:nvPr/>
        </p:nvPicPr>
        <p:blipFill>
          <a:blip r:embed="rId5"/>
          <a:stretch>
            <a:fillRect/>
          </a:stretch>
        </p:blipFill>
        <p:spPr>
          <a:xfrm>
            <a:off x="4894263" y="3429000"/>
            <a:ext cx="2705100" cy="1809750"/>
          </a:xfrm>
          <a:prstGeom prst="rect">
            <a:avLst/>
          </a:prstGeom>
        </p:spPr>
      </p:pic>
      <p:pic>
        <p:nvPicPr>
          <p:cNvPr id="15" name="Picture 14">
            <a:extLst>
              <a:ext uri="{FF2B5EF4-FFF2-40B4-BE49-F238E27FC236}">
                <a16:creationId xmlns:a16="http://schemas.microsoft.com/office/drawing/2014/main" id="{361F98C2-0B99-41F4-BFF0-8C14A0441C3B}"/>
              </a:ext>
            </a:extLst>
          </p:cNvPr>
          <p:cNvPicPr>
            <a:picLocks noChangeAspect="1"/>
          </p:cNvPicPr>
          <p:nvPr/>
        </p:nvPicPr>
        <p:blipFill>
          <a:blip r:embed="rId6"/>
          <a:stretch>
            <a:fillRect/>
          </a:stretch>
        </p:blipFill>
        <p:spPr>
          <a:xfrm>
            <a:off x="1828007" y="5264150"/>
            <a:ext cx="8837612" cy="894703"/>
          </a:xfrm>
          <a:prstGeom prst="rect">
            <a:avLst/>
          </a:prstGeom>
        </p:spPr>
      </p:pic>
    </p:spTree>
    <p:extLst>
      <p:ext uri="{BB962C8B-B14F-4D97-AF65-F5344CB8AC3E}">
        <p14:creationId xmlns:p14="http://schemas.microsoft.com/office/powerpoint/2010/main" val="344378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B653-F10F-4D4C-9BBB-C71B89F0E9DE}"/>
              </a:ext>
            </a:extLst>
          </p:cNvPr>
          <p:cNvSpPr>
            <a:spLocks noGrp="1"/>
          </p:cNvSpPr>
          <p:nvPr>
            <p:ph type="title"/>
          </p:nvPr>
        </p:nvSpPr>
        <p:spPr/>
        <p:txBody>
          <a:bodyPr/>
          <a:lstStyle/>
          <a:p>
            <a:r>
              <a:rPr lang="en-US" dirty="0"/>
              <a:t>Fetching Data with Queries</a:t>
            </a:r>
          </a:p>
        </p:txBody>
      </p:sp>
      <p:grpSp>
        <p:nvGrpSpPr>
          <p:cNvPr id="12" name="Group 11">
            <a:extLst>
              <a:ext uri="{FF2B5EF4-FFF2-40B4-BE49-F238E27FC236}">
                <a16:creationId xmlns:a16="http://schemas.microsoft.com/office/drawing/2014/main" id="{31664F89-CF16-477D-B36E-3E1648B0AE61}"/>
              </a:ext>
            </a:extLst>
          </p:cNvPr>
          <p:cNvGrpSpPr/>
          <p:nvPr/>
        </p:nvGrpSpPr>
        <p:grpSpPr>
          <a:xfrm>
            <a:off x="7237412" y="1828800"/>
            <a:ext cx="4495800" cy="3048000"/>
            <a:chOff x="7237412" y="1828800"/>
            <a:chExt cx="4495800" cy="3048000"/>
          </a:xfrm>
        </p:grpSpPr>
        <p:sp>
          <p:nvSpPr>
            <p:cNvPr id="6" name="Rectangle 5">
              <a:extLst>
                <a:ext uri="{FF2B5EF4-FFF2-40B4-BE49-F238E27FC236}">
                  <a16:creationId xmlns:a16="http://schemas.microsoft.com/office/drawing/2014/main" id="{C496A486-3690-49C8-A16B-307942D05AB4}"/>
                </a:ext>
              </a:extLst>
            </p:cNvPr>
            <p:cNvSpPr/>
            <p:nvPr/>
          </p:nvSpPr>
          <p:spPr>
            <a:xfrm>
              <a:off x="7237412" y="1828800"/>
              <a:ext cx="4343399"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erver with solid fill">
              <a:extLst>
                <a:ext uri="{FF2B5EF4-FFF2-40B4-BE49-F238E27FC236}">
                  <a16:creationId xmlns:a16="http://schemas.microsoft.com/office/drawing/2014/main" id="{A24A2EDB-295B-4B3C-A148-3827E1762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012" y="2247900"/>
              <a:ext cx="2362200" cy="2362200"/>
            </a:xfrm>
            <a:prstGeom prst="rect">
              <a:avLst/>
            </a:prstGeom>
          </p:spPr>
        </p:pic>
        <p:pic>
          <p:nvPicPr>
            <p:cNvPr id="9" name="Picture 2" descr="GraphQL - Wikipedia">
              <a:extLst>
                <a:ext uri="{FF2B5EF4-FFF2-40B4-BE49-F238E27FC236}">
                  <a16:creationId xmlns:a16="http://schemas.microsoft.com/office/drawing/2014/main" id="{80D2235E-8581-468B-8C66-46047C9C40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7110" y="2508249"/>
              <a:ext cx="1841501" cy="18415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1BBFF8B1-D685-416D-86C3-9AD1741D6178}"/>
                </a:ext>
              </a:extLst>
            </p:cNvPr>
            <p:cNvCxnSpPr/>
            <p:nvPr/>
          </p:nvCxnSpPr>
          <p:spPr>
            <a:xfrm>
              <a:off x="9371012" y="1828800"/>
              <a:ext cx="0" cy="289560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3" name="Content Placeholder 6" descr="Monitor with solid fill">
            <a:extLst>
              <a:ext uri="{FF2B5EF4-FFF2-40B4-BE49-F238E27FC236}">
                <a16:creationId xmlns:a16="http://schemas.microsoft.com/office/drawing/2014/main" id="{3F02D49C-E833-4C5D-9920-84FFEF221906}"/>
              </a:ext>
            </a:extLst>
          </p:cNvPr>
          <p:cNvPicPr>
            <a:picLocks noGrp="1" noChangeAspect="1"/>
          </p:cNvPicPr>
          <p:nvPr>
            <p:ph idx="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8014" y="2876266"/>
            <a:ext cx="914400" cy="914400"/>
          </a:xfrm>
        </p:spPr>
      </p:pic>
      <p:pic>
        <p:nvPicPr>
          <p:cNvPr id="14" name="Graphic 13" descr="Cloud with solid fill">
            <a:extLst>
              <a:ext uri="{FF2B5EF4-FFF2-40B4-BE49-F238E27FC236}">
                <a16:creationId xmlns:a16="http://schemas.microsoft.com/office/drawing/2014/main" id="{EAD699BB-92F5-4D77-B932-4624A8CAC1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32212" y="3429000"/>
            <a:ext cx="759488" cy="759488"/>
          </a:xfrm>
          <a:prstGeom prst="rect">
            <a:avLst/>
          </a:prstGeom>
        </p:spPr>
      </p:pic>
      <p:pic>
        <p:nvPicPr>
          <p:cNvPr id="15" name="Graphic 14" descr="Smart Phone with solid fill">
            <a:extLst>
              <a:ext uri="{FF2B5EF4-FFF2-40B4-BE49-F238E27FC236}">
                <a16:creationId xmlns:a16="http://schemas.microsoft.com/office/drawing/2014/main" id="{71CE29FB-ED9D-4986-884F-8D3F34093A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8014" y="3943066"/>
            <a:ext cx="914400" cy="914400"/>
          </a:xfrm>
          <a:prstGeom prst="rect">
            <a:avLst/>
          </a:prstGeom>
        </p:spPr>
      </p:pic>
      <p:cxnSp>
        <p:nvCxnSpPr>
          <p:cNvPr id="16" name="Straight Arrow Connector 15">
            <a:extLst>
              <a:ext uri="{FF2B5EF4-FFF2-40B4-BE49-F238E27FC236}">
                <a16:creationId xmlns:a16="http://schemas.microsoft.com/office/drawing/2014/main" id="{4AA3AFC6-732D-4C49-8C63-204D673A7B0C}"/>
              </a:ext>
            </a:extLst>
          </p:cNvPr>
          <p:cNvCxnSpPr>
            <a:cxnSpLocks/>
          </p:cNvCxnSpPr>
          <p:nvPr/>
        </p:nvCxnSpPr>
        <p:spPr>
          <a:xfrm>
            <a:off x="1872019" y="3494396"/>
            <a:ext cx="4943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672E46-33B1-4079-8BBF-54E81E0C14DA}"/>
              </a:ext>
            </a:extLst>
          </p:cNvPr>
          <p:cNvCxnSpPr>
            <a:cxnSpLocks/>
          </p:cNvCxnSpPr>
          <p:nvPr/>
        </p:nvCxnSpPr>
        <p:spPr>
          <a:xfrm flipH="1">
            <a:off x="1872018" y="4114800"/>
            <a:ext cx="4943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34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218883" y="4318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spcAft>
                <a:spcPts val="600"/>
              </a:spcAft>
            </a:pPr>
            <a:r>
              <a:rPr lang="en-US"/>
              <a:t>Fetching Data With Queries</a:t>
            </a:r>
          </a:p>
        </p:txBody>
      </p:sp>
      <p:pic>
        <p:nvPicPr>
          <p:cNvPr id="5" name="Content Placeholder 4">
            <a:extLst>
              <a:ext uri="{FF2B5EF4-FFF2-40B4-BE49-F238E27FC236}">
                <a16:creationId xmlns:a16="http://schemas.microsoft.com/office/drawing/2014/main" id="{4D9CB054-6161-4ED3-9BA4-8F751415D7EC}"/>
              </a:ext>
            </a:extLst>
          </p:cNvPr>
          <p:cNvPicPr>
            <a:picLocks noGrp="1" noChangeAspect="1"/>
          </p:cNvPicPr>
          <p:nvPr>
            <p:ph idx="1"/>
          </p:nvPr>
        </p:nvPicPr>
        <p:blipFill>
          <a:blip r:embed="rId3"/>
          <a:stretch>
            <a:fillRect/>
          </a:stretch>
        </p:blipFill>
        <p:spPr>
          <a:xfrm>
            <a:off x="1762230" y="1803400"/>
            <a:ext cx="8664365" cy="4267200"/>
          </a:xfrm>
          <a:noFill/>
        </p:spPr>
      </p:pic>
    </p:spTree>
    <p:extLst>
      <p:ext uri="{BB962C8B-B14F-4D97-AF65-F5344CB8AC3E}">
        <p14:creationId xmlns:p14="http://schemas.microsoft.com/office/powerpoint/2010/main" val="355637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2057400"/>
            <a:ext cx="9751059" cy="2590800"/>
          </a:xfrm>
        </p:spPr>
        <p:txBody>
          <a:bodyPr>
            <a:noAutofit/>
          </a:bodyPr>
          <a:lstStyle/>
          <a:p>
            <a:r>
              <a:rPr lang="en-US" sz="2800" dirty="0"/>
              <a:t>3 kind of mutations:</a:t>
            </a:r>
          </a:p>
          <a:p>
            <a:pPr lvl="1"/>
            <a:r>
              <a:rPr lang="en-US" sz="2400" b="1" dirty="0"/>
              <a:t>Creating</a:t>
            </a:r>
            <a:r>
              <a:rPr lang="en-US" sz="2400" dirty="0"/>
              <a:t> new data</a:t>
            </a:r>
          </a:p>
          <a:p>
            <a:pPr lvl="1"/>
            <a:r>
              <a:rPr lang="en-US" sz="2400" b="1" dirty="0"/>
              <a:t>Updating</a:t>
            </a:r>
            <a:r>
              <a:rPr lang="en-US" sz="2400" dirty="0"/>
              <a:t> existing data</a:t>
            </a:r>
          </a:p>
          <a:p>
            <a:pPr lvl="1"/>
            <a:r>
              <a:rPr lang="en-US" sz="2400" b="1" dirty="0"/>
              <a:t>Deleting</a:t>
            </a:r>
            <a:r>
              <a:rPr lang="en-US" sz="2400" dirty="0"/>
              <a:t> existing data</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Writing Data with Mutations</a:t>
            </a:r>
          </a:p>
        </p:txBody>
      </p:sp>
    </p:spTree>
    <p:extLst>
      <p:ext uri="{BB962C8B-B14F-4D97-AF65-F5344CB8AC3E}">
        <p14:creationId xmlns:p14="http://schemas.microsoft.com/office/powerpoint/2010/main" val="109535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B653-F10F-4D4C-9BBB-C71B89F0E9DE}"/>
              </a:ext>
            </a:extLst>
          </p:cNvPr>
          <p:cNvSpPr>
            <a:spLocks noGrp="1"/>
          </p:cNvSpPr>
          <p:nvPr>
            <p:ph type="title"/>
          </p:nvPr>
        </p:nvSpPr>
        <p:spPr/>
        <p:txBody>
          <a:bodyPr/>
          <a:lstStyle/>
          <a:p>
            <a:r>
              <a:rPr lang="en-US" dirty="0"/>
              <a:t>Writing Data with Mutations</a:t>
            </a:r>
          </a:p>
        </p:txBody>
      </p:sp>
      <p:grpSp>
        <p:nvGrpSpPr>
          <p:cNvPr id="12" name="Group 11">
            <a:extLst>
              <a:ext uri="{FF2B5EF4-FFF2-40B4-BE49-F238E27FC236}">
                <a16:creationId xmlns:a16="http://schemas.microsoft.com/office/drawing/2014/main" id="{31664F89-CF16-477D-B36E-3E1648B0AE61}"/>
              </a:ext>
            </a:extLst>
          </p:cNvPr>
          <p:cNvGrpSpPr/>
          <p:nvPr/>
        </p:nvGrpSpPr>
        <p:grpSpPr>
          <a:xfrm>
            <a:off x="7237412" y="1828800"/>
            <a:ext cx="4495800" cy="3048000"/>
            <a:chOff x="7237412" y="1828800"/>
            <a:chExt cx="4495800" cy="3048000"/>
          </a:xfrm>
        </p:grpSpPr>
        <p:sp>
          <p:nvSpPr>
            <p:cNvPr id="6" name="Rectangle 5">
              <a:extLst>
                <a:ext uri="{FF2B5EF4-FFF2-40B4-BE49-F238E27FC236}">
                  <a16:creationId xmlns:a16="http://schemas.microsoft.com/office/drawing/2014/main" id="{C496A486-3690-49C8-A16B-307942D05AB4}"/>
                </a:ext>
              </a:extLst>
            </p:cNvPr>
            <p:cNvSpPr/>
            <p:nvPr/>
          </p:nvSpPr>
          <p:spPr>
            <a:xfrm>
              <a:off x="7237412" y="1828800"/>
              <a:ext cx="4343399"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erver with solid fill">
              <a:extLst>
                <a:ext uri="{FF2B5EF4-FFF2-40B4-BE49-F238E27FC236}">
                  <a16:creationId xmlns:a16="http://schemas.microsoft.com/office/drawing/2014/main" id="{A24A2EDB-295B-4B3C-A148-3827E1762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012" y="2247900"/>
              <a:ext cx="2362200" cy="2362200"/>
            </a:xfrm>
            <a:prstGeom prst="rect">
              <a:avLst/>
            </a:prstGeom>
          </p:spPr>
        </p:pic>
        <p:pic>
          <p:nvPicPr>
            <p:cNvPr id="9" name="Picture 2" descr="GraphQL - Wikipedia">
              <a:extLst>
                <a:ext uri="{FF2B5EF4-FFF2-40B4-BE49-F238E27FC236}">
                  <a16:creationId xmlns:a16="http://schemas.microsoft.com/office/drawing/2014/main" id="{80D2235E-8581-468B-8C66-46047C9C40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7110" y="2508249"/>
              <a:ext cx="1841501" cy="18415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1BBFF8B1-D685-416D-86C3-9AD1741D6178}"/>
                </a:ext>
              </a:extLst>
            </p:cNvPr>
            <p:cNvCxnSpPr/>
            <p:nvPr/>
          </p:nvCxnSpPr>
          <p:spPr>
            <a:xfrm>
              <a:off x="9371012" y="1828800"/>
              <a:ext cx="0" cy="289560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3" name="Content Placeholder 6" descr="Monitor with solid fill">
            <a:extLst>
              <a:ext uri="{FF2B5EF4-FFF2-40B4-BE49-F238E27FC236}">
                <a16:creationId xmlns:a16="http://schemas.microsoft.com/office/drawing/2014/main" id="{3F02D49C-E833-4C5D-9920-84FFEF221906}"/>
              </a:ext>
            </a:extLst>
          </p:cNvPr>
          <p:cNvPicPr>
            <a:picLocks noGrp="1" noChangeAspect="1"/>
          </p:cNvPicPr>
          <p:nvPr>
            <p:ph idx="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8014" y="2876266"/>
            <a:ext cx="914400" cy="914400"/>
          </a:xfrm>
        </p:spPr>
      </p:pic>
      <p:pic>
        <p:nvPicPr>
          <p:cNvPr id="14" name="Graphic 13" descr="Cloud with solid fill">
            <a:extLst>
              <a:ext uri="{FF2B5EF4-FFF2-40B4-BE49-F238E27FC236}">
                <a16:creationId xmlns:a16="http://schemas.microsoft.com/office/drawing/2014/main" id="{EAD699BB-92F5-4D77-B932-4624A8CAC1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32212" y="3429000"/>
            <a:ext cx="759488" cy="759488"/>
          </a:xfrm>
          <a:prstGeom prst="rect">
            <a:avLst/>
          </a:prstGeom>
        </p:spPr>
      </p:pic>
      <p:pic>
        <p:nvPicPr>
          <p:cNvPr id="15" name="Graphic 14" descr="Smart Phone with solid fill">
            <a:extLst>
              <a:ext uri="{FF2B5EF4-FFF2-40B4-BE49-F238E27FC236}">
                <a16:creationId xmlns:a16="http://schemas.microsoft.com/office/drawing/2014/main" id="{71CE29FB-ED9D-4986-884F-8D3F34093A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8014" y="3943066"/>
            <a:ext cx="914400" cy="914400"/>
          </a:xfrm>
          <a:prstGeom prst="rect">
            <a:avLst/>
          </a:prstGeom>
        </p:spPr>
      </p:pic>
      <p:cxnSp>
        <p:nvCxnSpPr>
          <p:cNvPr id="16" name="Straight Arrow Connector 15">
            <a:extLst>
              <a:ext uri="{FF2B5EF4-FFF2-40B4-BE49-F238E27FC236}">
                <a16:creationId xmlns:a16="http://schemas.microsoft.com/office/drawing/2014/main" id="{4AA3AFC6-732D-4C49-8C63-204D673A7B0C}"/>
              </a:ext>
            </a:extLst>
          </p:cNvPr>
          <p:cNvCxnSpPr>
            <a:cxnSpLocks/>
          </p:cNvCxnSpPr>
          <p:nvPr/>
        </p:nvCxnSpPr>
        <p:spPr>
          <a:xfrm>
            <a:off x="1872019" y="3494396"/>
            <a:ext cx="4943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672E46-33B1-4079-8BBF-54E81E0C14DA}"/>
              </a:ext>
            </a:extLst>
          </p:cNvPr>
          <p:cNvCxnSpPr>
            <a:cxnSpLocks/>
          </p:cNvCxnSpPr>
          <p:nvPr/>
        </p:nvCxnSpPr>
        <p:spPr>
          <a:xfrm flipH="1">
            <a:off x="1872018" y="4114800"/>
            <a:ext cx="4943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01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B653-F10F-4D4C-9BBB-C71B89F0E9DE}"/>
              </a:ext>
            </a:extLst>
          </p:cNvPr>
          <p:cNvSpPr>
            <a:spLocks noGrp="1"/>
          </p:cNvSpPr>
          <p:nvPr>
            <p:ph type="title"/>
          </p:nvPr>
        </p:nvSpPr>
        <p:spPr/>
        <p:txBody>
          <a:bodyPr/>
          <a:lstStyle/>
          <a:p>
            <a:r>
              <a:rPr lang="en-US" dirty="0"/>
              <a:t>Realtime Updates with Subscriptions</a:t>
            </a:r>
          </a:p>
        </p:txBody>
      </p:sp>
      <p:grpSp>
        <p:nvGrpSpPr>
          <p:cNvPr id="12" name="Group 11">
            <a:extLst>
              <a:ext uri="{FF2B5EF4-FFF2-40B4-BE49-F238E27FC236}">
                <a16:creationId xmlns:a16="http://schemas.microsoft.com/office/drawing/2014/main" id="{31664F89-CF16-477D-B36E-3E1648B0AE61}"/>
              </a:ext>
            </a:extLst>
          </p:cNvPr>
          <p:cNvGrpSpPr/>
          <p:nvPr/>
        </p:nvGrpSpPr>
        <p:grpSpPr>
          <a:xfrm>
            <a:off x="7237412" y="1828800"/>
            <a:ext cx="4495800" cy="3048000"/>
            <a:chOff x="7237412" y="1828800"/>
            <a:chExt cx="4495800" cy="3048000"/>
          </a:xfrm>
        </p:grpSpPr>
        <p:sp>
          <p:nvSpPr>
            <p:cNvPr id="6" name="Rectangle 5">
              <a:extLst>
                <a:ext uri="{FF2B5EF4-FFF2-40B4-BE49-F238E27FC236}">
                  <a16:creationId xmlns:a16="http://schemas.microsoft.com/office/drawing/2014/main" id="{C496A486-3690-49C8-A16B-307942D05AB4}"/>
                </a:ext>
              </a:extLst>
            </p:cNvPr>
            <p:cNvSpPr/>
            <p:nvPr/>
          </p:nvSpPr>
          <p:spPr>
            <a:xfrm>
              <a:off x="7237412" y="1828800"/>
              <a:ext cx="4343399"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erver with solid fill">
              <a:extLst>
                <a:ext uri="{FF2B5EF4-FFF2-40B4-BE49-F238E27FC236}">
                  <a16:creationId xmlns:a16="http://schemas.microsoft.com/office/drawing/2014/main" id="{A24A2EDB-295B-4B3C-A148-3827E1762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012" y="2247900"/>
              <a:ext cx="2362200" cy="2362200"/>
            </a:xfrm>
            <a:prstGeom prst="rect">
              <a:avLst/>
            </a:prstGeom>
          </p:spPr>
        </p:pic>
        <p:pic>
          <p:nvPicPr>
            <p:cNvPr id="9" name="Picture 2" descr="GraphQL - Wikipedia">
              <a:extLst>
                <a:ext uri="{FF2B5EF4-FFF2-40B4-BE49-F238E27FC236}">
                  <a16:creationId xmlns:a16="http://schemas.microsoft.com/office/drawing/2014/main" id="{80D2235E-8581-468B-8C66-46047C9C40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7110" y="2508249"/>
              <a:ext cx="1841501" cy="18415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1BBFF8B1-D685-416D-86C3-9AD1741D6178}"/>
                </a:ext>
              </a:extLst>
            </p:cNvPr>
            <p:cNvCxnSpPr/>
            <p:nvPr/>
          </p:nvCxnSpPr>
          <p:spPr>
            <a:xfrm>
              <a:off x="9371012" y="1828800"/>
              <a:ext cx="0" cy="289560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3" name="Content Placeholder 6" descr="Monitor with solid fill">
            <a:extLst>
              <a:ext uri="{FF2B5EF4-FFF2-40B4-BE49-F238E27FC236}">
                <a16:creationId xmlns:a16="http://schemas.microsoft.com/office/drawing/2014/main" id="{3F02D49C-E833-4C5D-9920-84FFEF221906}"/>
              </a:ext>
            </a:extLst>
          </p:cNvPr>
          <p:cNvPicPr>
            <a:picLocks noGrp="1" noChangeAspect="1"/>
          </p:cNvPicPr>
          <p:nvPr>
            <p:ph idx="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8014" y="2876266"/>
            <a:ext cx="914400" cy="914400"/>
          </a:xfrm>
        </p:spPr>
      </p:pic>
      <p:pic>
        <p:nvPicPr>
          <p:cNvPr id="14" name="Graphic 13" descr="Cloud with solid fill">
            <a:extLst>
              <a:ext uri="{FF2B5EF4-FFF2-40B4-BE49-F238E27FC236}">
                <a16:creationId xmlns:a16="http://schemas.microsoft.com/office/drawing/2014/main" id="{EAD699BB-92F5-4D77-B932-4624A8CAC1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32212" y="3429000"/>
            <a:ext cx="759488" cy="759488"/>
          </a:xfrm>
          <a:prstGeom prst="rect">
            <a:avLst/>
          </a:prstGeom>
        </p:spPr>
      </p:pic>
      <p:pic>
        <p:nvPicPr>
          <p:cNvPr id="15" name="Graphic 14" descr="Smart Phone with solid fill">
            <a:extLst>
              <a:ext uri="{FF2B5EF4-FFF2-40B4-BE49-F238E27FC236}">
                <a16:creationId xmlns:a16="http://schemas.microsoft.com/office/drawing/2014/main" id="{71CE29FB-ED9D-4986-884F-8D3F34093A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8014" y="3943066"/>
            <a:ext cx="914400" cy="914400"/>
          </a:xfrm>
          <a:prstGeom prst="rect">
            <a:avLst/>
          </a:prstGeom>
        </p:spPr>
      </p:pic>
      <p:cxnSp>
        <p:nvCxnSpPr>
          <p:cNvPr id="16" name="Straight Arrow Connector 15">
            <a:extLst>
              <a:ext uri="{FF2B5EF4-FFF2-40B4-BE49-F238E27FC236}">
                <a16:creationId xmlns:a16="http://schemas.microsoft.com/office/drawing/2014/main" id="{4AA3AFC6-732D-4C49-8C63-204D673A7B0C}"/>
              </a:ext>
            </a:extLst>
          </p:cNvPr>
          <p:cNvCxnSpPr>
            <a:cxnSpLocks/>
          </p:cNvCxnSpPr>
          <p:nvPr/>
        </p:nvCxnSpPr>
        <p:spPr>
          <a:xfrm>
            <a:off x="1872019" y="3494396"/>
            <a:ext cx="4943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672E46-33B1-4079-8BBF-54E81E0C14DA}"/>
              </a:ext>
            </a:extLst>
          </p:cNvPr>
          <p:cNvCxnSpPr>
            <a:cxnSpLocks/>
          </p:cNvCxnSpPr>
          <p:nvPr/>
        </p:nvCxnSpPr>
        <p:spPr>
          <a:xfrm flipH="1">
            <a:off x="1872019" y="3494396"/>
            <a:ext cx="4943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E7E9D7E-C3AF-4FED-917D-40B722154F9C}"/>
              </a:ext>
            </a:extLst>
          </p:cNvPr>
          <p:cNvPicPr>
            <a:picLocks noChangeAspect="1"/>
          </p:cNvPicPr>
          <p:nvPr/>
        </p:nvPicPr>
        <p:blipFill>
          <a:blip r:embed="rId12"/>
          <a:stretch>
            <a:fillRect/>
          </a:stretch>
        </p:blipFill>
        <p:spPr>
          <a:xfrm>
            <a:off x="3189289" y="1930021"/>
            <a:ext cx="1838325" cy="1447800"/>
          </a:xfrm>
          <a:prstGeom prst="rect">
            <a:avLst/>
          </a:prstGeom>
        </p:spPr>
      </p:pic>
    </p:spTree>
    <p:extLst>
      <p:ext uri="{BB962C8B-B14F-4D97-AF65-F5344CB8AC3E}">
        <p14:creationId xmlns:p14="http://schemas.microsoft.com/office/powerpoint/2010/main" val="5482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2057400"/>
            <a:ext cx="9751059" cy="2590800"/>
          </a:xfrm>
        </p:spPr>
        <p:txBody>
          <a:bodyPr>
            <a:noAutofit/>
          </a:bodyPr>
          <a:lstStyle/>
          <a:p>
            <a:r>
              <a:rPr lang="en-US" sz="2400" dirty="0"/>
              <a:t>Defines capabilities of the API by specifying how a client can fetch and update data</a:t>
            </a:r>
          </a:p>
          <a:p>
            <a:r>
              <a:rPr lang="en-US" dirty="0"/>
              <a:t>Represents </a:t>
            </a:r>
            <a:r>
              <a:rPr lang="en-US" b="1" i="1" dirty="0"/>
              <a:t>contract </a:t>
            </a:r>
            <a:r>
              <a:rPr lang="en-US" dirty="0"/>
              <a:t>between client and server</a:t>
            </a:r>
          </a:p>
          <a:p>
            <a:r>
              <a:rPr lang="en-US" sz="2400" dirty="0"/>
              <a:t>Collection of </a:t>
            </a:r>
            <a:r>
              <a:rPr lang="en-US" dirty="0" err="1"/>
              <a:t>G</a:t>
            </a:r>
            <a:r>
              <a:rPr lang="en-US" sz="2400" dirty="0" err="1"/>
              <a:t>raphQL</a:t>
            </a:r>
            <a:r>
              <a:rPr lang="en-US" sz="2400" dirty="0"/>
              <a:t> types with special </a:t>
            </a:r>
            <a:r>
              <a:rPr lang="en-US" sz="2400" b="1" i="1" dirty="0"/>
              <a:t>root types</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The </a:t>
            </a:r>
            <a:r>
              <a:rPr lang="en-US" sz="4000" dirty="0" err="1"/>
              <a:t>GraphQL</a:t>
            </a:r>
            <a:r>
              <a:rPr lang="en-US" sz="4000" dirty="0"/>
              <a:t> Schema</a:t>
            </a:r>
          </a:p>
        </p:txBody>
      </p:sp>
    </p:spTree>
    <p:extLst>
      <p:ext uri="{BB962C8B-B14F-4D97-AF65-F5344CB8AC3E}">
        <p14:creationId xmlns:p14="http://schemas.microsoft.com/office/powerpoint/2010/main" val="209534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Root Types</a:t>
            </a:r>
          </a:p>
        </p:txBody>
      </p:sp>
      <p:pic>
        <p:nvPicPr>
          <p:cNvPr id="11" name="Content Placeholder 10">
            <a:extLst>
              <a:ext uri="{FF2B5EF4-FFF2-40B4-BE49-F238E27FC236}">
                <a16:creationId xmlns:a16="http://schemas.microsoft.com/office/drawing/2014/main" id="{815876BC-E712-4F9C-B7AC-168A6B869E3B}"/>
              </a:ext>
            </a:extLst>
          </p:cNvPr>
          <p:cNvPicPr>
            <a:picLocks noGrp="1" noChangeAspect="1"/>
          </p:cNvPicPr>
          <p:nvPr>
            <p:ph sz="half" idx="1"/>
          </p:nvPr>
        </p:nvPicPr>
        <p:blipFill>
          <a:blip r:embed="rId3"/>
          <a:stretch>
            <a:fillRect/>
          </a:stretch>
        </p:blipFill>
        <p:spPr>
          <a:xfrm>
            <a:off x="6256598" y="1371600"/>
            <a:ext cx="3809371" cy="4267200"/>
          </a:xfrm>
        </p:spPr>
      </p:pic>
    </p:spTree>
    <p:extLst>
      <p:ext uri="{BB962C8B-B14F-4D97-AF65-F5344CB8AC3E}">
        <p14:creationId xmlns:p14="http://schemas.microsoft.com/office/powerpoint/2010/main" val="249133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Query Language for APIs</a:t>
            </a:r>
          </a:p>
        </p:txBody>
      </p:sp>
      <p:pic>
        <p:nvPicPr>
          <p:cNvPr id="7" name="Content Placeholder 6" descr="Monitor with solid fill">
            <a:extLst>
              <a:ext uri="{FF2B5EF4-FFF2-40B4-BE49-F238E27FC236}">
                <a16:creationId xmlns:a16="http://schemas.microsoft.com/office/drawing/2014/main" id="{5E25608D-1BE2-42C9-B354-6E660EB10EE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212" y="3200400"/>
            <a:ext cx="914400" cy="914400"/>
          </a:xfrm>
        </p:spPr>
      </p:pic>
      <p:pic>
        <p:nvPicPr>
          <p:cNvPr id="15" name="Graphic 14" descr="Server with solid fill">
            <a:extLst>
              <a:ext uri="{FF2B5EF4-FFF2-40B4-BE49-F238E27FC236}">
                <a16:creationId xmlns:a16="http://schemas.microsoft.com/office/drawing/2014/main" id="{B003BBF5-9CBD-43EC-9E3E-6C1C1CEA19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6212" y="3657600"/>
            <a:ext cx="914400" cy="914400"/>
          </a:xfrm>
          <a:prstGeom prst="rect">
            <a:avLst/>
          </a:prstGeom>
        </p:spPr>
      </p:pic>
      <p:pic>
        <p:nvPicPr>
          <p:cNvPr id="17" name="Graphic 16" descr="Database with solid fill">
            <a:extLst>
              <a:ext uri="{FF2B5EF4-FFF2-40B4-BE49-F238E27FC236}">
                <a16:creationId xmlns:a16="http://schemas.microsoft.com/office/drawing/2014/main" id="{D4FD90D4-FE6A-4435-AAFD-5570F7B42B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09212" y="3572538"/>
            <a:ext cx="1084523" cy="1084523"/>
          </a:xfrm>
          <a:prstGeom prst="rect">
            <a:avLst/>
          </a:prstGeom>
        </p:spPr>
      </p:pic>
      <p:pic>
        <p:nvPicPr>
          <p:cNvPr id="19" name="Graphic 18" descr="Cloud with solid fill">
            <a:extLst>
              <a:ext uri="{FF2B5EF4-FFF2-40B4-BE49-F238E27FC236}">
                <a16:creationId xmlns:a16="http://schemas.microsoft.com/office/drawing/2014/main" id="{0D4B28AB-F3F8-451F-AD16-A0B2F24E9B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2912" y="3048000"/>
            <a:ext cx="914400" cy="914400"/>
          </a:xfrm>
          <a:prstGeom prst="rect">
            <a:avLst/>
          </a:prstGeom>
        </p:spPr>
      </p:pic>
      <p:pic>
        <p:nvPicPr>
          <p:cNvPr id="21" name="Graphic 20" descr="Smart Phone with solid fill">
            <a:extLst>
              <a:ext uri="{FF2B5EF4-FFF2-40B4-BE49-F238E27FC236}">
                <a16:creationId xmlns:a16="http://schemas.microsoft.com/office/drawing/2014/main" id="{062CB683-A2A1-41A0-AD21-04E78B9ECB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5212" y="4267200"/>
            <a:ext cx="914400" cy="914400"/>
          </a:xfrm>
          <a:prstGeom prst="rect">
            <a:avLst/>
          </a:prstGeom>
        </p:spPr>
      </p:pic>
      <p:cxnSp>
        <p:nvCxnSpPr>
          <p:cNvPr id="23" name="Straight Arrow Connector 22">
            <a:extLst>
              <a:ext uri="{FF2B5EF4-FFF2-40B4-BE49-F238E27FC236}">
                <a16:creationId xmlns:a16="http://schemas.microsoft.com/office/drawing/2014/main" id="{2FB357E8-AD8E-45E1-B86A-22034F315749}"/>
              </a:ext>
            </a:extLst>
          </p:cNvPr>
          <p:cNvCxnSpPr/>
          <p:nvPr/>
        </p:nvCxnSpPr>
        <p:spPr>
          <a:xfrm>
            <a:off x="2284412" y="3962400"/>
            <a:ext cx="670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6C745A-988F-4A4E-A816-A60739BD915D}"/>
              </a:ext>
            </a:extLst>
          </p:cNvPr>
          <p:cNvCxnSpPr/>
          <p:nvPr/>
        </p:nvCxnSpPr>
        <p:spPr>
          <a:xfrm flipH="1">
            <a:off x="2284412" y="4343400"/>
            <a:ext cx="670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ircle(in)">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randombar(horizontal)">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The Query Types</a:t>
            </a:r>
          </a:p>
        </p:txBody>
      </p:sp>
      <p:pic>
        <p:nvPicPr>
          <p:cNvPr id="5" name="Picture 4">
            <a:extLst>
              <a:ext uri="{FF2B5EF4-FFF2-40B4-BE49-F238E27FC236}">
                <a16:creationId xmlns:a16="http://schemas.microsoft.com/office/drawing/2014/main" id="{EA427943-C6AF-429E-9393-D2D13C04D81A}"/>
              </a:ext>
            </a:extLst>
          </p:cNvPr>
          <p:cNvPicPr>
            <a:picLocks noChangeAspect="1"/>
          </p:cNvPicPr>
          <p:nvPr/>
        </p:nvPicPr>
        <p:blipFill>
          <a:blip r:embed="rId3"/>
          <a:stretch>
            <a:fillRect/>
          </a:stretch>
        </p:blipFill>
        <p:spPr>
          <a:xfrm>
            <a:off x="2474912" y="1828800"/>
            <a:ext cx="7239000" cy="3727498"/>
          </a:xfrm>
          <a:prstGeom prst="rect">
            <a:avLst/>
          </a:prstGeom>
        </p:spPr>
      </p:pic>
    </p:spTree>
    <p:extLst>
      <p:ext uri="{BB962C8B-B14F-4D97-AF65-F5344CB8AC3E}">
        <p14:creationId xmlns:p14="http://schemas.microsoft.com/office/powerpoint/2010/main" val="66643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The Mutation Types</a:t>
            </a:r>
          </a:p>
        </p:txBody>
      </p:sp>
      <p:pic>
        <p:nvPicPr>
          <p:cNvPr id="3" name="Picture 2">
            <a:extLst>
              <a:ext uri="{FF2B5EF4-FFF2-40B4-BE49-F238E27FC236}">
                <a16:creationId xmlns:a16="http://schemas.microsoft.com/office/drawing/2014/main" id="{2A748E2F-4FCE-4866-9B4D-3C6182CA2560}"/>
              </a:ext>
            </a:extLst>
          </p:cNvPr>
          <p:cNvPicPr>
            <a:picLocks noChangeAspect="1"/>
          </p:cNvPicPr>
          <p:nvPr/>
        </p:nvPicPr>
        <p:blipFill>
          <a:blip r:embed="rId3"/>
          <a:stretch>
            <a:fillRect/>
          </a:stretch>
        </p:blipFill>
        <p:spPr>
          <a:xfrm>
            <a:off x="1371283" y="1905000"/>
            <a:ext cx="9807927" cy="3505200"/>
          </a:xfrm>
          <a:prstGeom prst="rect">
            <a:avLst/>
          </a:prstGeom>
        </p:spPr>
      </p:pic>
    </p:spTree>
    <p:extLst>
      <p:ext uri="{BB962C8B-B14F-4D97-AF65-F5344CB8AC3E}">
        <p14:creationId xmlns:p14="http://schemas.microsoft.com/office/powerpoint/2010/main" val="295060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The Subscription Types</a:t>
            </a:r>
          </a:p>
        </p:txBody>
      </p:sp>
      <p:pic>
        <p:nvPicPr>
          <p:cNvPr id="5" name="Picture 4">
            <a:extLst>
              <a:ext uri="{FF2B5EF4-FFF2-40B4-BE49-F238E27FC236}">
                <a16:creationId xmlns:a16="http://schemas.microsoft.com/office/drawing/2014/main" id="{EA427943-C6AF-429E-9393-D2D13C04D81A}"/>
              </a:ext>
            </a:extLst>
          </p:cNvPr>
          <p:cNvPicPr>
            <a:picLocks noChangeAspect="1"/>
          </p:cNvPicPr>
          <p:nvPr/>
        </p:nvPicPr>
        <p:blipFill>
          <a:blip r:embed="rId3"/>
          <a:stretch>
            <a:fillRect/>
          </a:stretch>
        </p:blipFill>
        <p:spPr>
          <a:xfrm>
            <a:off x="2474912" y="1828800"/>
            <a:ext cx="7239000" cy="3727498"/>
          </a:xfrm>
          <a:prstGeom prst="rect">
            <a:avLst/>
          </a:prstGeom>
        </p:spPr>
      </p:pic>
    </p:spTree>
    <p:extLst>
      <p:ext uri="{BB962C8B-B14F-4D97-AF65-F5344CB8AC3E}">
        <p14:creationId xmlns:p14="http://schemas.microsoft.com/office/powerpoint/2010/main" val="382999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Full Schema</a:t>
            </a:r>
          </a:p>
        </p:txBody>
      </p:sp>
      <p:pic>
        <p:nvPicPr>
          <p:cNvPr id="3" name="Picture 2">
            <a:extLst>
              <a:ext uri="{FF2B5EF4-FFF2-40B4-BE49-F238E27FC236}">
                <a16:creationId xmlns:a16="http://schemas.microsoft.com/office/drawing/2014/main" id="{1E34A8DB-5936-4868-965D-D422E8279696}"/>
              </a:ext>
            </a:extLst>
          </p:cNvPr>
          <p:cNvPicPr>
            <a:picLocks noChangeAspect="1"/>
          </p:cNvPicPr>
          <p:nvPr/>
        </p:nvPicPr>
        <p:blipFill>
          <a:blip r:embed="rId3"/>
          <a:stretch>
            <a:fillRect/>
          </a:stretch>
        </p:blipFill>
        <p:spPr>
          <a:xfrm>
            <a:off x="1218881" y="1882107"/>
            <a:ext cx="9751061" cy="3259688"/>
          </a:xfrm>
          <a:prstGeom prst="rect">
            <a:avLst/>
          </a:prstGeom>
        </p:spPr>
      </p:pic>
    </p:spTree>
    <p:extLst>
      <p:ext uri="{BB962C8B-B14F-4D97-AF65-F5344CB8AC3E}">
        <p14:creationId xmlns:p14="http://schemas.microsoft.com/office/powerpoint/2010/main" val="201191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Full Schema</a:t>
            </a:r>
          </a:p>
        </p:txBody>
      </p:sp>
      <p:pic>
        <p:nvPicPr>
          <p:cNvPr id="7" name="Picture 6">
            <a:extLst>
              <a:ext uri="{FF2B5EF4-FFF2-40B4-BE49-F238E27FC236}">
                <a16:creationId xmlns:a16="http://schemas.microsoft.com/office/drawing/2014/main" id="{ECFFD596-BB58-493A-95E3-2196CA0288EB}"/>
              </a:ext>
            </a:extLst>
          </p:cNvPr>
          <p:cNvPicPr>
            <a:picLocks noChangeAspect="1"/>
          </p:cNvPicPr>
          <p:nvPr/>
        </p:nvPicPr>
        <p:blipFill>
          <a:blip r:embed="rId3"/>
          <a:stretch>
            <a:fillRect/>
          </a:stretch>
        </p:blipFill>
        <p:spPr>
          <a:xfrm>
            <a:off x="1522413" y="1716206"/>
            <a:ext cx="8153400" cy="4532099"/>
          </a:xfrm>
          <a:prstGeom prst="rect">
            <a:avLst/>
          </a:prstGeom>
        </p:spPr>
      </p:pic>
    </p:spTree>
    <p:extLst>
      <p:ext uri="{BB962C8B-B14F-4D97-AF65-F5344CB8AC3E}">
        <p14:creationId xmlns:p14="http://schemas.microsoft.com/office/powerpoint/2010/main" val="100363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Big Picture</a:t>
            </a:r>
          </a:p>
        </p:txBody>
      </p:sp>
      <p:sp>
        <p:nvSpPr>
          <p:cNvPr id="11" name="Text Placeholder 10"/>
          <p:cNvSpPr>
            <a:spLocks noGrp="1"/>
          </p:cNvSpPr>
          <p:nvPr>
            <p:ph type="body" idx="1"/>
          </p:nvPr>
        </p:nvSpPr>
        <p:spPr/>
        <p:txBody>
          <a:bodyPr/>
          <a:lstStyle/>
          <a:p>
            <a:r>
              <a:rPr lang="en-US" dirty="0"/>
              <a:t>Architecture</a:t>
            </a:r>
          </a:p>
        </p:txBody>
      </p:sp>
    </p:spTree>
    <p:extLst>
      <p:ext uri="{BB962C8B-B14F-4D97-AF65-F5344CB8AC3E}">
        <p14:creationId xmlns:p14="http://schemas.microsoft.com/office/powerpoint/2010/main" val="364136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54A2-D5D3-4DD6-B392-DF20AF5C74EF}"/>
              </a:ext>
            </a:extLst>
          </p:cNvPr>
          <p:cNvSpPr>
            <a:spLocks noGrp="1"/>
          </p:cNvSpPr>
          <p:nvPr>
            <p:ph type="title"/>
          </p:nvPr>
        </p:nvSpPr>
        <p:spPr>
          <a:xfrm>
            <a:off x="1370012" y="4114800"/>
            <a:ext cx="9751060" cy="1701800"/>
          </a:xfrm>
        </p:spPr>
        <p:txBody>
          <a:bodyPr/>
          <a:lstStyle/>
          <a:p>
            <a:pPr algn="ctr"/>
            <a:r>
              <a:rPr lang="en-US" b="0" i="0" dirty="0" err="1">
                <a:effectLst/>
                <a:latin typeface="Open Sans" panose="020B0606030504020204" pitchFamily="34" charset="0"/>
              </a:rPr>
              <a:t>GraphQL</a:t>
            </a:r>
            <a:r>
              <a:rPr lang="en-US" b="0" i="0" dirty="0">
                <a:effectLst/>
                <a:latin typeface="Open Sans" panose="020B0606030504020204" pitchFamily="34" charset="0"/>
              </a:rPr>
              <a:t> is only </a:t>
            </a:r>
            <a:r>
              <a:rPr lang="en-US" dirty="0">
                <a:latin typeface="Open Sans" panose="020B0606030504020204" pitchFamily="34" charset="0"/>
              </a:rPr>
              <a:t>a specification</a:t>
            </a:r>
            <a:br>
              <a:rPr lang="en-US" dirty="0">
                <a:latin typeface="Open Sans" panose="020B0606030504020204" pitchFamily="34" charset="0"/>
              </a:rPr>
            </a:br>
            <a:r>
              <a:rPr lang="en-US" dirty="0">
                <a:latin typeface="Open Sans" panose="020B0606030504020204" pitchFamily="34" charset="0"/>
              </a:rPr>
              <a:t>https://graphql.org/</a:t>
            </a:r>
            <a:endParaRPr lang="en-US" dirty="0"/>
          </a:p>
        </p:txBody>
      </p:sp>
      <p:pic>
        <p:nvPicPr>
          <p:cNvPr id="1026" name="Picture 2" descr="GraphQL - Wikipedia">
            <a:extLst>
              <a:ext uri="{FF2B5EF4-FFF2-40B4-BE49-F238E27FC236}">
                <a16:creationId xmlns:a16="http://schemas.microsoft.com/office/drawing/2014/main" id="{4048C607-5EA9-4F37-8EEB-C43C59E628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411" y="838200"/>
            <a:ext cx="3048001"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85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Architectural Use Cases</a:t>
            </a:r>
          </a:p>
        </p:txBody>
      </p:sp>
      <p:sp>
        <p:nvSpPr>
          <p:cNvPr id="6" name="Content Placeholder 2">
            <a:extLst>
              <a:ext uri="{FF2B5EF4-FFF2-40B4-BE49-F238E27FC236}">
                <a16:creationId xmlns:a16="http://schemas.microsoft.com/office/drawing/2014/main" id="{76581F42-DDBA-4F99-97F5-CC208613888D}"/>
              </a:ext>
            </a:extLst>
          </p:cNvPr>
          <p:cNvSpPr>
            <a:spLocks noGrp="1"/>
          </p:cNvSpPr>
          <p:nvPr>
            <p:ph sz="half" idx="1"/>
          </p:nvPr>
        </p:nvSpPr>
        <p:spPr>
          <a:xfrm>
            <a:off x="1522412" y="2133600"/>
            <a:ext cx="9751059" cy="2057400"/>
          </a:xfrm>
        </p:spPr>
        <p:txBody>
          <a:bodyPr>
            <a:noAutofit/>
          </a:bodyPr>
          <a:lstStyle/>
          <a:p>
            <a:r>
              <a:rPr lang="en-US" dirty="0" err="1"/>
              <a:t>GraphQL</a:t>
            </a:r>
            <a:r>
              <a:rPr lang="en-US" dirty="0"/>
              <a:t> server with a connected database</a:t>
            </a:r>
          </a:p>
          <a:p>
            <a:r>
              <a:rPr lang="en-US" sz="2400" dirty="0" err="1"/>
              <a:t>GraphQL</a:t>
            </a:r>
            <a:r>
              <a:rPr lang="en-US" sz="2400" dirty="0"/>
              <a:t> Server to integrate existing system</a:t>
            </a:r>
          </a:p>
          <a:p>
            <a:r>
              <a:rPr lang="en-US" dirty="0"/>
              <a:t>A hybrid approach with a connected database and integration of existing system</a:t>
            </a:r>
            <a:endParaRPr lang="en-US" sz="2400" dirty="0"/>
          </a:p>
        </p:txBody>
      </p:sp>
    </p:spTree>
    <p:extLst>
      <p:ext uri="{BB962C8B-B14F-4D97-AF65-F5344CB8AC3E}">
        <p14:creationId xmlns:p14="http://schemas.microsoft.com/office/powerpoint/2010/main" val="256710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fontScale="92500"/>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1. </a:t>
            </a:r>
            <a:r>
              <a:rPr lang="en-US" sz="4000" dirty="0" err="1"/>
              <a:t>GarphQL</a:t>
            </a:r>
            <a:r>
              <a:rPr lang="en-US" sz="4000" dirty="0"/>
              <a:t> server with a connected database</a:t>
            </a:r>
          </a:p>
        </p:txBody>
      </p:sp>
      <p:sp>
        <p:nvSpPr>
          <p:cNvPr id="6" name="Content Placeholder 2">
            <a:extLst>
              <a:ext uri="{FF2B5EF4-FFF2-40B4-BE49-F238E27FC236}">
                <a16:creationId xmlns:a16="http://schemas.microsoft.com/office/drawing/2014/main" id="{76581F42-DDBA-4F99-97F5-CC208613888D}"/>
              </a:ext>
            </a:extLst>
          </p:cNvPr>
          <p:cNvSpPr>
            <a:spLocks noGrp="1"/>
          </p:cNvSpPr>
          <p:nvPr>
            <p:ph sz="half" idx="1"/>
          </p:nvPr>
        </p:nvSpPr>
        <p:spPr>
          <a:xfrm>
            <a:off x="1522412" y="2133600"/>
            <a:ext cx="9751059" cy="2057400"/>
          </a:xfrm>
        </p:spPr>
        <p:txBody>
          <a:bodyPr>
            <a:noAutofit/>
          </a:bodyPr>
          <a:lstStyle/>
          <a:p>
            <a:r>
              <a:rPr lang="en-US" dirty="0"/>
              <a:t>Often for greenfield projects</a:t>
            </a:r>
          </a:p>
          <a:p>
            <a:r>
              <a:rPr lang="en-US" sz="2400" dirty="0"/>
              <a:t>Uses single web server that implements </a:t>
            </a:r>
            <a:r>
              <a:rPr lang="en-US" sz="2400" dirty="0" err="1"/>
              <a:t>GraphQL</a:t>
            </a:r>
            <a:endParaRPr lang="en-US" sz="2400" dirty="0"/>
          </a:p>
          <a:p>
            <a:r>
              <a:rPr lang="en-US" dirty="0"/>
              <a:t>Server resolves queries and constructs response with data that it fetches from database</a:t>
            </a:r>
            <a:endParaRPr lang="en-US" sz="2400" dirty="0"/>
          </a:p>
        </p:txBody>
      </p:sp>
    </p:spTree>
    <p:extLst>
      <p:ext uri="{BB962C8B-B14F-4D97-AF65-F5344CB8AC3E}">
        <p14:creationId xmlns:p14="http://schemas.microsoft.com/office/powerpoint/2010/main" val="312491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fontScale="92500"/>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2. </a:t>
            </a:r>
            <a:r>
              <a:rPr lang="en-US" sz="4000" dirty="0" err="1"/>
              <a:t>GarphQL</a:t>
            </a:r>
            <a:r>
              <a:rPr lang="en-US" sz="4000" dirty="0"/>
              <a:t> server integrating existing system</a:t>
            </a:r>
          </a:p>
        </p:txBody>
      </p:sp>
      <p:sp>
        <p:nvSpPr>
          <p:cNvPr id="6" name="Content Placeholder 2">
            <a:extLst>
              <a:ext uri="{FF2B5EF4-FFF2-40B4-BE49-F238E27FC236}">
                <a16:creationId xmlns:a16="http://schemas.microsoft.com/office/drawing/2014/main" id="{76581F42-DDBA-4F99-97F5-CC208613888D}"/>
              </a:ext>
            </a:extLst>
          </p:cNvPr>
          <p:cNvSpPr>
            <a:spLocks noGrp="1"/>
          </p:cNvSpPr>
          <p:nvPr>
            <p:ph sz="half" idx="1"/>
          </p:nvPr>
        </p:nvSpPr>
        <p:spPr>
          <a:xfrm>
            <a:off x="1522412" y="2133600"/>
            <a:ext cx="9751059" cy="2895600"/>
          </a:xfrm>
        </p:spPr>
        <p:txBody>
          <a:bodyPr>
            <a:noAutofit/>
          </a:bodyPr>
          <a:lstStyle/>
          <a:p>
            <a:r>
              <a:rPr lang="en-US" dirty="0"/>
              <a:t>Compelling use case for companies with legacy infrastructure and many different APIs</a:t>
            </a:r>
          </a:p>
          <a:p>
            <a:r>
              <a:rPr lang="en-US" sz="2400" dirty="0" err="1"/>
              <a:t>GraphQL</a:t>
            </a:r>
            <a:r>
              <a:rPr lang="en-US" sz="2400" dirty="0"/>
              <a:t> can be used to unify existing systems and hide complexity of data </a:t>
            </a:r>
            <a:r>
              <a:rPr lang="en-US" dirty="0"/>
              <a:t>fetching logic</a:t>
            </a:r>
          </a:p>
          <a:p>
            <a:r>
              <a:rPr lang="en-US" sz="2400" dirty="0"/>
              <a:t>The server doesn’t care about the what the data sources are (databases, webservice, 3</a:t>
            </a:r>
            <a:r>
              <a:rPr lang="en-US" sz="2400" baseline="30000" dirty="0"/>
              <a:t>rd</a:t>
            </a:r>
            <a:r>
              <a:rPr lang="en-US" sz="2400" dirty="0"/>
              <a:t> party APIs,…)</a:t>
            </a:r>
          </a:p>
        </p:txBody>
      </p:sp>
    </p:spTree>
    <p:extLst>
      <p:ext uri="{BB962C8B-B14F-4D97-AF65-F5344CB8AC3E}">
        <p14:creationId xmlns:p14="http://schemas.microsoft.com/office/powerpoint/2010/main" val="35084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efficient Alternative to REST</a:t>
            </a:r>
          </a:p>
        </p:txBody>
      </p:sp>
      <p:sp>
        <p:nvSpPr>
          <p:cNvPr id="11" name="Content Placeholder 10"/>
          <p:cNvSpPr>
            <a:spLocks noGrp="1"/>
          </p:cNvSpPr>
          <p:nvPr>
            <p:ph sz="half" idx="2"/>
          </p:nvPr>
        </p:nvSpPr>
        <p:spPr>
          <a:xfrm>
            <a:off x="1218882" y="1803400"/>
            <a:ext cx="9751060" cy="4267200"/>
          </a:xfrm>
        </p:spPr>
        <p:txBody>
          <a:bodyPr/>
          <a:lstStyle/>
          <a:p>
            <a:r>
              <a:rPr lang="en-US" dirty="0"/>
              <a:t>Increased mobile usage creates need for efficient data loading</a:t>
            </a:r>
          </a:p>
          <a:p>
            <a:r>
              <a:rPr lang="en-US" dirty="0"/>
              <a:t>Variety of different frontend frameworks and platforms on client side</a:t>
            </a:r>
          </a:p>
          <a:p>
            <a:r>
              <a:rPr lang="en-US" dirty="0"/>
              <a:t>Fast development speed &amp; expectation for rapid feature development</a:t>
            </a:r>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856A-1060-4487-BF8A-DC4AEC6DC356}"/>
              </a:ext>
            </a:extLst>
          </p:cNvPr>
          <p:cNvSpPr>
            <a:spLocks noGrp="1"/>
          </p:cNvSpPr>
          <p:nvPr>
            <p:ph type="title"/>
          </p:nvPr>
        </p:nvSpPr>
        <p:spPr/>
        <p:txBody>
          <a:bodyPr/>
          <a:lstStyle/>
          <a:p>
            <a:r>
              <a:rPr lang="en-US" sz="3200" dirty="0"/>
              <a:t>2. </a:t>
            </a:r>
            <a:r>
              <a:rPr lang="en-US" sz="3200" dirty="0" err="1"/>
              <a:t>GarphQL</a:t>
            </a:r>
            <a:r>
              <a:rPr lang="en-US" sz="3200" dirty="0"/>
              <a:t> server integrating existing system</a:t>
            </a:r>
            <a:endParaRPr lang="en-US" dirty="0"/>
          </a:p>
        </p:txBody>
      </p:sp>
      <p:pic>
        <p:nvPicPr>
          <p:cNvPr id="14338" name="Picture 2" descr="GraphQL layer that integrates existing systems">
            <a:extLst>
              <a:ext uri="{FF2B5EF4-FFF2-40B4-BE49-F238E27FC236}">
                <a16:creationId xmlns:a16="http://schemas.microsoft.com/office/drawing/2014/main" id="{B344598E-1510-4DC1-ADAC-B020428C5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212" y="1752600"/>
            <a:ext cx="5943600" cy="450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8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856A-1060-4487-BF8A-DC4AEC6DC356}"/>
              </a:ext>
            </a:extLst>
          </p:cNvPr>
          <p:cNvSpPr>
            <a:spLocks noGrp="1"/>
          </p:cNvSpPr>
          <p:nvPr>
            <p:ph type="title"/>
          </p:nvPr>
        </p:nvSpPr>
        <p:spPr/>
        <p:txBody>
          <a:bodyPr/>
          <a:lstStyle/>
          <a:p>
            <a:r>
              <a:rPr lang="en-US" dirty="0"/>
              <a:t>3</a:t>
            </a:r>
            <a:r>
              <a:rPr lang="en-US" sz="3200" dirty="0"/>
              <a:t>. Hybrid Approach with connected database and integrated systems</a:t>
            </a:r>
            <a:endParaRPr lang="en-US" dirty="0"/>
          </a:p>
        </p:txBody>
      </p:sp>
      <p:sp>
        <p:nvSpPr>
          <p:cNvPr id="3" name="AutoShape 2" descr="Hybrid approach with connected database and integration of existing system">
            <a:extLst>
              <a:ext uri="{FF2B5EF4-FFF2-40B4-BE49-F238E27FC236}">
                <a16:creationId xmlns:a16="http://schemas.microsoft.com/office/drawing/2014/main" id="{AE7E9249-2B29-4BE6-A27F-EB21D7EAF18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ybrid approach with connected database and integration of existing system">
            <a:extLst>
              <a:ext uri="{FF2B5EF4-FFF2-40B4-BE49-F238E27FC236}">
                <a16:creationId xmlns:a16="http://schemas.microsoft.com/office/drawing/2014/main" id="{74DE9D3B-73FE-45D9-9B35-90A5CE0428BD}"/>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86" name="Picture 2" descr="Diagram&#10;&#10;Description automatically generated">
            <a:extLst>
              <a:ext uri="{FF2B5EF4-FFF2-40B4-BE49-F238E27FC236}">
                <a16:creationId xmlns:a16="http://schemas.microsoft.com/office/drawing/2014/main" id="{91C365BF-061B-42F4-9372-4F2B90E91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141" y="1602475"/>
            <a:ext cx="4476542" cy="4402242"/>
          </a:xfrm>
          <a:prstGeom prst="rect">
            <a:avLst/>
          </a:prstGeom>
          <a:noFill/>
        </p:spPr>
      </p:pic>
    </p:spTree>
    <p:extLst>
      <p:ext uri="{BB962C8B-B14F-4D97-AF65-F5344CB8AC3E}">
        <p14:creationId xmlns:p14="http://schemas.microsoft.com/office/powerpoint/2010/main" val="281618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b="1" i="1" dirty="0"/>
              <a:t>Resolver</a:t>
            </a:r>
            <a:r>
              <a:rPr lang="en-US" sz="4000" dirty="0"/>
              <a:t> functions</a:t>
            </a:r>
          </a:p>
        </p:txBody>
      </p:sp>
      <p:sp>
        <p:nvSpPr>
          <p:cNvPr id="6" name="Content Placeholder 2">
            <a:extLst>
              <a:ext uri="{FF2B5EF4-FFF2-40B4-BE49-F238E27FC236}">
                <a16:creationId xmlns:a16="http://schemas.microsoft.com/office/drawing/2014/main" id="{76581F42-DDBA-4F99-97F5-CC208613888D}"/>
              </a:ext>
            </a:extLst>
          </p:cNvPr>
          <p:cNvSpPr>
            <a:spLocks noGrp="1"/>
          </p:cNvSpPr>
          <p:nvPr>
            <p:ph sz="half" idx="1"/>
          </p:nvPr>
        </p:nvSpPr>
        <p:spPr>
          <a:xfrm>
            <a:off x="1522412" y="2133600"/>
            <a:ext cx="9751059" cy="2057400"/>
          </a:xfrm>
        </p:spPr>
        <p:txBody>
          <a:bodyPr>
            <a:noAutofit/>
          </a:bodyPr>
          <a:lstStyle/>
          <a:p>
            <a:r>
              <a:rPr lang="en-US" sz="2400" dirty="0" err="1"/>
              <a:t>GraphQL</a:t>
            </a:r>
            <a:r>
              <a:rPr lang="en-US" sz="2400" dirty="0"/>
              <a:t> queries/</a:t>
            </a:r>
            <a:r>
              <a:rPr lang="en-US" sz="2400" dirty="0" err="1"/>
              <a:t>mutaions</a:t>
            </a:r>
            <a:r>
              <a:rPr lang="en-US" sz="2400" dirty="0"/>
              <a:t> consists of set of fields</a:t>
            </a:r>
          </a:p>
          <a:p>
            <a:r>
              <a:rPr lang="en-US" dirty="0" err="1"/>
              <a:t>GraphQL</a:t>
            </a:r>
            <a:r>
              <a:rPr lang="en-US" dirty="0"/>
              <a:t> server has one resolver function per field</a:t>
            </a:r>
          </a:p>
          <a:p>
            <a:r>
              <a:rPr lang="en-US" sz="2400" dirty="0"/>
              <a:t>The purpose of each resolver is to retrieve the data for its </a:t>
            </a:r>
            <a:r>
              <a:rPr lang="en-US" sz="2400" dirty="0" err="1"/>
              <a:t>correrponding</a:t>
            </a:r>
            <a:r>
              <a:rPr lang="en-US" sz="2400" dirty="0"/>
              <a:t> field</a:t>
            </a:r>
          </a:p>
        </p:txBody>
      </p:sp>
      <p:pic>
        <p:nvPicPr>
          <p:cNvPr id="17410" name="Picture 2" descr="Graphical user interface, application&#10;&#10;Description automatically generated">
            <a:extLst>
              <a:ext uri="{FF2B5EF4-FFF2-40B4-BE49-F238E27FC236}">
                <a16:creationId xmlns:a16="http://schemas.microsoft.com/office/drawing/2014/main" id="{A9C94A45-C99B-4438-8A16-9385B4FEF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652" y="4038601"/>
            <a:ext cx="9751059" cy="2377630"/>
          </a:xfrm>
          <a:prstGeom prst="rect">
            <a:avLst/>
          </a:prstGeom>
          <a:noFill/>
        </p:spPr>
      </p:pic>
    </p:spTree>
    <p:extLst>
      <p:ext uri="{BB962C8B-B14F-4D97-AF65-F5344CB8AC3E}">
        <p14:creationId xmlns:p14="http://schemas.microsoft.com/office/powerpoint/2010/main" val="415748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7410"/>
                                        </p:tgtEl>
                                        <p:attrNameLst>
                                          <p:attrName>style.visibility</p:attrName>
                                        </p:attrNameLst>
                                      </p:cBhvr>
                                      <p:to>
                                        <p:strVal val="visible"/>
                                      </p:to>
                                    </p:set>
                                    <p:animEffect transition="in" filter="fade">
                                      <p:cBhvr>
                                        <p:cTn id="22" dur="1000"/>
                                        <p:tgtEl>
                                          <p:spTgt spid="17410"/>
                                        </p:tgtEl>
                                      </p:cBhvr>
                                    </p:animEffect>
                                    <p:anim calcmode="lin" valueType="num">
                                      <p:cBhvr>
                                        <p:cTn id="23" dur="1000" fill="hold"/>
                                        <p:tgtEl>
                                          <p:spTgt spid="17410"/>
                                        </p:tgtEl>
                                        <p:attrNameLst>
                                          <p:attrName>ppt_x</p:attrName>
                                        </p:attrNameLst>
                                      </p:cBhvr>
                                      <p:tavLst>
                                        <p:tav tm="0">
                                          <p:val>
                                            <p:strVal val="#ppt_x"/>
                                          </p:val>
                                        </p:tav>
                                        <p:tav tm="100000">
                                          <p:val>
                                            <p:strVal val="#ppt_x"/>
                                          </p:val>
                                        </p:tav>
                                      </p:tavLst>
                                    </p:anim>
                                    <p:anim calcmode="lin" valueType="num">
                                      <p:cBhvr>
                                        <p:cTn id="24"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2057400"/>
            <a:ext cx="9751059" cy="2590800"/>
          </a:xfrm>
        </p:spPr>
        <p:txBody>
          <a:bodyPr>
            <a:noAutofit/>
          </a:bodyPr>
          <a:lstStyle/>
          <a:p>
            <a:r>
              <a:rPr lang="en-US" sz="2400" dirty="0" err="1"/>
              <a:t>GraphQL</a:t>
            </a:r>
            <a:r>
              <a:rPr lang="en-US" sz="2400" dirty="0"/>
              <a:t> is great for frontend developers as data fetching can be pushed to server side</a:t>
            </a:r>
          </a:p>
          <a:p>
            <a:r>
              <a:rPr lang="en-US" dirty="0"/>
              <a:t>Client doesn’t care where data is coming from</a:t>
            </a:r>
          </a:p>
          <a:p>
            <a:r>
              <a:rPr lang="en-US" dirty="0" err="1"/>
              <a:t>O</a:t>
            </a:r>
            <a:r>
              <a:rPr lang="en-US" sz="2400" dirty="0" err="1"/>
              <a:t>pputunity</a:t>
            </a:r>
            <a:r>
              <a:rPr lang="en-US" sz="2400" dirty="0"/>
              <a:t> for new abstractions on the frontend</a:t>
            </a:r>
            <a:endParaRPr lang="en-US" sz="2400" b="1" i="1" dirty="0"/>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The </a:t>
            </a:r>
            <a:r>
              <a:rPr lang="en-US" sz="4000" dirty="0" err="1"/>
              <a:t>GraphQL</a:t>
            </a:r>
            <a:r>
              <a:rPr lang="en-US" sz="4000" dirty="0"/>
              <a:t> Clients</a:t>
            </a:r>
          </a:p>
        </p:txBody>
      </p:sp>
    </p:spTree>
    <p:extLst>
      <p:ext uri="{BB962C8B-B14F-4D97-AF65-F5344CB8AC3E}">
        <p14:creationId xmlns:p14="http://schemas.microsoft.com/office/powerpoint/2010/main" val="304328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6094412" y="2057400"/>
            <a:ext cx="4875529" cy="1828800"/>
          </a:xfrm>
        </p:spPr>
        <p:txBody>
          <a:bodyPr>
            <a:noAutofit/>
          </a:bodyPr>
          <a:lstStyle/>
          <a:p>
            <a:r>
              <a:rPr lang="en-US" sz="1800" dirty="0"/>
              <a:t>Construct and send HTTP request</a:t>
            </a:r>
          </a:p>
          <a:p>
            <a:r>
              <a:rPr lang="en-US" sz="1800" dirty="0"/>
              <a:t>Receive and parse server response</a:t>
            </a:r>
          </a:p>
          <a:p>
            <a:r>
              <a:rPr lang="en-US" sz="1800" dirty="0"/>
              <a:t>Store data locally</a:t>
            </a:r>
          </a:p>
          <a:p>
            <a:r>
              <a:rPr lang="en-US" sz="1800" dirty="0"/>
              <a:t>Display information in the UI</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fontScale="92500"/>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4000" dirty="0"/>
              <a:t>From imperative to declarative data fetching</a:t>
            </a:r>
          </a:p>
        </p:txBody>
      </p:sp>
      <p:sp>
        <p:nvSpPr>
          <p:cNvPr id="5" name="Content Placeholder 2">
            <a:extLst>
              <a:ext uri="{FF2B5EF4-FFF2-40B4-BE49-F238E27FC236}">
                <a16:creationId xmlns:a16="http://schemas.microsoft.com/office/drawing/2014/main" id="{EEB2AB26-9EB3-4A26-83D8-014A0BABF788}"/>
              </a:ext>
            </a:extLst>
          </p:cNvPr>
          <p:cNvSpPr txBox="1">
            <a:spLocks/>
          </p:cNvSpPr>
          <p:nvPr/>
        </p:nvSpPr>
        <p:spPr>
          <a:xfrm>
            <a:off x="6094412" y="4191000"/>
            <a:ext cx="4875529" cy="1828800"/>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800" kern="1200" baseline="0">
                <a:solidFill>
                  <a:schemeClr val="tx1"/>
                </a:solidFill>
                <a:latin typeface="+mn-lt"/>
                <a:ea typeface="+mn-ea"/>
                <a:cs typeface="+mn-cs"/>
              </a:defRPr>
            </a:lvl9pPr>
          </a:lstStyle>
          <a:p>
            <a:r>
              <a:rPr lang="en-US" sz="1800" dirty="0"/>
              <a:t>Describe data requirement</a:t>
            </a:r>
          </a:p>
          <a:p>
            <a:r>
              <a:rPr lang="en-US" sz="1800" dirty="0"/>
              <a:t>Display information in the UI.</a:t>
            </a:r>
          </a:p>
        </p:txBody>
      </p:sp>
      <p:sp>
        <p:nvSpPr>
          <p:cNvPr id="2" name="Rectangle: Rounded Corners 1">
            <a:extLst>
              <a:ext uri="{FF2B5EF4-FFF2-40B4-BE49-F238E27FC236}">
                <a16:creationId xmlns:a16="http://schemas.microsoft.com/office/drawing/2014/main" id="{790CD5DD-6C39-4632-AB96-BC4532F63E91}"/>
              </a:ext>
            </a:extLst>
          </p:cNvPr>
          <p:cNvSpPr/>
          <p:nvPr/>
        </p:nvSpPr>
        <p:spPr>
          <a:xfrm>
            <a:off x="1522412" y="2438400"/>
            <a:ext cx="289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Imperative</a:t>
            </a:r>
          </a:p>
        </p:txBody>
      </p:sp>
      <p:sp>
        <p:nvSpPr>
          <p:cNvPr id="7" name="Rectangle: Rounded Corners 6">
            <a:extLst>
              <a:ext uri="{FF2B5EF4-FFF2-40B4-BE49-F238E27FC236}">
                <a16:creationId xmlns:a16="http://schemas.microsoft.com/office/drawing/2014/main" id="{687F08F5-1103-435F-BCB8-80C94D411B85}"/>
              </a:ext>
            </a:extLst>
          </p:cNvPr>
          <p:cNvSpPr/>
          <p:nvPr/>
        </p:nvSpPr>
        <p:spPr>
          <a:xfrm>
            <a:off x="1612946" y="4191000"/>
            <a:ext cx="289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Declarative</a:t>
            </a:r>
          </a:p>
        </p:txBody>
      </p:sp>
    </p:spTree>
    <p:extLst>
      <p:ext uri="{BB962C8B-B14F-4D97-AF65-F5344CB8AC3E}">
        <p14:creationId xmlns:p14="http://schemas.microsoft.com/office/powerpoint/2010/main" val="185347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circle(in)">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circle(in)">
                                      <p:cBhvr>
                                        <p:cTn id="3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3657600"/>
            <a:ext cx="9751060" cy="1778000"/>
          </a:xfrm>
        </p:spPr>
        <p:txBody>
          <a:bodyPr>
            <a:normAutofit fontScale="90000"/>
          </a:bodyPr>
          <a:lstStyle/>
          <a:p>
            <a:r>
              <a:rPr lang="en-US" dirty="0"/>
              <a:t>Thank you</a:t>
            </a:r>
            <a:br>
              <a:rPr lang="en-US" dirty="0"/>
            </a:br>
            <a:br>
              <a:rPr lang="en-US" dirty="0"/>
            </a:br>
            <a:br>
              <a:rPr lang="en-US" dirty="0"/>
            </a:br>
            <a:br>
              <a:rPr lang="en-US" dirty="0"/>
            </a:br>
            <a:br>
              <a:rPr lang="en-US" dirty="0"/>
            </a:br>
            <a:br>
              <a:rPr lang="en-US" dirty="0"/>
            </a:br>
            <a:br>
              <a:rPr lang="en-US" dirty="0"/>
            </a:br>
            <a:r>
              <a:rPr lang="en-US" dirty="0"/>
              <a:t>							- Jayesh Dalal</a:t>
            </a:r>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ED34-9038-41A6-8837-3B7F98D77B12}"/>
              </a:ext>
            </a:extLst>
          </p:cNvPr>
          <p:cNvSpPr>
            <a:spLocks noGrp="1"/>
          </p:cNvSpPr>
          <p:nvPr>
            <p:ph type="title"/>
          </p:nvPr>
        </p:nvSpPr>
        <p:spPr/>
        <p:txBody>
          <a:bodyPr/>
          <a:lstStyle/>
          <a:p>
            <a:r>
              <a:rPr lang="en-US" dirty="0" err="1"/>
              <a:t>GraphQL</a:t>
            </a:r>
            <a:r>
              <a:rPr lang="en-US" dirty="0"/>
              <a:t> is not only for React Developers </a:t>
            </a:r>
          </a:p>
        </p:txBody>
      </p:sp>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1803400"/>
            <a:ext cx="9751059" cy="4267200"/>
          </a:xfrm>
        </p:spPr>
        <p:txBody>
          <a:bodyPr/>
          <a:lstStyle/>
          <a:p>
            <a:r>
              <a:rPr lang="en-US" dirty="0"/>
              <a:t>Facebook uses </a:t>
            </a:r>
            <a:r>
              <a:rPr lang="en-US" dirty="0" err="1"/>
              <a:t>GraphQL</a:t>
            </a:r>
            <a:r>
              <a:rPr lang="en-US" dirty="0"/>
              <a:t> since 2012 in their native mobile apps</a:t>
            </a:r>
          </a:p>
          <a:p>
            <a:r>
              <a:rPr lang="en-US" dirty="0"/>
              <a:t>First time presented publicly at React.js Conf 2015</a:t>
            </a:r>
          </a:p>
          <a:p>
            <a:r>
              <a:rPr lang="en-US" dirty="0" err="1"/>
              <a:t>GraphQL</a:t>
            </a:r>
            <a:r>
              <a:rPr lang="en-US" dirty="0"/>
              <a:t> can be used with any programming language and framework</a:t>
            </a:r>
          </a:p>
        </p:txBody>
      </p:sp>
    </p:spTree>
    <p:extLst>
      <p:ext uri="{BB962C8B-B14F-4D97-AF65-F5344CB8AC3E}">
        <p14:creationId xmlns:p14="http://schemas.microsoft.com/office/powerpoint/2010/main" val="264632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ED34-9038-41A6-8837-3B7F98D77B12}"/>
              </a:ext>
            </a:extLst>
          </p:cNvPr>
          <p:cNvSpPr>
            <a:spLocks noGrp="1"/>
          </p:cNvSpPr>
          <p:nvPr>
            <p:ph type="title"/>
          </p:nvPr>
        </p:nvSpPr>
        <p:spPr>
          <a:xfrm>
            <a:off x="1218883" y="431800"/>
            <a:ext cx="9751060" cy="1168400"/>
          </a:xfrm>
        </p:spPr>
        <p:txBody>
          <a:bodyPr anchor="b">
            <a:normAutofit/>
          </a:bodyPr>
          <a:lstStyle/>
          <a:p>
            <a:r>
              <a:rPr lang="en-US" dirty="0"/>
              <a:t>A rapidly growing Community</a:t>
            </a:r>
          </a:p>
        </p:txBody>
      </p:sp>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3" y="1803400"/>
            <a:ext cx="4773956" cy="4267200"/>
          </a:xfrm>
        </p:spPr>
        <p:txBody>
          <a:bodyPr>
            <a:normAutofit/>
          </a:bodyPr>
          <a:lstStyle/>
          <a:p>
            <a:r>
              <a:rPr lang="en-US" dirty="0"/>
              <a:t>Other companies were working on similar ideas</a:t>
            </a:r>
          </a:p>
          <a:p>
            <a:r>
              <a:rPr lang="en-US" dirty="0"/>
              <a:t>Netflix open-sourced their solution </a:t>
            </a:r>
            <a:r>
              <a:rPr lang="en-US" dirty="0" err="1"/>
              <a:t>Falcor</a:t>
            </a:r>
            <a:endParaRPr lang="en-US" dirty="0"/>
          </a:p>
          <a:p>
            <a:r>
              <a:rPr lang="en-US" dirty="0" err="1"/>
              <a:t>Courseera</a:t>
            </a:r>
            <a:r>
              <a:rPr lang="en-US" dirty="0"/>
              <a:t> cancelled own initiatives and completely switched to using </a:t>
            </a:r>
            <a:r>
              <a:rPr lang="en-US" dirty="0" err="1"/>
              <a:t>GraphQL</a:t>
            </a:r>
            <a:endParaRPr lang="en-US" dirty="0"/>
          </a:p>
          <a:p>
            <a:r>
              <a:rPr lang="en-US" dirty="0" err="1"/>
              <a:t>Conferances</a:t>
            </a:r>
            <a:r>
              <a:rPr lang="en-US" dirty="0"/>
              <a:t>:</a:t>
            </a:r>
          </a:p>
          <a:p>
            <a:pPr lvl="1"/>
            <a:r>
              <a:rPr lang="en-US" dirty="0" err="1"/>
              <a:t>GraphQL</a:t>
            </a:r>
            <a:r>
              <a:rPr lang="en-US" dirty="0"/>
              <a:t> Europe</a:t>
            </a:r>
          </a:p>
          <a:p>
            <a:pPr lvl="1"/>
            <a:r>
              <a:rPr lang="en-US" dirty="0" err="1"/>
              <a:t>GraphQL</a:t>
            </a:r>
            <a:r>
              <a:rPr lang="en-US" dirty="0"/>
              <a:t> Summit</a:t>
            </a:r>
          </a:p>
          <a:p>
            <a:pPr marL="0" indent="0">
              <a:buNone/>
            </a:pPr>
            <a:endParaRPr lang="en-US" dirty="0"/>
          </a:p>
          <a:p>
            <a:endParaRPr lang="en-US" dirty="0"/>
          </a:p>
        </p:txBody>
      </p:sp>
      <p:pic>
        <p:nvPicPr>
          <p:cNvPr id="5" name="Picture 4">
            <a:extLst>
              <a:ext uri="{FF2B5EF4-FFF2-40B4-BE49-F238E27FC236}">
                <a16:creationId xmlns:a16="http://schemas.microsoft.com/office/drawing/2014/main" id="{A9648EF3-5F55-404E-B67F-88115F102FE1}"/>
              </a:ext>
            </a:extLst>
          </p:cNvPr>
          <p:cNvPicPr>
            <a:picLocks noChangeAspect="1"/>
          </p:cNvPicPr>
          <p:nvPr/>
        </p:nvPicPr>
        <p:blipFill>
          <a:blip r:embed="rId3"/>
          <a:stretch>
            <a:fillRect/>
          </a:stretch>
        </p:blipFill>
        <p:spPr>
          <a:xfrm>
            <a:off x="6195986" y="2779316"/>
            <a:ext cx="4773956" cy="2315368"/>
          </a:xfrm>
          <a:prstGeom prst="rect">
            <a:avLst/>
          </a:prstGeom>
          <a:noFill/>
        </p:spPr>
      </p:pic>
    </p:spTree>
    <p:extLst>
      <p:ext uri="{BB962C8B-B14F-4D97-AF65-F5344CB8AC3E}">
        <p14:creationId xmlns:p14="http://schemas.microsoft.com/office/powerpoint/2010/main" val="59228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err="1"/>
              <a:t>GraphQL</a:t>
            </a:r>
            <a:r>
              <a:rPr lang="en-US" dirty="0"/>
              <a:t> is the better REST</a:t>
            </a:r>
          </a:p>
        </p:txBody>
      </p:sp>
      <p:sp>
        <p:nvSpPr>
          <p:cNvPr id="11" name="Text Placeholder 10"/>
          <p:cNvSpPr>
            <a:spLocks noGrp="1"/>
          </p:cNvSpPr>
          <p:nvPr>
            <p:ph type="body" idx="1"/>
          </p:nvPr>
        </p:nvSpPr>
        <p:spPr/>
        <p:txBody>
          <a:bodyPr/>
          <a:lstStyle/>
          <a:p>
            <a:r>
              <a:rPr lang="en-US" dirty="0"/>
              <a:t>Why </a:t>
            </a:r>
            <a:r>
              <a:rPr lang="en-US" dirty="0" err="1"/>
              <a:t>graphql</a:t>
            </a:r>
            <a:r>
              <a:rPr lang="en-US" dirty="0"/>
              <a:t> is better alternative to restful </a:t>
            </a:r>
            <a:r>
              <a:rPr lang="en-US" dirty="0" err="1"/>
              <a:t>apis</a:t>
            </a:r>
            <a:endParaRPr lang="en-US"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584A-9F14-42CF-BA51-2F9F0D1DC9DD}"/>
              </a:ext>
            </a:extLst>
          </p:cNvPr>
          <p:cNvSpPr>
            <a:spLocks noGrp="1"/>
          </p:cNvSpPr>
          <p:nvPr>
            <p:ph sz="half" idx="1"/>
          </p:nvPr>
        </p:nvSpPr>
        <p:spPr>
          <a:xfrm>
            <a:off x="1218882" y="1803400"/>
            <a:ext cx="9751059" cy="2463800"/>
          </a:xfrm>
        </p:spPr>
        <p:txBody>
          <a:bodyPr/>
          <a:lstStyle/>
          <a:p>
            <a:r>
              <a:rPr lang="en-US" dirty="0"/>
              <a:t>Great ideas in REST: stateless servers and structured access to resources</a:t>
            </a:r>
          </a:p>
          <a:p>
            <a:r>
              <a:rPr lang="en-US" dirty="0"/>
              <a:t>REST is strict specification – but the concept was wildly interpreted</a:t>
            </a:r>
          </a:p>
          <a:p>
            <a:r>
              <a:rPr lang="en-US" dirty="0"/>
              <a:t>Rapidly changing requirements on client side don’t go well with the static nature of REST</a:t>
            </a:r>
          </a:p>
        </p:txBody>
      </p:sp>
      <p:sp>
        <p:nvSpPr>
          <p:cNvPr id="4" name="Title 1">
            <a:extLst>
              <a:ext uri="{FF2B5EF4-FFF2-40B4-BE49-F238E27FC236}">
                <a16:creationId xmlns:a16="http://schemas.microsoft.com/office/drawing/2014/main" id="{F2B8B361-B903-4BFF-8A91-604F551DD050}"/>
              </a:ext>
            </a:extLst>
          </p:cNvPr>
          <p:cNvSpPr txBox="1">
            <a:spLocks/>
          </p:cNvSpPr>
          <p:nvPr/>
        </p:nvSpPr>
        <p:spPr>
          <a:xfrm>
            <a:off x="1371283" y="5842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a:t>GraphQL vs REST</a:t>
            </a:r>
            <a:endParaRPr lang="en-US" dirty="0"/>
          </a:p>
        </p:txBody>
      </p:sp>
    </p:spTree>
    <p:extLst>
      <p:ext uri="{BB962C8B-B14F-4D97-AF65-F5344CB8AC3E}">
        <p14:creationId xmlns:p14="http://schemas.microsoft.com/office/powerpoint/2010/main" val="5874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54A2-D5D3-4DD6-B392-DF20AF5C74EF}"/>
              </a:ext>
            </a:extLst>
          </p:cNvPr>
          <p:cNvSpPr>
            <a:spLocks noGrp="1"/>
          </p:cNvSpPr>
          <p:nvPr>
            <p:ph type="title"/>
          </p:nvPr>
        </p:nvSpPr>
        <p:spPr>
          <a:xfrm>
            <a:off x="1370012" y="4114800"/>
            <a:ext cx="9751060" cy="1701800"/>
          </a:xfrm>
        </p:spPr>
        <p:txBody>
          <a:bodyPr/>
          <a:lstStyle/>
          <a:p>
            <a:pPr algn="ctr"/>
            <a:r>
              <a:rPr lang="en-US" b="0" i="0" dirty="0" err="1">
                <a:effectLst/>
                <a:latin typeface="Open Sans" panose="020B0606030504020204" pitchFamily="34" charset="0"/>
              </a:rPr>
              <a:t>GraphQL</a:t>
            </a:r>
            <a:r>
              <a:rPr lang="en-US" b="0" i="0" dirty="0">
                <a:effectLst/>
                <a:latin typeface="Open Sans" panose="020B0606030504020204" pitchFamily="34" charset="0"/>
              </a:rPr>
              <a:t> was developed to cope with the need for more flexibility and efficiency in client server communication</a:t>
            </a:r>
            <a:endParaRPr lang="en-US" dirty="0"/>
          </a:p>
        </p:txBody>
      </p:sp>
      <p:pic>
        <p:nvPicPr>
          <p:cNvPr id="1026" name="Picture 2" descr="GraphQL - Wikipedia">
            <a:extLst>
              <a:ext uri="{FF2B5EF4-FFF2-40B4-BE49-F238E27FC236}">
                <a16:creationId xmlns:a16="http://schemas.microsoft.com/office/drawing/2014/main" id="{4048C607-5EA9-4F37-8EEB-C43C59E628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411" y="838200"/>
            <a:ext cx="3048001"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23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7B46672C5FEC46A9B6CCE35F3B885E" ma:contentTypeVersion="14" ma:contentTypeDescription="Create a new document." ma:contentTypeScope="" ma:versionID="64166030060060356f224edbf10ebb67">
  <xsd:schema xmlns:xsd="http://www.w3.org/2001/XMLSchema" xmlns:xs="http://www.w3.org/2001/XMLSchema" xmlns:p="http://schemas.microsoft.com/office/2006/metadata/properties" xmlns:ns3="62c20758-d256-440d-851d-89953b8e1aa2" xmlns:ns4="e4a29bbf-513d-4a33-a187-2c5c30720364" targetNamespace="http://schemas.microsoft.com/office/2006/metadata/properties" ma:root="true" ma:fieldsID="c17b5b7071a62582e3737d4b31225cf7" ns3:_="" ns4:_="">
    <xsd:import namespace="62c20758-d256-440d-851d-89953b8e1aa2"/>
    <xsd:import namespace="e4a29bbf-513d-4a33-a187-2c5c3072036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20758-d256-440d-851d-89953b8e1aa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29bbf-513d-4a33-a187-2c5c3072036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62c20758-d256-440d-851d-89953b8e1aa2"/>
    <ds:schemaRef ds:uri="http://purl.org/dc/terms/"/>
    <ds:schemaRef ds:uri="e4a29bbf-513d-4a33-a187-2c5c30720364"/>
    <ds:schemaRef ds:uri="http://www.w3.org/XML/1998/namespace"/>
    <ds:schemaRef ds:uri="http://purl.org/dc/dcmitype/"/>
  </ds:schemaRefs>
</ds:datastoreItem>
</file>

<file path=customXml/itemProps2.xml><?xml version="1.0" encoding="utf-8"?>
<ds:datastoreItem xmlns:ds="http://schemas.openxmlformats.org/officeDocument/2006/customXml" ds:itemID="{01623D8E-7E48-4F3D-83B4-ACDAB300D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c20758-d256-440d-851d-89953b8e1aa2"/>
    <ds:schemaRef ds:uri="e4a29bbf-513d-4a33-a187-2c5c30720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CE9D52-AEB3-400A-8800-64F45D29300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{D5EFCB8D-805A-4917-8B86-DA6891AC0A7A}tf02801059_win32</Template>
  <TotalTime>329</TotalTime>
  <Words>6095</Words>
  <Application>Microsoft Macintosh PowerPoint</Application>
  <PresentationFormat>Custom</PresentationFormat>
  <Paragraphs>495</Paragraphs>
  <Slides>45</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Constantia</vt:lpstr>
      <vt:lpstr>Open Sans</vt:lpstr>
      <vt:lpstr>Books Classic 16x9</vt:lpstr>
      <vt:lpstr>GraphQL</vt:lpstr>
      <vt:lpstr>What is GraphQL ?</vt:lpstr>
      <vt:lpstr>A Query Language for APIs</vt:lpstr>
      <vt:lpstr>A more efficient Alternative to REST</vt:lpstr>
      <vt:lpstr>GraphQL is not only for React Developers </vt:lpstr>
      <vt:lpstr>A rapidly growing Community</vt:lpstr>
      <vt:lpstr>GraphQL is the better REST</vt:lpstr>
      <vt:lpstr>PowerPoint Presentation</vt:lpstr>
      <vt:lpstr>GraphQL was developed to cope with the need for more flexibility and efficiency in client server communication</vt:lpstr>
      <vt:lpstr>Example: Blogging App</vt:lpstr>
      <vt:lpstr>Example Blogging App with REST</vt:lpstr>
      <vt:lpstr>1. Fetch User Data</vt:lpstr>
      <vt:lpstr>1. Fetch posts Data</vt:lpstr>
      <vt:lpstr>1. Fetch follower Data</vt:lpstr>
      <vt:lpstr>Example Blogging App with REST</vt:lpstr>
      <vt:lpstr>1. Fetch everything with a single request</vt:lpstr>
      <vt:lpstr>No More Over – and Underfetching</vt:lpstr>
      <vt:lpstr>PowerPoint Presentation</vt:lpstr>
      <vt:lpstr>PowerPoint Presentation</vt:lpstr>
      <vt:lpstr>PowerPoint Presentation</vt:lpstr>
      <vt:lpstr>Core Concepts</vt:lpstr>
      <vt:lpstr>PowerPoint Presentation</vt:lpstr>
      <vt:lpstr>Fetching Data with Queries</vt:lpstr>
      <vt:lpstr>PowerPoint Presentation</vt:lpstr>
      <vt:lpstr>PowerPoint Presentation</vt:lpstr>
      <vt:lpstr>Writing Data with Mutations</vt:lpstr>
      <vt:lpstr>Realtime Updates with Subscriptions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Picture</vt:lpstr>
      <vt:lpstr>GraphQL is only a specification https://graphql.org/</vt:lpstr>
      <vt:lpstr>PowerPoint Presentation</vt:lpstr>
      <vt:lpstr>PowerPoint Presentation</vt:lpstr>
      <vt:lpstr>PowerPoint Presentation</vt:lpstr>
      <vt:lpstr>2. GarphQL server integrating existing system</vt:lpstr>
      <vt:lpstr>3. Hybrid Approach with connected database and integrated systems</vt:lpstr>
      <vt:lpstr>PowerPoint Presentation</vt:lpstr>
      <vt:lpstr>PowerPoint Presentation</vt:lpstr>
      <vt:lpstr>PowerPoint Presentation</vt:lpstr>
      <vt:lpstr>Thank you              - Jayesh Dalal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Ashish Prasad</dc:creator>
  <cp:lastModifiedBy>Jayesh Dalal</cp:lastModifiedBy>
  <cp:revision>5</cp:revision>
  <dcterms:created xsi:type="dcterms:W3CDTF">2021-09-12T07:07:06Z</dcterms:created>
  <dcterms:modified xsi:type="dcterms:W3CDTF">2021-09-15T10:19:38Z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0x010100AE7B46672C5FEC46A9B6CCE35F3B885E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