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Corbel"/>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Corbel-bold.fntdata"/><Relationship Id="rId10" Type="http://schemas.openxmlformats.org/officeDocument/2006/relationships/slide" Target="slides/slide5.xml"/><Relationship Id="rId21" Type="http://schemas.openxmlformats.org/officeDocument/2006/relationships/font" Target="fonts/Corbel-regular.fntdata"/><Relationship Id="rId13" Type="http://schemas.openxmlformats.org/officeDocument/2006/relationships/slide" Target="slides/slide8.xml"/><Relationship Id="rId24" Type="http://schemas.openxmlformats.org/officeDocument/2006/relationships/font" Target="fonts/Corbel-boldItalic.fntdata"/><Relationship Id="rId12" Type="http://schemas.openxmlformats.org/officeDocument/2006/relationships/slide" Target="slides/slide7.xml"/><Relationship Id="rId23" Type="http://schemas.openxmlformats.org/officeDocument/2006/relationships/font" Target="fonts/Corbel-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270263" y="761999"/>
            <a:ext cx="2925318" cy="5334001"/>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18" name="Google Shape;18;p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5" name="Google Shape;75;p1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81" name="Google Shape;81;p1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24" name="Google Shape;24;p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595959"/>
              </a:buClr>
              <a:buSzPts val="5900"/>
              <a:buFont typeface="Corbel"/>
              <a:buNone/>
              <a:defRPr b="0" sz="590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30" name="Google Shape;30;p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6" name="Google Shape;36;p5"/>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7" name="Google Shape;37;p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3867912" y="1023586"/>
            <a:ext cx="3474720" cy="8077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3" name="Google Shape;43;p6"/>
          <p:cNvSpPr txBox="1"/>
          <p:nvPr>
            <p:ph idx="2" type="body"/>
          </p:nvPr>
        </p:nvSpPr>
        <p:spPr>
          <a:xfrm>
            <a:off x="3867912" y="1930936"/>
            <a:ext cx="3474720" cy="402336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4" name="Google Shape;44;p6"/>
          <p:cNvSpPr txBox="1"/>
          <p:nvPr>
            <p:ph idx="3" type="body"/>
          </p:nvPr>
        </p:nvSpPr>
        <p:spPr>
          <a:xfrm>
            <a:off x="7818463" y="1023586"/>
            <a:ext cx="3474720" cy="813171"/>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5" name="Google Shape;45;p6"/>
          <p:cNvSpPr txBox="1"/>
          <p:nvPr>
            <p:ph idx="4" type="body"/>
          </p:nvPr>
        </p:nvSpPr>
        <p:spPr>
          <a:xfrm>
            <a:off x="7818463" y="1930936"/>
            <a:ext cx="3474720" cy="402336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6" name="Google Shape;46;p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61" name="Google Shape;61;p9"/>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2" name="Google Shape;62;p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3570644" y="767419"/>
            <a:ext cx="8115230" cy="5330952"/>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200"/>
              </a:spcBef>
              <a:spcAft>
                <a:spcPts val="0"/>
              </a:spcAft>
              <a:buClr>
                <a:schemeClr val="accent1"/>
              </a:buClr>
              <a:buSzPts val="3200"/>
              <a:buFont typeface="Noto Sans Symbols"/>
              <a:buNone/>
              <a:defRPr b="0" i="0" sz="3200" u="none" cap="none" strike="noStrike">
                <a:solidFill>
                  <a:srgbClr val="595959"/>
                </a:solidFill>
                <a:latin typeface="Corbel"/>
                <a:ea typeface="Corbel"/>
                <a:cs typeface="Corbel"/>
                <a:sym typeface="Corbel"/>
              </a:defRPr>
            </a:lvl1pPr>
            <a:lvl2pPr lvl="1" marR="0" rtl="0" algn="l">
              <a:lnSpc>
                <a:spcPct val="90000"/>
              </a:lnSpc>
              <a:spcBef>
                <a:spcPts val="250"/>
              </a:spcBef>
              <a:spcAft>
                <a:spcPts val="0"/>
              </a:spcAft>
              <a:buClr>
                <a:schemeClr val="accent1"/>
              </a:buClr>
              <a:buSzPts val="2800"/>
              <a:buFont typeface="Noto Sans Symbols"/>
              <a:buNone/>
              <a:defRPr b="0" i="0" sz="2800" u="none" cap="none" strike="noStrike">
                <a:solidFill>
                  <a:srgbClr val="595959"/>
                </a:solidFill>
                <a:latin typeface="Corbel"/>
                <a:ea typeface="Corbel"/>
                <a:cs typeface="Corbel"/>
                <a:sym typeface="Corbel"/>
              </a:defRPr>
            </a:lvl2pPr>
            <a:lvl3pPr lvl="2" marR="0" rtl="0" algn="l">
              <a:lnSpc>
                <a:spcPct val="90000"/>
              </a:lnSpc>
              <a:spcBef>
                <a:spcPts val="250"/>
              </a:spcBef>
              <a:spcAft>
                <a:spcPts val="0"/>
              </a:spcAft>
              <a:buClr>
                <a:schemeClr val="accent1"/>
              </a:buClr>
              <a:buSzPts val="2400"/>
              <a:buFont typeface="Noto Sans Symbols"/>
              <a:buNone/>
              <a:defRPr b="0" i="0" sz="2400" u="none" cap="none" strike="noStrike">
                <a:solidFill>
                  <a:srgbClr val="595959"/>
                </a:solidFill>
                <a:latin typeface="Corbel"/>
                <a:ea typeface="Corbel"/>
                <a:cs typeface="Corbel"/>
                <a:sym typeface="Corbel"/>
              </a:defRPr>
            </a:lvl3pPr>
            <a:lvl4pPr lvl="3"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4pPr>
            <a:lvl5pPr lvl="4"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5pPr>
            <a:lvl6pPr lvl="5"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6pPr>
            <a:lvl7pPr lvl="6"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7pPr>
            <a:lvl8pPr lvl="7"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8pPr>
            <a:lvl9pPr lvl="8" marR="0" rtl="0" algn="l">
              <a:lnSpc>
                <a:spcPct val="90000"/>
              </a:lnSpc>
              <a:spcBef>
                <a:spcPts val="250"/>
              </a:spcBef>
              <a:spcAft>
                <a:spcPts val="25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9pPr>
          </a:lstStyle>
          <a:p/>
        </p:txBody>
      </p:sp>
      <p:sp>
        <p:nvSpPr>
          <p:cNvPr id="68" name="Google Shape;68;p10"/>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9" name="Google Shape;69;p1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10" name="Google Shape;10;p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1" name="Google Shape;11;p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2" name="Google Shape;12;p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pmp.pdf"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td.pdf"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rs.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d.pdf"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367482" y="-689379"/>
            <a:ext cx="7315200" cy="325526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5900"/>
              <a:buFont typeface="Corbel"/>
              <a:buNone/>
            </a:pPr>
            <a:r>
              <a:rPr lang="en-IN"/>
              <a:t>Cargo Tracing and Business Analysis</a:t>
            </a:r>
            <a:endParaRPr/>
          </a:p>
        </p:txBody>
      </p:sp>
      <p:sp>
        <p:nvSpPr>
          <p:cNvPr id="89" name="Google Shape;89;p13"/>
          <p:cNvSpPr txBox="1"/>
          <p:nvPr>
            <p:ph idx="1" type="subTitle"/>
          </p:nvPr>
        </p:nvSpPr>
        <p:spPr>
          <a:xfrm>
            <a:off x="367483" y="2869163"/>
            <a:ext cx="9598152" cy="313745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200"/>
              <a:buNone/>
            </a:pPr>
            <a:r>
              <a:rPr lang="en-IN"/>
              <a:t>Group Id – 23</a:t>
            </a:r>
            <a:endParaRPr/>
          </a:p>
          <a:p>
            <a:pPr indent="0" lvl="0" marL="0" rtl="0" algn="l">
              <a:lnSpc>
                <a:spcPct val="90000"/>
              </a:lnSpc>
              <a:spcBef>
                <a:spcPts val="1200"/>
              </a:spcBef>
              <a:spcAft>
                <a:spcPts val="0"/>
              </a:spcAft>
              <a:buSzPts val="2200"/>
              <a:buNone/>
            </a:pPr>
            <a:r>
              <a:rPr lang="en-IN"/>
              <a:t>Guide- Prof Kiran Kumari</a:t>
            </a:r>
            <a:endParaRPr/>
          </a:p>
          <a:p>
            <a:pPr indent="0" lvl="0" marL="0" rtl="0" algn="l">
              <a:lnSpc>
                <a:spcPct val="90000"/>
              </a:lnSpc>
              <a:spcBef>
                <a:spcPts val="1200"/>
              </a:spcBef>
              <a:spcAft>
                <a:spcPts val="0"/>
              </a:spcAft>
              <a:buSzPts val="2200"/>
              <a:buNone/>
            </a:pPr>
            <a:r>
              <a:rPr lang="en-IN"/>
              <a:t>                                                                                Members-</a:t>
            </a:r>
            <a:endParaRPr/>
          </a:p>
          <a:p>
            <a:pPr indent="0" lvl="0" marL="0" rtl="0" algn="l">
              <a:lnSpc>
                <a:spcPct val="90000"/>
              </a:lnSpc>
              <a:spcBef>
                <a:spcPts val="1200"/>
              </a:spcBef>
              <a:spcAft>
                <a:spcPts val="0"/>
              </a:spcAft>
              <a:buSzPts val="2200"/>
              <a:buNone/>
            </a:pPr>
            <a:r>
              <a:rPr lang="en-IN"/>
              <a:t>                                                                                1514068 – Saurabh Baj</a:t>
            </a:r>
            <a:endParaRPr/>
          </a:p>
          <a:p>
            <a:pPr indent="0" lvl="0" marL="0" rtl="0" algn="l">
              <a:lnSpc>
                <a:spcPct val="90000"/>
              </a:lnSpc>
              <a:spcBef>
                <a:spcPts val="1200"/>
              </a:spcBef>
              <a:spcAft>
                <a:spcPts val="0"/>
              </a:spcAft>
              <a:buSzPts val="2200"/>
              <a:buNone/>
            </a:pPr>
            <a:r>
              <a:rPr lang="en-IN"/>
              <a:t>                                                                                1514074 – Niyati Daftary</a:t>
            </a:r>
            <a:endParaRPr/>
          </a:p>
          <a:p>
            <a:pPr indent="0" lvl="0" marL="0" rtl="0" algn="l">
              <a:lnSpc>
                <a:spcPct val="90000"/>
              </a:lnSpc>
              <a:spcBef>
                <a:spcPts val="1200"/>
              </a:spcBef>
              <a:spcAft>
                <a:spcPts val="0"/>
              </a:spcAft>
              <a:buSzPts val="2200"/>
              <a:buNone/>
            </a:pPr>
            <a:r>
              <a:rPr lang="en-IN"/>
              <a:t>                                                                                1514080 – Jayesh Gaur</a:t>
            </a:r>
            <a:endParaRPr/>
          </a:p>
          <a:p>
            <a:pPr indent="0" lvl="0" marL="0" rtl="0" algn="l">
              <a:lnSpc>
                <a:spcPct val="90000"/>
              </a:lnSpc>
              <a:spcBef>
                <a:spcPts val="1200"/>
              </a:spcBef>
              <a:spcAft>
                <a:spcPts val="0"/>
              </a:spcAft>
              <a:buSzPts val="2200"/>
              <a:buNone/>
            </a:pPr>
            <a:r>
              <a:rPr lang="en-IN"/>
              <a:t>                                                                                1514085 – Aditya Jawalikar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Software Project Management Plan</a:t>
            </a:r>
            <a:endParaRPr/>
          </a:p>
        </p:txBody>
      </p:sp>
      <p:sp>
        <p:nvSpPr>
          <p:cNvPr id="147" name="Google Shape;147;p22"/>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p>
            <a:pPr indent="-182880" lvl="0" marL="182880" rtl="0" algn="l">
              <a:lnSpc>
                <a:spcPct val="90000"/>
              </a:lnSpc>
              <a:spcBef>
                <a:spcPts val="0"/>
              </a:spcBef>
              <a:spcAft>
                <a:spcPts val="0"/>
              </a:spcAft>
              <a:buSzPts val="2000"/>
              <a:buChar char="⚫"/>
            </a:pPr>
            <a:r>
              <a:rPr lang="en-IN"/>
              <a:t>SPMP Link- </a:t>
            </a:r>
            <a:r>
              <a:rPr lang="en-IN" u="sng">
                <a:solidFill>
                  <a:schemeClr val="hlink"/>
                </a:solidFill>
                <a:hlinkClick r:id="rId3"/>
              </a:rPr>
              <a:t>spmp.pdf</a:t>
            </a:r>
            <a:endParaRPr/>
          </a:p>
          <a:p>
            <a:pPr indent="-182880" lvl="0" marL="182880" rtl="0" algn="l">
              <a:lnSpc>
                <a:spcPct val="90000"/>
              </a:lnSpc>
              <a:spcBef>
                <a:spcPts val="1200"/>
              </a:spcBef>
              <a:spcAft>
                <a:spcPts val="0"/>
              </a:spcAft>
              <a:buSzPts val="2000"/>
              <a:buChar char="⚫"/>
            </a:pPr>
            <a:r>
              <a:rPr lang="en-IN"/>
              <a:t>Time Line Chart-</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p:txBody>
      </p:sp>
      <p:pic>
        <p:nvPicPr>
          <p:cNvPr id="148" name="Google Shape;148;p22"/>
          <p:cNvPicPr preferRelativeResize="0"/>
          <p:nvPr/>
        </p:nvPicPr>
        <p:blipFill rotWithShape="1">
          <a:blip r:embed="rId4">
            <a:alphaModFix/>
          </a:blip>
          <a:srcRect b="0" l="0" r="0" t="0"/>
          <a:stretch/>
        </p:blipFill>
        <p:spPr>
          <a:xfrm>
            <a:off x="3747581" y="1805178"/>
            <a:ext cx="7874576" cy="323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Software Project Management Plan</a:t>
            </a:r>
            <a:endParaRPr/>
          </a:p>
        </p:txBody>
      </p:sp>
      <p:sp>
        <p:nvSpPr>
          <p:cNvPr id="154" name="Google Shape;154;p23"/>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p>
            <a:pPr indent="-182880" lvl="0" marL="182880" rtl="0" algn="l">
              <a:lnSpc>
                <a:spcPct val="90000"/>
              </a:lnSpc>
              <a:spcBef>
                <a:spcPts val="0"/>
              </a:spcBef>
              <a:spcAft>
                <a:spcPts val="0"/>
              </a:spcAft>
              <a:buSzPts val="2000"/>
              <a:buChar char="⚫"/>
            </a:pPr>
            <a:r>
              <a:rPr lang="en-IN"/>
              <a:t>Roles and Responsibilities-</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p:txBody>
      </p:sp>
      <p:pic>
        <p:nvPicPr>
          <p:cNvPr id="155" name="Google Shape;155;p23"/>
          <p:cNvPicPr preferRelativeResize="0"/>
          <p:nvPr/>
        </p:nvPicPr>
        <p:blipFill rotWithShape="1">
          <a:blip r:embed="rId3">
            <a:alphaModFix/>
          </a:blip>
          <a:srcRect b="0" l="0" r="0" t="0"/>
          <a:stretch/>
        </p:blipFill>
        <p:spPr>
          <a:xfrm>
            <a:off x="4945497" y="1629508"/>
            <a:ext cx="4806637" cy="42096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Test Cases</a:t>
            </a:r>
            <a:endParaRPr/>
          </a:p>
        </p:txBody>
      </p:sp>
      <p:sp>
        <p:nvSpPr>
          <p:cNvPr id="161" name="Google Shape;161;p24"/>
          <p:cNvSpPr txBox="1"/>
          <p:nvPr>
            <p:ph idx="1" type="body"/>
          </p:nvPr>
        </p:nvSpPr>
        <p:spPr>
          <a:xfrm>
            <a:off x="3869268" y="864108"/>
            <a:ext cx="7315200" cy="5261084"/>
          </a:xfrm>
          <a:prstGeom prst="rect">
            <a:avLst/>
          </a:prstGeom>
          <a:noFill/>
          <a:ln>
            <a:noFill/>
          </a:ln>
        </p:spPr>
        <p:txBody>
          <a:bodyPr anchorCtr="0" anchor="ctr" bIns="45700" lIns="91425" spcFirstLastPara="1" rIns="91425" wrap="square" tIns="45700">
            <a:noAutofit/>
          </a:bodyPr>
          <a:lstStyle/>
          <a:p>
            <a:pPr indent="-182880" lvl="0" marL="182880" rtl="0" algn="l">
              <a:lnSpc>
                <a:spcPct val="90000"/>
              </a:lnSpc>
              <a:spcBef>
                <a:spcPts val="0"/>
              </a:spcBef>
              <a:spcAft>
                <a:spcPts val="0"/>
              </a:spcAft>
              <a:buSzPts val="2000"/>
              <a:buChar char="⚫"/>
            </a:pPr>
            <a:r>
              <a:rPr lang="en-IN"/>
              <a:t>STD Link -  </a:t>
            </a:r>
            <a:r>
              <a:rPr lang="en-IN" u="sng">
                <a:solidFill>
                  <a:schemeClr val="hlink"/>
                </a:solidFill>
                <a:hlinkClick r:id="rId3"/>
              </a:rPr>
              <a:t>std.pdf</a:t>
            </a:r>
            <a:endParaRPr/>
          </a:p>
          <a:p>
            <a:pPr indent="-182880" lvl="0" marL="182880" rtl="0" algn="l">
              <a:lnSpc>
                <a:spcPct val="90000"/>
              </a:lnSpc>
              <a:spcBef>
                <a:spcPts val="1200"/>
              </a:spcBef>
              <a:spcAft>
                <a:spcPts val="0"/>
              </a:spcAft>
              <a:buSzPts val="2000"/>
              <a:buChar char="⚫"/>
            </a:pPr>
            <a:r>
              <a:rPr lang="en-IN"/>
              <a:t>We have developed many test cases. Some of them are shown below-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p:txBody>
      </p:sp>
      <p:pic>
        <p:nvPicPr>
          <p:cNvPr id="162" name="Google Shape;162;p24"/>
          <p:cNvPicPr preferRelativeResize="0"/>
          <p:nvPr/>
        </p:nvPicPr>
        <p:blipFill rotWithShape="1">
          <a:blip r:embed="rId4">
            <a:alphaModFix/>
          </a:blip>
          <a:srcRect b="0" l="0" r="0" t="0"/>
          <a:stretch/>
        </p:blipFill>
        <p:spPr>
          <a:xfrm>
            <a:off x="4985971" y="2575780"/>
            <a:ext cx="4705350" cy="3019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Test Cases</a:t>
            </a:r>
            <a:endParaRPr/>
          </a:p>
        </p:txBody>
      </p:sp>
      <p:sp>
        <p:nvSpPr>
          <p:cNvPr id="168" name="Google Shape;168;p25"/>
          <p:cNvSpPr txBox="1"/>
          <p:nvPr>
            <p:ph idx="1" type="body"/>
          </p:nvPr>
        </p:nvSpPr>
        <p:spPr>
          <a:xfrm>
            <a:off x="3869268" y="864108"/>
            <a:ext cx="7315200" cy="52610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p:txBody>
      </p:sp>
      <p:pic>
        <p:nvPicPr>
          <p:cNvPr id="169" name="Google Shape;169;p25"/>
          <p:cNvPicPr preferRelativeResize="0"/>
          <p:nvPr/>
        </p:nvPicPr>
        <p:blipFill rotWithShape="1">
          <a:blip r:embed="rId3">
            <a:alphaModFix/>
          </a:blip>
          <a:srcRect b="0" l="0" r="0" t="0"/>
          <a:stretch/>
        </p:blipFill>
        <p:spPr>
          <a:xfrm>
            <a:off x="4744549" y="1085484"/>
            <a:ext cx="5407636" cy="43985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Test Cases</a:t>
            </a:r>
            <a:endParaRPr/>
          </a:p>
        </p:txBody>
      </p:sp>
      <p:pic>
        <p:nvPicPr>
          <p:cNvPr id="175" name="Google Shape;175;p26"/>
          <p:cNvPicPr preferRelativeResize="0"/>
          <p:nvPr>
            <p:ph idx="1" type="body"/>
          </p:nvPr>
        </p:nvPicPr>
        <p:blipFill rotWithShape="1">
          <a:blip r:embed="rId3">
            <a:alphaModFix/>
          </a:blip>
          <a:srcRect b="0" l="0" r="0" t="0"/>
          <a:stretch/>
        </p:blipFill>
        <p:spPr>
          <a:xfrm>
            <a:off x="4661820" y="863600"/>
            <a:ext cx="5729035" cy="5121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t/>
            </a:r>
            <a:endParaRPr/>
          </a:p>
        </p:txBody>
      </p:sp>
      <p:pic>
        <p:nvPicPr>
          <p:cNvPr descr="Image result for thank you" id="181" name="Google Shape;181;p27"/>
          <p:cNvPicPr preferRelativeResize="0"/>
          <p:nvPr>
            <p:ph idx="1" type="body"/>
          </p:nvPr>
        </p:nvPicPr>
        <p:blipFill rotWithShape="1">
          <a:blip r:embed="rId3">
            <a:alphaModFix/>
          </a:blip>
          <a:srcRect b="0" l="0" r="0" t="0"/>
          <a:stretch/>
        </p:blipFill>
        <p:spPr>
          <a:xfrm>
            <a:off x="3868738" y="991791"/>
            <a:ext cx="7315200" cy="48648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Problem Definition</a:t>
            </a:r>
            <a:endParaRPr/>
          </a:p>
        </p:txBody>
      </p:sp>
      <p:sp>
        <p:nvSpPr>
          <p:cNvPr id="95" name="Google Shape;95;p14"/>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p>
            <a:pPr indent="-182880" lvl="0" marL="182880" rtl="0" algn="l">
              <a:lnSpc>
                <a:spcPct val="90000"/>
              </a:lnSpc>
              <a:spcBef>
                <a:spcPts val="0"/>
              </a:spcBef>
              <a:spcAft>
                <a:spcPts val="0"/>
              </a:spcAft>
              <a:buSzPts val="2000"/>
              <a:buChar char="⚫"/>
            </a:pPr>
            <a:r>
              <a:rPr lang="en-IN"/>
              <a:t>Due to globalization, the industries are achieving business growth in no matter of time. The sellers are producing goods in one country and selling the same in other country, thus by making huge profits. The existing system was inefficient due to use of barcode.</a:t>
            </a:r>
            <a:endParaRPr/>
          </a:p>
          <a:p>
            <a:pPr indent="-182880" lvl="0" marL="182880" rtl="0" algn="l">
              <a:lnSpc>
                <a:spcPct val="90000"/>
              </a:lnSpc>
              <a:spcBef>
                <a:spcPts val="1200"/>
              </a:spcBef>
              <a:spcAft>
                <a:spcPts val="0"/>
              </a:spcAft>
              <a:buSzPts val="2000"/>
              <a:buChar char="⚫"/>
            </a:pPr>
            <a:r>
              <a:rPr lang="en-IN"/>
              <a:t>Cargo Tracing and Business analysis is a proposed system which will help the sellers to trace their goods while also giving the business analysis to them to help them in important business policies.</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252918" y="1123837"/>
            <a:ext cx="3126385"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Overview </a:t>
            </a:r>
            <a:br>
              <a:rPr lang="en-IN"/>
            </a:br>
            <a:r>
              <a:rPr lang="en-IN"/>
              <a:t>Of Implementation</a:t>
            </a:r>
            <a:endParaRPr/>
          </a:p>
        </p:txBody>
      </p:sp>
      <p:sp>
        <p:nvSpPr>
          <p:cNvPr id="101" name="Google Shape;101;p15"/>
          <p:cNvSpPr txBox="1"/>
          <p:nvPr>
            <p:ph idx="1" type="body"/>
          </p:nvPr>
        </p:nvSpPr>
        <p:spPr>
          <a:xfrm>
            <a:off x="3644348" y="728869"/>
            <a:ext cx="7540120" cy="5353879"/>
          </a:xfrm>
          <a:prstGeom prst="rect">
            <a:avLst/>
          </a:prstGeom>
          <a:noFill/>
          <a:ln>
            <a:noFill/>
          </a:ln>
        </p:spPr>
        <p:txBody>
          <a:bodyPr anchorCtr="0" anchor="ctr" bIns="45700" lIns="91425" spcFirstLastPara="1" rIns="91425" wrap="square" tIns="45700">
            <a:noAutofit/>
          </a:bodyPr>
          <a:lstStyle/>
          <a:p>
            <a:pPr indent="-182880" lvl="0" marL="182880" rtl="0" algn="l">
              <a:lnSpc>
                <a:spcPct val="90000"/>
              </a:lnSpc>
              <a:spcBef>
                <a:spcPts val="0"/>
              </a:spcBef>
              <a:spcAft>
                <a:spcPts val="0"/>
              </a:spcAft>
              <a:buSzPts val="2200"/>
              <a:buChar char="⚫"/>
            </a:pPr>
            <a:r>
              <a:rPr lang="en-IN" sz="2200"/>
              <a:t>Literature Survey.</a:t>
            </a:r>
            <a:endParaRPr/>
          </a:p>
          <a:p>
            <a:pPr indent="-182880" lvl="0" marL="182880" rtl="0" algn="l">
              <a:lnSpc>
                <a:spcPct val="90000"/>
              </a:lnSpc>
              <a:spcBef>
                <a:spcPts val="1200"/>
              </a:spcBef>
              <a:spcAft>
                <a:spcPts val="0"/>
              </a:spcAft>
              <a:buSzPts val="2200"/>
              <a:buChar char="⚫"/>
            </a:pPr>
            <a:r>
              <a:rPr lang="en-IN" sz="2200"/>
              <a:t>Requirement Gathering and dataset research .</a:t>
            </a:r>
            <a:endParaRPr/>
          </a:p>
          <a:p>
            <a:pPr indent="-182880" lvl="0" marL="182880" rtl="0" algn="l">
              <a:lnSpc>
                <a:spcPct val="90000"/>
              </a:lnSpc>
              <a:spcBef>
                <a:spcPts val="1200"/>
              </a:spcBef>
              <a:spcAft>
                <a:spcPts val="0"/>
              </a:spcAft>
              <a:buSzPts val="2200"/>
              <a:buChar char="⚫"/>
            </a:pPr>
            <a:r>
              <a:rPr lang="en-IN" sz="2200"/>
              <a:t>Research of Algorithm to be used and choosing the better one. </a:t>
            </a:r>
            <a:endParaRPr/>
          </a:p>
          <a:p>
            <a:pPr indent="-182880" lvl="0" marL="182880" rtl="0" algn="l">
              <a:lnSpc>
                <a:spcPct val="90000"/>
              </a:lnSpc>
              <a:spcBef>
                <a:spcPts val="1200"/>
              </a:spcBef>
              <a:spcAft>
                <a:spcPts val="0"/>
              </a:spcAft>
              <a:buSzPts val="2200"/>
              <a:buChar char="⚫"/>
            </a:pPr>
            <a:r>
              <a:rPr lang="en-IN" sz="2200"/>
              <a:t>SRS Documentation.</a:t>
            </a:r>
            <a:endParaRPr/>
          </a:p>
          <a:p>
            <a:pPr indent="-182880" lvl="0" marL="182880" rtl="0" algn="l">
              <a:lnSpc>
                <a:spcPct val="90000"/>
              </a:lnSpc>
              <a:spcBef>
                <a:spcPts val="1200"/>
              </a:spcBef>
              <a:spcAft>
                <a:spcPts val="0"/>
              </a:spcAft>
              <a:buSzPts val="2200"/>
              <a:buChar char="⚫"/>
            </a:pPr>
            <a:r>
              <a:rPr lang="en-IN" sz="2200"/>
              <a:t>SDD Documentation along with Rough Designing of User Interface of web portal.</a:t>
            </a:r>
            <a:endParaRPr/>
          </a:p>
          <a:p>
            <a:pPr indent="-43179" lvl="0" marL="182880" rtl="0" algn="l">
              <a:lnSpc>
                <a:spcPct val="90000"/>
              </a:lnSpc>
              <a:spcBef>
                <a:spcPts val="1200"/>
              </a:spcBef>
              <a:spcAft>
                <a:spcPts val="0"/>
              </a:spcAft>
              <a:buSzPts val="2200"/>
              <a:buNone/>
            </a:pPr>
            <a:r>
              <a:t/>
            </a:r>
            <a:endParaRPr sz="2200"/>
          </a:p>
          <a:p>
            <a:pPr indent="-55879" lvl="0" marL="182880" rtl="0" algn="l">
              <a:lnSpc>
                <a:spcPct val="90000"/>
              </a:lnSpc>
              <a:spcBef>
                <a:spcPts val="1200"/>
              </a:spcBef>
              <a:spcAft>
                <a:spcPts val="0"/>
              </a:spcAft>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252918" y="1123837"/>
            <a:ext cx="3126385"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Overview </a:t>
            </a:r>
            <a:br>
              <a:rPr lang="en-IN"/>
            </a:br>
            <a:r>
              <a:rPr lang="en-IN"/>
              <a:t>Of Implementation</a:t>
            </a:r>
            <a:endParaRPr/>
          </a:p>
        </p:txBody>
      </p:sp>
      <p:sp>
        <p:nvSpPr>
          <p:cNvPr id="107" name="Google Shape;107;p16"/>
          <p:cNvSpPr txBox="1"/>
          <p:nvPr>
            <p:ph idx="1" type="body"/>
          </p:nvPr>
        </p:nvSpPr>
        <p:spPr>
          <a:xfrm>
            <a:off x="3644348" y="728869"/>
            <a:ext cx="7540120" cy="5353879"/>
          </a:xfrm>
          <a:prstGeom prst="rect">
            <a:avLst/>
          </a:prstGeom>
          <a:noFill/>
          <a:ln>
            <a:noFill/>
          </a:ln>
        </p:spPr>
        <p:txBody>
          <a:bodyPr anchorCtr="0" anchor="ctr" bIns="45700" lIns="91425" spcFirstLastPara="1" rIns="91425" wrap="square" tIns="45700">
            <a:noAutofit/>
          </a:bodyPr>
          <a:lstStyle/>
          <a:p>
            <a:pPr indent="-182880" lvl="0" marL="182880" rtl="0" algn="l">
              <a:lnSpc>
                <a:spcPct val="90000"/>
              </a:lnSpc>
              <a:spcBef>
                <a:spcPts val="0"/>
              </a:spcBef>
              <a:spcAft>
                <a:spcPts val="0"/>
              </a:spcAft>
              <a:buSzPts val="2000"/>
              <a:buChar char="⚫"/>
            </a:pPr>
            <a:r>
              <a:rPr lang="en-IN"/>
              <a:t>Database tables formulation along with the documentations.</a:t>
            </a:r>
            <a:endParaRPr/>
          </a:p>
          <a:p>
            <a:pPr indent="-182880" lvl="0" marL="182880" rtl="0" algn="l">
              <a:lnSpc>
                <a:spcPct val="90000"/>
              </a:lnSpc>
              <a:spcBef>
                <a:spcPts val="1200"/>
              </a:spcBef>
              <a:spcAft>
                <a:spcPts val="0"/>
              </a:spcAft>
              <a:buSzPts val="2000"/>
              <a:buChar char="⚫"/>
            </a:pPr>
            <a:r>
              <a:rPr lang="en-IN"/>
              <a:t>SPMP documentation along with  the Risk Identification.</a:t>
            </a:r>
            <a:endParaRPr/>
          </a:p>
          <a:p>
            <a:pPr indent="-182880" lvl="0" marL="182880" rtl="0" algn="l">
              <a:lnSpc>
                <a:spcPct val="90000"/>
              </a:lnSpc>
              <a:spcBef>
                <a:spcPts val="1200"/>
              </a:spcBef>
              <a:spcAft>
                <a:spcPts val="0"/>
              </a:spcAft>
              <a:buSzPts val="2000"/>
              <a:buChar char="⚫"/>
            </a:pPr>
            <a:r>
              <a:rPr lang="en-IN"/>
              <a:t>STD documentation along with the Web Portal Designing.</a:t>
            </a:r>
            <a:endParaRPr/>
          </a:p>
          <a:p>
            <a:pPr indent="-182880" lvl="0" marL="182880" rtl="0" algn="l">
              <a:lnSpc>
                <a:spcPct val="90000"/>
              </a:lnSpc>
              <a:spcBef>
                <a:spcPts val="1200"/>
              </a:spcBef>
              <a:spcAft>
                <a:spcPts val="0"/>
              </a:spcAft>
              <a:buSzPts val="2000"/>
              <a:buChar char="⚫"/>
            </a:pPr>
            <a:r>
              <a:rPr lang="en-IN"/>
              <a:t>An android Application for the system has been proposed by implemented the User Interface.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Software Requirement Specification</a:t>
            </a:r>
            <a:endParaRPr/>
          </a:p>
        </p:txBody>
      </p:sp>
      <p:sp>
        <p:nvSpPr>
          <p:cNvPr id="113" name="Google Shape;113;p17"/>
          <p:cNvSpPr txBox="1"/>
          <p:nvPr>
            <p:ph idx="1" type="body"/>
          </p:nvPr>
        </p:nvSpPr>
        <p:spPr>
          <a:xfrm>
            <a:off x="3842763" y="740863"/>
            <a:ext cx="7315200" cy="5222615"/>
          </a:xfrm>
          <a:prstGeom prst="rect">
            <a:avLst/>
          </a:prstGeom>
          <a:noFill/>
          <a:ln>
            <a:noFill/>
          </a:ln>
        </p:spPr>
        <p:txBody>
          <a:bodyPr anchorCtr="0" anchor="ctr" bIns="45700" lIns="91425" spcFirstLastPara="1" rIns="91425" wrap="square" tIns="45700">
            <a:noAutofit/>
          </a:bodyPr>
          <a:lstStyle/>
          <a:p>
            <a:pPr indent="-132080" lvl="0" marL="182880" rtl="0" algn="l">
              <a:lnSpc>
                <a:spcPct val="70000"/>
              </a:lnSpc>
              <a:spcBef>
                <a:spcPts val="0"/>
              </a:spcBef>
              <a:spcAft>
                <a:spcPts val="0"/>
              </a:spcAft>
              <a:buSzPts val="800"/>
              <a:buNone/>
            </a:pPr>
            <a:r>
              <a:t/>
            </a:r>
            <a:endParaRPr sz="800"/>
          </a:p>
          <a:p>
            <a:pPr indent="0" lvl="0" marL="0" rtl="0" algn="l">
              <a:lnSpc>
                <a:spcPct val="70000"/>
              </a:lnSpc>
              <a:spcBef>
                <a:spcPts val="1200"/>
              </a:spcBef>
              <a:spcAft>
                <a:spcPts val="0"/>
              </a:spcAft>
              <a:buSzPts val="800"/>
              <a:buNone/>
            </a:pPr>
            <a:r>
              <a:t/>
            </a:r>
            <a:endParaRPr sz="800"/>
          </a:p>
          <a:p>
            <a:pPr indent="-182880" lvl="0" marL="182880" rtl="0" algn="l">
              <a:lnSpc>
                <a:spcPct val="70000"/>
              </a:lnSpc>
              <a:spcBef>
                <a:spcPts val="1200"/>
              </a:spcBef>
              <a:spcAft>
                <a:spcPts val="0"/>
              </a:spcAft>
              <a:buSzPts val="1800"/>
              <a:buChar char="⚫"/>
            </a:pPr>
            <a:r>
              <a:rPr lang="en-IN" sz="1800"/>
              <a:t>Functional Requirements identified for our system are as below-</a:t>
            </a:r>
            <a:endParaRPr/>
          </a:p>
          <a:p>
            <a:pPr indent="-182880" lvl="1" marL="685800" rtl="0" algn="l">
              <a:lnSpc>
                <a:spcPct val="70000"/>
              </a:lnSpc>
              <a:spcBef>
                <a:spcPts val="250"/>
              </a:spcBef>
              <a:spcAft>
                <a:spcPts val="0"/>
              </a:spcAft>
              <a:buSzPts val="1800"/>
              <a:buChar char="⚫"/>
            </a:pPr>
            <a:r>
              <a:rPr lang="en-IN" sz="1800"/>
              <a:t>Registration </a:t>
            </a:r>
            <a:endParaRPr/>
          </a:p>
          <a:p>
            <a:pPr indent="-182880" lvl="1" marL="685800" rtl="0" algn="l">
              <a:lnSpc>
                <a:spcPct val="70000"/>
              </a:lnSpc>
              <a:spcBef>
                <a:spcPts val="500"/>
              </a:spcBef>
              <a:spcAft>
                <a:spcPts val="0"/>
              </a:spcAft>
              <a:buSzPts val="1800"/>
              <a:buChar char="⚫"/>
            </a:pPr>
            <a:r>
              <a:rPr lang="en-IN" sz="1800"/>
              <a:t>Login</a:t>
            </a:r>
            <a:endParaRPr/>
          </a:p>
          <a:p>
            <a:pPr indent="-182880" lvl="1" marL="685800" rtl="0" algn="l">
              <a:lnSpc>
                <a:spcPct val="70000"/>
              </a:lnSpc>
              <a:spcBef>
                <a:spcPts val="500"/>
              </a:spcBef>
              <a:spcAft>
                <a:spcPts val="0"/>
              </a:spcAft>
              <a:buSzPts val="1800"/>
              <a:buChar char="⚫"/>
            </a:pPr>
            <a:r>
              <a:rPr lang="en-IN" sz="1800"/>
              <a:t>Tracing</a:t>
            </a:r>
            <a:endParaRPr/>
          </a:p>
          <a:p>
            <a:pPr indent="-182880" lvl="1" marL="685800" rtl="0" algn="l">
              <a:lnSpc>
                <a:spcPct val="70000"/>
              </a:lnSpc>
              <a:spcBef>
                <a:spcPts val="500"/>
              </a:spcBef>
              <a:spcAft>
                <a:spcPts val="0"/>
              </a:spcAft>
              <a:buSzPts val="1800"/>
              <a:buChar char="⚫"/>
            </a:pPr>
            <a:r>
              <a:rPr lang="en-IN" sz="1800"/>
              <a:t>Booking of Shipment</a:t>
            </a:r>
            <a:endParaRPr/>
          </a:p>
          <a:p>
            <a:pPr indent="-182880" lvl="1" marL="685800" rtl="0" algn="l">
              <a:lnSpc>
                <a:spcPct val="70000"/>
              </a:lnSpc>
              <a:spcBef>
                <a:spcPts val="500"/>
              </a:spcBef>
              <a:spcAft>
                <a:spcPts val="0"/>
              </a:spcAft>
              <a:buSzPts val="1800"/>
              <a:buChar char="⚫"/>
            </a:pPr>
            <a:r>
              <a:rPr lang="en-IN" sz="1800"/>
              <a:t>RFID Scanning</a:t>
            </a:r>
            <a:endParaRPr/>
          </a:p>
          <a:p>
            <a:pPr indent="-182880" lvl="1" marL="685800" rtl="0" algn="l">
              <a:lnSpc>
                <a:spcPct val="70000"/>
              </a:lnSpc>
              <a:spcBef>
                <a:spcPts val="500"/>
              </a:spcBef>
              <a:spcAft>
                <a:spcPts val="0"/>
              </a:spcAft>
              <a:buSzPts val="1800"/>
              <a:buChar char="⚫"/>
            </a:pPr>
            <a:r>
              <a:rPr lang="en-IN" sz="1800"/>
              <a:t>Business Analysis-(Maximizing profits based on user given attribute)</a:t>
            </a:r>
            <a:endParaRPr sz="1800"/>
          </a:p>
          <a:p>
            <a:pPr indent="-182880" lvl="0" marL="182880" rtl="0" algn="l">
              <a:lnSpc>
                <a:spcPct val="70000"/>
              </a:lnSpc>
              <a:spcBef>
                <a:spcPts val="1450"/>
              </a:spcBef>
              <a:spcAft>
                <a:spcPts val="0"/>
              </a:spcAft>
              <a:buSzPts val="1800"/>
              <a:buChar char="⚫"/>
            </a:pPr>
            <a:r>
              <a:rPr lang="en-IN" sz="1800"/>
              <a:t>The Non- Functional Requirements identified for the system are-</a:t>
            </a:r>
            <a:endParaRPr/>
          </a:p>
          <a:p>
            <a:pPr indent="0" lvl="0" marL="0" rtl="0" algn="l">
              <a:lnSpc>
                <a:spcPct val="70000"/>
              </a:lnSpc>
              <a:spcBef>
                <a:spcPts val="1200"/>
              </a:spcBef>
              <a:spcAft>
                <a:spcPts val="0"/>
              </a:spcAft>
              <a:buSzPts val="1800"/>
              <a:buNone/>
            </a:pPr>
            <a:r>
              <a:t/>
            </a:r>
            <a:endParaRPr sz="1800"/>
          </a:p>
          <a:p>
            <a:pPr indent="-182880" lvl="1" marL="685800" rtl="0" algn="l">
              <a:lnSpc>
                <a:spcPct val="70000"/>
              </a:lnSpc>
              <a:spcBef>
                <a:spcPts val="250"/>
              </a:spcBef>
              <a:spcAft>
                <a:spcPts val="0"/>
              </a:spcAft>
              <a:buSzPts val="1800"/>
              <a:buChar char="⚫"/>
            </a:pPr>
            <a:r>
              <a:rPr lang="en-IN" sz="1800"/>
              <a:t>Reliability</a:t>
            </a:r>
            <a:endParaRPr/>
          </a:p>
          <a:p>
            <a:pPr indent="-182880" lvl="1" marL="685800" rtl="0" algn="l">
              <a:lnSpc>
                <a:spcPct val="70000"/>
              </a:lnSpc>
              <a:spcBef>
                <a:spcPts val="500"/>
              </a:spcBef>
              <a:spcAft>
                <a:spcPts val="0"/>
              </a:spcAft>
              <a:buSzPts val="1800"/>
              <a:buChar char="⚫"/>
            </a:pPr>
            <a:r>
              <a:rPr lang="en-IN" sz="1800"/>
              <a:t>Availability</a:t>
            </a:r>
            <a:endParaRPr/>
          </a:p>
          <a:p>
            <a:pPr indent="-182880" lvl="1" marL="685800" rtl="0" algn="l">
              <a:lnSpc>
                <a:spcPct val="70000"/>
              </a:lnSpc>
              <a:spcBef>
                <a:spcPts val="500"/>
              </a:spcBef>
              <a:spcAft>
                <a:spcPts val="0"/>
              </a:spcAft>
              <a:buSzPts val="1800"/>
              <a:buChar char="⚫"/>
            </a:pPr>
            <a:r>
              <a:rPr lang="en-IN" sz="1800"/>
              <a:t>Usability</a:t>
            </a:r>
            <a:endParaRPr/>
          </a:p>
          <a:p>
            <a:pPr indent="-182880" lvl="1" marL="685800" rtl="0" algn="l">
              <a:lnSpc>
                <a:spcPct val="70000"/>
              </a:lnSpc>
              <a:spcBef>
                <a:spcPts val="500"/>
              </a:spcBef>
              <a:spcAft>
                <a:spcPts val="0"/>
              </a:spcAft>
              <a:buSzPts val="1800"/>
              <a:buChar char="⚫"/>
            </a:pPr>
            <a:r>
              <a:rPr lang="en-IN" sz="1800"/>
              <a:t>Security</a:t>
            </a:r>
            <a:endParaRPr sz="1800"/>
          </a:p>
          <a:p>
            <a:pPr indent="-182880" lvl="1" marL="685800" rtl="0" algn="l">
              <a:lnSpc>
                <a:spcPct val="70000"/>
              </a:lnSpc>
              <a:spcBef>
                <a:spcPts val="500"/>
              </a:spcBef>
              <a:spcAft>
                <a:spcPts val="0"/>
              </a:spcAft>
              <a:buSzPts val="1800"/>
              <a:buChar char="⚫"/>
            </a:pPr>
            <a:r>
              <a:rPr lang="en-IN" sz="1800"/>
              <a:t>Integrity</a:t>
            </a:r>
            <a:endParaRPr/>
          </a:p>
          <a:p>
            <a:pPr indent="0" lvl="0" marL="0" rtl="0" algn="l">
              <a:lnSpc>
                <a:spcPct val="70000"/>
              </a:lnSpc>
              <a:spcBef>
                <a:spcPts val="1450"/>
              </a:spcBef>
              <a:spcAft>
                <a:spcPts val="0"/>
              </a:spcAft>
              <a:buSzPts val="1800"/>
              <a:buNone/>
            </a:pPr>
            <a:r>
              <a:t/>
            </a:r>
            <a:endParaRPr sz="1800"/>
          </a:p>
          <a:p>
            <a:pPr indent="0" lvl="0" marL="0" rtl="0" algn="l">
              <a:lnSpc>
                <a:spcPct val="70000"/>
              </a:lnSpc>
              <a:spcBef>
                <a:spcPts val="1200"/>
              </a:spcBef>
              <a:spcAft>
                <a:spcPts val="0"/>
              </a:spcAft>
              <a:buSzPts val="1800"/>
              <a:buNone/>
            </a:pPr>
            <a:r>
              <a:rPr lang="en-IN" sz="1800"/>
              <a:t>Document Link-  </a:t>
            </a:r>
            <a:r>
              <a:rPr lang="en-IN" sz="1800" u="sng">
                <a:solidFill>
                  <a:schemeClr val="hlink"/>
                </a:solidFill>
                <a:hlinkClick r:id="rId3"/>
              </a:rPr>
              <a:t>srs.pdf</a:t>
            </a:r>
            <a:endParaRPr sz="1800"/>
          </a:p>
          <a:p>
            <a:pPr indent="-132080" lvl="0" marL="182880" rtl="0" algn="l">
              <a:lnSpc>
                <a:spcPct val="70000"/>
              </a:lnSpc>
              <a:spcBef>
                <a:spcPts val="1200"/>
              </a:spcBef>
              <a:spcAft>
                <a:spcPts val="0"/>
              </a:spcAft>
              <a:buSzPts val="800"/>
              <a:buNone/>
            </a:pPr>
            <a:r>
              <a:t/>
            </a:r>
            <a:endParaRPr sz="800"/>
          </a:p>
          <a:p>
            <a:pPr indent="-132080" lvl="0" marL="182880" rtl="0" algn="l">
              <a:lnSpc>
                <a:spcPct val="70000"/>
              </a:lnSpc>
              <a:spcBef>
                <a:spcPts val="1200"/>
              </a:spcBef>
              <a:spcAft>
                <a:spcPts val="0"/>
              </a:spcAft>
              <a:buSzPts val="800"/>
              <a:buNone/>
            </a:pPr>
            <a:r>
              <a:t/>
            </a:r>
            <a:endParaRPr sz="800"/>
          </a:p>
          <a:p>
            <a:pPr indent="-132080" lvl="0" marL="182880" rtl="0" algn="l">
              <a:lnSpc>
                <a:spcPct val="70000"/>
              </a:lnSpc>
              <a:spcBef>
                <a:spcPts val="1200"/>
              </a:spcBef>
              <a:spcAft>
                <a:spcPts val="0"/>
              </a:spcAft>
              <a:buSzPts val="800"/>
              <a:buNone/>
            </a:pPr>
            <a:r>
              <a:t/>
            </a:r>
            <a:endParaRPr sz="800"/>
          </a:p>
          <a:p>
            <a:pPr indent="-132080" lvl="0" marL="182880" rtl="0" algn="l">
              <a:lnSpc>
                <a:spcPct val="70000"/>
              </a:lnSpc>
              <a:spcBef>
                <a:spcPts val="1200"/>
              </a:spcBef>
              <a:spcAft>
                <a:spcPts val="0"/>
              </a:spcAft>
              <a:buSzPts val="800"/>
              <a:buNone/>
            </a:pPr>
            <a:r>
              <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Software Design</a:t>
            </a:r>
            <a:endParaRPr/>
          </a:p>
        </p:txBody>
      </p:sp>
      <p:sp>
        <p:nvSpPr>
          <p:cNvPr id="119" name="Google Shape;119;p18"/>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p>
            <a:pPr indent="-182880" lvl="0" marL="182880" rtl="0" algn="l">
              <a:lnSpc>
                <a:spcPct val="90000"/>
              </a:lnSpc>
              <a:spcBef>
                <a:spcPts val="0"/>
              </a:spcBef>
              <a:spcAft>
                <a:spcPts val="0"/>
              </a:spcAft>
              <a:buSzPts val="2000"/>
              <a:buChar char="⚫"/>
            </a:pPr>
            <a:r>
              <a:rPr lang="en-IN"/>
              <a:t>These are the following software documents developed for the proposed system. SDD Link - </a:t>
            </a:r>
            <a:r>
              <a:rPr lang="en-IN" u="sng">
                <a:solidFill>
                  <a:schemeClr val="hlink"/>
                </a:solidFill>
                <a:hlinkClick r:id="rId3"/>
              </a:rPr>
              <a:t>sdd.pdf</a:t>
            </a:r>
            <a:endParaRPr/>
          </a:p>
          <a:p>
            <a:pPr indent="-182880" lvl="0" marL="182880" rtl="0" algn="l">
              <a:lnSpc>
                <a:spcPct val="90000"/>
              </a:lnSpc>
              <a:spcBef>
                <a:spcPts val="1200"/>
              </a:spcBef>
              <a:spcAft>
                <a:spcPts val="0"/>
              </a:spcAft>
              <a:buSzPts val="2000"/>
              <a:buChar char="⚫"/>
            </a:pPr>
            <a:r>
              <a:rPr lang="en-IN"/>
              <a:t>Use Case Diagram-</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0" lvl="0" marL="0" rtl="0" algn="l">
              <a:lnSpc>
                <a:spcPct val="90000"/>
              </a:lnSpc>
              <a:spcBef>
                <a:spcPts val="1200"/>
              </a:spcBef>
              <a:spcAft>
                <a:spcPts val="0"/>
              </a:spcAft>
              <a:buSzPts val="2000"/>
              <a:buNone/>
            </a:pPr>
            <a:r>
              <a:t/>
            </a:r>
            <a:endParaRPr/>
          </a:p>
        </p:txBody>
      </p:sp>
      <p:pic>
        <p:nvPicPr>
          <p:cNvPr id="120" name="Google Shape;120;p18"/>
          <p:cNvPicPr preferRelativeResize="0"/>
          <p:nvPr/>
        </p:nvPicPr>
        <p:blipFill rotWithShape="1">
          <a:blip r:embed="rId4">
            <a:alphaModFix/>
          </a:blip>
          <a:srcRect b="0" l="0" r="0" t="0"/>
          <a:stretch/>
        </p:blipFill>
        <p:spPr>
          <a:xfrm>
            <a:off x="4427698" y="2239108"/>
            <a:ext cx="5739871" cy="34751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Software Design</a:t>
            </a:r>
            <a:endParaRPr/>
          </a:p>
        </p:txBody>
      </p:sp>
      <p:sp>
        <p:nvSpPr>
          <p:cNvPr id="126" name="Google Shape;126;p19"/>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p>
            <a:pPr indent="-182880" lvl="0" marL="182880" rtl="0" algn="l">
              <a:lnSpc>
                <a:spcPct val="90000"/>
              </a:lnSpc>
              <a:spcBef>
                <a:spcPts val="0"/>
              </a:spcBef>
              <a:spcAft>
                <a:spcPts val="0"/>
              </a:spcAft>
              <a:buSzPts val="2000"/>
              <a:buChar char="⚫"/>
            </a:pPr>
            <a:r>
              <a:rPr lang="en-IN"/>
              <a:t>These are the following software documents developed for the proposed system.</a:t>
            </a:r>
            <a:endParaRPr/>
          </a:p>
          <a:p>
            <a:pPr indent="-182880" lvl="0" marL="182880" rtl="0" algn="l">
              <a:lnSpc>
                <a:spcPct val="90000"/>
              </a:lnSpc>
              <a:spcBef>
                <a:spcPts val="1200"/>
              </a:spcBef>
              <a:spcAft>
                <a:spcPts val="0"/>
              </a:spcAft>
              <a:buSzPts val="2000"/>
              <a:buChar char="⚫"/>
            </a:pPr>
            <a:r>
              <a:rPr lang="en-IN"/>
              <a:t>Database Schema Diagram-</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0" lvl="0" marL="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0" lvl="0" marL="0" rtl="0" algn="l">
              <a:lnSpc>
                <a:spcPct val="90000"/>
              </a:lnSpc>
              <a:spcBef>
                <a:spcPts val="1200"/>
              </a:spcBef>
              <a:spcAft>
                <a:spcPts val="0"/>
              </a:spcAft>
              <a:buSzPts val="2000"/>
              <a:buNone/>
            </a:pPr>
            <a:r>
              <a:t/>
            </a:r>
            <a:endParaRPr/>
          </a:p>
        </p:txBody>
      </p:sp>
      <p:pic>
        <p:nvPicPr>
          <p:cNvPr id="127" name="Google Shape;127;p19"/>
          <p:cNvPicPr preferRelativeResize="0"/>
          <p:nvPr/>
        </p:nvPicPr>
        <p:blipFill rotWithShape="1">
          <a:blip r:embed="rId3">
            <a:alphaModFix/>
          </a:blip>
          <a:srcRect b="0" l="0" r="0" t="0"/>
          <a:stretch/>
        </p:blipFill>
        <p:spPr>
          <a:xfrm>
            <a:off x="4302120" y="2168770"/>
            <a:ext cx="6365879" cy="3523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Software Design</a:t>
            </a:r>
            <a:endParaRPr/>
          </a:p>
        </p:txBody>
      </p:sp>
      <p:sp>
        <p:nvSpPr>
          <p:cNvPr id="133" name="Google Shape;133;p20"/>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000"/>
              <a:buNone/>
            </a:pPr>
            <a:r>
              <a:t/>
            </a:r>
            <a:endParaRPr/>
          </a:p>
          <a:p>
            <a:pPr indent="-182880" lvl="0" marL="182880" rtl="0" algn="l">
              <a:lnSpc>
                <a:spcPct val="90000"/>
              </a:lnSpc>
              <a:spcBef>
                <a:spcPts val="1200"/>
              </a:spcBef>
              <a:spcAft>
                <a:spcPts val="0"/>
              </a:spcAft>
              <a:buSzPts val="2000"/>
              <a:buChar char="⚫"/>
            </a:pPr>
            <a:r>
              <a:rPr lang="en-IN"/>
              <a:t>Architecture-</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0" lvl="0" marL="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0" lvl="0" marL="0" rtl="0" algn="l">
              <a:lnSpc>
                <a:spcPct val="90000"/>
              </a:lnSpc>
              <a:spcBef>
                <a:spcPts val="1200"/>
              </a:spcBef>
              <a:spcAft>
                <a:spcPts val="0"/>
              </a:spcAft>
              <a:buSzPts val="2000"/>
              <a:buNone/>
            </a:pPr>
            <a:r>
              <a:t/>
            </a:r>
            <a:endParaRPr/>
          </a:p>
        </p:txBody>
      </p:sp>
      <p:pic>
        <p:nvPicPr>
          <p:cNvPr id="134" name="Google Shape;134;p20"/>
          <p:cNvPicPr preferRelativeResize="0"/>
          <p:nvPr/>
        </p:nvPicPr>
        <p:blipFill rotWithShape="1">
          <a:blip r:embed="rId3">
            <a:alphaModFix/>
          </a:blip>
          <a:srcRect b="0" l="0" r="0" t="0"/>
          <a:stretch/>
        </p:blipFill>
        <p:spPr>
          <a:xfrm>
            <a:off x="4477117" y="2334725"/>
            <a:ext cx="5934075" cy="2657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Software Design</a:t>
            </a:r>
            <a:endParaRPr/>
          </a:p>
        </p:txBody>
      </p:sp>
      <p:sp>
        <p:nvSpPr>
          <p:cNvPr id="140" name="Google Shape;140;p21"/>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000"/>
              <a:buNone/>
            </a:pPr>
            <a:r>
              <a:t/>
            </a:r>
            <a:endParaRPr/>
          </a:p>
          <a:p>
            <a:pPr indent="-182880" lvl="0" marL="182880" rtl="0" algn="l">
              <a:lnSpc>
                <a:spcPct val="90000"/>
              </a:lnSpc>
              <a:spcBef>
                <a:spcPts val="1200"/>
              </a:spcBef>
              <a:spcAft>
                <a:spcPts val="0"/>
              </a:spcAft>
              <a:buSzPts val="2000"/>
              <a:buChar char="⚫"/>
            </a:pPr>
            <a:r>
              <a:rPr lang="en-IN"/>
              <a:t>Architecture-</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0" lvl="0" marL="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0" lvl="0" marL="0" rtl="0" algn="l">
              <a:lnSpc>
                <a:spcPct val="90000"/>
              </a:lnSpc>
              <a:spcBef>
                <a:spcPts val="1200"/>
              </a:spcBef>
              <a:spcAft>
                <a:spcPts val="0"/>
              </a:spcAft>
              <a:buSzPts val="2000"/>
              <a:buNone/>
            </a:pPr>
            <a:r>
              <a:t/>
            </a:r>
            <a:endParaRPr/>
          </a:p>
        </p:txBody>
      </p:sp>
      <p:pic>
        <p:nvPicPr>
          <p:cNvPr id="141" name="Google Shape;141;p21"/>
          <p:cNvPicPr preferRelativeResize="0"/>
          <p:nvPr/>
        </p:nvPicPr>
        <p:blipFill rotWithShape="1">
          <a:blip r:embed="rId3">
            <a:alphaModFix/>
          </a:blip>
          <a:srcRect b="0" l="0" r="0" t="0"/>
          <a:stretch/>
        </p:blipFill>
        <p:spPr>
          <a:xfrm>
            <a:off x="4634279" y="2644287"/>
            <a:ext cx="5924550" cy="264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