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rbel-bold.fntdata"/><Relationship Id="rId10" Type="http://schemas.openxmlformats.org/officeDocument/2006/relationships/slide" Target="slides/slide5.xml"/><Relationship Id="rId21" Type="http://schemas.openxmlformats.org/officeDocument/2006/relationships/font" Target="fonts/Corbel-regular.fntdata"/><Relationship Id="rId13" Type="http://schemas.openxmlformats.org/officeDocument/2006/relationships/slide" Target="slides/slide8.xml"/><Relationship Id="rId24" Type="http://schemas.openxmlformats.org/officeDocument/2006/relationships/font" Target="fonts/Corbel-boldItalic.fntdata"/><Relationship Id="rId12" Type="http://schemas.openxmlformats.org/officeDocument/2006/relationships/slide" Target="slides/slide7.xml"/><Relationship Id="rId23"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mp.pdf"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d.pdf"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d.pdf"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367482" y="-689379"/>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en-IN"/>
              <a:t>Cargo Tracing and Business Analysis</a:t>
            </a:r>
            <a:endParaRPr/>
          </a:p>
        </p:txBody>
      </p:sp>
      <p:sp>
        <p:nvSpPr>
          <p:cNvPr id="89" name="Google Shape;89;p13"/>
          <p:cNvSpPr txBox="1"/>
          <p:nvPr>
            <p:ph idx="1" type="subTitle"/>
          </p:nvPr>
        </p:nvSpPr>
        <p:spPr>
          <a:xfrm>
            <a:off x="367483" y="2869163"/>
            <a:ext cx="9598152" cy="31374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en-IN"/>
              <a:t>Group Id – 23</a:t>
            </a:r>
            <a:endParaRPr/>
          </a:p>
          <a:p>
            <a:pPr indent="0" lvl="0" marL="0" rtl="0" algn="l">
              <a:lnSpc>
                <a:spcPct val="90000"/>
              </a:lnSpc>
              <a:spcBef>
                <a:spcPts val="1200"/>
              </a:spcBef>
              <a:spcAft>
                <a:spcPts val="0"/>
              </a:spcAft>
              <a:buSzPts val="2200"/>
              <a:buNone/>
            </a:pPr>
            <a:r>
              <a:rPr lang="en-IN"/>
              <a:t>Guide- Prof Kiran Kumari</a:t>
            </a:r>
            <a:endParaRPr/>
          </a:p>
          <a:p>
            <a:pPr indent="0" lvl="0" marL="0" rtl="0" algn="l">
              <a:lnSpc>
                <a:spcPct val="90000"/>
              </a:lnSpc>
              <a:spcBef>
                <a:spcPts val="1200"/>
              </a:spcBef>
              <a:spcAft>
                <a:spcPts val="0"/>
              </a:spcAft>
              <a:buSzPts val="2200"/>
              <a:buNone/>
            </a:pPr>
            <a:r>
              <a:rPr lang="en-IN"/>
              <a:t>                                                                                Members-</a:t>
            </a:r>
            <a:endParaRPr/>
          </a:p>
          <a:p>
            <a:pPr indent="0" lvl="0" marL="0" rtl="0" algn="l">
              <a:lnSpc>
                <a:spcPct val="90000"/>
              </a:lnSpc>
              <a:spcBef>
                <a:spcPts val="1200"/>
              </a:spcBef>
              <a:spcAft>
                <a:spcPts val="0"/>
              </a:spcAft>
              <a:buSzPts val="2200"/>
              <a:buNone/>
            </a:pPr>
            <a:r>
              <a:rPr lang="en-IN"/>
              <a:t>                                                                                1514068 – Saurabh Baj</a:t>
            </a:r>
            <a:endParaRPr/>
          </a:p>
          <a:p>
            <a:pPr indent="0" lvl="0" marL="0" rtl="0" algn="l">
              <a:lnSpc>
                <a:spcPct val="90000"/>
              </a:lnSpc>
              <a:spcBef>
                <a:spcPts val="1200"/>
              </a:spcBef>
              <a:spcAft>
                <a:spcPts val="0"/>
              </a:spcAft>
              <a:buSzPts val="2200"/>
              <a:buNone/>
            </a:pPr>
            <a:r>
              <a:rPr lang="en-IN"/>
              <a:t>                                                                                1514074 – Niyati Daftary</a:t>
            </a:r>
            <a:endParaRPr/>
          </a:p>
          <a:p>
            <a:pPr indent="0" lvl="0" marL="0" rtl="0" algn="l">
              <a:lnSpc>
                <a:spcPct val="90000"/>
              </a:lnSpc>
              <a:spcBef>
                <a:spcPts val="1200"/>
              </a:spcBef>
              <a:spcAft>
                <a:spcPts val="0"/>
              </a:spcAft>
              <a:buSzPts val="2200"/>
              <a:buNone/>
            </a:pPr>
            <a:r>
              <a:rPr lang="en-IN"/>
              <a:t>                                                                                1514080 – Jayesh Gaur</a:t>
            </a:r>
            <a:endParaRPr/>
          </a:p>
          <a:p>
            <a:pPr indent="0" lvl="0" marL="0" rtl="0" algn="l">
              <a:lnSpc>
                <a:spcPct val="90000"/>
              </a:lnSpc>
              <a:spcBef>
                <a:spcPts val="1200"/>
              </a:spcBef>
              <a:spcAft>
                <a:spcPts val="0"/>
              </a:spcAft>
              <a:buSzPts val="2200"/>
              <a:buNone/>
            </a:pPr>
            <a:r>
              <a:rPr lang="en-IN"/>
              <a:t>                                                                                1514085 – Aditya Jawalikar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Project Management Plan</a:t>
            </a:r>
            <a:endParaRPr/>
          </a:p>
        </p:txBody>
      </p:sp>
      <p:sp>
        <p:nvSpPr>
          <p:cNvPr id="147" name="Google Shape;147;p2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SPMP Link- </a:t>
            </a:r>
            <a:r>
              <a:rPr lang="en-IN" u="sng">
                <a:solidFill>
                  <a:schemeClr val="hlink"/>
                </a:solidFill>
                <a:hlinkClick r:id="rId3"/>
              </a:rPr>
              <a:t>spmp.pdf</a:t>
            </a:r>
            <a:endParaRPr/>
          </a:p>
          <a:p>
            <a:pPr indent="-182880" lvl="0" marL="182880" rtl="0" algn="l">
              <a:lnSpc>
                <a:spcPct val="90000"/>
              </a:lnSpc>
              <a:spcBef>
                <a:spcPts val="1200"/>
              </a:spcBef>
              <a:spcAft>
                <a:spcPts val="0"/>
              </a:spcAft>
              <a:buSzPts val="2000"/>
              <a:buChar char="⚫"/>
            </a:pPr>
            <a:r>
              <a:rPr lang="en-IN"/>
              <a:t>Time Line Chart-</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48" name="Google Shape;148;p22"/>
          <p:cNvPicPr preferRelativeResize="0"/>
          <p:nvPr/>
        </p:nvPicPr>
        <p:blipFill rotWithShape="1">
          <a:blip r:embed="rId4">
            <a:alphaModFix/>
          </a:blip>
          <a:srcRect b="0" l="0" r="0" t="0"/>
          <a:stretch/>
        </p:blipFill>
        <p:spPr>
          <a:xfrm>
            <a:off x="3747581" y="1805178"/>
            <a:ext cx="7874576"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Project Management Plan</a:t>
            </a:r>
            <a:endParaRPr/>
          </a:p>
        </p:txBody>
      </p:sp>
      <p:sp>
        <p:nvSpPr>
          <p:cNvPr id="154" name="Google Shape;154;p2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Roles and Responsibilities-</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55" name="Google Shape;155;p23"/>
          <p:cNvPicPr preferRelativeResize="0"/>
          <p:nvPr/>
        </p:nvPicPr>
        <p:blipFill rotWithShape="1">
          <a:blip r:embed="rId3">
            <a:alphaModFix/>
          </a:blip>
          <a:srcRect b="0" l="0" r="0" t="0"/>
          <a:stretch/>
        </p:blipFill>
        <p:spPr>
          <a:xfrm>
            <a:off x="4945497" y="1629508"/>
            <a:ext cx="4806637" cy="4209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sp>
        <p:nvSpPr>
          <p:cNvPr id="161" name="Google Shape;161;p24"/>
          <p:cNvSpPr txBox="1"/>
          <p:nvPr>
            <p:ph idx="1" type="body"/>
          </p:nvPr>
        </p:nvSpPr>
        <p:spPr>
          <a:xfrm>
            <a:off x="3869268" y="864108"/>
            <a:ext cx="7315200" cy="5261084"/>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STD Link -  </a:t>
            </a:r>
            <a:r>
              <a:rPr lang="en-IN" u="sng">
                <a:solidFill>
                  <a:schemeClr val="hlink"/>
                </a:solidFill>
                <a:hlinkClick r:id="rId3"/>
              </a:rPr>
              <a:t>std.pdf</a:t>
            </a:r>
            <a:endParaRPr/>
          </a:p>
          <a:p>
            <a:pPr indent="-182880" lvl="0" marL="182880" rtl="0" algn="l">
              <a:lnSpc>
                <a:spcPct val="90000"/>
              </a:lnSpc>
              <a:spcBef>
                <a:spcPts val="1200"/>
              </a:spcBef>
              <a:spcAft>
                <a:spcPts val="0"/>
              </a:spcAft>
              <a:buSzPts val="2000"/>
              <a:buChar char="⚫"/>
            </a:pPr>
            <a:r>
              <a:rPr lang="en-IN"/>
              <a:t>We have developed many test cases. Some of them are shown below-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62" name="Google Shape;162;p24"/>
          <p:cNvPicPr preferRelativeResize="0"/>
          <p:nvPr/>
        </p:nvPicPr>
        <p:blipFill rotWithShape="1">
          <a:blip r:embed="rId4">
            <a:alphaModFix/>
          </a:blip>
          <a:srcRect b="0" l="0" r="0" t="0"/>
          <a:stretch/>
        </p:blipFill>
        <p:spPr>
          <a:xfrm>
            <a:off x="4985971" y="2575780"/>
            <a:ext cx="4705350" cy="301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sp>
        <p:nvSpPr>
          <p:cNvPr id="168" name="Google Shape;168;p25"/>
          <p:cNvSpPr txBox="1"/>
          <p:nvPr>
            <p:ph idx="1" type="body"/>
          </p:nvPr>
        </p:nvSpPr>
        <p:spPr>
          <a:xfrm>
            <a:off x="3869268" y="864108"/>
            <a:ext cx="7315200" cy="52610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pic>
        <p:nvPicPr>
          <p:cNvPr id="169" name="Google Shape;169;p25"/>
          <p:cNvPicPr preferRelativeResize="0"/>
          <p:nvPr/>
        </p:nvPicPr>
        <p:blipFill rotWithShape="1">
          <a:blip r:embed="rId3">
            <a:alphaModFix/>
          </a:blip>
          <a:srcRect b="0" l="0" r="0" t="0"/>
          <a:stretch/>
        </p:blipFill>
        <p:spPr>
          <a:xfrm>
            <a:off x="4744549" y="1085484"/>
            <a:ext cx="5407636" cy="43985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Test Cases</a:t>
            </a:r>
            <a:endParaRPr/>
          </a:p>
        </p:txBody>
      </p:sp>
      <p:pic>
        <p:nvPicPr>
          <p:cNvPr id="175" name="Google Shape;175;p26"/>
          <p:cNvPicPr preferRelativeResize="0"/>
          <p:nvPr>
            <p:ph idx="1" type="body"/>
          </p:nvPr>
        </p:nvPicPr>
        <p:blipFill rotWithShape="1">
          <a:blip r:embed="rId3">
            <a:alphaModFix/>
          </a:blip>
          <a:srcRect b="0" l="0" r="0" t="0"/>
          <a:stretch/>
        </p:blipFill>
        <p:spPr>
          <a:xfrm>
            <a:off x="4661820" y="863600"/>
            <a:ext cx="5729035" cy="512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t/>
            </a:r>
            <a:endParaRPr/>
          </a:p>
        </p:txBody>
      </p:sp>
      <p:pic>
        <p:nvPicPr>
          <p:cNvPr descr="Image result for thank you" id="181" name="Google Shape;181;p27"/>
          <p:cNvPicPr preferRelativeResize="0"/>
          <p:nvPr>
            <p:ph idx="1" type="body"/>
          </p:nvPr>
        </p:nvPicPr>
        <p:blipFill rotWithShape="1">
          <a:blip r:embed="rId3">
            <a:alphaModFix/>
          </a:blip>
          <a:srcRect b="0" l="0" r="0" t="0"/>
          <a:stretch/>
        </p:blipFill>
        <p:spPr>
          <a:xfrm>
            <a:off x="3868738" y="991791"/>
            <a:ext cx="7315200" cy="48648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Problem Definition</a:t>
            </a:r>
            <a:endParaRPr/>
          </a:p>
        </p:txBody>
      </p:sp>
      <p:sp>
        <p:nvSpPr>
          <p:cNvPr id="95" name="Google Shape;95;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Due to globalization, the industries are achieving business growth in no matter of time. The sellers are producing goods in one country and selling the same in other country, thus by making huge profits. The existing system was inefficient due to use of barcode.</a:t>
            </a:r>
            <a:endParaRPr/>
          </a:p>
          <a:p>
            <a:pPr indent="-182880" lvl="0" marL="182880" rtl="0" algn="l">
              <a:lnSpc>
                <a:spcPct val="90000"/>
              </a:lnSpc>
              <a:spcBef>
                <a:spcPts val="1200"/>
              </a:spcBef>
              <a:spcAft>
                <a:spcPts val="0"/>
              </a:spcAft>
              <a:buSzPts val="2000"/>
              <a:buChar char="⚫"/>
            </a:pPr>
            <a:r>
              <a:rPr lang="en-IN"/>
              <a:t>Cargo Tracing and Business analysis is a proposed system which will help the sellers to trace their goods while also giving the business analysis to them to help them in important business policies.</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2918" y="1123837"/>
            <a:ext cx="3126385"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Overview </a:t>
            </a:r>
            <a:br>
              <a:rPr lang="en-IN"/>
            </a:br>
            <a:r>
              <a:rPr lang="en-IN"/>
              <a:t>Of Implementation</a:t>
            </a:r>
            <a:endParaRPr/>
          </a:p>
        </p:txBody>
      </p:sp>
      <p:sp>
        <p:nvSpPr>
          <p:cNvPr id="101" name="Google Shape;101;p15"/>
          <p:cNvSpPr txBox="1"/>
          <p:nvPr>
            <p:ph idx="1" type="body"/>
          </p:nvPr>
        </p:nvSpPr>
        <p:spPr>
          <a:xfrm>
            <a:off x="3644348" y="728869"/>
            <a:ext cx="7540120" cy="5353879"/>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200"/>
              <a:buChar char="⚫"/>
            </a:pPr>
            <a:r>
              <a:rPr lang="en-IN" sz="2200"/>
              <a:t>Literature Survey.</a:t>
            </a:r>
            <a:endParaRPr/>
          </a:p>
          <a:p>
            <a:pPr indent="-182880" lvl="0" marL="182880" rtl="0" algn="l">
              <a:lnSpc>
                <a:spcPct val="90000"/>
              </a:lnSpc>
              <a:spcBef>
                <a:spcPts val="1200"/>
              </a:spcBef>
              <a:spcAft>
                <a:spcPts val="0"/>
              </a:spcAft>
              <a:buSzPts val="2200"/>
              <a:buChar char="⚫"/>
            </a:pPr>
            <a:r>
              <a:rPr lang="en-IN" sz="2200"/>
              <a:t>SRS Documentation.</a:t>
            </a:r>
            <a:endParaRPr/>
          </a:p>
          <a:p>
            <a:pPr indent="-182880" lvl="0" marL="182880" rtl="0" algn="l">
              <a:lnSpc>
                <a:spcPct val="90000"/>
              </a:lnSpc>
              <a:spcBef>
                <a:spcPts val="1200"/>
              </a:spcBef>
              <a:spcAft>
                <a:spcPts val="0"/>
              </a:spcAft>
              <a:buSzPts val="2200"/>
              <a:buChar char="⚫"/>
            </a:pPr>
            <a:r>
              <a:rPr lang="en-IN" sz="2200"/>
              <a:t>SDD Documentation along with Rough Designing of User Interface of web portal.</a:t>
            </a:r>
            <a:endParaRPr/>
          </a:p>
          <a:p>
            <a:pPr indent="-43179" lvl="0" marL="182880" rtl="0" algn="l">
              <a:lnSpc>
                <a:spcPct val="90000"/>
              </a:lnSpc>
              <a:spcBef>
                <a:spcPts val="1200"/>
              </a:spcBef>
              <a:spcAft>
                <a:spcPts val="0"/>
              </a:spcAft>
              <a:buSzPts val="2200"/>
              <a:buNone/>
            </a:pPr>
            <a:r>
              <a:t/>
            </a:r>
            <a:endParaRPr sz="2200"/>
          </a:p>
          <a:p>
            <a:pPr indent="-55879" lvl="0" marL="182880" rtl="0" algn="l">
              <a:lnSpc>
                <a:spcPct val="90000"/>
              </a:lnSpc>
              <a:spcBef>
                <a:spcPts val="12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52918" y="1123837"/>
            <a:ext cx="3126385"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Overview </a:t>
            </a:r>
            <a:br>
              <a:rPr lang="en-IN"/>
            </a:br>
            <a:r>
              <a:rPr lang="en-IN"/>
              <a:t>Of Implementation</a:t>
            </a:r>
            <a:endParaRPr/>
          </a:p>
        </p:txBody>
      </p:sp>
      <p:sp>
        <p:nvSpPr>
          <p:cNvPr id="107" name="Google Shape;107;p16"/>
          <p:cNvSpPr txBox="1"/>
          <p:nvPr>
            <p:ph idx="1" type="body"/>
          </p:nvPr>
        </p:nvSpPr>
        <p:spPr>
          <a:xfrm>
            <a:off x="3644348" y="728869"/>
            <a:ext cx="7540120" cy="5353879"/>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Database tables formulation along with the documentations.</a:t>
            </a:r>
            <a:endParaRPr/>
          </a:p>
          <a:p>
            <a:pPr indent="-182880" lvl="0" marL="182880" rtl="0" algn="l">
              <a:lnSpc>
                <a:spcPct val="90000"/>
              </a:lnSpc>
              <a:spcBef>
                <a:spcPts val="1200"/>
              </a:spcBef>
              <a:spcAft>
                <a:spcPts val="0"/>
              </a:spcAft>
              <a:buSzPts val="2000"/>
              <a:buChar char="⚫"/>
            </a:pPr>
            <a:r>
              <a:rPr lang="en-IN"/>
              <a:t>SPMP documentation along with  the Risk Identification.</a:t>
            </a:r>
            <a:endParaRPr/>
          </a:p>
          <a:p>
            <a:pPr indent="-182880" lvl="0" marL="182880" rtl="0" algn="l">
              <a:lnSpc>
                <a:spcPct val="90000"/>
              </a:lnSpc>
              <a:spcBef>
                <a:spcPts val="1200"/>
              </a:spcBef>
              <a:spcAft>
                <a:spcPts val="0"/>
              </a:spcAft>
              <a:buSzPts val="2000"/>
              <a:buChar char="⚫"/>
            </a:pPr>
            <a:r>
              <a:rPr lang="en-IN"/>
              <a:t>STD documentation along with the Web Portal Designing.</a:t>
            </a:r>
            <a:endParaRPr/>
          </a:p>
          <a:p>
            <a:pPr indent="-182880" lvl="0" marL="182880" rtl="0" algn="l">
              <a:lnSpc>
                <a:spcPct val="90000"/>
              </a:lnSpc>
              <a:spcBef>
                <a:spcPts val="1200"/>
              </a:spcBef>
              <a:spcAft>
                <a:spcPts val="0"/>
              </a:spcAft>
              <a:buSzPts val="2000"/>
              <a:buChar char="⚫"/>
            </a:pPr>
            <a:r>
              <a:rPr lang="en-IN"/>
              <a:t>An android Application for the system has been proposed by implemented the User Interface.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Requirement Specification</a:t>
            </a:r>
            <a:endParaRPr/>
          </a:p>
        </p:txBody>
      </p:sp>
      <p:sp>
        <p:nvSpPr>
          <p:cNvPr id="113" name="Google Shape;113;p17"/>
          <p:cNvSpPr txBox="1"/>
          <p:nvPr>
            <p:ph idx="1" type="body"/>
          </p:nvPr>
        </p:nvSpPr>
        <p:spPr>
          <a:xfrm>
            <a:off x="3842763" y="740863"/>
            <a:ext cx="7315200" cy="5222615"/>
          </a:xfrm>
          <a:prstGeom prst="rect">
            <a:avLst/>
          </a:prstGeom>
          <a:noFill/>
          <a:ln>
            <a:noFill/>
          </a:ln>
        </p:spPr>
        <p:txBody>
          <a:bodyPr anchorCtr="0" anchor="ctr" bIns="45700" lIns="91425" spcFirstLastPara="1" rIns="91425" wrap="square" tIns="45700">
            <a:noAutofit/>
          </a:bodyPr>
          <a:lstStyle/>
          <a:p>
            <a:pPr indent="-132080" lvl="0" marL="182880" rtl="0" algn="l">
              <a:lnSpc>
                <a:spcPct val="70000"/>
              </a:lnSpc>
              <a:spcBef>
                <a:spcPts val="0"/>
              </a:spcBef>
              <a:spcAft>
                <a:spcPts val="0"/>
              </a:spcAft>
              <a:buSzPts val="800"/>
              <a:buNone/>
            </a:pPr>
            <a:r>
              <a:t/>
            </a:r>
            <a:endParaRPr sz="800"/>
          </a:p>
          <a:p>
            <a:pPr indent="0" lvl="0" marL="0" rtl="0" algn="l">
              <a:lnSpc>
                <a:spcPct val="70000"/>
              </a:lnSpc>
              <a:spcBef>
                <a:spcPts val="1200"/>
              </a:spcBef>
              <a:spcAft>
                <a:spcPts val="0"/>
              </a:spcAft>
              <a:buSzPts val="800"/>
              <a:buNone/>
            </a:pPr>
            <a:r>
              <a:t/>
            </a:r>
            <a:endParaRPr sz="800"/>
          </a:p>
          <a:p>
            <a:pPr indent="-182880" lvl="0" marL="182880" rtl="0" algn="l">
              <a:lnSpc>
                <a:spcPct val="70000"/>
              </a:lnSpc>
              <a:spcBef>
                <a:spcPts val="1200"/>
              </a:spcBef>
              <a:spcAft>
                <a:spcPts val="0"/>
              </a:spcAft>
              <a:buSzPts val="1800"/>
              <a:buChar char="⚫"/>
            </a:pPr>
            <a:r>
              <a:rPr lang="en-IN" sz="1800"/>
              <a:t>Functional Requirements identified for our system are as below-</a:t>
            </a:r>
            <a:endParaRPr/>
          </a:p>
          <a:p>
            <a:pPr indent="-182880" lvl="1" marL="685800" rtl="0" algn="l">
              <a:lnSpc>
                <a:spcPct val="70000"/>
              </a:lnSpc>
              <a:spcBef>
                <a:spcPts val="250"/>
              </a:spcBef>
              <a:spcAft>
                <a:spcPts val="0"/>
              </a:spcAft>
              <a:buSzPts val="1800"/>
              <a:buChar char="⚫"/>
            </a:pPr>
            <a:r>
              <a:rPr lang="en-IN" sz="1800"/>
              <a:t>Registration </a:t>
            </a:r>
            <a:endParaRPr/>
          </a:p>
          <a:p>
            <a:pPr indent="-182880" lvl="1" marL="685800" rtl="0" algn="l">
              <a:lnSpc>
                <a:spcPct val="70000"/>
              </a:lnSpc>
              <a:spcBef>
                <a:spcPts val="500"/>
              </a:spcBef>
              <a:spcAft>
                <a:spcPts val="0"/>
              </a:spcAft>
              <a:buSzPts val="1800"/>
              <a:buChar char="⚫"/>
            </a:pPr>
            <a:r>
              <a:rPr lang="en-IN" sz="1800"/>
              <a:t>Login</a:t>
            </a:r>
            <a:endParaRPr/>
          </a:p>
          <a:p>
            <a:pPr indent="-182880" lvl="1" marL="685800" rtl="0" algn="l">
              <a:lnSpc>
                <a:spcPct val="70000"/>
              </a:lnSpc>
              <a:spcBef>
                <a:spcPts val="500"/>
              </a:spcBef>
              <a:spcAft>
                <a:spcPts val="0"/>
              </a:spcAft>
              <a:buSzPts val="1800"/>
              <a:buChar char="⚫"/>
            </a:pPr>
            <a:r>
              <a:rPr lang="en-IN" sz="1800"/>
              <a:t>Tracing</a:t>
            </a:r>
            <a:endParaRPr/>
          </a:p>
          <a:p>
            <a:pPr indent="-182880" lvl="1" marL="685800" rtl="0" algn="l">
              <a:lnSpc>
                <a:spcPct val="70000"/>
              </a:lnSpc>
              <a:spcBef>
                <a:spcPts val="500"/>
              </a:spcBef>
              <a:spcAft>
                <a:spcPts val="0"/>
              </a:spcAft>
              <a:buSzPts val="1800"/>
              <a:buChar char="⚫"/>
            </a:pPr>
            <a:r>
              <a:rPr lang="en-IN" sz="1800"/>
              <a:t>Booking of Shipment</a:t>
            </a:r>
            <a:endParaRPr/>
          </a:p>
          <a:p>
            <a:pPr indent="-182880" lvl="1" marL="685800" rtl="0" algn="l">
              <a:lnSpc>
                <a:spcPct val="70000"/>
              </a:lnSpc>
              <a:spcBef>
                <a:spcPts val="500"/>
              </a:spcBef>
              <a:spcAft>
                <a:spcPts val="0"/>
              </a:spcAft>
              <a:buSzPts val="1800"/>
              <a:buChar char="⚫"/>
            </a:pPr>
            <a:r>
              <a:rPr lang="en-IN" sz="1800"/>
              <a:t>RFID Scanning</a:t>
            </a:r>
            <a:endParaRPr/>
          </a:p>
          <a:p>
            <a:pPr indent="-182880" lvl="1" marL="685800" rtl="0" algn="l">
              <a:lnSpc>
                <a:spcPct val="70000"/>
              </a:lnSpc>
              <a:spcBef>
                <a:spcPts val="500"/>
              </a:spcBef>
              <a:spcAft>
                <a:spcPts val="0"/>
              </a:spcAft>
              <a:buSzPts val="1800"/>
              <a:buChar char="⚫"/>
            </a:pPr>
            <a:r>
              <a:rPr lang="en-IN" sz="1800"/>
              <a:t>Business Analysis-(Maximizing profits based on user given attribute)</a:t>
            </a:r>
            <a:endParaRPr sz="1800"/>
          </a:p>
          <a:p>
            <a:pPr indent="-182880" lvl="0" marL="182880" rtl="0" algn="l">
              <a:lnSpc>
                <a:spcPct val="70000"/>
              </a:lnSpc>
              <a:spcBef>
                <a:spcPts val="1450"/>
              </a:spcBef>
              <a:spcAft>
                <a:spcPts val="0"/>
              </a:spcAft>
              <a:buSzPts val="1800"/>
              <a:buChar char="⚫"/>
            </a:pPr>
            <a:r>
              <a:rPr lang="en-IN" sz="1800"/>
              <a:t>The Non- Functional Requirements identified for the system are-</a:t>
            </a:r>
            <a:endParaRPr/>
          </a:p>
          <a:p>
            <a:pPr indent="0" lvl="0" marL="0" rtl="0" algn="l">
              <a:lnSpc>
                <a:spcPct val="70000"/>
              </a:lnSpc>
              <a:spcBef>
                <a:spcPts val="1200"/>
              </a:spcBef>
              <a:spcAft>
                <a:spcPts val="0"/>
              </a:spcAft>
              <a:buSzPts val="1800"/>
              <a:buNone/>
            </a:pPr>
            <a:r>
              <a:t/>
            </a:r>
            <a:endParaRPr sz="1800"/>
          </a:p>
          <a:p>
            <a:pPr indent="-182880" lvl="1" marL="685800" rtl="0" algn="l">
              <a:lnSpc>
                <a:spcPct val="70000"/>
              </a:lnSpc>
              <a:spcBef>
                <a:spcPts val="250"/>
              </a:spcBef>
              <a:spcAft>
                <a:spcPts val="0"/>
              </a:spcAft>
              <a:buSzPts val="1800"/>
              <a:buChar char="⚫"/>
            </a:pPr>
            <a:r>
              <a:rPr lang="en-IN" sz="1800"/>
              <a:t>Reliability</a:t>
            </a:r>
            <a:endParaRPr/>
          </a:p>
          <a:p>
            <a:pPr indent="-182880" lvl="1" marL="685800" rtl="0" algn="l">
              <a:lnSpc>
                <a:spcPct val="70000"/>
              </a:lnSpc>
              <a:spcBef>
                <a:spcPts val="500"/>
              </a:spcBef>
              <a:spcAft>
                <a:spcPts val="0"/>
              </a:spcAft>
              <a:buSzPts val="1800"/>
              <a:buChar char="⚫"/>
            </a:pPr>
            <a:r>
              <a:rPr lang="en-IN" sz="1800"/>
              <a:t>Availability</a:t>
            </a:r>
            <a:endParaRPr/>
          </a:p>
          <a:p>
            <a:pPr indent="-182880" lvl="1" marL="685800" rtl="0" algn="l">
              <a:lnSpc>
                <a:spcPct val="70000"/>
              </a:lnSpc>
              <a:spcBef>
                <a:spcPts val="500"/>
              </a:spcBef>
              <a:spcAft>
                <a:spcPts val="0"/>
              </a:spcAft>
              <a:buSzPts val="1800"/>
              <a:buChar char="⚫"/>
            </a:pPr>
            <a:r>
              <a:rPr lang="en-IN" sz="1800"/>
              <a:t>Usability</a:t>
            </a:r>
            <a:endParaRPr/>
          </a:p>
          <a:p>
            <a:pPr indent="-182880" lvl="1" marL="685800" rtl="0" algn="l">
              <a:lnSpc>
                <a:spcPct val="70000"/>
              </a:lnSpc>
              <a:spcBef>
                <a:spcPts val="500"/>
              </a:spcBef>
              <a:spcAft>
                <a:spcPts val="0"/>
              </a:spcAft>
              <a:buSzPts val="1800"/>
              <a:buChar char="⚫"/>
            </a:pPr>
            <a:r>
              <a:rPr lang="en-IN" sz="1800"/>
              <a:t>Security</a:t>
            </a:r>
            <a:endParaRPr sz="1800"/>
          </a:p>
          <a:p>
            <a:pPr indent="-182880" lvl="1" marL="685800" rtl="0" algn="l">
              <a:lnSpc>
                <a:spcPct val="70000"/>
              </a:lnSpc>
              <a:spcBef>
                <a:spcPts val="500"/>
              </a:spcBef>
              <a:spcAft>
                <a:spcPts val="0"/>
              </a:spcAft>
              <a:buSzPts val="1800"/>
              <a:buChar char="⚫"/>
            </a:pPr>
            <a:r>
              <a:rPr lang="en-IN" sz="1800"/>
              <a:t>Integrity</a:t>
            </a:r>
            <a:endParaRPr/>
          </a:p>
          <a:p>
            <a:pPr indent="0" lvl="0" marL="0" rtl="0" algn="l">
              <a:lnSpc>
                <a:spcPct val="70000"/>
              </a:lnSpc>
              <a:spcBef>
                <a:spcPts val="1450"/>
              </a:spcBef>
              <a:spcAft>
                <a:spcPts val="0"/>
              </a:spcAft>
              <a:buSzPts val="1800"/>
              <a:buNone/>
            </a:pPr>
            <a:r>
              <a:t/>
            </a:r>
            <a:endParaRPr sz="1800"/>
          </a:p>
          <a:p>
            <a:pPr indent="0" lvl="0" marL="0" rtl="0" algn="l">
              <a:lnSpc>
                <a:spcPct val="70000"/>
              </a:lnSpc>
              <a:spcBef>
                <a:spcPts val="1200"/>
              </a:spcBef>
              <a:spcAft>
                <a:spcPts val="0"/>
              </a:spcAft>
              <a:buSzPts val="1800"/>
              <a:buNone/>
            </a:pPr>
            <a:r>
              <a:rPr lang="en-IN" sz="1800"/>
              <a:t>Document Link-  </a:t>
            </a:r>
            <a:r>
              <a:rPr lang="en-IN" sz="1800" u="sng">
                <a:solidFill>
                  <a:schemeClr val="hlink"/>
                </a:solidFill>
                <a:hlinkClick r:id="rId3"/>
              </a:rPr>
              <a:t>srs.pdf</a:t>
            </a:r>
            <a:endParaRPr sz="1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a:p>
            <a:pPr indent="-132080" lvl="0" marL="182880" rtl="0" algn="l">
              <a:lnSpc>
                <a:spcPct val="70000"/>
              </a:lnSpc>
              <a:spcBef>
                <a:spcPts val="1200"/>
              </a:spcBef>
              <a:spcAft>
                <a:spcPts val="0"/>
              </a:spcAft>
              <a:buSzPts val="800"/>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19" name="Google Shape;119;p18"/>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These are the following software documents developed for the proposed system. SDD Link - </a:t>
            </a:r>
            <a:r>
              <a:rPr lang="en-IN" u="sng">
                <a:solidFill>
                  <a:schemeClr val="hlink"/>
                </a:solidFill>
                <a:hlinkClick r:id="rId3"/>
              </a:rPr>
              <a:t>sdd.pdf</a:t>
            </a:r>
            <a:endParaRPr/>
          </a:p>
          <a:p>
            <a:pPr indent="-182880" lvl="0" marL="182880" rtl="0" algn="l">
              <a:lnSpc>
                <a:spcPct val="90000"/>
              </a:lnSpc>
              <a:spcBef>
                <a:spcPts val="1200"/>
              </a:spcBef>
              <a:spcAft>
                <a:spcPts val="0"/>
              </a:spcAft>
              <a:buSzPts val="2000"/>
              <a:buChar char="⚫"/>
            </a:pPr>
            <a:r>
              <a:rPr lang="en-IN"/>
              <a:t>Use Case Diagram-</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20" name="Google Shape;120;p18"/>
          <p:cNvPicPr preferRelativeResize="0"/>
          <p:nvPr/>
        </p:nvPicPr>
        <p:blipFill rotWithShape="1">
          <a:blip r:embed="rId4">
            <a:alphaModFix/>
          </a:blip>
          <a:srcRect b="0" l="0" r="0" t="0"/>
          <a:stretch/>
        </p:blipFill>
        <p:spPr>
          <a:xfrm>
            <a:off x="4427698" y="2239108"/>
            <a:ext cx="5739871" cy="3475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26" name="Google Shape;126;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rtl="0" algn="l">
              <a:lnSpc>
                <a:spcPct val="90000"/>
              </a:lnSpc>
              <a:spcBef>
                <a:spcPts val="0"/>
              </a:spcBef>
              <a:spcAft>
                <a:spcPts val="0"/>
              </a:spcAft>
              <a:buSzPts val="2000"/>
              <a:buChar char="⚫"/>
            </a:pPr>
            <a:r>
              <a:rPr lang="en-IN"/>
              <a:t>These are the following software documents developed for the proposed system.</a:t>
            </a:r>
            <a:endParaRPr/>
          </a:p>
          <a:p>
            <a:pPr indent="-182880" lvl="0" marL="182880" rtl="0" algn="l">
              <a:lnSpc>
                <a:spcPct val="90000"/>
              </a:lnSpc>
              <a:spcBef>
                <a:spcPts val="1200"/>
              </a:spcBef>
              <a:spcAft>
                <a:spcPts val="0"/>
              </a:spcAft>
              <a:buSzPts val="2000"/>
              <a:buChar char="⚫"/>
            </a:pPr>
            <a:r>
              <a:rPr lang="en-IN"/>
              <a:t>Database Schema Diagram-</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27" name="Google Shape;127;p19"/>
          <p:cNvPicPr preferRelativeResize="0"/>
          <p:nvPr/>
        </p:nvPicPr>
        <p:blipFill rotWithShape="1">
          <a:blip r:embed="rId3">
            <a:alphaModFix/>
          </a:blip>
          <a:srcRect b="0" l="0" r="0" t="0"/>
          <a:stretch/>
        </p:blipFill>
        <p:spPr>
          <a:xfrm>
            <a:off x="4302120" y="2168770"/>
            <a:ext cx="6365879" cy="3523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33" name="Google Shape;133;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IN"/>
              <a:t>Architecture-</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34" name="Google Shape;134;p20"/>
          <p:cNvPicPr preferRelativeResize="0"/>
          <p:nvPr/>
        </p:nvPicPr>
        <p:blipFill rotWithShape="1">
          <a:blip r:embed="rId3">
            <a:alphaModFix/>
          </a:blip>
          <a:srcRect b="0" l="0" r="0" t="0"/>
          <a:stretch/>
        </p:blipFill>
        <p:spPr>
          <a:xfrm>
            <a:off x="4477117" y="2334725"/>
            <a:ext cx="5934075" cy="265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Corbel"/>
              <a:buNone/>
            </a:pPr>
            <a:r>
              <a:rPr lang="en-IN"/>
              <a:t>Software Design</a:t>
            </a:r>
            <a:endParaRPr/>
          </a:p>
        </p:txBody>
      </p:sp>
      <p:sp>
        <p:nvSpPr>
          <p:cNvPr id="140" name="Google Shape;140;p2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IN"/>
              <a:t>Architecture-</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55879" lvl="0" marL="182880" rtl="0" algn="l">
              <a:lnSpc>
                <a:spcPct val="90000"/>
              </a:lnSpc>
              <a:spcBef>
                <a:spcPts val="1200"/>
              </a:spcBef>
              <a:spcAft>
                <a:spcPts val="0"/>
              </a:spcAft>
              <a:buSzPts val="2000"/>
              <a:buNone/>
            </a:pPr>
            <a:r>
              <a:t/>
            </a:r>
            <a:endParaRPr/>
          </a:p>
          <a:p>
            <a:pPr indent="0" lvl="0" marL="0" rtl="0" algn="l">
              <a:lnSpc>
                <a:spcPct val="90000"/>
              </a:lnSpc>
              <a:spcBef>
                <a:spcPts val="1200"/>
              </a:spcBef>
              <a:spcAft>
                <a:spcPts val="0"/>
              </a:spcAft>
              <a:buSzPts val="2000"/>
              <a:buNone/>
            </a:pPr>
            <a:r>
              <a:t/>
            </a:r>
            <a:endParaRPr/>
          </a:p>
        </p:txBody>
      </p:sp>
      <p:pic>
        <p:nvPicPr>
          <p:cNvPr id="141" name="Google Shape;141;p21"/>
          <p:cNvPicPr preferRelativeResize="0"/>
          <p:nvPr/>
        </p:nvPicPr>
        <p:blipFill rotWithShape="1">
          <a:blip r:embed="rId3">
            <a:alphaModFix/>
          </a:blip>
          <a:srcRect b="0" l="0" r="0" t="0"/>
          <a:stretch/>
        </p:blipFill>
        <p:spPr>
          <a:xfrm>
            <a:off x="4634279" y="2644287"/>
            <a:ext cx="592455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