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9553-FD95-43E8-8581-3CA148790C9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A67A-66C0-45E7-B486-8A798E86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2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9553-FD95-43E8-8581-3CA148790C9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A67A-66C0-45E7-B486-8A798E86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2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9553-FD95-43E8-8581-3CA148790C9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A67A-66C0-45E7-B486-8A798E86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9553-FD95-43E8-8581-3CA148790C9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A67A-66C0-45E7-B486-8A798E86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9553-FD95-43E8-8581-3CA148790C9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A67A-66C0-45E7-B486-8A798E86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9553-FD95-43E8-8581-3CA148790C9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A67A-66C0-45E7-B486-8A798E86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9553-FD95-43E8-8581-3CA148790C9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A67A-66C0-45E7-B486-8A798E86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9553-FD95-43E8-8581-3CA148790C9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A67A-66C0-45E7-B486-8A798E86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9553-FD95-43E8-8581-3CA148790C9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A67A-66C0-45E7-B486-8A798E86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9553-FD95-43E8-8581-3CA148790C9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A67A-66C0-45E7-B486-8A798E86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9553-FD95-43E8-8581-3CA148790C9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A67A-66C0-45E7-B486-8A798E86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2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9553-FD95-43E8-8581-3CA148790C9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A67A-66C0-45E7-B486-8A798E86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930400" y="1389064"/>
            <a:ext cx="8547100" cy="49990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>
                <a:latin typeface="Times New Roman" pitchFamily="18" charset="0"/>
              </a:rPr>
              <a:t>UNION Example</a:t>
            </a:r>
            <a:endParaRPr lang="en-US" sz="900" b="1">
              <a:solidFill>
                <a:schemeClr val="hlink"/>
              </a:solidFill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303213"/>
            <a:ext cx="8534400" cy="842962"/>
          </a:xfrm>
        </p:spPr>
        <p:txBody>
          <a:bodyPr>
            <a:normAutofit fontScale="90000"/>
          </a:bodyPr>
          <a:lstStyle/>
          <a:p>
            <a:r>
              <a:rPr lang="en-US" sz="3200"/>
              <a:t>Relational Algebra Operations From</a:t>
            </a:r>
            <a:br>
              <a:rPr lang="en-US" sz="3200"/>
            </a:br>
            <a:r>
              <a:rPr lang="en-US" sz="3200"/>
              <a:t>Set Theory </a:t>
            </a:r>
          </a:p>
        </p:txBody>
      </p:sp>
      <p:pic>
        <p:nvPicPr>
          <p:cNvPr id="245767" name="Picture 7" descr="31755_FIG0711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/>
          <a:srcRect l="2946"/>
          <a:stretch>
            <a:fillRect/>
          </a:stretch>
        </p:blipFill>
        <p:spPr bwMode="auto">
          <a:xfrm>
            <a:off x="2268538" y="2411413"/>
            <a:ext cx="8208962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5181601" y="5562600"/>
            <a:ext cx="289242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charset="0"/>
                <a:cs typeface="Times New Roman" pitchFamily="18" charset="0"/>
              </a:rPr>
              <a:t>STUDENT</a:t>
            </a:r>
            <a:r>
              <a:rPr lang="en-US" sz="1600" b="1" dirty="0">
                <a:latin typeface="Symbol" pitchFamily="18" charset="2"/>
              </a:rPr>
              <a:t></a:t>
            </a:r>
            <a:r>
              <a:rPr lang="en-US" sz="1600" b="1" dirty="0">
                <a:latin typeface="Arial" charset="0"/>
              </a:rPr>
              <a:t>INSTRUCTOR</a:t>
            </a:r>
            <a:endParaRPr lang="en-US" sz="1600" b="1" baseline="-25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1930400" y="1389064"/>
            <a:ext cx="8547100" cy="4999037"/>
          </a:xfrm>
        </p:spPr>
        <p:txBody>
          <a:bodyPr/>
          <a:lstStyle/>
          <a:p>
            <a:r>
              <a:rPr lang="en-US" sz="2400" b="1" dirty="0">
                <a:latin typeface="Times New Roman" pitchFamily="18" charset="0"/>
              </a:rPr>
              <a:t>INTERSECTION OPERATION</a:t>
            </a:r>
          </a:p>
          <a:p>
            <a:endParaRPr lang="en-US" sz="1000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The result of this operation, denoted by R </a:t>
            </a:r>
            <a:r>
              <a:rPr lang="en-US" sz="2400" b="1" dirty="0">
                <a:latin typeface="Symbol" pitchFamily="18" charset="2"/>
              </a:rPr>
              <a:t>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000" dirty="0">
                <a:latin typeface="Times New Roman" pitchFamily="18" charset="0"/>
              </a:rPr>
              <a:t>S, is a relation that includes all </a:t>
            </a:r>
            <a:r>
              <a:rPr lang="en-US" sz="2000" dirty="0" err="1">
                <a:latin typeface="Times New Roman" pitchFamily="18" charset="0"/>
              </a:rPr>
              <a:t>tuples</a:t>
            </a:r>
            <a:r>
              <a:rPr lang="en-US" sz="2000" dirty="0">
                <a:latin typeface="Times New Roman" pitchFamily="18" charset="0"/>
              </a:rPr>
              <a:t> that are in both R and S. The two operands must be "type compatible"</a:t>
            </a:r>
          </a:p>
          <a:p>
            <a:pPr>
              <a:buFont typeface="Wingdings" pitchFamily="2" charset="2"/>
              <a:buNone/>
            </a:pPr>
            <a:endParaRPr lang="en-US" sz="10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</a:rPr>
              <a:t>Example:</a:t>
            </a:r>
            <a:r>
              <a:rPr lang="en-US" sz="2000" dirty="0">
                <a:latin typeface="Times New Roman" pitchFamily="18" charset="0"/>
              </a:rPr>
              <a:t> The result of the intersection operation (figure below) includes only those who are both students and instructors.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303213"/>
            <a:ext cx="8534400" cy="842962"/>
          </a:xfrm>
        </p:spPr>
        <p:txBody>
          <a:bodyPr>
            <a:normAutofit fontScale="90000"/>
          </a:bodyPr>
          <a:lstStyle/>
          <a:p>
            <a:r>
              <a:rPr lang="en-US" sz="3200"/>
              <a:t>Relational Algebra Operations From Set Theory (cont.)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4743450" y="5375275"/>
            <a:ext cx="32385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  <a:cs typeface="Times New Roman" pitchFamily="18" charset="0"/>
              </a:rPr>
              <a:t>STUDENT </a:t>
            </a:r>
            <a:r>
              <a:rPr lang="en-US" b="1" dirty="0">
                <a:latin typeface="Symbol" pitchFamily="18" charset="2"/>
              </a:rPr>
              <a:t></a:t>
            </a:r>
            <a:r>
              <a:rPr lang="en-US" sz="1600" dirty="0">
                <a:latin typeface="Symbol" pitchFamily="18" charset="2"/>
              </a:rPr>
              <a:t> </a:t>
            </a:r>
            <a:r>
              <a:rPr lang="en-US" sz="1600" dirty="0">
                <a:latin typeface="Arial" charset="0"/>
              </a:rPr>
              <a:t>INSTRUCTOR</a:t>
            </a:r>
            <a:endParaRPr lang="en-US" sz="1600" baseline="-25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205833" name="Picture 9" descr="31755_FIG0711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/>
          <a:srcRect l="2946" t="50627" r="50601"/>
          <a:stretch>
            <a:fillRect/>
          </a:stretch>
        </p:blipFill>
        <p:spPr bwMode="auto">
          <a:xfrm>
            <a:off x="4402138" y="3776664"/>
            <a:ext cx="3929062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07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930400" y="1389064"/>
            <a:ext cx="8547100" cy="4999037"/>
          </a:xfrm>
        </p:spPr>
        <p:txBody>
          <a:bodyPr/>
          <a:lstStyle/>
          <a:p>
            <a:r>
              <a:rPr lang="en-US" sz="2400" b="1">
                <a:latin typeface="Times New Roman" pitchFamily="18" charset="0"/>
              </a:rPr>
              <a:t>Set Difference (or MINUS) Operation</a:t>
            </a:r>
          </a:p>
          <a:p>
            <a:pPr>
              <a:buFont typeface="Wingdings" pitchFamily="2" charset="2"/>
              <a:buNone/>
            </a:pPr>
            <a:r>
              <a:rPr lang="en-US" sz="900">
                <a:latin typeface="Times New Roman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900">
                <a:latin typeface="Times New Roman" pitchFamily="18" charset="0"/>
              </a:rPr>
              <a:t>	</a:t>
            </a:r>
            <a:r>
              <a:rPr lang="en-US" sz="2000">
                <a:latin typeface="Times New Roman" pitchFamily="18" charset="0"/>
              </a:rPr>
              <a:t>The result of this operation, denoted by R - S, is a relation that includes all tuples that are in R but not in S. The two operands must be "type compatible”. </a:t>
            </a:r>
          </a:p>
          <a:p>
            <a:pPr>
              <a:buFont typeface="Wingdings" pitchFamily="2" charset="2"/>
              <a:buNone/>
            </a:pPr>
            <a:r>
              <a:rPr lang="en-US" sz="1000">
                <a:latin typeface="Times New Roman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</a:t>
            </a:r>
            <a:r>
              <a:rPr lang="en-US" sz="2000" b="1">
                <a:latin typeface="Times New Roman" pitchFamily="18" charset="0"/>
              </a:rPr>
              <a:t>Example:</a:t>
            </a:r>
            <a:r>
              <a:rPr lang="en-US" sz="2000">
                <a:latin typeface="Times New Roman" pitchFamily="18" charset="0"/>
              </a:rPr>
              <a:t> The figure shows the names of students who are not instructors, and the names of instructors who are not students.</a:t>
            </a:r>
          </a:p>
          <a:p>
            <a:pPr>
              <a:buFont typeface="Wingdings" pitchFamily="2" charset="2"/>
              <a:buNone/>
            </a:pPr>
            <a:endParaRPr lang="en-US" sz="4000">
              <a:solidFill>
                <a:srgbClr val="FF0066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303213"/>
            <a:ext cx="8534400" cy="842962"/>
          </a:xfrm>
        </p:spPr>
        <p:txBody>
          <a:bodyPr>
            <a:normAutofit fontScale="90000"/>
          </a:bodyPr>
          <a:lstStyle/>
          <a:p>
            <a:r>
              <a:rPr lang="en-US" sz="3200"/>
              <a:t>Relational Algebra Operations From Set Theory (cont.)</a:t>
            </a:r>
            <a:r>
              <a:rPr lang="en-US"/>
              <a:t> 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7954964" y="4010025"/>
            <a:ext cx="2522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STUDENT-INSTRUCTOR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848601" y="5578476"/>
            <a:ext cx="2297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INSTRUCTOR-STUDENT</a:t>
            </a:r>
          </a:p>
        </p:txBody>
      </p:sp>
      <p:pic>
        <p:nvPicPr>
          <p:cNvPr id="206859" name="Picture 11" descr="31755_FIG0711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/>
          <a:srcRect l="29185" t="56131" r="50204" b="816"/>
          <a:stretch>
            <a:fillRect/>
          </a:stretch>
        </p:blipFill>
        <p:spPr bwMode="auto">
          <a:xfrm>
            <a:off x="5892801" y="3535364"/>
            <a:ext cx="1743075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860" name="Picture 12" descr="31755_FIG0711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/>
          <a:srcRect l="2609" r="69218" b="46158"/>
          <a:stretch>
            <a:fillRect/>
          </a:stretch>
        </p:blipFill>
        <p:spPr bwMode="auto">
          <a:xfrm>
            <a:off x="2827339" y="4162425"/>
            <a:ext cx="238283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861" name="Picture 13" descr="31755_FIG0711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/>
          <a:srcRect l="54187" t="56131" r="24396" b="9427"/>
          <a:stretch>
            <a:fillRect/>
          </a:stretch>
        </p:blipFill>
        <p:spPr bwMode="auto">
          <a:xfrm>
            <a:off x="5892800" y="5146675"/>
            <a:ext cx="1811338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75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1930400" y="1389064"/>
            <a:ext cx="8547100" cy="49990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latin typeface="Times New Roman" pitchFamily="18" charset="0"/>
              </a:rPr>
              <a:t>CARTESIAN (or cross product) Operation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b="1" dirty="0">
              <a:latin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This operation is used to combine </a:t>
            </a:r>
            <a:r>
              <a:rPr lang="en-US" sz="25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tuples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from two relations in a combinatorial fashion. In general, the result of R(A</a:t>
            </a:r>
            <a:r>
              <a:rPr lang="en-US" sz="25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A</a:t>
            </a:r>
            <a:r>
              <a:rPr lang="en-US" sz="25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. . ., A</a:t>
            </a:r>
            <a:r>
              <a:rPr lang="en-US" sz="25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 x S(B</a:t>
            </a:r>
            <a:r>
              <a:rPr lang="en-US" sz="25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B</a:t>
            </a:r>
            <a:r>
              <a:rPr lang="en-US" sz="25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. . ., </a:t>
            </a:r>
            <a:r>
              <a:rPr lang="en-US" sz="25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</a:t>
            </a:r>
            <a:r>
              <a:rPr lang="en-US" sz="2500" baseline="-250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 is a relation Q with degree n + m attributes Q(A</a:t>
            </a:r>
            <a:r>
              <a:rPr lang="en-US" sz="25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A</a:t>
            </a:r>
            <a:r>
              <a:rPr lang="en-US" sz="25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. . ., A</a:t>
            </a:r>
            <a:r>
              <a:rPr lang="en-US" sz="25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B</a:t>
            </a:r>
            <a:r>
              <a:rPr lang="en-US" sz="25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B</a:t>
            </a:r>
            <a:r>
              <a:rPr lang="en-US" sz="25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. . ., </a:t>
            </a:r>
            <a:r>
              <a:rPr lang="en-US" sz="25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</a:t>
            </a:r>
            <a:r>
              <a:rPr lang="en-US" sz="2500" baseline="-250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), in that order. The resulting relation Q has one </a:t>
            </a:r>
            <a:r>
              <a:rPr lang="en-US" sz="25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tuple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for each combination of </a:t>
            </a:r>
            <a:r>
              <a:rPr lang="en-US" sz="25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tuples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—one from R and one from S. </a:t>
            </a:r>
          </a:p>
          <a:p>
            <a:pPr lvl="1" algn="just">
              <a:lnSpc>
                <a:spcPct val="120000"/>
              </a:lnSpc>
            </a:pP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Hence, if R has </a:t>
            </a:r>
            <a:r>
              <a:rPr lang="en-US" sz="25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sz="2500" baseline="-250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tuples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(denoted as |R| = </a:t>
            </a:r>
            <a:r>
              <a:rPr lang="en-US" sz="25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sz="2500" baseline="-250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), and S has </a:t>
            </a:r>
            <a:r>
              <a:rPr lang="en-US" sz="25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sz="2500" baseline="-250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tuples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then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 | R x S | will have     </a:t>
            </a:r>
            <a:r>
              <a:rPr lang="en-US" sz="25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sz="2500" baseline="-250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* </a:t>
            </a:r>
            <a:r>
              <a:rPr lang="en-US" sz="25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sz="2500" baseline="-250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tuples</a:t>
            </a: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two operands do NOT have to be "type compatible”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 </a:t>
            </a:r>
            <a:r>
              <a:rPr lang="en-US" sz="25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Example: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endParaRPr lang="en-US" sz="25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b="1" dirty="0"/>
              <a:t>FEMALE_EMPS </a:t>
            </a:r>
            <a:r>
              <a:rPr lang="en-US" sz="2800" b="1" dirty="0">
                <a:sym typeface="Symbol" pitchFamily="18" charset="2"/>
              </a:rPr>
              <a:t> </a:t>
            </a:r>
            <a:r>
              <a:rPr lang="en-US" sz="3200" b="1" dirty="0">
                <a:latin typeface="Symbol" pitchFamily="18" charset="2"/>
              </a:rPr>
              <a:t></a:t>
            </a:r>
            <a:r>
              <a:rPr lang="en-US" sz="2800" b="1" dirty="0"/>
              <a:t> </a:t>
            </a:r>
            <a:r>
              <a:rPr lang="en-US" sz="3200" baseline="-25000" dirty="0"/>
              <a:t>SEX=’F’</a:t>
            </a:r>
            <a:r>
              <a:rPr lang="en-US" sz="2800" b="1" dirty="0"/>
              <a:t>(EMPLOYEE)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800" b="1" dirty="0"/>
              <a:t>EMPNAMES </a:t>
            </a:r>
            <a:r>
              <a:rPr lang="en-US" sz="2800" b="1" dirty="0">
                <a:sym typeface="Symbol" pitchFamily="18" charset="2"/>
              </a:rPr>
              <a:t> </a:t>
            </a:r>
            <a:r>
              <a:rPr lang="en-US" sz="3200" b="1" dirty="0">
                <a:latin typeface="Symbol" pitchFamily="18" charset="2"/>
              </a:rPr>
              <a:t></a:t>
            </a:r>
            <a:r>
              <a:rPr lang="en-US" sz="2800" b="1" dirty="0"/>
              <a:t> </a:t>
            </a:r>
            <a:r>
              <a:rPr lang="en-US" sz="3200" baseline="-25000" dirty="0"/>
              <a:t>FNAME, LNAME, SSN</a:t>
            </a:r>
            <a:r>
              <a:rPr lang="en-US" sz="2800" b="1" dirty="0"/>
              <a:t> (FEMALE_EMPS)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2800" b="1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800" b="1" dirty="0"/>
              <a:t>EMP_DEPENDENTS </a:t>
            </a:r>
            <a:r>
              <a:rPr lang="en-US" sz="2800" b="1" dirty="0">
                <a:sym typeface="Symbol" pitchFamily="18" charset="2"/>
              </a:rPr>
              <a:t> </a:t>
            </a:r>
            <a:r>
              <a:rPr lang="en-US" sz="2800" b="1" dirty="0"/>
              <a:t>EMPNAMES x DEPENDENT</a:t>
            </a:r>
            <a:endParaRPr lang="en-US" sz="2500" b="1" dirty="0">
              <a:solidFill>
                <a:srgbClr val="FF0066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303213"/>
            <a:ext cx="8534400" cy="842962"/>
          </a:xfrm>
        </p:spPr>
        <p:txBody>
          <a:bodyPr>
            <a:normAutofit fontScale="90000"/>
          </a:bodyPr>
          <a:lstStyle/>
          <a:p>
            <a:r>
              <a:rPr lang="en-US" sz="3200"/>
              <a:t>Relational Algebra Operations From Set Theory (cont.)</a:t>
            </a:r>
          </a:p>
        </p:txBody>
      </p:sp>
    </p:spTree>
    <p:extLst>
      <p:ext uri="{BB962C8B-B14F-4D97-AF65-F5344CB8AC3E}">
        <p14:creationId xmlns:p14="http://schemas.microsoft.com/office/powerpoint/2010/main" val="38830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209800" y="279400"/>
            <a:ext cx="8128000" cy="977900"/>
          </a:xfrm>
          <a:noFill/>
          <a:ln/>
        </p:spPr>
        <p:txBody>
          <a:bodyPr>
            <a:normAutofit/>
          </a:bodyPr>
          <a:lstStyle/>
          <a:p>
            <a:r>
              <a:rPr lang="en-US" sz="3200"/>
              <a:t>Relational Algebra Operations From Set Theory (cont.)</a:t>
            </a:r>
          </a:p>
        </p:txBody>
      </p:sp>
      <p:sp>
        <p:nvSpPr>
          <p:cNvPr id="233478" name="Rectangle 1030"/>
          <p:cNvSpPr>
            <a:spLocks noChangeArrowheads="1"/>
          </p:cNvSpPr>
          <p:nvPr/>
        </p:nvSpPr>
        <p:spPr bwMode="auto">
          <a:xfrm>
            <a:off x="3357563" y="13096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33477" name="Picture 1029" descr="ch07_elmasri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1" y="1257300"/>
            <a:ext cx="8610599" cy="5219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84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78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534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06500"/>
            <a:ext cx="8439150" cy="508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>
                <a:latin typeface="Times New Roman" pitchFamily="18" charset="0"/>
              </a:rPr>
              <a:t>SELECT Operation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SELECT operation is used to select a </a:t>
            </a:r>
            <a:r>
              <a:rPr lang="en-US" sz="2000" i="1">
                <a:latin typeface="Times New Roman" pitchFamily="18" charset="0"/>
              </a:rPr>
              <a:t>subset </a:t>
            </a:r>
            <a:r>
              <a:rPr lang="en-US" sz="2000">
                <a:latin typeface="Times New Roman" pitchFamily="18" charset="0"/>
              </a:rPr>
              <a:t>of the tuples from a relation that satisfy a </a:t>
            </a:r>
            <a:r>
              <a:rPr lang="en-US" sz="2000" b="1">
                <a:latin typeface="Times New Roman" pitchFamily="18" charset="0"/>
              </a:rPr>
              <a:t>selection condition</a:t>
            </a:r>
            <a:r>
              <a:rPr lang="en-US" sz="2000">
                <a:latin typeface="Times New Roman" pitchFamily="18" charset="0"/>
              </a:rPr>
              <a:t>. It is a filter that keeps only those tuples that satisfy a qualifying condition – those satisfying the condition are selected while others are discarded.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Times New Roman" pitchFamily="18" charset="0"/>
              </a:rPr>
              <a:t>	</a:t>
            </a:r>
            <a:r>
              <a:rPr lang="en-US" sz="2000" b="1">
                <a:latin typeface="Times New Roman" pitchFamily="18" charset="0"/>
              </a:rPr>
              <a:t>Example:</a:t>
            </a:r>
            <a:r>
              <a:rPr lang="en-US" sz="2000">
                <a:latin typeface="Times New Roman" pitchFamily="18" charset="0"/>
              </a:rPr>
              <a:t> To select the EMPLOYEE tuples whose department number is four or those whose salary is greater than $30,000 the following notation is used: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Symbol" pitchFamily="18" charset="2"/>
              </a:rPr>
              <a:t>			</a:t>
            </a:r>
            <a:r>
              <a:rPr lang="en-US" b="1">
                <a:latin typeface="Symbol" pitchFamily="18" charset="2"/>
              </a:rPr>
              <a:t></a:t>
            </a:r>
            <a:r>
              <a:rPr lang="en-US" sz="1400" b="1">
                <a:latin typeface="Times New Roman" pitchFamily="18" charset="0"/>
              </a:rPr>
              <a:t>DNO = 4</a:t>
            </a:r>
            <a:r>
              <a:rPr lang="en-US" sz="1600" b="1">
                <a:latin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</a:rPr>
              <a:t>(EMPLOYEE)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Times New Roman" pitchFamily="18" charset="0"/>
              </a:rPr>
              <a:t>			</a:t>
            </a:r>
            <a:r>
              <a:rPr lang="en-US" b="1">
                <a:latin typeface="Symbol" pitchFamily="18" charset="2"/>
              </a:rPr>
              <a:t></a:t>
            </a:r>
            <a:r>
              <a:rPr lang="en-US" sz="1400" b="1">
                <a:latin typeface="Times New Roman" pitchFamily="18" charset="0"/>
              </a:rPr>
              <a:t>SALARY &gt; 30,000</a:t>
            </a:r>
            <a:r>
              <a:rPr lang="en-US" sz="1600" b="1">
                <a:latin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</a:rPr>
              <a:t>(EMPLOYEE)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 b="1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/>
              <a:t>	</a:t>
            </a:r>
            <a:r>
              <a:rPr lang="en-US" sz="2000">
                <a:latin typeface="Times New Roman" pitchFamily="18" charset="0"/>
              </a:rPr>
              <a:t>In general, the select operation is denoted by </a:t>
            </a:r>
            <a:r>
              <a:rPr lang="en-US" sz="2400" b="1" baseline="-16000">
                <a:latin typeface="Symbol" pitchFamily="18" charset="2"/>
              </a:rPr>
              <a:t></a:t>
            </a:r>
            <a:r>
              <a:rPr lang="en-US" sz="2400" baseline="-16000">
                <a:latin typeface="Symbol" pitchFamily="18" charset="2"/>
              </a:rPr>
              <a:t> </a:t>
            </a:r>
            <a:r>
              <a:rPr lang="en-US" sz="2000" baseline="-16000">
                <a:latin typeface="Times New Roman" pitchFamily="18" charset="0"/>
              </a:rPr>
              <a:t>&lt;selection condition&gt;</a:t>
            </a:r>
            <a:r>
              <a:rPr lang="en-US" sz="2000">
                <a:latin typeface="Times New Roman" pitchFamily="18" charset="0"/>
              </a:rPr>
              <a:t>(R) where the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symbol </a:t>
            </a:r>
            <a:r>
              <a:rPr lang="en-US" sz="2400" b="1">
                <a:latin typeface="Symbol" pitchFamily="18" charset="2"/>
              </a:rPr>
              <a:t></a:t>
            </a:r>
            <a:r>
              <a:rPr lang="en-US" sz="2000">
                <a:latin typeface="Times New Roman" pitchFamily="18" charset="0"/>
              </a:rPr>
              <a:t> (sigma) is used to denote the select operator, and the selection condition is a Boolean expression specified on the attributes of relation 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58763"/>
            <a:ext cx="7772400" cy="766762"/>
          </a:xfrm>
        </p:spPr>
        <p:txBody>
          <a:bodyPr/>
          <a:lstStyle/>
          <a:p>
            <a:r>
              <a:rPr lang="en-US" sz="3200"/>
              <a:t>Unary Relational Operations</a:t>
            </a:r>
          </a:p>
        </p:txBody>
      </p:sp>
    </p:spTree>
    <p:extLst>
      <p:ext uri="{BB962C8B-B14F-4D97-AF65-F5344CB8AC3E}">
        <p14:creationId xmlns:p14="http://schemas.microsoft.com/office/powerpoint/2010/main" val="16770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1027"/>
          <p:cNvSpPr>
            <a:spLocks noGrp="1" noChangeArrowheads="1"/>
          </p:cNvSpPr>
          <p:nvPr>
            <p:ph idx="1"/>
          </p:nvPr>
        </p:nvSpPr>
        <p:spPr>
          <a:xfrm>
            <a:off x="1847850" y="1025525"/>
            <a:ext cx="8439150" cy="5080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</a:rPr>
              <a:t>SELECT Operation Properties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 dirty="0">
              <a:latin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dirty="0"/>
              <a:t>SELECT operation 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&lt;selection condition&gt;</a:t>
            </a:r>
            <a:r>
              <a:rPr lang="en-US" sz="2000" dirty="0"/>
              <a:t>(R) produces a relation S that has the same schema as R</a:t>
            </a:r>
          </a:p>
          <a:p>
            <a:pPr lvl="1" algn="just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dirty="0"/>
              <a:t> The SELECT operation </a:t>
            </a:r>
            <a:r>
              <a:rPr lang="en-US" sz="2000" b="1" dirty="0">
                <a:latin typeface="Symbol" pitchFamily="18" charset="2"/>
              </a:rPr>
              <a:t> </a:t>
            </a:r>
            <a:r>
              <a:rPr lang="en-US" sz="2000" dirty="0"/>
              <a:t>is</a:t>
            </a:r>
            <a:r>
              <a:rPr lang="en-US" sz="2000" b="1" dirty="0"/>
              <a:t> commutative; </a:t>
            </a:r>
            <a:r>
              <a:rPr lang="en-US" sz="2000" dirty="0"/>
              <a:t>i.e.,</a:t>
            </a:r>
            <a:r>
              <a:rPr lang="en-US" sz="2000" b="1" dirty="0"/>
              <a:t> </a:t>
            </a:r>
          </a:p>
          <a:p>
            <a:pPr lvl="1" algn="just">
              <a:lnSpc>
                <a:spcPct val="80000"/>
              </a:lnSpc>
              <a:buFont typeface="Symbol" pitchFamily="18" charset="2"/>
              <a:buChar char=" "/>
            </a:pP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&lt;condition1&gt;</a:t>
            </a:r>
            <a:r>
              <a:rPr lang="en-US" sz="2000" dirty="0"/>
              <a:t>(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 condition2&gt; </a:t>
            </a:r>
            <a:r>
              <a:rPr lang="en-US" sz="2000" dirty="0"/>
              <a:t>(</a:t>
            </a:r>
            <a:r>
              <a:rPr lang="en-US" sz="2000" baseline="-16000" dirty="0"/>
              <a:t> </a:t>
            </a:r>
            <a:r>
              <a:rPr lang="en-US" sz="2000" dirty="0"/>
              <a:t>R)) = 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&lt;condition2&gt; </a:t>
            </a:r>
            <a:r>
              <a:rPr lang="en-US" sz="2000" dirty="0"/>
              <a:t>(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 condition1&gt; </a:t>
            </a:r>
            <a:r>
              <a:rPr lang="en-US" sz="2000" dirty="0"/>
              <a:t>( R))</a:t>
            </a:r>
          </a:p>
          <a:p>
            <a:pPr lvl="1" algn="just">
              <a:lnSpc>
                <a:spcPct val="80000"/>
              </a:lnSpc>
              <a:buFont typeface="Symbol" pitchFamily="18" charset="2"/>
              <a:buChar char=" "/>
            </a:pP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dirty="0"/>
              <a:t>A cascaded SELECT operation </a:t>
            </a:r>
            <a:r>
              <a:rPr lang="en-US" sz="2000" b="1" dirty="0"/>
              <a:t>may be applied in any order; </a:t>
            </a:r>
            <a:r>
              <a:rPr lang="en-US" sz="2000" dirty="0"/>
              <a:t>i.e.,</a:t>
            </a:r>
            <a:r>
              <a:rPr lang="en-US" sz="2000" b="1" dirty="0"/>
              <a:t> </a:t>
            </a:r>
          </a:p>
          <a:p>
            <a:pPr lvl="1" algn="just">
              <a:lnSpc>
                <a:spcPct val="80000"/>
              </a:lnSpc>
              <a:buFont typeface="Symbol" pitchFamily="18" charset="2"/>
              <a:buChar char=" "/>
            </a:pP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&lt;condition1&gt;</a:t>
            </a:r>
            <a:r>
              <a:rPr lang="en-US" sz="2000" dirty="0"/>
              <a:t>(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 condition2&gt; </a:t>
            </a:r>
            <a:r>
              <a:rPr lang="en-US" sz="2000" dirty="0"/>
              <a:t>(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&lt;condition3&gt;</a:t>
            </a:r>
            <a:r>
              <a:rPr lang="en-US" sz="2000" dirty="0"/>
              <a:t> (</a:t>
            </a:r>
            <a:r>
              <a:rPr lang="en-US" sz="2000" baseline="-16000" dirty="0"/>
              <a:t> </a:t>
            </a:r>
            <a:r>
              <a:rPr lang="en-US" sz="2000" dirty="0"/>
              <a:t>R)) </a:t>
            </a:r>
          </a:p>
          <a:p>
            <a:pPr lvl="1" algn="just">
              <a:lnSpc>
                <a:spcPct val="80000"/>
              </a:lnSpc>
              <a:buFont typeface="Symbol" pitchFamily="18" charset="2"/>
              <a:buChar char=" "/>
            </a:pPr>
            <a:r>
              <a:rPr lang="en-US" sz="2000" dirty="0"/>
              <a:t>= 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&lt;condition2&gt; </a:t>
            </a:r>
            <a:r>
              <a:rPr lang="en-US" sz="2000" dirty="0"/>
              <a:t>(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 condition3&gt; </a:t>
            </a:r>
            <a:r>
              <a:rPr lang="en-US" sz="2000" dirty="0"/>
              <a:t>(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 condition1&gt; </a:t>
            </a:r>
            <a:r>
              <a:rPr lang="en-US" sz="2000" dirty="0"/>
              <a:t>( R)))</a:t>
            </a:r>
          </a:p>
          <a:p>
            <a:pPr lvl="1" algn="just">
              <a:lnSpc>
                <a:spcPct val="80000"/>
              </a:lnSpc>
              <a:buFont typeface="Symbol" pitchFamily="18" charset="2"/>
              <a:buChar char=" "/>
            </a:pP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dirty="0"/>
              <a:t>A cascaded SELECT operation may be replaced by a single selection with a conjunction of all the conditions</a:t>
            </a:r>
            <a:r>
              <a:rPr lang="en-US" sz="2000" b="1" dirty="0"/>
              <a:t>; </a:t>
            </a:r>
            <a:r>
              <a:rPr lang="en-US" sz="2000" dirty="0"/>
              <a:t>i.e.,</a:t>
            </a:r>
            <a:r>
              <a:rPr lang="en-US" sz="2000" b="1" dirty="0"/>
              <a:t> </a:t>
            </a:r>
          </a:p>
          <a:p>
            <a:pPr lvl="1" algn="just">
              <a:lnSpc>
                <a:spcPct val="80000"/>
              </a:lnSpc>
              <a:buFont typeface="Symbol" pitchFamily="18" charset="2"/>
              <a:buChar char=" "/>
            </a:pP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&lt;condition1&gt;</a:t>
            </a:r>
            <a:r>
              <a:rPr lang="en-US" sz="2000" dirty="0"/>
              <a:t>(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 condition2&gt; </a:t>
            </a:r>
            <a:r>
              <a:rPr lang="en-US" sz="2000" dirty="0"/>
              <a:t>(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&lt;condition3&gt;</a:t>
            </a:r>
            <a:r>
              <a:rPr lang="en-US" sz="2000" dirty="0"/>
              <a:t> (</a:t>
            </a:r>
            <a:r>
              <a:rPr lang="en-US" sz="2000" baseline="-16000" dirty="0"/>
              <a:t> </a:t>
            </a:r>
            <a:r>
              <a:rPr lang="en-US" sz="2000" dirty="0"/>
              <a:t>R)) </a:t>
            </a:r>
          </a:p>
          <a:p>
            <a:pPr lvl="1" algn="just">
              <a:lnSpc>
                <a:spcPct val="80000"/>
              </a:lnSpc>
              <a:buFont typeface="Symbol" pitchFamily="18" charset="2"/>
              <a:buChar char=" "/>
            </a:pPr>
            <a:r>
              <a:rPr lang="en-US" sz="2000" dirty="0"/>
              <a:t>= 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baseline="-16000" dirty="0">
                <a:latin typeface="Symbol" pitchFamily="18" charset="2"/>
              </a:rPr>
              <a:t> </a:t>
            </a:r>
            <a:r>
              <a:rPr lang="en-US" sz="2000" baseline="-16000" dirty="0"/>
              <a:t>&lt;condition1&gt; AND &lt; condition2&gt;  AND &lt; condition3&gt; </a:t>
            </a:r>
            <a:r>
              <a:rPr lang="en-US" sz="2000" dirty="0"/>
              <a:t>( R)))</a:t>
            </a:r>
          </a:p>
          <a:p>
            <a:pPr lvl="1">
              <a:lnSpc>
                <a:spcPct val="80000"/>
              </a:lnSpc>
              <a:buFont typeface="Symbol" pitchFamily="18" charset="2"/>
              <a:buChar char=" "/>
            </a:pPr>
            <a:endParaRPr lang="en-US" sz="2000" dirty="0"/>
          </a:p>
          <a:p>
            <a:pPr lvl="2">
              <a:lnSpc>
                <a:spcPct val="80000"/>
              </a:lnSpc>
              <a:buFont typeface="Symbol" pitchFamily="18" charset="2"/>
              <a:buChar char=" "/>
            </a:pPr>
            <a:endParaRPr lang="en-US" sz="1800" dirty="0"/>
          </a:p>
        </p:txBody>
      </p:sp>
      <p:sp>
        <p:nvSpPr>
          <p:cNvPr id="2549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58763"/>
            <a:ext cx="7772400" cy="766762"/>
          </a:xfrm>
        </p:spPr>
        <p:txBody>
          <a:bodyPr/>
          <a:lstStyle/>
          <a:p>
            <a:r>
              <a:rPr lang="en-US" sz="3200"/>
              <a:t>Unary Relational Operations</a:t>
            </a:r>
          </a:p>
        </p:txBody>
      </p:sp>
    </p:spTree>
    <p:extLst>
      <p:ext uri="{BB962C8B-B14F-4D97-AF65-F5344CB8AC3E}">
        <p14:creationId xmlns:p14="http://schemas.microsoft.com/office/powerpoint/2010/main" val="38747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78101" y="444500"/>
            <a:ext cx="7173913" cy="762000"/>
          </a:xfrm>
        </p:spPr>
        <p:txBody>
          <a:bodyPr/>
          <a:lstStyle/>
          <a:p>
            <a:r>
              <a:rPr lang="en-US" sz="3200"/>
              <a:t>Unary Relational Operations (cont.)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3357563" y="13096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25285" name="Picture 5" descr="ch07_elmasri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2900" y="1296989"/>
            <a:ext cx="6510338" cy="50371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35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06500"/>
            <a:ext cx="8439150" cy="508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>
                <a:latin typeface="Times New Roman" pitchFamily="18" charset="0"/>
              </a:rPr>
              <a:t>PROJECT Operation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Times New Roman" pitchFamily="18" charset="0"/>
              </a:rPr>
              <a:t>	</a:t>
            </a:r>
            <a:r>
              <a:rPr lang="en-US" sz="2000">
                <a:latin typeface="Times New Roman" pitchFamily="18" charset="0"/>
              </a:rPr>
              <a:t>This operation selects certain </a:t>
            </a:r>
            <a:r>
              <a:rPr lang="en-US" sz="2000" i="1">
                <a:latin typeface="Times New Roman" pitchFamily="18" charset="0"/>
              </a:rPr>
              <a:t>columns</a:t>
            </a:r>
            <a:r>
              <a:rPr lang="en-US" sz="2000">
                <a:latin typeface="Times New Roman" pitchFamily="18" charset="0"/>
              </a:rPr>
              <a:t> from the table and discards the other columns. The PROJECT creates a vertical partitioning – one with the needed columns (attributes) containing results of the operation and other containing the discarded Columns.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Times New Roman" pitchFamily="18" charset="0"/>
              </a:rPr>
              <a:t>	</a:t>
            </a:r>
            <a:r>
              <a:rPr lang="en-US" sz="2000" b="1">
                <a:latin typeface="Times New Roman" pitchFamily="18" charset="0"/>
              </a:rPr>
              <a:t>Example:</a:t>
            </a:r>
            <a:r>
              <a:rPr lang="en-US" sz="2000">
                <a:latin typeface="Times New Roman" pitchFamily="18" charset="0"/>
              </a:rPr>
              <a:t> To list each employee’s first and last name and salary, the following is used:</a:t>
            </a:r>
          </a:p>
          <a:p>
            <a:pPr lvl="1">
              <a:lnSpc>
                <a:spcPct val="80000"/>
              </a:lnSpc>
              <a:buSzPct val="150000"/>
              <a:buFontTx/>
              <a:buNone/>
            </a:pPr>
            <a:r>
              <a:rPr lang="en-US" sz="700"/>
              <a:t>		</a:t>
            </a:r>
            <a:r>
              <a:rPr lang="en-US" sz="1600"/>
              <a:t>	</a:t>
            </a:r>
            <a:r>
              <a:rPr lang="en-US" sz="1600">
                <a:latin typeface="Symbol" pitchFamily="18" charset="2"/>
              </a:rPr>
              <a:t></a:t>
            </a:r>
            <a:r>
              <a:rPr lang="en-US" sz="3200">
                <a:latin typeface="Symbol" pitchFamily="18" charset="2"/>
              </a:rPr>
              <a:t></a:t>
            </a:r>
            <a:r>
              <a:rPr lang="en-US" sz="1800" b="1" baseline="-25000"/>
              <a:t>LNAME, FNAME,SALARY</a:t>
            </a:r>
            <a:r>
              <a:rPr lang="en-US" sz="2000" b="1"/>
              <a:t>(EMPLOYEE)</a:t>
            </a:r>
            <a:endParaRPr lang="en-US" sz="16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</a:t>
            </a:r>
            <a:r>
              <a:rPr lang="en-US" sz="2000">
                <a:latin typeface="Times New Roman" pitchFamily="18" charset="0"/>
              </a:rPr>
              <a:t>The general form of the project operation is </a:t>
            </a:r>
            <a:r>
              <a:rPr lang="en-US" sz="3600">
                <a:latin typeface="Symbol" pitchFamily="18" charset="2"/>
              </a:rPr>
              <a:t></a:t>
            </a:r>
            <a:r>
              <a:rPr lang="en-US" sz="2000">
                <a:latin typeface="Times New Roman" pitchFamily="18" charset="0"/>
              </a:rPr>
              <a:t>&lt;attribute list&gt;(R) where </a:t>
            </a:r>
            <a:r>
              <a:rPr lang="en-US" sz="3600">
                <a:latin typeface="Symbol" pitchFamily="18" charset="2"/>
              </a:rPr>
              <a:t></a:t>
            </a:r>
            <a:r>
              <a:rPr lang="en-US" sz="2000">
                <a:latin typeface="Times New Roman" pitchFamily="18" charset="0"/>
              </a:rPr>
              <a:t> (pi) is the symbol used to represent the project operation and &lt;attribute list&gt; is the desired list of attributes from the attributes of relation R.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The project operation </a:t>
            </a:r>
            <a:r>
              <a:rPr lang="en-US" sz="2000" i="1">
                <a:latin typeface="Times New Roman" pitchFamily="18" charset="0"/>
              </a:rPr>
              <a:t>removes any duplicate tuples,</a:t>
            </a:r>
            <a:r>
              <a:rPr lang="en-US" sz="2000">
                <a:latin typeface="Times New Roman" pitchFamily="18" charset="0"/>
              </a:rPr>
              <a:t> so the result of the project operation is a set of tuples and hence a valid relation.</a:t>
            </a:r>
            <a:endParaRPr lang="en-US" sz="1400">
              <a:solidFill>
                <a:srgbClr val="FF0066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solidFill>
                <a:srgbClr val="FF0066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58763"/>
            <a:ext cx="7772400" cy="766762"/>
          </a:xfrm>
        </p:spPr>
        <p:txBody>
          <a:bodyPr/>
          <a:lstStyle/>
          <a:p>
            <a:r>
              <a:rPr lang="en-US" sz="3200"/>
              <a:t>Unary Relational Operations (cont.)</a:t>
            </a:r>
          </a:p>
        </p:txBody>
      </p:sp>
    </p:spTree>
    <p:extLst>
      <p:ext uri="{BB962C8B-B14F-4D97-AF65-F5344CB8AC3E}">
        <p14:creationId xmlns:p14="http://schemas.microsoft.com/office/powerpoint/2010/main" val="40603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1027"/>
          <p:cNvSpPr>
            <a:spLocks noGrp="1" noChangeArrowheads="1"/>
          </p:cNvSpPr>
          <p:nvPr>
            <p:ph idx="1"/>
          </p:nvPr>
        </p:nvSpPr>
        <p:spPr>
          <a:xfrm>
            <a:off x="1847850" y="1206500"/>
            <a:ext cx="8439150" cy="5080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Times New Roman" pitchFamily="18" charset="0"/>
              </a:rPr>
              <a:t>PROJECT Operation Properties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1400"/>
              <a:t>	</a:t>
            </a:r>
            <a:r>
              <a:rPr lang="en-US" sz="2000"/>
              <a:t>The number of tuples in the result of projection </a:t>
            </a:r>
            <a:r>
              <a:rPr lang="en-US" sz="3600">
                <a:latin typeface="Symbol" pitchFamily="18" charset="2"/>
              </a:rPr>
              <a:t> </a:t>
            </a:r>
            <a:r>
              <a:rPr lang="en-US" sz="2000" b="1" baseline="-25000"/>
              <a:t>&lt;list&gt; </a:t>
            </a:r>
            <a:r>
              <a:rPr lang="en-US">
                <a:latin typeface="Symbol" pitchFamily="18" charset="2"/>
              </a:rPr>
              <a:t>(</a:t>
            </a:r>
            <a:r>
              <a:rPr lang="en-US"/>
              <a:t>R</a:t>
            </a:r>
            <a:r>
              <a:rPr lang="en-US">
                <a:latin typeface="Symbol" pitchFamily="18" charset="2"/>
              </a:rPr>
              <a:t>)</a:t>
            </a:r>
            <a:r>
              <a:rPr lang="en-US" sz="2000"/>
              <a:t>is always less or equal to the number of tuples in R.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/>
              <a:t>	If the list of attributes includes a key of R, then the number of tuples is equal to the number of tuples in R.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800"/>
              <a:t>	 </a:t>
            </a:r>
            <a:r>
              <a:rPr lang="en-US" sz="3600">
                <a:latin typeface="Symbol" pitchFamily="18" charset="2"/>
              </a:rPr>
              <a:t> </a:t>
            </a:r>
            <a:r>
              <a:rPr lang="en-US" sz="2000" b="1" baseline="-25000"/>
              <a:t>&lt;list1&gt; </a:t>
            </a:r>
            <a:r>
              <a:rPr lang="en-US">
                <a:latin typeface="Symbol" pitchFamily="18" charset="2"/>
              </a:rPr>
              <a:t>(</a:t>
            </a:r>
            <a:r>
              <a:rPr lang="en-US" sz="3600">
                <a:latin typeface="Symbol" pitchFamily="18" charset="2"/>
              </a:rPr>
              <a:t> </a:t>
            </a:r>
            <a:r>
              <a:rPr lang="en-US" sz="2000" b="1" baseline="-25000"/>
              <a:t>&lt;list2&gt; </a:t>
            </a:r>
            <a:r>
              <a:rPr lang="en-US">
                <a:latin typeface="Symbol" pitchFamily="18" charset="2"/>
              </a:rPr>
              <a:t>(</a:t>
            </a:r>
            <a:r>
              <a:rPr lang="en-US"/>
              <a:t>R</a:t>
            </a:r>
            <a:r>
              <a:rPr lang="en-US">
                <a:latin typeface="Symbol" pitchFamily="18" charset="2"/>
              </a:rPr>
              <a:t>) </a:t>
            </a:r>
            <a:r>
              <a:rPr lang="en-US"/>
              <a:t>)</a:t>
            </a:r>
            <a:r>
              <a:rPr lang="en-US">
                <a:latin typeface="Symbol" pitchFamily="18" charset="2"/>
              </a:rPr>
              <a:t> = </a:t>
            </a:r>
            <a:r>
              <a:rPr lang="en-US" sz="3600">
                <a:latin typeface="Symbol" pitchFamily="18" charset="2"/>
              </a:rPr>
              <a:t> </a:t>
            </a:r>
            <a:r>
              <a:rPr lang="en-US" sz="2000" b="1" baseline="-25000"/>
              <a:t>&lt;list1&gt; </a:t>
            </a:r>
            <a:r>
              <a:rPr lang="en-US">
                <a:latin typeface="Symbol" pitchFamily="18" charset="2"/>
              </a:rPr>
              <a:t>(</a:t>
            </a:r>
            <a:r>
              <a:rPr lang="en-US"/>
              <a:t>R</a:t>
            </a:r>
            <a:r>
              <a:rPr lang="en-US">
                <a:latin typeface="Symbol" pitchFamily="18" charset="2"/>
              </a:rPr>
              <a:t>) </a:t>
            </a:r>
            <a:r>
              <a:rPr lang="en-US"/>
              <a:t>as long as</a:t>
            </a:r>
            <a:r>
              <a:rPr lang="en-US">
                <a:latin typeface="Symbol" pitchFamily="18" charset="2"/>
              </a:rPr>
              <a:t> </a:t>
            </a:r>
            <a:r>
              <a:rPr lang="en-US" sz="1600"/>
              <a:t>&lt;list2&gt;</a:t>
            </a:r>
            <a:r>
              <a:rPr lang="en-US">
                <a:latin typeface="Symbol" pitchFamily="18" charset="2"/>
              </a:rPr>
              <a:t> </a:t>
            </a:r>
            <a:r>
              <a:rPr lang="en-US"/>
              <a:t>contains the</a:t>
            </a:r>
            <a:r>
              <a:rPr lang="en-US">
                <a:latin typeface="Symbol" pitchFamily="18" charset="2"/>
              </a:rPr>
              <a:t> </a:t>
            </a:r>
            <a:r>
              <a:rPr lang="en-US"/>
              <a:t>attributes in</a:t>
            </a:r>
            <a:r>
              <a:rPr lang="en-US">
                <a:latin typeface="Symbol" pitchFamily="18" charset="2"/>
              </a:rPr>
              <a:t> </a:t>
            </a:r>
            <a:r>
              <a:rPr lang="en-US" sz="1600"/>
              <a:t>&lt;list2&gt;</a:t>
            </a:r>
            <a:r>
              <a:rPr lang="en-US">
                <a:latin typeface="Symbol" pitchFamily="18" charset="2"/>
              </a:rPr>
              <a:t> </a:t>
            </a:r>
            <a:endParaRPr lang="en-US" sz="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Times New Roman" pitchFamily="18" charset="0"/>
              </a:rPr>
              <a:t>	</a:t>
            </a:r>
          </a:p>
        </p:txBody>
      </p:sp>
      <p:sp>
        <p:nvSpPr>
          <p:cNvPr id="2560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58763"/>
            <a:ext cx="7772400" cy="766762"/>
          </a:xfrm>
        </p:spPr>
        <p:txBody>
          <a:bodyPr/>
          <a:lstStyle/>
          <a:p>
            <a:r>
              <a:rPr lang="en-US" sz="3200"/>
              <a:t>Unary Relational Operations (cont.)</a:t>
            </a:r>
          </a:p>
        </p:txBody>
      </p:sp>
    </p:spTree>
    <p:extLst>
      <p:ext uri="{BB962C8B-B14F-4D97-AF65-F5344CB8AC3E}">
        <p14:creationId xmlns:p14="http://schemas.microsoft.com/office/powerpoint/2010/main" val="33024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55888" y="241300"/>
            <a:ext cx="7173912" cy="952500"/>
          </a:xfrm>
        </p:spPr>
        <p:txBody>
          <a:bodyPr/>
          <a:lstStyle/>
          <a:p>
            <a:r>
              <a:rPr lang="en-US" sz="3200"/>
              <a:t>Unary Relational Operations (cont.)</a:t>
            </a:r>
          </a:p>
        </p:txBody>
      </p:sp>
      <p:pic>
        <p:nvPicPr>
          <p:cNvPr id="226309" name="Picture 1029" descr="ch07_elmasri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296989"/>
            <a:ext cx="7696200" cy="50371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49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1930400" y="1389064"/>
            <a:ext cx="8547100" cy="499903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>
                <a:latin typeface="Times New Roman" pitchFamily="18" charset="0"/>
              </a:rPr>
              <a:t>UNION Operation</a:t>
            </a:r>
            <a:endParaRPr lang="en-US" sz="900" b="1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Times New Roman" pitchFamily="18" charset="0"/>
              </a:rPr>
              <a:t>	</a:t>
            </a:r>
            <a:r>
              <a:rPr lang="en-US" sz="2000">
                <a:latin typeface="Times New Roman" pitchFamily="18" charset="0"/>
              </a:rPr>
              <a:t>The result of this operation, denoted by R </a:t>
            </a:r>
            <a:r>
              <a:rPr lang="en-US" b="1">
                <a:latin typeface="Symbol" pitchFamily="18" charset="2"/>
              </a:rPr>
              <a:t>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S, is a relation that includes all tuples that are either in R or in S or in both R and S. Duplicate tuples are eliminated. </a:t>
            </a:r>
            <a:endParaRPr lang="en-US" sz="2000" b="1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</a:t>
            </a:r>
            <a:r>
              <a:rPr lang="en-US" sz="2000" b="1">
                <a:latin typeface="Times New Roman" pitchFamily="18" charset="0"/>
              </a:rPr>
              <a:t>Example:</a:t>
            </a:r>
            <a:r>
              <a:rPr lang="en-US" sz="2000">
                <a:latin typeface="Times New Roman" pitchFamily="18" charset="0"/>
              </a:rPr>
              <a:t> To retrieve the social security numbers of all employees who either work in department 5 or directly supervise an employee who works in department 5, we can use the union operation as follows: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</a:t>
            </a:r>
            <a:r>
              <a:rPr lang="en-US" sz="1800" b="1">
                <a:latin typeface="Times New Roman" pitchFamily="18" charset="0"/>
              </a:rPr>
              <a:t>DEP5_EMPS </a:t>
            </a:r>
            <a:r>
              <a:rPr lang="en-US" sz="1800" b="1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>
                <a:latin typeface="Symbol" pitchFamily="18" charset="2"/>
              </a:rPr>
              <a:t></a:t>
            </a:r>
            <a:r>
              <a:rPr lang="en-US" sz="1800" b="1" baseline="-25000">
                <a:latin typeface="Times New Roman" pitchFamily="18" charset="0"/>
              </a:rPr>
              <a:t>DNO=5</a:t>
            </a:r>
            <a:r>
              <a:rPr lang="en-US" sz="1600" b="1">
                <a:latin typeface="Times New Roman" pitchFamily="18" charset="0"/>
              </a:rPr>
              <a:t> </a:t>
            </a:r>
            <a:r>
              <a:rPr lang="en-US" sz="1800" b="1">
                <a:latin typeface="Times New Roman" pitchFamily="18" charset="0"/>
              </a:rPr>
              <a:t>(EMPLOYEE)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b="1">
                <a:latin typeface="Times New Roman" pitchFamily="18" charset="0"/>
              </a:rPr>
              <a:t>	</a:t>
            </a:r>
            <a:r>
              <a:rPr lang="en-US" sz="1800" b="1">
                <a:latin typeface="Times New Roman" pitchFamily="18" charset="0"/>
              </a:rPr>
              <a:t>RESULT1 </a:t>
            </a:r>
            <a:r>
              <a:rPr lang="en-US" sz="1800" b="1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>
                <a:latin typeface="Symbol" pitchFamily="18" charset="2"/>
              </a:rPr>
              <a:t>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1800" b="1" baseline="-25000">
                <a:latin typeface="Times New Roman" pitchFamily="18" charset="0"/>
              </a:rPr>
              <a:t>SSN</a:t>
            </a:r>
            <a:r>
              <a:rPr lang="en-US" sz="1800" b="1">
                <a:latin typeface="Times New Roman" pitchFamily="18" charset="0"/>
              </a:rPr>
              <a:t>(DEP5_EMPS)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Times New Roman" pitchFamily="18" charset="0"/>
              </a:rPr>
              <a:t>	</a:t>
            </a:r>
            <a:r>
              <a:rPr lang="en-US" sz="1800" b="1">
                <a:latin typeface="Times New Roman" pitchFamily="18" charset="0"/>
              </a:rPr>
              <a:t>RESULT2(SSN) </a:t>
            </a:r>
            <a:r>
              <a:rPr lang="en-US" sz="1800" b="1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>
                <a:latin typeface="Symbol" pitchFamily="18" charset="2"/>
              </a:rPr>
              <a:t>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1800" b="1" baseline="-25000">
                <a:latin typeface="Times New Roman" pitchFamily="18" charset="0"/>
              </a:rPr>
              <a:t>SUPERSSN</a:t>
            </a:r>
            <a:r>
              <a:rPr lang="en-US" sz="1800" b="1">
                <a:latin typeface="Times New Roman" pitchFamily="18" charset="0"/>
              </a:rPr>
              <a:t>(DEP5_EMPS)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Times New Roman" pitchFamily="18" charset="0"/>
              </a:rPr>
              <a:t>	RESULT </a:t>
            </a:r>
            <a:r>
              <a:rPr lang="en-US" sz="1800" b="1">
                <a:latin typeface="Times New Roman" pitchFamily="18" charset="0"/>
                <a:sym typeface="Symbol" pitchFamily="18" charset="2"/>
              </a:rPr>
              <a:t> RESULT</a:t>
            </a:r>
            <a:r>
              <a:rPr lang="en-US" sz="1800" b="1">
                <a:latin typeface="Times New Roman" pitchFamily="18" charset="0"/>
              </a:rPr>
              <a:t>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latin typeface="Symbol" pitchFamily="18" charset="2"/>
              </a:rPr>
              <a:t>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1800" b="1">
                <a:latin typeface="Times New Roman" pitchFamily="18" charset="0"/>
              </a:rPr>
              <a:t>RESULT2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The union operation produces the tuples that are in either RESULT1 or RESULT2 or both. The two operands must be “type compatible”.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303213"/>
            <a:ext cx="8534400" cy="842962"/>
          </a:xfrm>
        </p:spPr>
        <p:txBody>
          <a:bodyPr>
            <a:normAutofit fontScale="90000"/>
          </a:bodyPr>
          <a:lstStyle/>
          <a:p>
            <a:r>
              <a:rPr lang="en-US" sz="3200"/>
              <a:t>Relational Algebra Operations From</a:t>
            </a:r>
            <a:br>
              <a:rPr lang="en-US" sz="3200"/>
            </a:br>
            <a:r>
              <a:rPr lang="en-US" sz="3200"/>
              <a:t>Set Theory </a:t>
            </a:r>
          </a:p>
        </p:txBody>
      </p:sp>
    </p:spTree>
    <p:extLst>
      <p:ext uri="{BB962C8B-B14F-4D97-AF65-F5344CB8AC3E}">
        <p14:creationId xmlns:p14="http://schemas.microsoft.com/office/powerpoint/2010/main" val="6290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1930400" y="1389064"/>
            <a:ext cx="8547100" cy="49990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latin typeface="Times New Roman" pitchFamily="18" charset="0"/>
              </a:rPr>
              <a:t>Type Compatibility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The operand relations R</a:t>
            </a:r>
            <a:r>
              <a:rPr lang="en-US" baseline="-25000" dirty="0"/>
              <a:t>1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  <a:r>
              <a:rPr lang="en-US" dirty="0"/>
              <a:t>) and R</a:t>
            </a:r>
            <a:r>
              <a:rPr lang="en-US" baseline="-25000" dirty="0"/>
              <a:t>2</a:t>
            </a:r>
            <a:r>
              <a:rPr lang="en-US" dirty="0"/>
              <a:t>(B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 must have the same number of attributes, and the domains of corresponding attributes must be compatible; that is, </a:t>
            </a:r>
            <a:r>
              <a:rPr lang="en-US" dirty="0" err="1"/>
              <a:t>dom</a:t>
            </a:r>
            <a:r>
              <a:rPr lang="en-US" dirty="0"/>
              <a:t>(A</a:t>
            </a:r>
            <a:r>
              <a:rPr lang="en-US" baseline="-25000" dirty="0"/>
              <a:t>i</a:t>
            </a:r>
            <a:r>
              <a:rPr lang="en-US" dirty="0"/>
              <a:t>)=</a:t>
            </a:r>
            <a:r>
              <a:rPr lang="en-US" dirty="0" err="1"/>
              <a:t>dom</a:t>
            </a:r>
            <a:r>
              <a:rPr lang="en-US" dirty="0"/>
              <a:t>(B</a:t>
            </a:r>
            <a:r>
              <a:rPr lang="en-US" baseline="-25000" dirty="0"/>
              <a:t>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=1, 2, ..., n. 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The resulting relation for R</a:t>
            </a:r>
            <a:r>
              <a:rPr lang="en-US" baseline="-25000" dirty="0">
                <a:cs typeface="Times New Roman" pitchFamily="18" charset="0"/>
              </a:rPr>
              <a:t>1</a:t>
            </a:r>
            <a:r>
              <a:rPr lang="en-US" dirty="0">
                <a:latin typeface="Symbol" pitchFamily="18" charset="2"/>
              </a:rPr>
              <a:t>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,R</a:t>
            </a:r>
            <a:r>
              <a:rPr lang="en-US" baseline="-25000" dirty="0"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>
                <a:latin typeface="Symbol" pitchFamily="18" charset="2"/>
              </a:rPr>
              <a:t>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R</a:t>
            </a:r>
            <a:r>
              <a:rPr lang="en-US" baseline="-25000" dirty="0"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, or R</a:t>
            </a:r>
            <a:r>
              <a:rPr lang="en-US" baseline="-25000" dirty="0"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-R</a:t>
            </a:r>
            <a:r>
              <a:rPr lang="en-US" baseline="-25000" dirty="0"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 has the same attribute names as the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first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 operand relation R1 (by convention).</a:t>
            </a:r>
            <a:r>
              <a:rPr lang="en-US" dirty="0"/>
              <a:t> </a:t>
            </a: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303213"/>
            <a:ext cx="8534400" cy="842962"/>
          </a:xfrm>
        </p:spPr>
        <p:txBody>
          <a:bodyPr>
            <a:normAutofit fontScale="90000"/>
          </a:bodyPr>
          <a:lstStyle/>
          <a:p>
            <a:r>
              <a:rPr lang="en-US" sz="3200"/>
              <a:t>Relational Algebra Operations From</a:t>
            </a:r>
            <a:br>
              <a:rPr lang="en-US" sz="3200"/>
            </a:br>
            <a:r>
              <a:rPr lang="en-US" sz="3200"/>
              <a:t>Set Theory </a:t>
            </a:r>
          </a:p>
        </p:txBody>
      </p:sp>
    </p:spTree>
    <p:extLst>
      <p:ext uri="{BB962C8B-B14F-4D97-AF65-F5344CB8AC3E}">
        <p14:creationId xmlns:p14="http://schemas.microsoft.com/office/powerpoint/2010/main" val="766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310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PowerPoint Presentation</vt:lpstr>
      <vt:lpstr>Unary Relational Operations</vt:lpstr>
      <vt:lpstr>Unary Relational Operations</vt:lpstr>
      <vt:lpstr>Unary Relational Operations (cont.)</vt:lpstr>
      <vt:lpstr>Unary Relational Operations (cont.)</vt:lpstr>
      <vt:lpstr>Unary Relational Operations (cont.)</vt:lpstr>
      <vt:lpstr>Unary Relational Operations (cont.)</vt:lpstr>
      <vt:lpstr>Relational Algebra Operations From Set Theory </vt:lpstr>
      <vt:lpstr>Relational Algebra Operations From Set Theory </vt:lpstr>
      <vt:lpstr>Relational Algebra Operations From Set Theory </vt:lpstr>
      <vt:lpstr>Relational Algebra Operations From Set Theory (cont.)</vt:lpstr>
      <vt:lpstr>Relational Algebra Operations From Set Theory (cont.) </vt:lpstr>
      <vt:lpstr>Relational Algebra Operations From Set Theory (cont.)</vt:lpstr>
      <vt:lpstr>Relational Algebra Operations From Set Theory (cont.)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Jayesh Bhatia</dc:creator>
  <cp:lastModifiedBy>Jayesh Bhatia</cp:lastModifiedBy>
  <cp:revision>3</cp:revision>
  <dcterms:created xsi:type="dcterms:W3CDTF">2017-10-12T09:51:29Z</dcterms:created>
  <dcterms:modified xsi:type="dcterms:W3CDTF">2017-10-13T21:10:50Z</dcterms:modified>
</cp:coreProperties>
</file>