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jpeg"/>
  <Override PartName="/ppt/media/image4.JPG" ContentType="image/jpe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60" r:id="rId4"/>
    <p:sldId id="306" r:id="rId5"/>
    <p:sldId id="303" r:id="rId6"/>
    <p:sldId id="304" r:id="rId7"/>
    <p:sldId id="305" r:id="rId8"/>
    <p:sldId id="307" r:id="rId9"/>
    <p:sldId id="308" r:id="rId10"/>
    <p:sldId id="299" r:id="rId11"/>
    <p:sldId id="302" r:id="rId12"/>
    <p:sldId id="301"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5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7334381-3CBE-4E28-8D3E-D47473571E59}" type="datetimeFigureOut">
              <a:rPr lang="en-US" smtClean="0"/>
              <a:t>20-Apr-20</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0148DF6-5DE9-4C12-A8D1-D83795920D57}" type="slidenum">
              <a:rPr lang="en-US" smtClean="0"/>
              <a:t>‹#›</a:t>
            </a:fld>
            <a:endParaRPr lang="en-US"/>
          </a:p>
        </p:txBody>
      </p:sp>
    </p:spTree>
    <p:extLst>
      <p:ext uri="{BB962C8B-B14F-4D97-AF65-F5344CB8AC3E}">
        <p14:creationId xmlns:p14="http://schemas.microsoft.com/office/powerpoint/2010/main" val="2218353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148DF6-5DE9-4C12-A8D1-D83795920D57}" type="slidenum">
              <a:rPr lang="en-US" smtClean="0"/>
              <a:t>1</a:t>
            </a:fld>
            <a:endParaRPr lang="en-US"/>
          </a:p>
        </p:txBody>
      </p:sp>
    </p:spTree>
    <p:extLst>
      <p:ext uri="{BB962C8B-B14F-4D97-AF65-F5344CB8AC3E}">
        <p14:creationId xmlns:p14="http://schemas.microsoft.com/office/powerpoint/2010/main" val="3936651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148DF6-5DE9-4C12-A8D1-D83795920D57}" type="slidenum">
              <a:rPr lang="en-US" smtClean="0"/>
              <a:t>8</a:t>
            </a:fld>
            <a:endParaRPr lang="en-US"/>
          </a:p>
        </p:txBody>
      </p:sp>
    </p:spTree>
    <p:extLst>
      <p:ext uri="{BB962C8B-B14F-4D97-AF65-F5344CB8AC3E}">
        <p14:creationId xmlns:p14="http://schemas.microsoft.com/office/powerpoint/2010/main" val="2220317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469516" y="684021"/>
            <a:ext cx="9252966" cy="33083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181B0D"/>
                </a:solidFill>
                <a:latin typeface="Arial"/>
                <a:cs typeface="Arial"/>
              </a:defRPr>
            </a:lvl1pPr>
          </a:lstStyle>
          <a:p>
            <a:pPr marL="12700">
              <a:lnSpc>
                <a:spcPts val="1230"/>
              </a:lnSpc>
            </a:pPr>
            <a:r>
              <a:rPr spc="-50" dirty="0"/>
              <a:t>December</a:t>
            </a:r>
            <a:r>
              <a:rPr spc="-150" dirty="0"/>
              <a:t> </a:t>
            </a:r>
            <a:r>
              <a:rPr spc="-85" dirty="0"/>
              <a:t>27,</a:t>
            </a:r>
          </a:p>
          <a:p>
            <a:pPr marL="12700">
              <a:lnSpc>
                <a:spcPct val="100000"/>
              </a:lnSpc>
            </a:pPr>
            <a:r>
              <a:rPr spc="-80" dirty="0"/>
              <a:t>2016</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FCA8F7B-FF6D-46B7-A05F-7BFD657273B8}" type="datetime1">
              <a:rPr lang="en-US" smtClean="0"/>
              <a:t>20-Apr-20</a:t>
            </a:fld>
            <a:endParaRPr lang="en-US"/>
          </a:p>
        </p:txBody>
      </p:sp>
      <p:sp>
        <p:nvSpPr>
          <p:cNvPr id="6" name="Holder 6"/>
          <p:cNvSpPr>
            <a:spLocks noGrp="1"/>
          </p:cNvSpPr>
          <p:nvPr>
            <p:ph type="sldNum" sz="quarter" idx="7"/>
          </p:nvPr>
        </p:nvSpPr>
        <p:spPr/>
        <p:txBody>
          <a:bodyPr lIns="0" tIns="0" rIns="0" bIns="0"/>
          <a:lstStyle>
            <a:lvl1pPr>
              <a:defRPr sz="2000" b="0" i="0">
                <a:solidFill>
                  <a:schemeClr val="bg1"/>
                </a:solidFill>
                <a:latin typeface="Arial"/>
                <a:cs typeface="Arial"/>
              </a:defRPr>
            </a:lvl1pPr>
          </a:lstStyle>
          <a:p>
            <a:pPr marL="38100">
              <a:lnSpc>
                <a:spcPts val="231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181B0D"/>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181B0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181B0D"/>
                </a:solidFill>
                <a:latin typeface="Arial"/>
                <a:cs typeface="Arial"/>
              </a:defRPr>
            </a:lvl1pPr>
          </a:lstStyle>
          <a:p>
            <a:pPr marL="12700">
              <a:lnSpc>
                <a:spcPts val="1230"/>
              </a:lnSpc>
            </a:pPr>
            <a:r>
              <a:rPr spc="-50" dirty="0"/>
              <a:t>December</a:t>
            </a:r>
            <a:r>
              <a:rPr spc="-150" dirty="0"/>
              <a:t> </a:t>
            </a:r>
            <a:r>
              <a:rPr spc="-85" dirty="0"/>
              <a:t>27,</a:t>
            </a:r>
          </a:p>
          <a:p>
            <a:pPr marL="12700">
              <a:lnSpc>
                <a:spcPct val="100000"/>
              </a:lnSpc>
            </a:pPr>
            <a:r>
              <a:rPr spc="-80" dirty="0"/>
              <a:t>2016</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A8FCE06-C941-4462-8C73-9C0BACF9B5AF}" type="datetime1">
              <a:rPr lang="en-US" smtClean="0"/>
              <a:t>20-Apr-20</a:t>
            </a:fld>
            <a:endParaRPr lang="en-US"/>
          </a:p>
        </p:txBody>
      </p:sp>
      <p:sp>
        <p:nvSpPr>
          <p:cNvPr id="6" name="Holder 6"/>
          <p:cNvSpPr>
            <a:spLocks noGrp="1"/>
          </p:cNvSpPr>
          <p:nvPr>
            <p:ph type="sldNum" sz="quarter" idx="7"/>
          </p:nvPr>
        </p:nvSpPr>
        <p:spPr/>
        <p:txBody>
          <a:bodyPr lIns="0" tIns="0" rIns="0" bIns="0"/>
          <a:lstStyle>
            <a:lvl1pPr>
              <a:defRPr sz="2000" b="0" i="0">
                <a:solidFill>
                  <a:schemeClr val="bg1"/>
                </a:solidFill>
                <a:latin typeface="Arial"/>
                <a:cs typeface="Arial"/>
              </a:defRPr>
            </a:lvl1pPr>
          </a:lstStyle>
          <a:p>
            <a:pPr marL="38100">
              <a:lnSpc>
                <a:spcPts val="231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181B0D"/>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181B0D"/>
                </a:solidFill>
                <a:latin typeface="Arial"/>
                <a:cs typeface="Arial"/>
              </a:defRPr>
            </a:lvl1pPr>
          </a:lstStyle>
          <a:p>
            <a:pPr marL="12700">
              <a:lnSpc>
                <a:spcPts val="1230"/>
              </a:lnSpc>
            </a:pPr>
            <a:r>
              <a:rPr spc="-50" dirty="0"/>
              <a:t>December</a:t>
            </a:r>
            <a:r>
              <a:rPr spc="-150" dirty="0"/>
              <a:t> </a:t>
            </a:r>
            <a:r>
              <a:rPr spc="-85" dirty="0"/>
              <a:t>27,</a:t>
            </a:r>
          </a:p>
          <a:p>
            <a:pPr marL="12700">
              <a:lnSpc>
                <a:spcPct val="100000"/>
              </a:lnSpc>
            </a:pPr>
            <a:r>
              <a:rPr spc="-80" dirty="0"/>
              <a:t>2016</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F61E158-E533-45DA-BBE3-3C5B11295D73}" type="datetime1">
              <a:rPr lang="en-US" smtClean="0"/>
              <a:t>20-Apr-20</a:t>
            </a:fld>
            <a:endParaRPr lang="en-US"/>
          </a:p>
        </p:txBody>
      </p:sp>
      <p:sp>
        <p:nvSpPr>
          <p:cNvPr id="7" name="Holder 7"/>
          <p:cNvSpPr>
            <a:spLocks noGrp="1"/>
          </p:cNvSpPr>
          <p:nvPr>
            <p:ph type="sldNum" sz="quarter" idx="7"/>
          </p:nvPr>
        </p:nvSpPr>
        <p:spPr/>
        <p:txBody>
          <a:bodyPr lIns="0" tIns="0" rIns="0" bIns="0"/>
          <a:lstStyle>
            <a:lvl1pPr>
              <a:defRPr sz="2000" b="0" i="0">
                <a:solidFill>
                  <a:schemeClr val="bg1"/>
                </a:solidFill>
                <a:latin typeface="Arial"/>
                <a:cs typeface="Arial"/>
              </a:defRPr>
            </a:lvl1pPr>
          </a:lstStyle>
          <a:p>
            <a:pPr marL="38100">
              <a:lnSpc>
                <a:spcPts val="231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181B0D"/>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181B0D"/>
                </a:solidFill>
                <a:latin typeface="Arial"/>
                <a:cs typeface="Arial"/>
              </a:defRPr>
            </a:lvl1pPr>
          </a:lstStyle>
          <a:p>
            <a:pPr marL="12700">
              <a:lnSpc>
                <a:spcPts val="1230"/>
              </a:lnSpc>
            </a:pPr>
            <a:r>
              <a:rPr spc="-50" dirty="0"/>
              <a:t>December</a:t>
            </a:r>
            <a:r>
              <a:rPr spc="-150" dirty="0"/>
              <a:t> </a:t>
            </a:r>
            <a:r>
              <a:rPr spc="-85" dirty="0"/>
              <a:t>27,</a:t>
            </a:r>
          </a:p>
          <a:p>
            <a:pPr marL="12700">
              <a:lnSpc>
                <a:spcPct val="100000"/>
              </a:lnSpc>
            </a:pPr>
            <a:r>
              <a:rPr spc="-80" dirty="0"/>
              <a:t>2016</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E33BCC86-0240-4EDB-A401-2938078CB20C}" type="datetime1">
              <a:rPr lang="en-US" smtClean="0"/>
              <a:t>20-Apr-20</a:t>
            </a:fld>
            <a:endParaRPr lang="en-US"/>
          </a:p>
        </p:txBody>
      </p:sp>
      <p:sp>
        <p:nvSpPr>
          <p:cNvPr id="5" name="Holder 5"/>
          <p:cNvSpPr>
            <a:spLocks noGrp="1"/>
          </p:cNvSpPr>
          <p:nvPr>
            <p:ph type="sldNum" sz="quarter" idx="7"/>
          </p:nvPr>
        </p:nvSpPr>
        <p:spPr/>
        <p:txBody>
          <a:bodyPr lIns="0" tIns="0" rIns="0" bIns="0"/>
          <a:lstStyle>
            <a:lvl1pPr>
              <a:defRPr sz="2000" b="0" i="0">
                <a:solidFill>
                  <a:schemeClr val="bg1"/>
                </a:solidFill>
                <a:latin typeface="Arial"/>
                <a:cs typeface="Arial"/>
              </a:defRPr>
            </a:lvl1pPr>
          </a:lstStyle>
          <a:p>
            <a:pPr marL="38100">
              <a:lnSpc>
                <a:spcPts val="231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181B0D"/>
                </a:solidFill>
                <a:latin typeface="Arial"/>
                <a:cs typeface="Arial"/>
              </a:defRPr>
            </a:lvl1pPr>
          </a:lstStyle>
          <a:p>
            <a:pPr marL="12700">
              <a:lnSpc>
                <a:spcPts val="1230"/>
              </a:lnSpc>
            </a:pPr>
            <a:r>
              <a:rPr spc="-50" dirty="0"/>
              <a:t>December</a:t>
            </a:r>
            <a:r>
              <a:rPr spc="-150" dirty="0"/>
              <a:t> </a:t>
            </a:r>
            <a:r>
              <a:rPr spc="-85" dirty="0"/>
              <a:t>27,</a:t>
            </a:r>
          </a:p>
          <a:p>
            <a:pPr marL="12700">
              <a:lnSpc>
                <a:spcPct val="100000"/>
              </a:lnSpc>
            </a:pPr>
            <a:r>
              <a:rPr spc="-80" dirty="0"/>
              <a:t>2016</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1BAAC57-74ED-49A6-85C2-0972550C2BB2}" type="datetime1">
              <a:rPr lang="en-US" smtClean="0"/>
              <a:t>20-Apr-20</a:t>
            </a:fld>
            <a:endParaRPr lang="en-US"/>
          </a:p>
        </p:txBody>
      </p:sp>
      <p:sp>
        <p:nvSpPr>
          <p:cNvPr id="4" name="Holder 4"/>
          <p:cNvSpPr>
            <a:spLocks noGrp="1"/>
          </p:cNvSpPr>
          <p:nvPr>
            <p:ph type="sldNum" sz="quarter" idx="7"/>
          </p:nvPr>
        </p:nvSpPr>
        <p:spPr/>
        <p:txBody>
          <a:bodyPr lIns="0" tIns="0" rIns="0" bIns="0"/>
          <a:lstStyle>
            <a:lvl1pPr>
              <a:defRPr sz="2000" b="0" i="0">
                <a:solidFill>
                  <a:schemeClr val="bg1"/>
                </a:solidFill>
                <a:latin typeface="Arial"/>
                <a:cs typeface="Arial"/>
              </a:defRPr>
            </a:lvl1pPr>
          </a:lstStyle>
          <a:p>
            <a:pPr marL="38100">
              <a:lnSpc>
                <a:spcPts val="231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07136" y="0"/>
            <a:ext cx="11485245" cy="6858000"/>
          </a:xfrm>
          <a:custGeom>
            <a:avLst/>
            <a:gdLst/>
            <a:ahLst/>
            <a:cxnLst/>
            <a:rect l="l" t="t" r="r" b="b"/>
            <a:pathLst>
              <a:path w="11485245" h="6858000">
                <a:moveTo>
                  <a:pt x="0" y="6858000"/>
                </a:moveTo>
                <a:lnTo>
                  <a:pt x="11484864" y="6858000"/>
                </a:lnTo>
                <a:lnTo>
                  <a:pt x="11484864" y="0"/>
                </a:lnTo>
                <a:lnTo>
                  <a:pt x="0" y="0"/>
                </a:lnTo>
                <a:lnTo>
                  <a:pt x="0" y="6858000"/>
                </a:lnTo>
                <a:close/>
              </a:path>
            </a:pathLst>
          </a:custGeom>
          <a:solidFill>
            <a:srgbClr val="EEECE2"/>
          </a:solidFill>
        </p:spPr>
        <p:txBody>
          <a:bodyPr wrap="square" lIns="0" tIns="0" rIns="0" bIns="0" rtlCol="0"/>
          <a:lstStyle/>
          <a:p>
            <a:endParaRPr/>
          </a:p>
        </p:txBody>
      </p:sp>
      <p:sp>
        <p:nvSpPr>
          <p:cNvPr id="17" name="bg object 17"/>
          <p:cNvSpPr/>
          <p:nvPr/>
        </p:nvSpPr>
        <p:spPr>
          <a:xfrm>
            <a:off x="0" y="0"/>
            <a:ext cx="478790" cy="6858000"/>
          </a:xfrm>
          <a:custGeom>
            <a:avLst/>
            <a:gdLst/>
            <a:ahLst/>
            <a:cxnLst/>
            <a:rect l="l" t="t" r="r" b="b"/>
            <a:pathLst>
              <a:path w="478790" h="6858000">
                <a:moveTo>
                  <a:pt x="0" y="6858000"/>
                </a:moveTo>
                <a:lnTo>
                  <a:pt x="478536" y="6858000"/>
                </a:lnTo>
                <a:lnTo>
                  <a:pt x="478536" y="0"/>
                </a:lnTo>
                <a:lnTo>
                  <a:pt x="0" y="0"/>
                </a:lnTo>
                <a:lnTo>
                  <a:pt x="0" y="6858000"/>
                </a:lnTo>
                <a:close/>
              </a:path>
            </a:pathLst>
          </a:custGeom>
          <a:solidFill>
            <a:srgbClr val="EEECE2"/>
          </a:solidFill>
        </p:spPr>
        <p:txBody>
          <a:bodyPr wrap="square" lIns="0" tIns="0" rIns="0" bIns="0" rtlCol="0"/>
          <a:lstStyle/>
          <a:p>
            <a:endParaRPr/>
          </a:p>
        </p:txBody>
      </p:sp>
      <p:sp>
        <p:nvSpPr>
          <p:cNvPr id="18" name="bg object 18"/>
          <p:cNvSpPr/>
          <p:nvPr/>
        </p:nvSpPr>
        <p:spPr>
          <a:xfrm>
            <a:off x="478536"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181B0D"/>
          </a:solidFill>
        </p:spPr>
        <p:txBody>
          <a:bodyPr wrap="square" lIns="0" tIns="0" rIns="0" bIns="0" rtlCol="0"/>
          <a:lstStyle/>
          <a:p>
            <a:endParaRPr/>
          </a:p>
        </p:txBody>
      </p:sp>
      <p:sp>
        <p:nvSpPr>
          <p:cNvPr id="2" name="Holder 2"/>
          <p:cNvSpPr>
            <a:spLocks noGrp="1"/>
          </p:cNvSpPr>
          <p:nvPr>
            <p:ph type="title"/>
          </p:nvPr>
        </p:nvSpPr>
        <p:spPr>
          <a:xfrm>
            <a:off x="4237227" y="2790571"/>
            <a:ext cx="3717544" cy="574039"/>
          </a:xfrm>
          <a:prstGeom prst="rect">
            <a:avLst/>
          </a:prstGeom>
        </p:spPr>
        <p:txBody>
          <a:bodyPr wrap="square" lIns="0" tIns="0" rIns="0" bIns="0">
            <a:spAutoFit/>
          </a:bodyPr>
          <a:lstStyle>
            <a:lvl1pPr>
              <a:defRPr sz="3600" b="1" i="0">
                <a:solidFill>
                  <a:srgbClr val="181B0D"/>
                </a:solidFill>
                <a:latin typeface="Trebuchet MS"/>
                <a:cs typeface="Trebuchet MS"/>
              </a:defRPr>
            </a:lvl1pPr>
          </a:lstStyle>
          <a:p>
            <a:endParaRPr/>
          </a:p>
        </p:txBody>
      </p:sp>
      <p:sp>
        <p:nvSpPr>
          <p:cNvPr id="3" name="Holder 3"/>
          <p:cNvSpPr>
            <a:spLocks noGrp="1"/>
          </p:cNvSpPr>
          <p:nvPr>
            <p:ph type="body" idx="1"/>
          </p:nvPr>
        </p:nvSpPr>
        <p:spPr>
          <a:xfrm>
            <a:off x="1438655" y="2151100"/>
            <a:ext cx="9314688" cy="2468879"/>
          </a:xfrm>
          <a:prstGeom prst="rect">
            <a:avLst/>
          </a:prstGeom>
        </p:spPr>
        <p:txBody>
          <a:bodyPr wrap="square" lIns="0" tIns="0" rIns="0" bIns="0">
            <a:spAutoFit/>
          </a:bodyPr>
          <a:lstStyle>
            <a:lvl1pPr>
              <a:defRPr sz="2000" b="0" i="0">
                <a:solidFill>
                  <a:srgbClr val="181B0D"/>
                </a:solidFill>
                <a:latin typeface="Arial"/>
                <a:cs typeface="Arial"/>
              </a:defRPr>
            </a:lvl1pPr>
          </a:lstStyle>
          <a:p>
            <a:endParaRPr/>
          </a:p>
        </p:txBody>
      </p:sp>
      <p:sp>
        <p:nvSpPr>
          <p:cNvPr id="4" name="Holder 4"/>
          <p:cNvSpPr>
            <a:spLocks noGrp="1"/>
          </p:cNvSpPr>
          <p:nvPr>
            <p:ph type="ftr" sz="quarter" idx="5"/>
          </p:nvPr>
        </p:nvSpPr>
        <p:spPr>
          <a:xfrm>
            <a:off x="1469516" y="6491480"/>
            <a:ext cx="892175" cy="360679"/>
          </a:xfrm>
          <a:prstGeom prst="rect">
            <a:avLst/>
          </a:prstGeom>
        </p:spPr>
        <p:txBody>
          <a:bodyPr wrap="square" lIns="0" tIns="0" rIns="0" bIns="0">
            <a:spAutoFit/>
          </a:bodyPr>
          <a:lstStyle>
            <a:lvl1pPr>
              <a:defRPr sz="1200" b="0" i="0">
                <a:solidFill>
                  <a:srgbClr val="181B0D"/>
                </a:solidFill>
                <a:latin typeface="Arial"/>
                <a:cs typeface="Arial"/>
              </a:defRPr>
            </a:lvl1pPr>
          </a:lstStyle>
          <a:p>
            <a:pPr marL="12700">
              <a:lnSpc>
                <a:spcPts val="1230"/>
              </a:lnSpc>
            </a:pPr>
            <a:r>
              <a:rPr spc="-50" dirty="0"/>
              <a:t>December</a:t>
            </a:r>
            <a:r>
              <a:rPr spc="-150" dirty="0"/>
              <a:t> </a:t>
            </a:r>
            <a:r>
              <a:rPr spc="-85" dirty="0"/>
              <a:t>27,</a:t>
            </a:r>
          </a:p>
          <a:p>
            <a:pPr marL="12700">
              <a:lnSpc>
                <a:spcPct val="100000"/>
              </a:lnSpc>
            </a:pPr>
            <a:r>
              <a:rPr spc="-80" dirty="0"/>
              <a:t>2016</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400A245C-D481-4807-BFE4-DD0D88759FE2}" type="datetime1">
              <a:rPr lang="en-US" smtClean="0"/>
              <a:t>20-Apr-20</a:t>
            </a:fld>
            <a:endParaRPr lang="en-US"/>
          </a:p>
        </p:txBody>
      </p:sp>
      <p:sp>
        <p:nvSpPr>
          <p:cNvPr id="6" name="Holder 6"/>
          <p:cNvSpPr>
            <a:spLocks noGrp="1"/>
          </p:cNvSpPr>
          <p:nvPr>
            <p:ph type="sldNum" sz="quarter" idx="7"/>
          </p:nvPr>
        </p:nvSpPr>
        <p:spPr>
          <a:xfrm>
            <a:off x="10656696" y="6508525"/>
            <a:ext cx="360045" cy="309879"/>
          </a:xfrm>
          <a:prstGeom prst="rect">
            <a:avLst/>
          </a:prstGeom>
        </p:spPr>
        <p:txBody>
          <a:bodyPr wrap="square" lIns="0" tIns="0" rIns="0" bIns="0">
            <a:spAutoFit/>
          </a:bodyPr>
          <a:lstStyle>
            <a:lvl1pPr>
              <a:defRPr sz="2000" b="0" i="0">
                <a:solidFill>
                  <a:schemeClr val="bg1"/>
                </a:solidFill>
                <a:latin typeface="Arial"/>
                <a:cs typeface="Arial"/>
              </a:defRPr>
            </a:lvl1pPr>
          </a:lstStyle>
          <a:p>
            <a:pPr marL="38100">
              <a:lnSpc>
                <a:spcPts val="231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6096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EEECE2"/>
          </a:solidFill>
        </p:spPr>
        <p:txBody>
          <a:bodyPr wrap="square" lIns="0" tIns="0" rIns="0" bIns="0" rtlCol="0"/>
          <a:lstStyle/>
          <a:p>
            <a:endParaRPr/>
          </a:p>
        </p:txBody>
      </p:sp>
      <p:sp>
        <p:nvSpPr>
          <p:cNvPr id="3" name="object 3"/>
          <p:cNvSpPr/>
          <p:nvPr/>
        </p:nvSpPr>
        <p:spPr>
          <a:xfrm>
            <a:off x="8151876" y="1685289"/>
            <a:ext cx="3275329" cy="4409440"/>
          </a:xfrm>
          <a:custGeom>
            <a:avLst/>
            <a:gdLst/>
            <a:ahLst/>
            <a:cxnLst/>
            <a:rect l="l" t="t" r="r" b="b"/>
            <a:pathLst>
              <a:path w="3275329" h="4409440">
                <a:moveTo>
                  <a:pt x="3275076" y="0"/>
                </a:moveTo>
                <a:lnTo>
                  <a:pt x="2869311" y="0"/>
                </a:lnTo>
                <a:lnTo>
                  <a:pt x="2869311" y="4023360"/>
                </a:lnTo>
                <a:lnTo>
                  <a:pt x="2869311" y="4024630"/>
                </a:lnTo>
                <a:lnTo>
                  <a:pt x="983754" y="4024630"/>
                </a:lnTo>
                <a:lnTo>
                  <a:pt x="983754" y="4023360"/>
                </a:lnTo>
                <a:lnTo>
                  <a:pt x="0" y="4023360"/>
                </a:lnTo>
                <a:lnTo>
                  <a:pt x="0" y="4024630"/>
                </a:lnTo>
                <a:lnTo>
                  <a:pt x="0" y="4409440"/>
                </a:lnTo>
                <a:lnTo>
                  <a:pt x="3275076" y="4409440"/>
                </a:lnTo>
                <a:lnTo>
                  <a:pt x="3275076" y="4024630"/>
                </a:lnTo>
                <a:lnTo>
                  <a:pt x="3275076" y="4023360"/>
                </a:lnTo>
                <a:lnTo>
                  <a:pt x="3275076" y="0"/>
                </a:lnTo>
                <a:close/>
              </a:path>
            </a:pathLst>
          </a:custGeom>
          <a:solidFill>
            <a:srgbClr val="181B0D"/>
          </a:solidFill>
        </p:spPr>
        <p:txBody>
          <a:bodyPr wrap="square" lIns="0" tIns="0" rIns="0" bIns="0" rtlCol="0"/>
          <a:lstStyle/>
          <a:p>
            <a:endParaRPr/>
          </a:p>
        </p:txBody>
      </p:sp>
      <p:sp>
        <p:nvSpPr>
          <p:cNvPr id="4" name="object 4"/>
          <p:cNvSpPr/>
          <p:nvPr/>
        </p:nvSpPr>
        <p:spPr>
          <a:xfrm>
            <a:off x="752855" y="743712"/>
            <a:ext cx="3275329" cy="4409440"/>
          </a:xfrm>
          <a:custGeom>
            <a:avLst/>
            <a:gdLst/>
            <a:ahLst/>
            <a:cxnLst/>
            <a:rect l="l" t="t" r="r" b="b"/>
            <a:pathLst>
              <a:path w="3275329" h="4409440">
                <a:moveTo>
                  <a:pt x="3274441" y="0"/>
                </a:moveTo>
                <a:lnTo>
                  <a:pt x="0" y="0"/>
                </a:lnTo>
                <a:lnTo>
                  <a:pt x="0" y="4408932"/>
                </a:lnTo>
                <a:lnTo>
                  <a:pt x="405701" y="4408932"/>
                </a:lnTo>
                <a:lnTo>
                  <a:pt x="405701" y="384428"/>
                </a:lnTo>
                <a:lnTo>
                  <a:pt x="3275076" y="385825"/>
                </a:lnTo>
                <a:lnTo>
                  <a:pt x="3274619" y="288053"/>
                </a:lnTo>
                <a:lnTo>
                  <a:pt x="3274897" y="97700"/>
                </a:lnTo>
                <a:lnTo>
                  <a:pt x="3274441" y="0"/>
                </a:lnTo>
                <a:close/>
              </a:path>
            </a:pathLst>
          </a:custGeom>
          <a:solidFill>
            <a:srgbClr val="181B0D"/>
          </a:solidFill>
        </p:spPr>
        <p:txBody>
          <a:bodyPr wrap="square" lIns="0" tIns="0" rIns="0" bIns="0" rtlCol="0"/>
          <a:lstStyle/>
          <a:p>
            <a:endParaRPr/>
          </a:p>
        </p:txBody>
      </p:sp>
      <p:sp>
        <p:nvSpPr>
          <p:cNvPr id="5" name="object 5"/>
          <p:cNvSpPr txBox="1"/>
          <p:nvPr/>
        </p:nvSpPr>
        <p:spPr>
          <a:xfrm>
            <a:off x="8130920" y="4588230"/>
            <a:ext cx="2506980" cy="817788"/>
          </a:xfrm>
          <a:prstGeom prst="rect">
            <a:avLst/>
          </a:prstGeom>
        </p:spPr>
        <p:txBody>
          <a:bodyPr vert="horz" wrap="square" lIns="0" tIns="12065" rIns="0" bIns="0" rtlCol="0">
            <a:spAutoFit/>
          </a:bodyPr>
          <a:lstStyle/>
          <a:p>
            <a:pPr marL="12700" marR="5080">
              <a:lnSpc>
                <a:spcPct val="112200"/>
              </a:lnSpc>
              <a:spcBef>
                <a:spcPts val="95"/>
              </a:spcBef>
            </a:pPr>
            <a:r>
              <a:rPr lang="en-US" sz="2300" dirty="0" smtClean="0">
                <a:latin typeface="Arial"/>
                <a:cs typeface="Arial"/>
              </a:rPr>
              <a:t>Jayesh V Jawade</a:t>
            </a:r>
          </a:p>
          <a:p>
            <a:pPr marL="12700" marR="5080">
              <a:lnSpc>
                <a:spcPct val="112200"/>
              </a:lnSpc>
              <a:spcBef>
                <a:spcPts val="95"/>
              </a:spcBef>
            </a:pPr>
            <a:r>
              <a:rPr lang="en-US" sz="2300" dirty="0" smtClean="0">
                <a:latin typeface="Arial"/>
                <a:cs typeface="Arial"/>
              </a:rPr>
              <a:t>121942010</a:t>
            </a:r>
            <a:endParaRPr sz="2300" dirty="0">
              <a:latin typeface="Arial"/>
              <a:cs typeface="Arial"/>
            </a:endParaRPr>
          </a:p>
        </p:txBody>
      </p:sp>
      <p:sp>
        <p:nvSpPr>
          <p:cNvPr id="7" name="object 7"/>
          <p:cNvSpPr txBox="1"/>
          <p:nvPr/>
        </p:nvSpPr>
        <p:spPr>
          <a:xfrm>
            <a:off x="11255120" y="6543852"/>
            <a:ext cx="93980" cy="208279"/>
          </a:xfrm>
          <a:prstGeom prst="rect">
            <a:avLst/>
          </a:prstGeom>
        </p:spPr>
        <p:txBody>
          <a:bodyPr vert="horz" wrap="square" lIns="0" tIns="12700" rIns="0" bIns="0" rtlCol="0">
            <a:spAutoFit/>
          </a:bodyPr>
          <a:lstStyle/>
          <a:p>
            <a:pPr marL="12700">
              <a:lnSpc>
                <a:spcPct val="100000"/>
              </a:lnSpc>
              <a:spcBef>
                <a:spcPts val="100"/>
              </a:spcBef>
            </a:pPr>
            <a:r>
              <a:rPr sz="1200" spc="-130" dirty="0">
                <a:solidFill>
                  <a:srgbClr val="181B0D"/>
                </a:solidFill>
                <a:latin typeface="Arial"/>
                <a:cs typeface="Arial"/>
              </a:rPr>
              <a:t>1</a:t>
            </a:r>
            <a:endParaRPr sz="1200">
              <a:latin typeface="Arial"/>
              <a:cs typeface="Arial"/>
            </a:endParaRPr>
          </a:p>
        </p:txBody>
      </p:sp>
      <p:sp>
        <p:nvSpPr>
          <p:cNvPr id="8" name="object 8"/>
          <p:cNvSpPr txBox="1"/>
          <p:nvPr/>
        </p:nvSpPr>
        <p:spPr>
          <a:xfrm>
            <a:off x="-76200" y="2057400"/>
            <a:ext cx="10714099" cy="874598"/>
          </a:xfrm>
          <a:prstGeom prst="rect">
            <a:avLst/>
          </a:prstGeom>
        </p:spPr>
        <p:txBody>
          <a:bodyPr vert="horz" wrap="square" lIns="0" tIns="53340" rIns="0" bIns="0" rtlCol="0">
            <a:spAutoFit/>
          </a:bodyPr>
          <a:lstStyle/>
          <a:p>
            <a:pPr marL="12700" marR="5080" indent="2419985" algn="ctr">
              <a:lnSpc>
                <a:spcPts val="6350"/>
              </a:lnSpc>
              <a:spcBef>
                <a:spcPts val="420"/>
              </a:spcBef>
              <a:tabLst>
                <a:tab pos="5499100" algn="l"/>
              </a:tabLst>
            </a:pPr>
            <a:endParaRPr sz="5400" dirty="0">
              <a:latin typeface="Times New Roman"/>
              <a:cs typeface="Times New Roman"/>
            </a:endParaRPr>
          </a:p>
        </p:txBody>
      </p:sp>
      <p:sp>
        <p:nvSpPr>
          <p:cNvPr id="9" name="Rectangle 8"/>
          <p:cNvSpPr/>
          <p:nvPr/>
        </p:nvSpPr>
        <p:spPr>
          <a:xfrm>
            <a:off x="4772881" y="2967335"/>
            <a:ext cx="2646237" cy="913070"/>
          </a:xfrm>
          <a:prstGeom prst="rect">
            <a:avLst/>
          </a:prstGeom>
          <a:noFill/>
        </p:spPr>
        <p:txBody>
          <a:bodyPr wrap="none" lIns="91440" tIns="45720" rIns="91440" bIns="45720">
            <a:spAutoFit/>
          </a:bodyPr>
          <a:lstStyle/>
          <a:p>
            <a:pPr marL="12700" marR="5080" indent="2419985" algn="ctr">
              <a:lnSpc>
                <a:spcPts val="6350"/>
              </a:lnSpc>
              <a:spcBef>
                <a:spcPts val="420"/>
              </a:spcBef>
              <a:tabLst>
                <a:tab pos="5499100" algn="l"/>
              </a:tabLst>
            </a:pPr>
            <a:endParaRPr lang="en-US" sz="5400" dirty="0">
              <a:latin typeface="Times New Roman"/>
              <a:cs typeface="Times New Roman"/>
            </a:endParaRPr>
          </a:p>
        </p:txBody>
      </p:sp>
      <p:sp>
        <p:nvSpPr>
          <p:cNvPr id="10" name="Rectangle 9"/>
          <p:cNvSpPr/>
          <p:nvPr/>
        </p:nvSpPr>
        <p:spPr>
          <a:xfrm>
            <a:off x="0" y="1481969"/>
            <a:ext cx="9667647" cy="2657138"/>
          </a:xfrm>
          <a:prstGeom prst="rect">
            <a:avLst/>
          </a:prstGeom>
          <a:noFill/>
        </p:spPr>
        <p:txBody>
          <a:bodyPr wrap="none" lIns="91440" tIns="45720" rIns="91440" bIns="45720">
            <a:spAutoFit/>
          </a:bodyPr>
          <a:lstStyle/>
          <a:p>
            <a:pPr marL="12700" marR="5080" indent="2419985" algn="ctr">
              <a:lnSpc>
                <a:spcPts val="6350"/>
              </a:lnSpc>
              <a:spcBef>
                <a:spcPts val="420"/>
              </a:spcBef>
              <a:tabLst>
                <a:tab pos="5499100" algn="l"/>
              </a:tabLst>
            </a:pP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a:cs typeface="Times New Roman"/>
              </a:rPr>
              <a:t>DDoS Attack Detection </a:t>
            </a:r>
          </a:p>
          <a:p>
            <a:pPr marL="12700" marR="5080" indent="2419985" algn="ctr">
              <a:lnSpc>
                <a:spcPts val="6350"/>
              </a:lnSpc>
              <a:spcBef>
                <a:spcPts val="420"/>
              </a:spcBef>
              <a:tabLst>
                <a:tab pos="5499100" algn="l"/>
              </a:tabLst>
            </a:pP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a:cs typeface="Times New Roman"/>
              </a:rPr>
              <a:t>Using </a:t>
            </a:r>
          </a:p>
          <a:p>
            <a:pPr marL="12700" marR="5080" indent="2419985" algn="ctr">
              <a:lnSpc>
                <a:spcPts val="6350"/>
              </a:lnSpc>
              <a:spcBef>
                <a:spcPts val="420"/>
              </a:spcBef>
              <a:tabLst>
                <a:tab pos="5499100" algn="l"/>
              </a:tabLst>
            </a:pP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a:cs typeface="Times New Roman"/>
              </a:rPr>
              <a:t>Deep Learning</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09345"/>
            <a:ext cx="2559685" cy="696595"/>
          </a:xfrm>
          <a:prstGeom prst="rect">
            <a:avLst/>
          </a:prstGeom>
        </p:spPr>
        <p:txBody>
          <a:bodyPr vert="horz" wrap="square" lIns="0" tIns="13335" rIns="0" bIns="0" rtlCol="0">
            <a:spAutoFit/>
          </a:bodyPr>
          <a:lstStyle/>
          <a:p>
            <a:pPr marL="12700">
              <a:lnSpc>
                <a:spcPct val="100000"/>
              </a:lnSpc>
              <a:spcBef>
                <a:spcPts val="105"/>
              </a:spcBef>
            </a:pPr>
            <a:r>
              <a:rPr sz="4400" b="0" spc="-185" dirty="0">
                <a:solidFill>
                  <a:srgbClr val="000000"/>
                </a:solidFill>
                <a:latin typeface="Arial"/>
                <a:cs typeface="Arial"/>
              </a:rPr>
              <a:t>Conclusion</a:t>
            </a:r>
            <a:endParaRPr sz="4400" dirty="0">
              <a:latin typeface="Arial"/>
              <a:cs typeface="Arial"/>
            </a:endParaRPr>
          </a:p>
        </p:txBody>
      </p:sp>
      <p:sp>
        <p:nvSpPr>
          <p:cNvPr id="4" name="object 4"/>
          <p:cNvSpPr txBox="1"/>
          <p:nvPr/>
        </p:nvSpPr>
        <p:spPr>
          <a:xfrm>
            <a:off x="1469516" y="6582919"/>
            <a:ext cx="1223010" cy="177800"/>
          </a:xfrm>
          <a:prstGeom prst="rect">
            <a:avLst/>
          </a:prstGeom>
        </p:spPr>
        <p:txBody>
          <a:bodyPr vert="horz" wrap="square" lIns="0" tIns="0" rIns="0" bIns="0" rtlCol="0">
            <a:spAutoFit/>
          </a:bodyPr>
          <a:lstStyle/>
          <a:p>
            <a:pPr marL="12700">
              <a:lnSpc>
                <a:spcPts val="1230"/>
              </a:lnSpc>
            </a:pPr>
            <a:r>
              <a:rPr sz="1200" spc="-50" dirty="0">
                <a:solidFill>
                  <a:srgbClr val="181B0D"/>
                </a:solidFill>
                <a:latin typeface="Arial"/>
                <a:cs typeface="Arial"/>
              </a:rPr>
              <a:t>December </a:t>
            </a:r>
            <a:r>
              <a:rPr sz="1200" spc="-85" dirty="0">
                <a:solidFill>
                  <a:srgbClr val="181B0D"/>
                </a:solidFill>
                <a:latin typeface="Arial"/>
                <a:cs typeface="Arial"/>
              </a:rPr>
              <a:t>27,</a:t>
            </a:r>
            <a:r>
              <a:rPr sz="1200" spc="-204" dirty="0">
                <a:solidFill>
                  <a:srgbClr val="181B0D"/>
                </a:solidFill>
                <a:latin typeface="Arial"/>
                <a:cs typeface="Arial"/>
              </a:rPr>
              <a:t> </a:t>
            </a:r>
            <a:r>
              <a:rPr sz="1200" spc="-80" dirty="0">
                <a:solidFill>
                  <a:srgbClr val="181B0D"/>
                </a:solidFill>
                <a:latin typeface="Arial"/>
                <a:cs typeface="Arial"/>
              </a:rPr>
              <a:t>2016</a:t>
            </a:r>
            <a:endParaRPr sz="1200">
              <a:latin typeface="Arial"/>
              <a:cs typeface="Arial"/>
            </a:endParaRPr>
          </a:p>
        </p:txBody>
      </p:sp>
      <p:sp>
        <p:nvSpPr>
          <p:cNvPr id="5" name="object 5"/>
          <p:cNvSpPr txBox="1"/>
          <p:nvPr/>
        </p:nvSpPr>
        <p:spPr>
          <a:xfrm>
            <a:off x="10781665" y="6582919"/>
            <a:ext cx="236220" cy="177800"/>
          </a:xfrm>
          <a:prstGeom prst="rect">
            <a:avLst/>
          </a:prstGeom>
        </p:spPr>
        <p:txBody>
          <a:bodyPr vert="horz" wrap="square" lIns="0" tIns="0" rIns="0" bIns="0" rtlCol="0">
            <a:spAutoFit/>
          </a:bodyPr>
          <a:lstStyle/>
          <a:p>
            <a:pPr marL="38100">
              <a:lnSpc>
                <a:spcPts val="1230"/>
              </a:lnSpc>
            </a:pPr>
            <a:fld id="{81D60167-4931-47E6-BA6A-407CBD079E47}" type="slidenum">
              <a:rPr sz="1200" spc="-45" dirty="0">
                <a:solidFill>
                  <a:srgbClr val="181B0D"/>
                </a:solidFill>
                <a:latin typeface="Arial"/>
                <a:cs typeface="Arial"/>
              </a:rPr>
              <a:t>10</a:t>
            </a:fld>
            <a:endParaRPr sz="1200">
              <a:latin typeface="Arial"/>
              <a:cs typeface="Arial"/>
            </a:endParaRPr>
          </a:p>
        </p:txBody>
      </p:sp>
      <p:sp>
        <p:nvSpPr>
          <p:cNvPr id="3" name="object 3"/>
          <p:cNvSpPr txBox="1"/>
          <p:nvPr/>
        </p:nvSpPr>
        <p:spPr>
          <a:xfrm>
            <a:off x="2209800" y="1752600"/>
            <a:ext cx="8808085" cy="3474669"/>
          </a:xfrm>
          <a:prstGeom prst="rect">
            <a:avLst/>
          </a:prstGeom>
        </p:spPr>
        <p:txBody>
          <a:bodyPr vert="horz" wrap="square" lIns="0" tIns="37465" rIns="0" bIns="0" rtlCol="0">
            <a:spAutoFit/>
          </a:bodyPr>
          <a:lstStyle/>
          <a:p>
            <a:pPr marL="396240" marR="5080" indent="-384175" algn="just">
              <a:lnSpc>
                <a:spcPts val="2260"/>
              </a:lnSpc>
              <a:spcBef>
                <a:spcPts val="295"/>
              </a:spcBef>
              <a:buChar char="■"/>
              <a:tabLst>
                <a:tab pos="396240" algn="l"/>
                <a:tab pos="396875" algn="l"/>
              </a:tabLst>
            </a:pPr>
            <a:r>
              <a:rPr lang="en-US" sz="2000" dirty="0"/>
              <a:t>The Recurrent Neural Network using bidirectional LSTM gives the accuracy of 98% </a:t>
            </a:r>
            <a:endParaRPr lang="en-US" sz="2000" dirty="0" smtClean="0"/>
          </a:p>
          <a:p>
            <a:pPr marL="396240" marR="5080" indent="-384175" algn="just">
              <a:lnSpc>
                <a:spcPts val="2260"/>
              </a:lnSpc>
              <a:spcBef>
                <a:spcPts val="295"/>
              </a:spcBef>
              <a:buChar char="■"/>
              <a:tabLst>
                <a:tab pos="396240" algn="l"/>
                <a:tab pos="396875" algn="l"/>
              </a:tabLst>
            </a:pPr>
            <a:endParaRPr lang="en-US" sz="2000" spc="-235" dirty="0">
              <a:solidFill>
                <a:srgbClr val="181B0D"/>
              </a:solidFill>
              <a:latin typeface="Arial"/>
              <a:cs typeface="Arial"/>
            </a:endParaRPr>
          </a:p>
          <a:p>
            <a:pPr marL="396240" marR="5080" indent="-384175" algn="just">
              <a:lnSpc>
                <a:spcPts val="2260"/>
              </a:lnSpc>
              <a:spcBef>
                <a:spcPts val="295"/>
              </a:spcBef>
              <a:buChar char="■"/>
              <a:tabLst>
                <a:tab pos="396240" algn="l"/>
                <a:tab pos="396875" algn="l"/>
              </a:tabLst>
            </a:pPr>
            <a:r>
              <a:rPr lang="en-US" sz="2000" dirty="0"/>
              <a:t>The accuracy of DDOS detection is increased by using the bidirectional LSTM model (Recurrent Neural Network in deep learning) by training the model on limited dataset (packets). </a:t>
            </a:r>
            <a:endParaRPr lang="en-US" sz="2000" dirty="0" smtClean="0"/>
          </a:p>
          <a:p>
            <a:pPr marL="396240" marR="5080" indent="-384175" algn="just">
              <a:lnSpc>
                <a:spcPts val="2260"/>
              </a:lnSpc>
              <a:spcBef>
                <a:spcPts val="295"/>
              </a:spcBef>
              <a:buChar char="■"/>
              <a:tabLst>
                <a:tab pos="396240" algn="l"/>
                <a:tab pos="396875" algn="l"/>
              </a:tabLst>
            </a:pPr>
            <a:endParaRPr lang="en-US" sz="2000" spc="-235" dirty="0">
              <a:solidFill>
                <a:srgbClr val="181B0D"/>
              </a:solidFill>
              <a:latin typeface="Arial"/>
              <a:cs typeface="Arial"/>
            </a:endParaRPr>
          </a:p>
          <a:p>
            <a:pPr marL="396240" marR="5080" indent="-384175" algn="just">
              <a:lnSpc>
                <a:spcPts val="2260"/>
              </a:lnSpc>
              <a:spcBef>
                <a:spcPts val="295"/>
              </a:spcBef>
              <a:buChar char="■"/>
              <a:tabLst>
                <a:tab pos="396240" algn="l"/>
                <a:tab pos="396875" algn="l"/>
              </a:tabLst>
            </a:pPr>
            <a:r>
              <a:rPr lang="en-US" sz="2000" dirty="0"/>
              <a:t>Because of using limited dataset, the computational power required for operation is less, which in turn reduce the time required for training without affecting its accuracy. </a:t>
            </a:r>
            <a:endParaRPr lang="en-US" sz="2000" dirty="0" smtClean="0"/>
          </a:p>
          <a:p>
            <a:pPr marL="396240" marR="5080" indent="-384175" algn="just">
              <a:lnSpc>
                <a:spcPts val="2260"/>
              </a:lnSpc>
              <a:spcBef>
                <a:spcPts val="295"/>
              </a:spcBef>
              <a:buChar char="■"/>
              <a:tabLst>
                <a:tab pos="396240" algn="l"/>
                <a:tab pos="396875" algn="l"/>
              </a:tabLst>
            </a:pPr>
            <a:endParaRPr sz="20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09345"/>
            <a:ext cx="4388485" cy="696595"/>
          </a:xfrm>
          <a:prstGeom prst="rect">
            <a:avLst/>
          </a:prstGeom>
        </p:spPr>
        <p:txBody>
          <a:bodyPr vert="horz" wrap="square" lIns="0" tIns="13335" rIns="0" bIns="0" rtlCol="0">
            <a:spAutoFit/>
          </a:bodyPr>
          <a:lstStyle/>
          <a:p>
            <a:pPr marL="12700">
              <a:lnSpc>
                <a:spcPct val="100000"/>
              </a:lnSpc>
              <a:spcBef>
                <a:spcPts val="105"/>
              </a:spcBef>
            </a:pPr>
            <a:r>
              <a:rPr lang="en-US" sz="4400" b="0" spc="-160" dirty="0" smtClean="0">
                <a:latin typeface="Arial"/>
                <a:cs typeface="Arial"/>
              </a:rPr>
              <a:t>References</a:t>
            </a:r>
            <a:endParaRPr sz="4400" dirty="0">
              <a:latin typeface="Arial"/>
              <a:cs typeface="Arial"/>
            </a:endParaRPr>
          </a:p>
        </p:txBody>
      </p:sp>
      <p:sp>
        <p:nvSpPr>
          <p:cNvPr id="5" name="object 5"/>
          <p:cNvSpPr txBox="1"/>
          <p:nvPr/>
        </p:nvSpPr>
        <p:spPr>
          <a:xfrm>
            <a:off x="10781665" y="6582919"/>
            <a:ext cx="236220" cy="177800"/>
          </a:xfrm>
          <a:prstGeom prst="rect">
            <a:avLst/>
          </a:prstGeom>
        </p:spPr>
        <p:txBody>
          <a:bodyPr vert="horz" wrap="square" lIns="0" tIns="0" rIns="0" bIns="0" rtlCol="0">
            <a:spAutoFit/>
          </a:bodyPr>
          <a:lstStyle/>
          <a:p>
            <a:pPr marL="38100">
              <a:lnSpc>
                <a:spcPts val="1230"/>
              </a:lnSpc>
            </a:pPr>
            <a:fld id="{81D60167-4931-47E6-BA6A-407CBD079E47}" type="slidenum">
              <a:rPr sz="1200" spc="-45" dirty="0">
                <a:solidFill>
                  <a:srgbClr val="181B0D"/>
                </a:solidFill>
                <a:latin typeface="Arial"/>
                <a:cs typeface="Arial"/>
              </a:rPr>
              <a:t>11</a:t>
            </a:fld>
            <a:endParaRPr sz="1200">
              <a:latin typeface="Arial"/>
              <a:cs typeface="Arial"/>
            </a:endParaRPr>
          </a:p>
        </p:txBody>
      </p:sp>
      <p:sp>
        <p:nvSpPr>
          <p:cNvPr id="3" name="object 3"/>
          <p:cNvSpPr txBox="1"/>
          <p:nvPr/>
        </p:nvSpPr>
        <p:spPr>
          <a:xfrm>
            <a:off x="1737360" y="1600200"/>
            <a:ext cx="9162415" cy="2610330"/>
          </a:xfrm>
          <a:prstGeom prst="rect">
            <a:avLst/>
          </a:prstGeom>
        </p:spPr>
        <p:txBody>
          <a:bodyPr vert="horz" wrap="square" lIns="0" tIns="146685" rIns="0" bIns="0" rtlCol="0">
            <a:spAutoFit/>
          </a:bodyPr>
          <a:lstStyle/>
          <a:p>
            <a:pPr algn="just"/>
            <a:endParaRPr lang="en-US" sz="2000" dirty="0"/>
          </a:p>
          <a:p>
            <a:pPr algn="just"/>
            <a:r>
              <a:rPr lang="en-US" sz="2000" dirty="0"/>
              <a:t>[1] X. Yuan, C. Li and X. Li, "DeepDefense: Identifying DDoS Attack via Deep Learning," </a:t>
            </a:r>
            <a:r>
              <a:rPr lang="en-US" sz="2000" i="1" dirty="0"/>
              <a:t>2017 IEEE International </a:t>
            </a:r>
            <a:r>
              <a:rPr lang="en-US" sz="2000" dirty="0"/>
              <a:t>Conference on Smart Computing (SMARTCOMP), Hong Kong, 2017, pp. 1-8. </a:t>
            </a:r>
          </a:p>
          <a:p>
            <a:pPr algn="just"/>
            <a:endParaRPr lang="en-US" sz="2000" dirty="0"/>
          </a:p>
          <a:p>
            <a:pPr algn="just"/>
            <a:r>
              <a:rPr lang="en-US" sz="2000" dirty="0"/>
              <a:t>[2] Ali </a:t>
            </a:r>
            <a:r>
              <a:rPr lang="en-US" sz="2000" dirty="0" err="1"/>
              <a:t>Shiravi</a:t>
            </a:r>
            <a:r>
              <a:rPr lang="en-US" sz="2000" dirty="0"/>
              <a:t>, </a:t>
            </a:r>
            <a:r>
              <a:rPr lang="en-US" sz="2000" dirty="0" err="1"/>
              <a:t>Hadi</a:t>
            </a:r>
            <a:r>
              <a:rPr lang="en-US" sz="2000" dirty="0"/>
              <a:t> </a:t>
            </a:r>
            <a:r>
              <a:rPr lang="en-US" sz="2000" dirty="0" err="1"/>
              <a:t>Shiravi</a:t>
            </a:r>
            <a:r>
              <a:rPr lang="en-US" sz="2000" dirty="0"/>
              <a:t>, </a:t>
            </a:r>
            <a:r>
              <a:rPr lang="en-US" sz="2000" dirty="0" err="1"/>
              <a:t>Mahbod</a:t>
            </a:r>
            <a:r>
              <a:rPr lang="en-US" sz="2000" dirty="0"/>
              <a:t> </a:t>
            </a:r>
            <a:r>
              <a:rPr lang="en-US" sz="2000" dirty="0" err="1"/>
              <a:t>Tavallaee</a:t>
            </a:r>
            <a:r>
              <a:rPr lang="en-US" sz="2000" dirty="0"/>
              <a:t>, Ali A. </a:t>
            </a:r>
            <a:r>
              <a:rPr lang="en-US" sz="2000" dirty="0" err="1"/>
              <a:t>Ghorbani</a:t>
            </a:r>
            <a:r>
              <a:rPr lang="en-US" sz="2000" dirty="0"/>
              <a:t>, “Toward developing a systematic approach to generate benchmark datasets for intrusion detection” 2012 Elsevier Ltd.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07136" y="0"/>
            <a:ext cx="11485245" cy="6858000"/>
          </a:xfrm>
          <a:custGeom>
            <a:avLst/>
            <a:gdLst/>
            <a:ahLst/>
            <a:cxnLst/>
            <a:rect l="l" t="t" r="r" b="b"/>
            <a:pathLst>
              <a:path w="11485245" h="6858000">
                <a:moveTo>
                  <a:pt x="0" y="6858000"/>
                </a:moveTo>
                <a:lnTo>
                  <a:pt x="11484864" y="6858000"/>
                </a:lnTo>
                <a:lnTo>
                  <a:pt x="11484864" y="0"/>
                </a:lnTo>
                <a:lnTo>
                  <a:pt x="0" y="0"/>
                </a:lnTo>
                <a:lnTo>
                  <a:pt x="0" y="6858000"/>
                </a:lnTo>
                <a:close/>
              </a:path>
            </a:pathLst>
          </a:custGeom>
          <a:solidFill>
            <a:srgbClr val="EEECE2"/>
          </a:solidFill>
        </p:spPr>
        <p:txBody>
          <a:bodyPr wrap="square" lIns="0" tIns="0" rIns="0" bIns="0" rtlCol="0"/>
          <a:lstStyle/>
          <a:p>
            <a:endParaRPr/>
          </a:p>
        </p:txBody>
      </p:sp>
      <p:grpSp>
        <p:nvGrpSpPr>
          <p:cNvPr id="3" name="object 3"/>
          <p:cNvGrpSpPr/>
          <p:nvPr/>
        </p:nvGrpSpPr>
        <p:grpSpPr>
          <a:xfrm>
            <a:off x="0" y="0"/>
            <a:ext cx="707390" cy="6858000"/>
            <a:chOff x="0" y="0"/>
            <a:chExt cx="707390" cy="6858000"/>
          </a:xfrm>
        </p:grpSpPr>
        <p:sp>
          <p:nvSpPr>
            <p:cNvPr id="4" name="object 4"/>
            <p:cNvSpPr/>
            <p:nvPr/>
          </p:nvSpPr>
          <p:spPr>
            <a:xfrm>
              <a:off x="0" y="0"/>
              <a:ext cx="478790" cy="6858000"/>
            </a:xfrm>
            <a:custGeom>
              <a:avLst/>
              <a:gdLst/>
              <a:ahLst/>
              <a:cxnLst/>
              <a:rect l="l" t="t" r="r" b="b"/>
              <a:pathLst>
                <a:path w="478790" h="6858000">
                  <a:moveTo>
                    <a:pt x="0" y="6858000"/>
                  </a:moveTo>
                  <a:lnTo>
                    <a:pt x="478536" y="6858000"/>
                  </a:lnTo>
                  <a:lnTo>
                    <a:pt x="478536" y="0"/>
                  </a:lnTo>
                  <a:lnTo>
                    <a:pt x="0" y="0"/>
                  </a:lnTo>
                  <a:lnTo>
                    <a:pt x="0" y="6858000"/>
                  </a:lnTo>
                  <a:close/>
                </a:path>
              </a:pathLst>
            </a:custGeom>
            <a:solidFill>
              <a:srgbClr val="EEECE2"/>
            </a:solidFill>
          </p:spPr>
          <p:txBody>
            <a:bodyPr wrap="square" lIns="0" tIns="0" rIns="0" bIns="0" rtlCol="0"/>
            <a:lstStyle/>
            <a:p>
              <a:endParaRPr/>
            </a:p>
          </p:txBody>
        </p:sp>
        <p:sp>
          <p:nvSpPr>
            <p:cNvPr id="5" name="object 5"/>
            <p:cNvSpPr/>
            <p:nvPr/>
          </p:nvSpPr>
          <p:spPr>
            <a:xfrm>
              <a:off x="478536"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181B0D"/>
            </a:solidFill>
          </p:spPr>
          <p:txBody>
            <a:bodyPr wrap="square" lIns="0" tIns="0" rIns="0" bIns="0" rtlCol="0"/>
            <a:lstStyle/>
            <a:p>
              <a:endParaRPr/>
            </a:p>
          </p:txBody>
        </p:sp>
      </p:grpSp>
      <p:sp>
        <p:nvSpPr>
          <p:cNvPr id="6" name="object 6"/>
          <p:cNvSpPr txBox="1"/>
          <p:nvPr/>
        </p:nvSpPr>
        <p:spPr>
          <a:xfrm>
            <a:off x="4844034" y="2646933"/>
            <a:ext cx="2654935" cy="696595"/>
          </a:xfrm>
          <a:prstGeom prst="rect">
            <a:avLst/>
          </a:prstGeom>
        </p:spPr>
        <p:txBody>
          <a:bodyPr vert="horz" wrap="square" lIns="0" tIns="13335" rIns="0" bIns="0" rtlCol="0">
            <a:spAutoFit/>
          </a:bodyPr>
          <a:lstStyle/>
          <a:p>
            <a:pPr marL="12700">
              <a:lnSpc>
                <a:spcPct val="100000"/>
              </a:lnSpc>
              <a:spcBef>
                <a:spcPts val="105"/>
              </a:spcBef>
            </a:pPr>
            <a:r>
              <a:rPr sz="4400" spc="-170" dirty="0">
                <a:latin typeface="Arial"/>
                <a:cs typeface="Arial"/>
              </a:rPr>
              <a:t>Thank</a:t>
            </a:r>
            <a:r>
              <a:rPr sz="4400" spc="-975" dirty="0">
                <a:latin typeface="Arial"/>
                <a:cs typeface="Arial"/>
              </a:rPr>
              <a:t> </a:t>
            </a:r>
            <a:r>
              <a:rPr sz="4400" spc="-315" dirty="0">
                <a:latin typeface="Arial"/>
                <a:cs typeface="Arial"/>
              </a:rPr>
              <a:t>You </a:t>
            </a:r>
            <a:r>
              <a:rPr sz="4400" spc="-60" dirty="0">
                <a:latin typeface="Arial"/>
                <a:cs typeface="Arial"/>
              </a:rPr>
              <a:t>!</a:t>
            </a:r>
            <a:endParaRPr sz="4400">
              <a:latin typeface="Arial"/>
              <a:cs typeface="Arial"/>
            </a:endParaRPr>
          </a:p>
        </p:txBody>
      </p:sp>
      <p:sp>
        <p:nvSpPr>
          <p:cNvPr id="8" name="object 8"/>
          <p:cNvSpPr txBox="1"/>
          <p:nvPr/>
        </p:nvSpPr>
        <p:spPr>
          <a:xfrm>
            <a:off x="1469516" y="6582919"/>
            <a:ext cx="1223010" cy="177800"/>
          </a:xfrm>
          <a:prstGeom prst="rect">
            <a:avLst/>
          </a:prstGeom>
        </p:spPr>
        <p:txBody>
          <a:bodyPr vert="horz" wrap="square" lIns="0" tIns="0" rIns="0" bIns="0" rtlCol="0">
            <a:spAutoFit/>
          </a:bodyPr>
          <a:lstStyle/>
          <a:p>
            <a:pPr marL="12700">
              <a:lnSpc>
                <a:spcPts val="1230"/>
              </a:lnSpc>
            </a:pPr>
            <a:r>
              <a:rPr sz="1200" spc="-50" dirty="0">
                <a:solidFill>
                  <a:srgbClr val="181B0D"/>
                </a:solidFill>
                <a:latin typeface="Arial"/>
                <a:cs typeface="Arial"/>
              </a:rPr>
              <a:t>December </a:t>
            </a:r>
            <a:r>
              <a:rPr sz="1200" spc="-85" dirty="0">
                <a:solidFill>
                  <a:srgbClr val="181B0D"/>
                </a:solidFill>
                <a:latin typeface="Arial"/>
                <a:cs typeface="Arial"/>
              </a:rPr>
              <a:t>27,</a:t>
            </a:r>
            <a:r>
              <a:rPr sz="1200" spc="-204" dirty="0">
                <a:solidFill>
                  <a:srgbClr val="181B0D"/>
                </a:solidFill>
                <a:latin typeface="Arial"/>
                <a:cs typeface="Arial"/>
              </a:rPr>
              <a:t> </a:t>
            </a:r>
            <a:r>
              <a:rPr sz="1200" spc="-80" dirty="0">
                <a:solidFill>
                  <a:srgbClr val="181B0D"/>
                </a:solidFill>
                <a:latin typeface="Arial"/>
                <a:cs typeface="Arial"/>
              </a:rPr>
              <a:t>2016</a:t>
            </a:r>
            <a:endParaRPr sz="1200">
              <a:latin typeface="Arial"/>
              <a:cs typeface="Arial"/>
            </a:endParaRPr>
          </a:p>
        </p:txBody>
      </p:sp>
      <p:sp>
        <p:nvSpPr>
          <p:cNvPr id="9" name="object 9"/>
          <p:cNvSpPr txBox="1"/>
          <p:nvPr/>
        </p:nvSpPr>
        <p:spPr>
          <a:xfrm>
            <a:off x="10781665" y="6582919"/>
            <a:ext cx="236220" cy="177800"/>
          </a:xfrm>
          <a:prstGeom prst="rect">
            <a:avLst/>
          </a:prstGeom>
        </p:spPr>
        <p:txBody>
          <a:bodyPr vert="horz" wrap="square" lIns="0" tIns="0" rIns="0" bIns="0" rtlCol="0">
            <a:spAutoFit/>
          </a:bodyPr>
          <a:lstStyle/>
          <a:p>
            <a:pPr marL="38100">
              <a:lnSpc>
                <a:spcPts val="1230"/>
              </a:lnSpc>
            </a:pPr>
            <a:fld id="{81D60167-4931-47E6-BA6A-407CBD079E47}" type="slidenum">
              <a:rPr sz="1200" spc="-45" dirty="0">
                <a:solidFill>
                  <a:srgbClr val="181B0D"/>
                </a:solidFill>
                <a:latin typeface="Arial"/>
                <a:cs typeface="Arial"/>
              </a:rPr>
              <a:t>12</a:t>
            </a:fld>
            <a:endParaRPr sz="1200">
              <a:latin typeface="Arial"/>
              <a:cs typeface="Arial"/>
            </a:endParaRPr>
          </a:p>
        </p:txBody>
      </p:sp>
      <p:sp>
        <p:nvSpPr>
          <p:cNvPr id="7" name="object 7"/>
          <p:cNvSpPr txBox="1"/>
          <p:nvPr/>
        </p:nvSpPr>
        <p:spPr>
          <a:xfrm>
            <a:off x="1469516" y="684021"/>
            <a:ext cx="987425" cy="330835"/>
          </a:xfrm>
          <a:prstGeom prst="rect">
            <a:avLst/>
          </a:prstGeom>
        </p:spPr>
        <p:txBody>
          <a:bodyPr vert="horz" wrap="square" lIns="0" tIns="13335" rIns="0" bIns="0" rtlCol="0">
            <a:spAutoFit/>
          </a:bodyPr>
          <a:lstStyle/>
          <a:p>
            <a:pPr marL="396240" indent="-384175">
              <a:lnSpc>
                <a:spcPct val="100000"/>
              </a:lnSpc>
              <a:spcBef>
                <a:spcPts val="105"/>
              </a:spcBef>
              <a:buChar char="■"/>
              <a:tabLst>
                <a:tab pos="396240" algn="l"/>
                <a:tab pos="396875" algn="l"/>
              </a:tabLst>
            </a:pPr>
            <a:r>
              <a:rPr sz="2000" spc="-50" dirty="0">
                <a:solidFill>
                  <a:srgbClr val="181B0D"/>
                </a:solidFill>
                <a:latin typeface="Arial"/>
                <a:cs typeface="Arial"/>
              </a:rPr>
              <a:t>Q/A</a:t>
            </a:r>
            <a:r>
              <a:rPr sz="2000" spc="-245" dirty="0">
                <a:solidFill>
                  <a:srgbClr val="181B0D"/>
                </a:solidFill>
                <a:latin typeface="Arial"/>
                <a:cs typeface="Arial"/>
              </a:rPr>
              <a:t> </a:t>
            </a:r>
            <a:r>
              <a:rPr sz="2000" spc="-260" dirty="0">
                <a:solidFill>
                  <a:srgbClr val="181B0D"/>
                </a:solidFill>
                <a:latin typeface="Arial"/>
                <a:cs typeface="Arial"/>
              </a:rPr>
              <a:t>?</a:t>
            </a:r>
            <a:endParaRPr sz="20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09345"/>
            <a:ext cx="2891790" cy="696595"/>
          </a:xfrm>
          <a:prstGeom prst="rect">
            <a:avLst/>
          </a:prstGeom>
        </p:spPr>
        <p:txBody>
          <a:bodyPr vert="horz" wrap="square" lIns="0" tIns="13335" rIns="0" bIns="0" rtlCol="0">
            <a:spAutoFit/>
          </a:bodyPr>
          <a:lstStyle/>
          <a:p>
            <a:pPr marL="12700">
              <a:lnSpc>
                <a:spcPct val="100000"/>
              </a:lnSpc>
              <a:spcBef>
                <a:spcPts val="105"/>
              </a:spcBef>
            </a:pPr>
            <a:r>
              <a:rPr sz="4400" b="0" spc="-40" dirty="0">
                <a:solidFill>
                  <a:srgbClr val="000000"/>
                </a:solidFill>
                <a:latin typeface="Arial"/>
                <a:cs typeface="Arial"/>
              </a:rPr>
              <a:t>Introduction</a:t>
            </a:r>
            <a:endParaRPr sz="4400" dirty="0">
              <a:latin typeface="Arial"/>
              <a:cs typeface="Arial"/>
            </a:endParaRPr>
          </a:p>
        </p:txBody>
      </p:sp>
      <p:sp>
        <p:nvSpPr>
          <p:cNvPr id="3" name="object 3"/>
          <p:cNvSpPr txBox="1"/>
          <p:nvPr/>
        </p:nvSpPr>
        <p:spPr>
          <a:xfrm>
            <a:off x="1679004" y="1807137"/>
            <a:ext cx="5731510" cy="3941464"/>
          </a:xfrm>
          <a:prstGeom prst="rect">
            <a:avLst/>
          </a:prstGeom>
        </p:spPr>
        <p:txBody>
          <a:bodyPr vert="horz" wrap="square" lIns="0" tIns="83185" rIns="0" bIns="0" rtlCol="0">
            <a:spAutoFit/>
          </a:bodyPr>
          <a:lstStyle/>
          <a:p>
            <a:pPr marL="396240" indent="-384175">
              <a:lnSpc>
                <a:spcPct val="100000"/>
              </a:lnSpc>
              <a:spcBef>
                <a:spcPts val="655"/>
              </a:spcBef>
              <a:buChar char="■"/>
              <a:tabLst>
                <a:tab pos="396240" algn="l"/>
                <a:tab pos="396875" algn="l"/>
              </a:tabLst>
            </a:pPr>
            <a:r>
              <a:rPr sz="2200" spc="-70" dirty="0">
                <a:latin typeface="Arial"/>
                <a:cs typeface="Arial"/>
              </a:rPr>
              <a:t>Denial </a:t>
            </a:r>
            <a:r>
              <a:rPr sz="2200" spc="10" dirty="0">
                <a:latin typeface="Arial"/>
                <a:cs typeface="Arial"/>
              </a:rPr>
              <a:t>of</a:t>
            </a:r>
            <a:r>
              <a:rPr sz="2200" spc="-375" dirty="0">
                <a:latin typeface="Arial"/>
                <a:cs typeface="Arial"/>
              </a:rPr>
              <a:t> </a:t>
            </a:r>
            <a:r>
              <a:rPr sz="2200" spc="-105" dirty="0">
                <a:latin typeface="Arial"/>
                <a:cs typeface="Arial"/>
              </a:rPr>
              <a:t>Service </a:t>
            </a:r>
            <a:r>
              <a:rPr sz="2200" spc="-120" dirty="0">
                <a:latin typeface="Arial"/>
                <a:cs typeface="Arial"/>
              </a:rPr>
              <a:t>(DoS)</a:t>
            </a:r>
            <a:endParaRPr sz="2200" dirty="0">
              <a:latin typeface="Arial"/>
              <a:cs typeface="Arial"/>
            </a:endParaRPr>
          </a:p>
          <a:p>
            <a:pPr marL="927100" marR="5715" lvl="1" indent="-384175">
              <a:lnSpc>
                <a:spcPts val="2470"/>
              </a:lnSpc>
              <a:spcBef>
                <a:spcPts val="780"/>
              </a:spcBef>
              <a:buFont typeface="Arial"/>
              <a:buChar char="–"/>
              <a:tabLst>
                <a:tab pos="926465" algn="l"/>
                <a:tab pos="927100" algn="l"/>
                <a:tab pos="1812289" algn="l"/>
                <a:tab pos="2190750" algn="l"/>
                <a:tab pos="3114040" algn="l"/>
                <a:tab pos="3627754" algn="l"/>
                <a:tab pos="4970780" algn="l"/>
                <a:tab pos="5494655" algn="l"/>
              </a:tabLst>
            </a:pPr>
            <a:r>
              <a:rPr sz="2200" i="1" spc="-175" dirty="0">
                <a:latin typeface="Arial"/>
                <a:cs typeface="Arial"/>
              </a:rPr>
              <a:t>A</a:t>
            </a:r>
            <a:r>
              <a:rPr sz="2200" i="1" spc="135" dirty="0">
                <a:latin typeface="Arial"/>
                <a:cs typeface="Arial"/>
              </a:rPr>
              <a:t>t</a:t>
            </a:r>
            <a:r>
              <a:rPr sz="2200" i="1" spc="-70" dirty="0">
                <a:latin typeface="Arial"/>
                <a:cs typeface="Arial"/>
              </a:rPr>
              <a:t>tac</a:t>
            </a:r>
            <a:r>
              <a:rPr sz="2200" i="1" spc="-75" dirty="0">
                <a:latin typeface="Arial"/>
                <a:cs typeface="Arial"/>
              </a:rPr>
              <a:t>k</a:t>
            </a:r>
            <a:r>
              <a:rPr sz="2200" i="1" dirty="0">
                <a:latin typeface="Arial"/>
                <a:cs typeface="Arial"/>
              </a:rPr>
              <a:t>	</a:t>
            </a:r>
            <a:r>
              <a:rPr sz="2200" i="1" spc="-15" dirty="0">
                <a:latin typeface="Arial"/>
                <a:cs typeface="Arial"/>
              </a:rPr>
              <a:t>t</a:t>
            </a:r>
            <a:r>
              <a:rPr sz="2200" i="1" spc="-5" dirty="0">
                <a:latin typeface="Arial"/>
                <a:cs typeface="Arial"/>
              </a:rPr>
              <a:t>o</a:t>
            </a:r>
            <a:r>
              <a:rPr sz="2200" i="1" dirty="0">
                <a:latin typeface="Arial"/>
                <a:cs typeface="Arial"/>
              </a:rPr>
              <a:t>	</a:t>
            </a:r>
            <a:r>
              <a:rPr sz="2200" i="1" spc="-85" dirty="0">
                <a:latin typeface="Arial"/>
                <a:cs typeface="Arial"/>
              </a:rPr>
              <a:t>d</a:t>
            </a:r>
            <a:r>
              <a:rPr sz="2200" i="1" spc="-25" dirty="0">
                <a:latin typeface="Arial"/>
                <a:cs typeface="Arial"/>
              </a:rPr>
              <a:t>i</a:t>
            </a:r>
            <a:r>
              <a:rPr sz="2200" i="1" spc="-125" dirty="0">
                <a:latin typeface="Arial"/>
                <a:cs typeface="Arial"/>
              </a:rPr>
              <a:t>sr</a:t>
            </a:r>
            <a:r>
              <a:rPr sz="2200" i="1" spc="-155" dirty="0">
                <a:latin typeface="Arial"/>
                <a:cs typeface="Arial"/>
              </a:rPr>
              <a:t>u</a:t>
            </a:r>
            <a:r>
              <a:rPr sz="2200" i="1" spc="5" dirty="0">
                <a:latin typeface="Arial"/>
                <a:cs typeface="Arial"/>
              </a:rPr>
              <a:t>pt</a:t>
            </a:r>
            <a:r>
              <a:rPr sz="2200" i="1" dirty="0">
                <a:latin typeface="Arial"/>
                <a:cs typeface="Arial"/>
              </a:rPr>
              <a:t>	</a:t>
            </a:r>
            <a:r>
              <a:rPr sz="2200" i="1" spc="-55" dirty="0">
                <a:latin typeface="Arial"/>
                <a:cs typeface="Arial"/>
              </a:rPr>
              <a:t>th</a:t>
            </a:r>
            <a:r>
              <a:rPr sz="2200" i="1" spc="-65" dirty="0">
                <a:latin typeface="Arial"/>
                <a:cs typeface="Arial"/>
              </a:rPr>
              <a:t>e</a:t>
            </a:r>
            <a:r>
              <a:rPr sz="2200" i="1" dirty="0">
                <a:latin typeface="Arial"/>
                <a:cs typeface="Arial"/>
              </a:rPr>
              <a:t>	</a:t>
            </a:r>
            <a:r>
              <a:rPr sz="2200" i="1" spc="-130" dirty="0">
                <a:latin typeface="Arial"/>
                <a:cs typeface="Arial"/>
              </a:rPr>
              <a:t>a</a:t>
            </a:r>
            <a:r>
              <a:rPr sz="2200" i="1" spc="-114" dirty="0">
                <a:latin typeface="Arial"/>
                <a:cs typeface="Arial"/>
              </a:rPr>
              <a:t>u</a:t>
            </a:r>
            <a:r>
              <a:rPr sz="2200" i="1" spc="-80" dirty="0">
                <a:latin typeface="Arial"/>
                <a:cs typeface="Arial"/>
              </a:rPr>
              <a:t>thorize</a:t>
            </a:r>
            <a:r>
              <a:rPr sz="2200" i="1" spc="-100" dirty="0">
                <a:latin typeface="Arial"/>
                <a:cs typeface="Arial"/>
              </a:rPr>
              <a:t>d</a:t>
            </a:r>
            <a:r>
              <a:rPr sz="2200" i="1" dirty="0">
                <a:latin typeface="Arial"/>
                <a:cs typeface="Arial"/>
              </a:rPr>
              <a:t>	</a:t>
            </a:r>
            <a:r>
              <a:rPr sz="2200" i="1" spc="-195" dirty="0">
                <a:latin typeface="Arial"/>
                <a:cs typeface="Arial"/>
              </a:rPr>
              <a:t>us</a:t>
            </a:r>
            <a:r>
              <a:rPr sz="2200" i="1" spc="-200" dirty="0">
                <a:latin typeface="Arial"/>
                <a:cs typeface="Arial"/>
              </a:rPr>
              <a:t>e</a:t>
            </a:r>
            <a:r>
              <a:rPr sz="2200" i="1" dirty="0">
                <a:latin typeface="Arial"/>
                <a:cs typeface="Arial"/>
              </a:rPr>
              <a:t>	</a:t>
            </a:r>
            <a:r>
              <a:rPr sz="2200" i="1" spc="-45" dirty="0">
                <a:latin typeface="Arial"/>
                <a:cs typeface="Arial"/>
              </a:rPr>
              <a:t>of </a:t>
            </a:r>
            <a:r>
              <a:rPr sz="2200" i="1" spc="-40" dirty="0">
                <a:latin typeface="Arial"/>
                <a:cs typeface="Arial"/>
              </a:rPr>
              <a:t> </a:t>
            </a:r>
            <a:r>
              <a:rPr sz="2200" i="1" spc="-90" dirty="0">
                <a:latin typeface="Arial"/>
                <a:cs typeface="Arial"/>
              </a:rPr>
              <a:t>networks, </a:t>
            </a:r>
            <a:r>
              <a:rPr sz="2200" i="1" spc="-130" dirty="0">
                <a:latin typeface="Arial"/>
                <a:cs typeface="Arial"/>
              </a:rPr>
              <a:t>systems, </a:t>
            </a:r>
            <a:r>
              <a:rPr sz="2200" i="1" spc="-90" dirty="0">
                <a:latin typeface="Arial"/>
                <a:cs typeface="Arial"/>
              </a:rPr>
              <a:t>or</a:t>
            </a:r>
            <a:r>
              <a:rPr sz="2200" i="1" spc="-260" dirty="0">
                <a:latin typeface="Arial"/>
                <a:cs typeface="Arial"/>
              </a:rPr>
              <a:t> </a:t>
            </a:r>
            <a:r>
              <a:rPr sz="2200" i="1" spc="-90" dirty="0" smtClean="0">
                <a:latin typeface="Arial"/>
                <a:cs typeface="Arial"/>
              </a:rPr>
              <a:t>applications</a:t>
            </a:r>
            <a:endParaRPr lang="en-US" sz="2200" i="1" spc="-90" dirty="0" smtClean="0">
              <a:latin typeface="Arial"/>
              <a:cs typeface="Arial"/>
            </a:endParaRPr>
          </a:p>
          <a:p>
            <a:pPr marL="542925" marR="5715" lvl="1">
              <a:lnSpc>
                <a:spcPts val="2470"/>
              </a:lnSpc>
              <a:spcBef>
                <a:spcPts val="780"/>
              </a:spcBef>
              <a:tabLst>
                <a:tab pos="926465" algn="l"/>
                <a:tab pos="927100" algn="l"/>
                <a:tab pos="1812289" algn="l"/>
                <a:tab pos="2190750" algn="l"/>
                <a:tab pos="3114040" algn="l"/>
                <a:tab pos="3627754" algn="l"/>
                <a:tab pos="4970780" algn="l"/>
                <a:tab pos="5494655" algn="l"/>
              </a:tabLst>
            </a:pPr>
            <a:endParaRPr sz="2200" dirty="0">
              <a:latin typeface="Arial"/>
              <a:cs typeface="Arial"/>
            </a:endParaRPr>
          </a:p>
          <a:p>
            <a:pPr marL="396240" indent="-384175">
              <a:lnSpc>
                <a:spcPct val="100000"/>
              </a:lnSpc>
              <a:spcBef>
                <a:spcPts val="990"/>
              </a:spcBef>
              <a:buChar char="■"/>
              <a:tabLst>
                <a:tab pos="396240" algn="l"/>
                <a:tab pos="396875" algn="l"/>
              </a:tabLst>
            </a:pPr>
            <a:r>
              <a:rPr sz="2200" spc="-30" dirty="0">
                <a:latin typeface="Arial"/>
                <a:cs typeface="Arial"/>
              </a:rPr>
              <a:t>Distributed</a:t>
            </a:r>
            <a:r>
              <a:rPr sz="2200" spc="-165" dirty="0">
                <a:latin typeface="Arial"/>
                <a:cs typeface="Arial"/>
              </a:rPr>
              <a:t> </a:t>
            </a:r>
            <a:r>
              <a:rPr sz="2200" spc="-70" dirty="0">
                <a:latin typeface="Arial"/>
                <a:cs typeface="Arial"/>
              </a:rPr>
              <a:t>Denial</a:t>
            </a:r>
            <a:r>
              <a:rPr sz="2200" spc="-165" dirty="0">
                <a:latin typeface="Arial"/>
                <a:cs typeface="Arial"/>
              </a:rPr>
              <a:t> </a:t>
            </a:r>
            <a:r>
              <a:rPr sz="2200" spc="10" dirty="0">
                <a:latin typeface="Arial"/>
                <a:cs typeface="Arial"/>
              </a:rPr>
              <a:t>of</a:t>
            </a:r>
            <a:r>
              <a:rPr sz="2200" spc="-229" dirty="0">
                <a:latin typeface="Arial"/>
                <a:cs typeface="Arial"/>
              </a:rPr>
              <a:t> </a:t>
            </a:r>
            <a:r>
              <a:rPr sz="2200" spc="-105" dirty="0">
                <a:latin typeface="Arial"/>
                <a:cs typeface="Arial"/>
              </a:rPr>
              <a:t>Service</a:t>
            </a:r>
            <a:r>
              <a:rPr sz="2200" spc="-165" dirty="0">
                <a:latin typeface="Arial"/>
                <a:cs typeface="Arial"/>
              </a:rPr>
              <a:t> </a:t>
            </a:r>
            <a:r>
              <a:rPr sz="2200" spc="-120" dirty="0">
                <a:latin typeface="Arial"/>
                <a:cs typeface="Arial"/>
              </a:rPr>
              <a:t>(DDoS)</a:t>
            </a:r>
            <a:endParaRPr sz="2200" dirty="0">
              <a:latin typeface="Arial"/>
              <a:cs typeface="Arial"/>
            </a:endParaRPr>
          </a:p>
          <a:p>
            <a:pPr marL="927100" lvl="1" indent="-384175" algn="just">
              <a:spcBef>
                <a:spcPts val="540"/>
              </a:spcBef>
              <a:buFont typeface="Arial"/>
              <a:buChar char="–"/>
              <a:tabLst>
                <a:tab pos="926465" algn="l"/>
                <a:tab pos="927100" algn="l"/>
              </a:tabLst>
            </a:pPr>
            <a:r>
              <a:rPr sz="2200" i="1" spc="-125" dirty="0">
                <a:latin typeface="Arial"/>
                <a:cs typeface="Arial"/>
              </a:rPr>
              <a:t>Employ </a:t>
            </a:r>
            <a:r>
              <a:rPr sz="2200" i="1" spc="-55" dirty="0">
                <a:latin typeface="Arial"/>
                <a:cs typeface="Arial"/>
              </a:rPr>
              <a:t>multiple </a:t>
            </a:r>
            <a:r>
              <a:rPr sz="2200" i="1" spc="-135" dirty="0">
                <a:latin typeface="Arial"/>
                <a:cs typeface="Arial"/>
              </a:rPr>
              <a:t>compromised</a:t>
            </a:r>
            <a:r>
              <a:rPr sz="2200" i="1" spc="229" dirty="0">
                <a:latin typeface="Arial"/>
                <a:cs typeface="Arial"/>
              </a:rPr>
              <a:t> </a:t>
            </a:r>
            <a:r>
              <a:rPr sz="2200" i="1" spc="-120" dirty="0" smtClean="0">
                <a:latin typeface="Arial"/>
                <a:cs typeface="Arial"/>
              </a:rPr>
              <a:t>computers</a:t>
            </a:r>
            <a:r>
              <a:rPr lang="en-US" sz="2200" i="1" spc="-120" dirty="0">
                <a:latin typeface="Arial"/>
                <a:cs typeface="Arial"/>
              </a:rPr>
              <a:t> </a:t>
            </a:r>
            <a:r>
              <a:rPr lang="en-US" sz="2200" i="1" spc="-15" dirty="0" smtClean="0">
                <a:latin typeface="Arial"/>
                <a:cs typeface="Arial"/>
              </a:rPr>
              <a:t>t</a:t>
            </a:r>
            <a:r>
              <a:rPr lang="en-US" sz="2200" i="1" spc="-5" dirty="0" smtClean="0">
                <a:latin typeface="Arial"/>
                <a:cs typeface="Arial"/>
              </a:rPr>
              <a:t>o</a:t>
            </a:r>
            <a:r>
              <a:rPr lang="en-US" sz="2200" i="1" dirty="0">
                <a:latin typeface="Arial"/>
                <a:cs typeface="Arial"/>
              </a:rPr>
              <a:t> </a:t>
            </a:r>
            <a:r>
              <a:rPr lang="en-US" sz="2200" i="1" spc="-175" dirty="0" smtClean="0">
                <a:latin typeface="Arial"/>
                <a:cs typeface="Arial"/>
              </a:rPr>
              <a:t>p</a:t>
            </a:r>
            <a:r>
              <a:rPr lang="en-US" sz="2200" i="1" spc="-185" dirty="0" smtClean="0">
                <a:latin typeface="Arial"/>
                <a:cs typeface="Arial"/>
              </a:rPr>
              <a:t>e</a:t>
            </a:r>
            <a:r>
              <a:rPr lang="en-US" sz="2200" i="1" spc="-50" dirty="0" smtClean="0">
                <a:latin typeface="Arial"/>
                <a:cs typeface="Arial"/>
              </a:rPr>
              <a:t>rform</a:t>
            </a:r>
            <a:r>
              <a:rPr lang="en-US" sz="2200" i="1" dirty="0">
                <a:latin typeface="Arial"/>
                <a:cs typeface="Arial"/>
              </a:rPr>
              <a:t> </a:t>
            </a:r>
            <a:r>
              <a:rPr lang="en-US" sz="2200" i="1" dirty="0" smtClean="0">
                <a:latin typeface="Arial"/>
                <a:cs typeface="Arial"/>
              </a:rPr>
              <a:t>a </a:t>
            </a:r>
            <a:r>
              <a:rPr lang="en-US" sz="2200" i="1" spc="-105" dirty="0" smtClean="0">
                <a:latin typeface="Arial"/>
                <a:cs typeface="Arial"/>
              </a:rPr>
              <a:t>coordin</a:t>
            </a:r>
            <a:r>
              <a:rPr lang="en-US" sz="2200" i="1" spc="-120" dirty="0" smtClean="0">
                <a:latin typeface="Arial"/>
                <a:cs typeface="Arial"/>
              </a:rPr>
              <a:t>a</a:t>
            </a:r>
            <a:r>
              <a:rPr lang="en-US" sz="2200" i="1" spc="-35" dirty="0" smtClean="0">
                <a:latin typeface="Arial"/>
                <a:cs typeface="Arial"/>
              </a:rPr>
              <a:t>t</a:t>
            </a:r>
            <a:r>
              <a:rPr lang="en-US" sz="2200" i="1" spc="-75" dirty="0" smtClean="0">
                <a:latin typeface="Arial"/>
                <a:cs typeface="Arial"/>
              </a:rPr>
              <a:t>e</a:t>
            </a:r>
            <a:r>
              <a:rPr lang="en-US" sz="2200" i="1" spc="-100" dirty="0" smtClean="0">
                <a:latin typeface="Arial"/>
                <a:cs typeface="Arial"/>
              </a:rPr>
              <a:t>d </a:t>
            </a:r>
            <a:r>
              <a:rPr lang="en-US" sz="2200" i="1" spc="-105" dirty="0" smtClean="0">
                <a:latin typeface="Arial"/>
                <a:cs typeface="Arial"/>
              </a:rPr>
              <a:t>a</a:t>
            </a:r>
            <a:r>
              <a:rPr lang="en-US" sz="2200" i="1" spc="-100" dirty="0" smtClean="0">
                <a:latin typeface="Arial"/>
                <a:cs typeface="Arial"/>
              </a:rPr>
              <a:t>nd</a:t>
            </a:r>
            <a:r>
              <a:rPr lang="en-US" sz="2200" i="1" dirty="0">
                <a:latin typeface="Arial"/>
                <a:cs typeface="Arial"/>
              </a:rPr>
              <a:t> </a:t>
            </a:r>
            <a:r>
              <a:rPr lang="en-US" sz="2200" i="1" spc="-95" dirty="0" smtClean="0">
                <a:latin typeface="Arial"/>
                <a:cs typeface="Arial"/>
              </a:rPr>
              <a:t>wid</a:t>
            </a:r>
            <a:r>
              <a:rPr lang="en-US" sz="2200" i="1" spc="-110" dirty="0" smtClean="0">
                <a:latin typeface="Arial"/>
                <a:cs typeface="Arial"/>
              </a:rPr>
              <a:t>e</a:t>
            </a:r>
            <a:r>
              <a:rPr lang="en-US" sz="2200" i="1" spc="-20" dirty="0" smtClean="0">
                <a:latin typeface="Arial"/>
                <a:cs typeface="Arial"/>
              </a:rPr>
              <a:t>ly </a:t>
            </a:r>
            <a:r>
              <a:rPr lang="en-US" sz="2200" i="1" spc="-70" dirty="0" smtClean="0">
                <a:latin typeface="Arial"/>
                <a:cs typeface="Arial"/>
              </a:rPr>
              <a:t>distributed </a:t>
            </a:r>
            <a:r>
              <a:rPr lang="en-US" sz="2200" i="1" spc="-195" dirty="0" err="1" smtClean="0">
                <a:latin typeface="Arial"/>
                <a:cs typeface="Arial"/>
              </a:rPr>
              <a:t>DoS</a:t>
            </a:r>
            <a:r>
              <a:rPr lang="en-US" sz="2200" i="1" spc="-320" dirty="0" smtClean="0">
                <a:latin typeface="Arial"/>
                <a:cs typeface="Arial"/>
              </a:rPr>
              <a:t>  </a:t>
            </a:r>
            <a:r>
              <a:rPr lang="en-US" sz="2200" i="1" spc="-45" dirty="0" smtClean="0">
                <a:latin typeface="Arial"/>
                <a:cs typeface="Arial"/>
              </a:rPr>
              <a:t>attack</a:t>
            </a:r>
            <a:endParaRPr lang="en-US" sz="2200" dirty="0" smtClean="0">
              <a:latin typeface="Arial"/>
              <a:cs typeface="Arial"/>
            </a:endParaRPr>
          </a:p>
          <a:p>
            <a:pPr marL="927100" lvl="1" indent="-384175">
              <a:lnSpc>
                <a:spcPct val="100000"/>
              </a:lnSpc>
              <a:spcBef>
                <a:spcPts val="540"/>
              </a:spcBef>
              <a:buFont typeface="Arial"/>
              <a:buChar char="–"/>
              <a:tabLst>
                <a:tab pos="926465" algn="l"/>
                <a:tab pos="927100" algn="l"/>
              </a:tabLst>
            </a:pPr>
            <a:endParaRPr lang="en-US" sz="2200" dirty="0" smtClean="0">
              <a:latin typeface="Arial"/>
              <a:cs typeface="Arial"/>
            </a:endParaRPr>
          </a:p>
          <a:p>
            <a:pPr marL="927100" lvl="1" indent="-384175">
              <a:lnSpc>
                <a:spcPct val="100000"/>
              </a:lnSpc>
              <a:spcBef>
                <a:spcPts val="540"/>
              </a:spcBef>
              <a:buFont typeface="Arial"/>
              <a:buChar char="–"/>
              <a:tabLst>
                <a:tab pos="926465" algn="l"/>
                <a:tab pos="927100" algn="l"/>
              </a:tabLst>
            </a:pPr>
            <a:endParaRPr sz="2200" dirty="0">
              <a:latin typeface="Arial"/>
              <a:cs typeface="Arial"/>
            </a:endParaRPr>
          </a:p>
        </p:txBody>
      </p:sp>
      <p:grpSp>
        <p:nvGrpSpPr>
          <p:cNvPr id="7" name="object 7"/>
          <p:cNvGrpSpPr/>
          <p:nvPr/>
        </p:nvGrpSpPr>
        <p:grpSpPr>
          <a:xfrm>
            <a:off x="7638924" y="1630299"/>
            <a:ext cx="4425950" cy="3573779"/>
            <a:chOff x="7633716" y="1505711"/>
            <a:chExt cx="4425950" cy="3573779"/>
          </a:xfrm>
        </p:grpSpPr>
        <p:sp>
          <p:nvSpPr>
            <p:cNvPr id="8" name="object 8"/>
            <p:cNvSpPr/>
            <p:nvPr/>
          </p:nvSpPr>
          <p:spPr>
            <a:xfrm>
              <a:off x="7642860" y="1514855"/>
              <a:ext cx="4407408" cy="3555491"/>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7638288" y="1510283"/>
              <a:ext cx="4417060" cy="3564890"/>
            </a:xfrm>
            <a:custGeom>
              <a:avLst/>
              <a:gdLst/>
              <a:ahLst/>
              <a:cxnLst/>
              <a:rect l="l" t="t" r="r" b="b"/>
              <a:pathLst>
                <a:path w="4417059" h="3564890">
                  <a:moveTo>
                    <a:pt x="0" y="3564636"/>
                  </a:moveTo>
                  <a:lnTo>
                    <a:pt x="4416552" y="3564636"/>
                  </a:lnTo>
                  <a:lnTo>
                    <a:pt x="4416552" y="0"/>
                  </a:lnTo>
                  <a:lnTo>
                    <a:pt x="0" y="0"/>
                  </a:lnTo>
                  <a:lnTo>
                    <a:pt x="0" y="3564636"/>
                  </a:lnTo>
                  <a:close/>
                </a:path>
              </a:pathLst>
            </a:custGeom>
            <a:ln w="9144">
              <a:solidFill>
                <a:srgbClr val="000000"/>
              </a:solidFill>
            </a:ln>
          </p:spPr>
          <p:txBody>
            <a:bodyPr wrap="square" lIns="0" tIns="0" rIns="0" bIns="0" rtlCol="0"/>
            <a:lstStyle/>
            <a:p>
              <a:endParaRPr/>
            </a:p>
          </p:txBody>
        </p:sp>
      </p:grpSp>
      <p:sp>
        <p:nvSpPr>
          <p:cNvPr id="11" name="object 11"/>
          <p:cNvSpPr txBox="1"/>
          <p:nvPr/>
        </p:nvSpPr>
        <p:spPr>
          <a:xfrm>
            <a:off x="10793856" y="6582919"/>
            <a:ext cx="223520" cy="177800"/>
          </a:xfrm>
          <a:prstGeom prst="rect">
            <a:avLst/>
          </a:prstGeom>
        </p:spPr>
        <p:txBody>
          <a:bodyPr vert="horz" wrap="square" lIns="0" tIns="0" rIns="0" bIns="0" rtlCol="0">
            <a:spAutoFit/>
          </a:bodyPr>
          <a:lstStyle/>
          <a:p>
            <a:pPr marL="38100">
              <a:lnSpc>
                <a:spcPts val="1230"/>
              </a:lnSpc>
            </a:pPr>
            <a:fld id="{81D60167-4931-47E6-BA6A-407CBD079E47}" type="slidenum">
              <a:rPr sz="1200" spc="-95" dirty="0">
                <a:solidFill>
                  <a:srgbClr val="181B0D"/>
                </a:solidFill>
                <a:latin typeface="Arial"/>
                <a:cs typeface="Arial"/>
              </a:rPr>
              <a:t>2</a:t>
            </a:fld>
            <a:endParaRPr sz="12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09345"/>
            <a:ext cx="5973445" cy="696595"/>
          </a:xfrm>
          <a:prstGeom prst="rect">
            <a:avLst/>
          </a:prstGeom>
        </p:spPr>
        <p:txBody>
          <a:bodyPr vert="horz" wrap="square" lIns="0" tIns="13335" rIns="0" bIns="0" rtlCol="0">
            <a:spAutoFit/>
          </a:bodyPr>
          <a:lstStyle/>
          <a:p>
            <a:pPr marL="12700">
              <a:lnSpc>
                <a:spcPct val="100000"/>
              </a:lnSpc>
              <a:spcBef>
                <a:spcPts val="105"/>
              </a:spcBef>
            </a:pPr>
            <a:r>
              <a:rPr sz="4400" b="0" spc="-185" dirty="0">
                <a:solidFill>
                  <a:srgbClr val="000000"/>
                </a:solidFill>
                <a:latin typeface="Arial"/>
                <a:cs typeface="Arial"/>
              </a:rPr>
              <a:t>How DDoS Attacks Work</a:t>
            </a:r>
          </a:p>
        </p:txBody>
      </p:sp>
      <p:sp>
        <p:nvSpPr>
          <p:cNvPr id="3" name="object 3"/>
          <p:cNvSpPr txBox="1"/>
          <p:nvPr/>
        </p:nvSpPr>
        <p:spPr>
          <a:xfrm>
            <a:off x="1450594" y="1581150"/>
            <a:ext cx="4100195" cy="3501390"/>
          </a:xfrm>
          <a:prstGeom prst="rect">
            <a:avLst/>
          </a:prstGeom>
        </p:spPr>
        <p:txBody>
          <a:bodyPr vert="horz" wrap="square" lIns="0" tIns="37465" rIns="0" bIns="0" rtlCol="0">
            <a:spAutoFit/>
          </a:bodyPr>
          <a:lstStyle/>
          <a:p>
            <a:pPr marL="396240" marR="6350" indent="-384175" algn="just">
              <a:lnSpc>
                <a:spcPts val="2260"/>
              </a:lnSpc>
              <a:spcBef>
                <a:spcPts val="295"/>
              </a:spcBef>
              <a:buChar char="■"/>
              <a:tabLst>
                <a:tab pos="396875" algn="l"/>
              </a:tabLst>
            </a:pPr>
            <a:r>
              <a:rPr sz="2000" spc="-40" dirty="0">
                <a:solidFill>
                  <a:srgbClr val="181B0D"/>
                </a:solidFill>
                <a:latin typeface="Arial"/>
                <a:cs typeface="Arial"/>
              </a:rPr>
              <a:t>incoming</a:t>
            </a:r>
            <a:r>
              <a:rPr sz="2000" spc="-160" dirty="0">
                <a:solidFill>
                  <a:srgbClr val="181B0D"/>
                </a:solidFill>
                <a:latin typeface="Arial"/>
                <a:cs typeface="Arial"/>
              </a:rPr>
              <a:t> </a:t>
            </a:r>
            <a:r>
              <a:rPr sz="2000" spc="5" dirty="0">
                <a:solidFill>
                  <a:srgbClr val="181B0D"/>
                </a:solidFill>
                <a:latin typeface="Arial"/>
                <a:cs typeface="Arial"/>
              </a:rPr>
              <a:t>traffic</a:t>
            </a:r>
            <a:r>
              <a:rPr sz="2000" spc="-155" dirty="0">
                <a:solidFill>
                  <a:srgbClr val="181B0D"/>
                </a:solidFill>
                <a:latin typeface="Arial"/>
                <a:cs typeface="Arial"/>
              </a:rPr>
              <a:t> </a:t>
            </a:r>
            <a:r>
              <a:rPr sz="2000" spc="-20" dirty="0">
                <a:solidFill>
                  <a:srgbClr val="181B0D"/>
                </a:solidFill>
                <a:latin typeface="Arial"/>
                <a:cs typeface="Arial"/>
              </a:rPr>
              <a:t>flooding</a:t>
            </a:r>
            <a:r>
              <a:rPr sz="2000" spc="-150" dirty="0">
                <a:solidFill>
                  <a:srgbClr val="181B0D"/>
                </a:solidFill>
                <a:latin typeface="Arial"/>
                <a:cs typeface="Arial"/>
              </a:rPr>
              <a:t> </a:t>
            </a:r>
            <a:r>
              <a:rPr sz="2000" spc="-15" dirty="0">
                <a:solidFill>
                  <a:srgbClr val="181B0D"/>
                </a:solidFill>
                <a:latin typeface="Arial"/>
                <a:cs typeface="Arial"/>
              </a:rPr>
              <a:t>the</a:t>
            </a:r>
            <a:r>
              <a:rPr sz="2000" spc="-145" dirty="0">
                <a:solidFill>
                  <a:srgbClr val="181B0D"/>
                </a:solidFill>
                <a:latin typeface="Arial"/>
                <a:cs typeface="Arial"/>
              </a:rPr>
              <a:t> </a:t>
            </a:r>
            <a:r>
              <a:rPr sz="2000" spc="-5" dirty="0">
                <a:solidFill>
                  <a:srgbClr val="181B0D"/>
                </a:solidFill>
                <a:latin typeface="Arial"/>
                <a:cs typeface="Arial"/>
              </a:rPr>
              <a:t>victim  </a:t>
            </a:r>
            <a:r>
              <a:rPr sz="2000" spc="-45" dirty="0">
                <a:solidFill>
                  <a:srgbClr val="181B0D"/>
                </a:solidFill>
                <a:latin typeface="Arial"/>
                <a:cs typeface="Arial"/>
              </a:rPr>
              <a:t>originates </a:t>
            </a:r>
            <a:r>
              <a:rPr sz="2000" spc="5" dirty="0">
                <a:solidFill>
                  <a:srgbClr val="181B0D"/>
                </a:solidFill>
                <a:latin typeface="Arial"/>
                <a:cs typeface="Arial"/>
              </a:rPr>
              <a:t>from </a:t>
            </a:r>
            <a:r>
              <a:rPr sz="2000" spc="-60" dirty="0">
                <a:solidFill>
                  <a:srgbClr val="181B0D"/>
                </a:solidFill>
                <a:latin typeface="Arial"/>
                <a:cs typeface="Arial"/>
              </a:rPr>
              <a:t>many </a:t>
            </a:r>
            <a:r>
              <a:rPr sz="2000" dirty="0">
                <a:solidFill>
                  <a:srgbClr val="181B0D"/>
                </a:solidFill>
                <a:latin typeface="Arial"/>
                <a:cs typeface="Arial"/>
              </a:rPr>
              <a:t>different  </a:t>
            </a:r>
            <a:r>
              <a:rPr sz="2000" spc="-110" dirty="0">
                <a:solidFill>
                  <a:srgbClr val="181B0D"/>
                </a:solidFill>
                <a:latin typeface="Arial"/>
                <a:cs typeface="Arial"/>
              </a:rPr>
              <a:t>sources </a:t>
            </a:r>
            <a:r>
              <a:rPr sz="2000" spc="-135" dirty="0">
                <a:solidFill>
                  <a:srgbClr val="181B0D"/>
                </a:solidFill>
                <a:latin typeface="Arial"/>
                <a:cs typeface="Arial"/>
              </a:rPr>
              <a:t>– </a:t>
            </a:r>
            <a:r>
              <a:rPr sz="2000" spc="-10" dirty="0">
                <a:solidFill>
                  <a:srgbClr val="181B0D"/>
                </a:solidFill>
                <a:latin typeface="Arial"/>
                <a:cs typeface="Arial"/>
              </a:rPr>
              <a:t>potentially </a:t>
            </a:r>
            <a:r>
              <a:rPr sz="2000" spc="-75" dirty="0">
                <a:solidFill>
                  <a:srgbClr val="181B0D"/>
                </a:solidFill>
                <a:latin typeface="Arial"/>
                <a:cs typeface="Arial"/>
              </a:rPr>
              <a:t>hundreds </a:t>
            </a:r>
            <a:r>
              <a:rPr sz="2000" spc="25" dirty="0">
                <a:solidFill>
                  <a:srgbClr val="181B0D"/>
                </a:solidFill>
                <a:latin typeface="Arial"/>
                <a:cs typeface="Arial"/>
              </a:rPr>
              <a:t>of  </a:t>
            </a:r>
            <a:r>
              <a:rPr sz="2000" spc="-75" dirty="0">
                <a:solidFill>
                  <a:srgbClr val="181B0D"/>
                </a:solidFill>
                <a:latin typeface="Arial"/>
                <a:cs typeface="Arial"/>
              </a:rPr>
              <a:t>thousands </a:t>
            </a:r>
            <a:r>
              <a:rPr sz="2000" spc="-25" dirty="0">
                <a:solidFill>
                  <a:srgbClr val="181B0D"/>
                </a:solidFill>
                <a:latin typeface="Arial"/>
                <a:cs typeface="Arial"/>
              </a:rPr>
              <a:t>or</a:t>
            </a:r>
            <a:r>
              <a:rPr sz="2000" spc="-254" dirty="0">
                <a:solidFill>
                  <a:srgbClr val="181B0D"/>
                </a:solidFill>
                <a:latin typeface="Arial"/>
                <a:cs typeface="Arial"/>
              </a:rPr>
              <a:t> </a:t>
            </a:r>
            <a:r>
              <a:rPr sz="2000" spc="-40" dirty="0">
                <a:solidFill>
                  <a:srgbClr val="181B0D"/>
                </a:solidFill>
                <a:latin typeface="Arial"/>
                <a:cs typeface="Arial"/>
              </a:rPr>
              <a:t>more.</a:t>
            </a:r>
            <a:endParaRPr sz="2000" dirty="0">
              <a:latin typeface="Arial"/>
              <a:cs typeface="Arial"/>
            </a:endParaRPr>
          </a:p>
          <a:p>
            <a:pPr marL="396240" marR="5715" indent="-384175" algn="just">
              <a:lnSpc>
                <a:spcPts val="2260"/>
              </a:lnSpc>
              <a:spcBef>
                <a:spcPts val="1185"/>
              </a:spcBef>
              <a:buChar char="■"/>
              <a:tabLst>
                <a:tab pos="396875" algn="l"/>
              </a:tabLst>
            </a:pPr>
            <a:r>
              <a:rPr sz="2000" spc="-30" dirty="0">
                <a:solidFill>
                  <a:srgbClr val="181B0D"/>
                </a:solidFill>
                <a:latin typeface="Arial"/>
                <a:cs typeface="Arial"/>
              </a:rPr>
              <a:t>effectively </a:t>
            </a:r>
            <a:r>
              <a:rPr sz="2000" spc="-105" dirty="0">
                <a:solidFill>
                  <a:srgbClr val="181B0D"/>
                </a:solidFill>
                <a:latin typeface="Arial"/>
                <a:cs typeface="Arial"/>
              </a:rPr>
              <a:t>makes </a:t>
            </a:r>
            <a:r>
              <a:rPr sz="2000" spc="80" dirty="0">
                <a:solidFill>
                  <a:srgbClr val="181B0D"/>
                </a:solidFill>
                <a:latin typeface="Arial"/>
                <a:cs typeface="Arial"/>
              </a:rPr>
              <a:t>it </a:t>
            </a:r>
            <a:r>
              <a:rPr sz="2000" spc="-60" dirty="0">
                <a:solidFill>
                  <a:srgbClr val="181B0D"/>
                </a:solidFill>
                <a:latin typeface="Arial"/>
                <a:cs typeface="Arial"/>
              </a:rPr>
              <a:t>impossible </a:t>
            </a:r>
            <a:r>
              <a:rPr sz="2000" spc="45" dirty="0">
                <a:solidFill>
                  <a:srgbClr val="181B0D"/>
                </a:solidFill>
                <a:latin typeface="Arial"/>
                <a:cs typeface="Arial"/>
              </a:rPr>
              <a:t>to  </a:t>
            </a:r>
            <a:r>
              <a:rPr sz="2000" spc="-40" dirty="0">
                <a:solidFill>
                  <a:srgbClr val="181B0D"/>
                </a:solidFill>
                <a:latin typeface="Arial"/>
                <a:cs typeface="Arial"/>
              </a:rPr>
              <a:t>stop </a:t>
            </a:r>
            <a:r>
              <a:rPr sz="2000" spc="-15" dirty="0">
                <a:solidFill>
                  <a:srgbClr val="181B0D"/>
                </a:solidFill>
                <a:latin typeface="Arial"/>
                <a:cs typeface="Arial"/>
              </a:rPr>
              <a:t>the </a:t>
            </a:r>
            <a:r>
              <a:rPr sz="2000" spc="-25" dirty="0">
                <a:solidFill>
                  <a:srgbClr val="181B0D"/>
                </a:solidFill>
                <a:latin typeface="Arial"/>
                <a:cs typeface="Arial"/>
              </a:rPr>
              <a:t>attack </a:t>
            </a:r>
            <a:r>
              <a:rPr sz="2000" spc="-45" dirty="0">
                <a:solidFill>
                  <a:srgbClr val="181B0D"/>
                </a:solidFill>
                <a:latin typeface="Arial"/>
                <a:cs typeface="Arial"/>
              </a:rPr>
              <a:t>simply by blocking  </a:t>
            </a:r>
            <a:r>
              <a:rPr sz="2000" spc="-135" dirty="0">
                <a:solidFill>
                  <a:srgbClr val="181B0D"/>
                </a:solidFill>
                <a:latin typeface="Arial"/>
                <a:cs typeface="Arial"/>
              </a:rPr>
              <a:t>a </a:t>
            </a:r>
            <a:r>
              <a:rPr sz="2000" spc="-65" dirty="0">
                <a:solidFill>
                  <a:srgbClr val="181B0D"/>
                </a:solidFill>
                <a:latin typeface="Arial"/>
                <a:cs typeface="Arial"/>
              </a:rPr>
              <a:t>single </a:t>
            </a:r>
            <a:r>
              <a:rPr sz="2000" spc="-130" dirty="0">
                <a:solidFill>
                  <a:srgbClr val="181B0D"/>
                </a:solidFill>
                <a:latin typeface="Arial"/>
                <a:cs typeface="Arial"/>
              </a:rPr>
              <a:t>IP</a:t>
            </a:r>
            <a:r>
              <a:rPr sz="2000" spc="-315" dirty="0">
                <a:solidFill>
                  <a:srgbClr val="181B0D"/>
                </a:solidFill>
                <a:latin typeface="Arial"/>
                <a:cs typeface="Arial"/>
              </a:rPr>
              <a:t> </a:t>
            </a:r>
            <a:r>
              <a:rPr sz="2000" spc="-90" dirty="0">
                <a:solidFill>
                  <a:srgbClr val="181B0D"/>
                </a:solidFill>
                <a:latin typeface="Arial"/>
                <a:cs typeface="Arial"/>
              </a:rPr>
              <a:t>address;</a:t>
            </a:r>
            <a:endParaRPr sz="2000" dirty="0">
              <a:latin typeface="Arial"/>
              <a:cs typeface="Arial"/>
            </a:endParaRPr>
          </a:p>
          <a:p>
            <a:pPr marL="396240" marR="5080" indent="-384175" algn="just">
              <a:lnSpc>
                <a:spcPct val="94000"/>
              </a:lnSpc>
              <a:spcBef>
                <a:spcPts val="1140"/>
              </a:spcBef>
              <a:buChar char="■"/>
              <a:tabLst>
                <a:tab pos="396875" algn="l"/>
              </a:tabLst>
            </a:pPr>
            <a:r>
              <a:rPr sz="2000" spc="-60" dirty="0">
                <a:solidFill>
                  <a:srgbClr val="181B0D"/>
                </a:solidFill>
                <a:latin typeface="Arial"/>
                <a:cs typeface="Arial"/>
              </a:rPr>
              <a:t>very </a:t>
            </a:r>
            <a:r>
              <a:rPr sz="2000" spc="10" dirty="0">
                <a:solidFill>
                  <a:srgbClr val="181B0D"/>
                </a:solidFill>
                <a:latin typeface="Arial"/>
                <a:cs typeface="Arial"/>
              </a:rPr>
              <a:t>difficult </a:t>
            </a:r>
            <a:r>
              <a:rPr sz="2000" spc="45" dirty="0">
                <a:solidFill>
                  <a:srgbClr val="181B0D"/>
                </a:solidFill>
                <a:latin typeface="Arial"/>
                <a:cs typeface="Arial"/>
              </a:rPr>
              <a:t>to </a:t>
            </a:r>
            <a:r>
              <a:rPr sz="2000" spc="-45" dirty="0">
                <a:solidFill>
                  <a:srgbClr val="181B0D"/>
                </a:solidFill>
                <a:latin typeface="Arial"/>
                <a:cs typeface="Arial"/>
              </a:rPr>
              <a:t>distinguish  </a:t>
            </a:r>
            <a:r>
              <a:rPr sz="2000" spc="-10" dirty="0">
                <a:solidFill>
                  <a:srgbClr val="181B0D"/>
                </a:solidFill>
                <a:latin typeface="Arial"/>
                <a:cs typeface="Arial"/>
              </a:rPr>
              <a:t>legitimate </a:t>
            </a:r>
            <a:r>
              <a:rPr sz="2000" spc="-95" dirty="0">
                <a:solidFill>
                  <a:srgbClr val="181B0D"/>
                </a:solidFill>
                <a:latin typeface="Arial"/>
                <a:cs typeface="Arial"/>
              </a:rPr>
              <a:t>user </a:t>
            </a:r>
            <a:r>
              <a:rPr sz="2000" spc="10" dirty="0">
                <a:solidFill>
                  <a:srgbClr val="181B0D"/>
                </a:solidFill>
                <a:latin typeface="Arial"/>
                <a:cs typeface="Arial"/>
              </a:rPr>
              <a:t>traffic </a:t>
            </a:r>
            <a:r>
              <a:rPr sz="2000" spc="5" dirty="0">
                <a:solidFill>
                  <a:srgbClr val="181B0D"/>
                </a:solidFill>
                <a:latin typeface="Arial"/>
                <a:cs typeface="Arial"/>
              </a:rPr>
              <a:t>from </a:t>
            </a:r>
            <a:r>
              <a:rPr sz="2000" spc="-25" dirty="0">
                <a:solidFill>
                  <a:srgbClr val="181B0D"/>
                </a:solidFill>
                <a:latin typeface="Arial"/>
                <a:cs typeface="Arial"/>
              </a:rPr>
              <a:t>attack  </a:t>
            </a:r>
            <a:r>
              <a:rPr sz="2000" spc="5" dirty="0">
                <a:solidFill>
                  <a:srgbClr val="181B0D"/>
                </a:solidFill>
                <a:latin typeface="Arial"/>
                <a:cs typeface="Arial"/>
              </a:rPr>
              <a:t>traffic </a:t>
            </a:r>
            <a:r>
              <a:rPr sz="2000" spc="-60" dirty="0">
                <a:solidFill>
                  <a:srgbClr val="181B0D"/>
                </a:solidFill>
                <a:latin typeface="Arial"/>
                <a:cs typeface="Arial"/>
              </a:rPr>
              <a:t>when </a:t>
            </a:r>
            <a:r>
              <a:rPr sz="2000" spc="-90" dirty="0">
                <a:solidFill>
                  <a:srgbClr val="181B0D"/>
                </a:solidFill>
                <a:latin typeface="Arial"/>
                <a:cs typeface="Arial"/>
              </a:rPr>
              <a:t>spread </a:t>
            </a:r>
            <a:r>
              <a:rPr sz="2000" spc="-114" dirty="0">
                <a:solidFill>
                  <a:srgbClr val="181B0D"/>
                </a:solidFill>
                <a:latin typeface="Arial"/>
                <a:cs typeface="Arial"/>
              </a:rPr>
              <a:t>across so</a:t>
            </a:r>
            <a:r>
              <a:rPr sz="2000" spc="-395" dirty="0">
                <a:solidFill>
                  <a:srgbClr val="181B0D"/>
                </a:solidFill>
                <a:latin typeface="Arial"/>
                <a:cs typeface="Arial"/>
              </a:rPr>
              <a:t> </a:t>
            </a:r>
            <a:r>
              <a:rPr sz="2000" spc="-60" dirty="0">
                <a:solidFill>
                  <a:srgbClr val="181B0D"/>
                </a:solidFill>
                <a:latin typeface="Arial"/>
                <a:cs typeface="Arial"/>
              </a:rPr>
              <a:t>many  </a:t>
            </a:r>
            <a:r>
              <a:rPr sz="2000" spc="-35" dirty="0">
                <a:solidFill>
                  <a:srgbClr val="181B0D"/>
                </a:solidFill>
                <a:latin typeface="Arial"/>
                <a:cs typeface="Arial"/>
              </a:rPr>
              <a:t>points </a:t>
            </a:r>
            <a:r>
              <a:rPr sz="2000" spc="15" dirty="0">
                <a:solidFill>
                  <a:srgbClr val="181B0D"/>
                </a:solidFill>
                <a:latin typeface="Arial"/>
                <a:cs typeface="Arial"/>
              </a:rPr>
              <a:t>of</a:t>
            </a:r>
            <a:r>
              <a:rPr sz="2000" spc="-315" dirty="0">
                <a:solidFill>
                  <a:srgbClr val="181B0D"/>
                </a:solidFill>
                <a:latin typeface="Arial"/>
                <a:cs typeface="Arial"/>
              </a:rPr>
              <a:t> </a:t>
            </a:r>
            <a:r>
              <a:rPr sz="2000" spc="-20" dirty="0">
                <a:solidFill>
                  <a:srgbClr val="181B0D"/>
                </a:solidFill>
                <a:latin typeface="Arial"/>
                <a:cs typeface="Arial"/>
              </a:rPr>
              <a:t>origin.</a:t>
            </a:r>
            <a:endParaRPr sz="2000" dirty="0">
              <a:latin typeface="Arial"/>
              <a:cs typeface="Arial"/>
            </a:endParaRPr>
          </a:p>
        </p:txBody>
      </p:sp>
      <p:grpSp>
        <p:nvGrpSpPr>
          <p:cNvPr id="4" name="object 4"/>
          <p:cNvGrpSpPr/>
          <p:nvPr/>
        </p:nvGrpSpPr>
        <p:grpSpPr>
          <a:xfrm>
            <a:off x="5743955" y="1712976"/>
            <a:ext cx="6207760" cy="3406140"/>
            <a:chOff x="5743955" y="1712976"/>
            <a:chExt cx="6207760" cy="3406140"/>
          </a:xfrm>
        </p:grpSpPr>
        <p:sp>
          <p:nvSpPr>
            <p:cNvPr id="5" name="object 5"/>
            <p:cNvSpPr/>
            <p:nvPr/>
          </p:nvSpPr>
          <p:spPr>
            <a:xfrm>
              <a:off x="5753099" y="1722120"/>
              <a:ext cx="6188963" cy="338785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748527" y="1717548"/>
              <a:ext cx="6198235" cy="3397250"/>
            </a:xfrm>
            <a:custGeom>
              <a:avLst/>
              <a:gdLst/>
              <a:ahLst/>
              <a:cxnLst/>
              <a:rect l="l" t="t" r="r" b="b"/>
              <a:pathLst>
                <a:path w="6198234" h="3397250">
                  <a:moveTo>
                    <a:pt x="0" y="3396996"/>
                  </a:moveTo>
                  <a:lnTo>
                    <a:pt x="6198108" y="3396996"/>
                  </a:lnTo>
                  <a:lnTo>
                    <a:pt x="6198108" y="0"/>
                  </a:lnTo>
                  <a:lnTo>
                    <a:pt x="0" y="0"/>
                  </a:lnTo>
                  <a:lnTo>
                    <a:pt x="0" y="339699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0793856" y="6582919"/>
            <a:ext cx="223520" cy="177800"/>
          </a:xfrm>
          <a:prstGeom prst="rect">
            <a:avLst/>
          </a:prstGeom>
        </p:spPr>
        <p:txBody>
          <a:bodyPr vert="horz" wrap="square" lIns="0" tIns="0" rIns="0" bIns="0" rtlCol="0">
            <a:spAutoFit/>
          </a:bodyPr>
          <a:lstStyle/>
          <a:p>
            <a:pPr marL="38100">
              <a:lnSpc>
                <a:spcPts val="1230"/>
              </a:lnSpc>
            </a:pPr>
            <a:fld id="{81D60167-4931-47E6-BA6A-407CBD079E47}" type="slidenum">
              <a:rPr sz="1200" spc="-95" dirty="0">
                <a:solidFill>
                  <a:srgbClr val="181B0D"/>
                </a:solidFill>
                <a:latin typeface="Arial"/>
                <a:cs typeface="Arial"/>
              </a:rPr>
              <a:t>3</a:t>
            </a:fld>
            <a:endParaRPr sz="12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85800"/>
            <a:ext cx="3717544" cy="677108"/>
          </a:xfrm>
        </p:spPr>
        <p:txBody>
          <a:bodyPr/>
          <a:lstStyle/>
          <a:p>
            <a:r>
              <a:rPr lang="en-US" sz="4400" b="0" spc="-185" dirty="0">
                <a:solidFill>
                  <a:srgbClr val="000000"/>
                </a:solidFill>
                <a:latin typeface="Arial"/>
                <a:cs typeface="Arial"/>
              </a:rPr>
              <a:t>Our Approach</a:t>
            </a:r>
          </a:p>
        </p:txBody>
      </p:sp>
      <p:sp>
        <p:nvSpPr>
          <p:cNvPr id="3" name="Text Placeholder 2"/>
          <p:cNvSpPr>
            <a:spLocks noGrp="1"/>
          </p:cNvSpPr>
          <p:nvPr>
            <p:ph type="body" idx="1"/>
          </p:nvPr>
        </p:nvSpPr>
        <p:spPr>
          <a:xfrm>
            <a:off x="2057400" y="1828800"/>
            <a:ext cx="8763000" cy="4616648"/>
          </a:xfrm>
        </p:spPr>
        <p:txBody>
          <a:bodyPr/>
          <a:lstStyle/>
          <a:p>
            <a:pPr marL="342900" indent="-342900" algn="just">
              <a:buFont typeface="Wingdings" panose="05000000000000000000" pitchFamily="2" charset="2"/>
              <a:buChar char="Ø"/>
            </a:pPr>
            <a:r>
              <a:rPr lang="en-US" dirty="0" smtClean="0"/>
              <a:t>	</a:t>
            </a:r>
            <a:r>
              <a:rPr lang="en-US" dirty="0"/>
              <a:t>DDOS attack is very easy to detect when the network traffic is at high rate, but it’s equally hard to detect when the traffic rate is low and seems to be similar to legitimate traffic. </a:t>
            </a:r>
            <a:endParaRPr lang="en-US" dirty="0" smtClean="0"/>
          </a:p>
          <a:p>
            <a:pPr marL="342900" indent="-342900" algn="just">
              <a:buFont typeface="Wingdings" panose="05000000000000000000" pitchFamily="2" charset="2"/>
              <a:buChar char="Ø"/>
            </a:pPr>
            <a:endParaRPr lang="en-US" dirty="0" smtClean="0"/>
          </a:p>
          <a:p>
            <a:pPr marL="342900" indent="-342900" algn="just">
              <a:buFont typeface="Wingdings" panose="05000000000000000000" pitchFamily="2" charset="2"/>
              <a:buChar char="Ø"/>
            </a:pPr>
            <a:r>
              <a:rPr lang="en-US" dirty="0" smtClean="0"/>
              <a:t>	It </a:t>
            </a:r>
            <a:r>
              <a:rPr lang="en-US" dirty="0"/>
              <a:t>is not enough to consider only the single packet or forward direction only to accurately detect attack. </a:t>
            </a:r>
            <a:endParaRPr lang="en-US" dirty="0" smtClean="0"/>
          </a:p>
          <a:p>
            <a:pPr marL="342900" indent="-342900" algn="just">
              <a:buFont typeface="Wingdings" panose="05000000000000000000" pitchFamily="2" charset="2"/>
              <a:buChar char="Ø"/>
            </a:pPr>
            <a:endParaRPr lang="en-US" dirty="0"/>
          </a:p>
          <a:p>
            <a:pPr marL="342900" indent="-342900" algn="just">
              <a:buFont typeface="Wingdings" panose="05000000000000000000" pitchFamily="2" charset="2"/>
              <a:buChar char="Ø"/>
            </a:pPr>
            <a:r>
              <a:rPr lang="en-US" dirty="0"/>
              <a:t>	Therefore, we implement the approach to detect DDOS attack based on Recurrent Neural Network (RNN</a:t>
            </a:r>
            <a:r>
              <a:rPr lang="en-US" dirty="0" smtClean="0"/>
              <a:t>).It </a:t>
            </a:r>
            <a:r>
              <a:rPr lang="en-US" dirty="0"/>
              <a:t>is used to detect the repeated patterns representing DDOS attack and find them in a long traffic sequences. </a:t>
            </a:r>
            <a:endParaRPr lang="en-US" dirty="0" smtClean="0"/>
          </a:p>
          <a:p>
            <a:pPr algn="just"/>
            <a:endParaRPr lang="en-US" dirty="0"/>
          </a:p>
          <a:p>
            <a:pPr algn="just"/>
            <a:r>
              <a:rPr lang="en-US" dirty="0" smtClean="0"/>
              <a:t>	</a:t>
            </a:r>
          </a:p>
          <a:p>
            <a:pPr algn="just"/>
            <a:endParaRPr lang="en-US" dirty="0" smtClean="0"/>
          </a:p>
          <a:p>
            <a:pPr algn="just"/>
            <a:endParaRPr lang="en-US" dirty="0"/>
          </a:p>
        </p:txBody>
      </p:sp>
    </p:spTree>
    <p:extLst>
      <p:ext uri="{BB962C8B-B14F-4D97-AF65-F5344CB8AC3E}">
        <p14:creationId xmlns:p14="http://schemas.microsoft.com/office/powerpoint/2010/main" val="1849983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22300"/>
            <a:ext cx="6553200" cy="677108"/>
          </a:xfrm>
        </p:spPr>
        <p:txBody>
          <a:bodyPr/>
          <a:lstStyle/>
          <a:p>
            <a:r>
              <a:rPr lang="en-US" sz="4400" b="0" spc="-185" dirty="0">
                <a:solidFill>
                  <a:srgbClr val="000000"/>
                </a:solidFill>
                <a:latin typeface="Arial"/>
                <a:cs typeface="Arial"/>
              </a:rPr>
              <a:t>Implementation Details</a:t>
            </a:r>
          </a:p>
        </p:txBody>
      </p:sp>
      <p:sp>
        <p:nvSpPr>
          <p:cNvPr id="3" name="Text Placeholder 2"/>
          <p:cNvSpPr>
            <a:spLocks noGrp="1"/>
          </p:cNvSpPr>
          <p:nvPr>
            <p:ph type="body" idx="1"/>
          </p:nvPr>
        </p:nvSpPr>
        <p:spPr>
          <a:xfrm>
            <a:off x="1905000" y="2407404"/>
            <a:ext cx="5257800" cy="2769989"/>
          </a:xfrm>
        </p:spPr>
        <p:txBody>
          <a:bodyPr/>
          <a:lstStyle/>
          <a:p>
            <a:pPr algn="just">
              <a:buSzPct val="140000"/>
            </a:pPr>
            <a:endParaRPr lang="en-US" b="1" dirty="0" smtClean="0"/>
          </a:p>
          <a:p>
            <a:pPr marL="342900" indent="-342900" algn="just">
              <a:buSzPct val="140000"/>
              <a:buFont typeface="Wingdings" panose="05000000000000000000" pitchFamily="2" charset="2"/>
              <a:buChar char="Ø"/>
            </a:pPr>
            <a:r>
              <a:rPr lang="en-US" dirty="0" smtClean="0"/>
              <a:t>Dataset – ISCX IDS 2012</a:t>
            </a:r>
          </a:p>
          <a:p>
            <a:pPr algn="just">
              <a:buSzPct val="140000"/>
            </a:pPr>
            <a:r>
              <a:rPr lang="en-US" dirty="0"/>
              <a:t>	</a:t>
            </a:r>
            <a:r>
              <a:rPr lang="en-US" dirty="0" smtClean="0"/>
              <a:t>	</a:t>
            </a:r>
          </a:p>
          <a:p>
            <a:pPr marL="342900" indent="-342900" algn="just">
              <a:buSzPct val="140000"/>
              <a:buFont typeface="Wingdings" panose="05000000000000000000" pitchFamily="2" charset="2"/>
              <a:buChar char="Ø"/>
            </a:pPr>
            <a:r>
              <a:rPr lang="en-US" dirty="0" smtClean="0"/>
              <a:t>29 network traffic fields are present</a:t>
            </a:r>
          </a:p>
          <a:p>
            <a:pPr algn="just">
              <a:buSzPct val="140000"/>
            </a:pPr>
            <a:r>
              <a:rPr lang="en-US" dirty="0"/>
              <a:t>	</a:t>
            </a:r>
            <a:r>
              <a:rPr lang="en-US" dirty="0" smtClean="0"/>
              <a:t> in original dataset</a:t>
            </a:r>
          </a:p>
          <a:p>
            <a:pPr marL="342900" indent="-342900" algn="just">
              <a:buSzPct val="140000"/>
              <a:buFont typeface="Wingdings" panose="05000000000000000000" pitchFamily="2" charset="2"/>
              <a:buChar char="Ø"/>
            </a:pPr>
            <a:endParaRPr lang="en-US" dirty="0"/>
          </a:p>
          <a:p>
            <a:pPr marL="342900" indent="-342900" algn="just">
              <a:buSzPct val="140000"/>
              <a:buFont typeface="Wingdings" panose="05000000000000000000" pitchFamily="2" charset="2"/>
              <a:buChar char="Ø"/>
            </a:pPr>
            <a:r>
              <a:rPr lang="en-US" dirty="0" smtClean="0"/>
              <a:t>20 network traffic fields are used for </a:t>
            </a:r>
          </a:p>
          <a:p>
            <a:pPr algn="just">
              <a:buSzPct val="140000"/>
            </a:pPr>
            <a:r>
              <a:rPr lang="en-US" dirty="0"/>
              <a:t>	</a:t>
            </a:r>
            <a:r>
              <a:rPr lang="en-US" dirty="0" smtClean="0"/>
              <a:t>implementation</a:t>
            </a:r>
          </a:p>
          <a:p>
            <a:pPr algn="just">
              <a:buSzPct val="140000"/>
            </a:pPr>
            <a:endParaRPr lang="en-US"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609600"/>
            <a:ext cx="5029200" cy="5943600"/>
          </a:xfrm>
          <a:prstGeom prst="rect">
            <a:avLst/>
          </a:prstGeom>
        </p:spPr>
      </p:pic>
      <p:sp>
        <p:nvSpPr>
          <p:cNvPr id="5" name="TextBox 4"/>
          <p:cNvSpPr txBox="1"/>
          <p:nvPr/>
        </p:nvSpPr>
        <p:spPr>
          <a:xfrm>
            <a:off x="1143000" y="1730296"/>
            <a:ext cx="5334000" cy="677108"/>
          </a:xfrm>
          <a:prstGeom prst="rect">
            <a:avLst/>
          </a:prstGeom>
          <a:noFill/>
        </p:spPr>
        <p:txBody>
          <a:bodyPr wrap="square" rtlCol="0">
            <a:spAutoFit/>
          </a:bodyPr>
          <a:lstStyle/>
          <a:p>
            <a:pPr marL="342900" indent="-342900">
              <a:buSzPct val="140000"/>
              <a:buFont typeface="Wingdings" panose="05000000000000000000" pitchFamily="2" charset="2"/>
              <a:buChar char="§"/>
            </a:pPr>
            <a:r>
              <a:rPr lang="en-US" sz="2000" b="1" dirty="0">
                <a:solidFill>
                  <a:srgbClr val="181B0D"/>
                </a:solidFill>
                <a:latin typeface="Arial"/>
                <a:cs typeface="Arial"/>
              </a:rPr>
              <a:t>Feature Extraction and Transformation </a:t>
            </a:r>
          </a:p>
          <a:p>
            <a:endParaRPr lang="en-US" dirty="0"/>
          </a:p>
        </p:txBody>
      </p:sp>
    </p:spTree>
    <p:extLst>
      <p:ext uri="{BB962C8B-B14F-4D97-AF65-F5344CB8AC3E}">
        <p14:creationId xmlns:p14="http://schemas.microsoft.com/office/powerpoint/2010/main" val="2562242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22300"/>
            <a:ext cx="6553200" cy="677108"/>
          </a:xfrm>
        </p:spPr>
        <p:txBody>
          <a:bodyPr/>
          <a:lstStyle/>
          <a:p>
            <a:r>
              <a:rPr lang="en-US" sz="4400" b="0" spc="-185" dirty="0">
                <a:solidFill>
                  <a:srgbClr val="000000"/>
                </a:solidFill>
                <a:latin typeface="Arial"/>
                <a:cs typeface="Arial"/>
              </a:rPr>
              <a:t>Implementation Details</a:t>
            </a:r>
          </a:p>
        </p:txBody>
      </p:sp>
      <p:sp>
        <p:nvSpPr>
          <p:cNvPr id="3" name="Text Placeholder 2"/>
          <p:cNvSpPr>
            <a:spLocks noGrp="1"/>
          </p:cNvSpPr>
          <p:nvPr>
            <p:ph type="body" idx="1"/>
          </p:nvPr>
        </p:nvSpPr>
        <p:spPr>
          <a:xfrm>
            <a:off x="1524000" y="2057400"/>
            <a:ext cx="5410200" cy="4267200"/>
          </a:xfrm>
        </p:spPr>
        <p:txBody>
          <a:bodyPr/>
          <a:lstStyle/>
          <a:p>
            <a:pPr algn="just">
              <a:buSzPct val="140000"/>
            </a:pPr>
            <a:endParaRPr lang="en-US" b="1" dirty="0" smtClean="0"/>
          </a:p>
          <a:p>
            <a:pPr marL="342900" indent="-342900" algn="just">
              <a:buSzPct val="140000"/>
              <a:buFont typeface="Wingdings" panose="05000000000000000000" pitchFamily="2" charset="2"/>
              <a:buChar char="Ø"/>
            </a:pPr>
            <a:r>
              <a:rPr lang="en-US" b="1" dirty="0" smtClean="0"/>
              <a:t>Recurrent </a:t>
            </a:r>
            <a:r>
              <a:rPr lang="en-US" b="1" dirty="0"/>
              <a:t>Neural </a:t>
            </a:r>
            <a:r>
              <a:rPr lang="en-US" b="1" dirty="0" smtClean="0"/>
              <a:t>Network (RNN) :- </a:t>
            </a:r>
          </a:p>
          <a:p>
            <a:pPr algn="just">
              <a:buSzPct val="140000"/>
            </a:pPr>
            <a:r>
              <a:rPr lang="en-US" b="1" dirty="0"/>
              <a:t>	</a:t>
            </a:r>
            <a:r>
              <a:rPr lang="en-US" b="1" dirty="0" smtClean="0"/>
              <a:t>	</a:t>
            </a:r>
            <a:r>
              <a:rPr lang="en-US" dirty="0"/>
              <a:t>RNN are a type of </a:t>
            </a:r>
            <a:r>
              <a:rPr lang="en-US" dirty="0" smtClean="0"/>
              <a:t>Neural Network where </a:t>
            </a:r>
            <a:r>
              <a:rPr lang="en-US" dirty="0"/>
              <a:t>the output from previous step are fed as input to the current step.</a:t>
            </a:r>
          </a:p>
          <a:p>
            <a:pPr algn="just">
              <a:buSzPct val="140000"/>
            </a:pPr>
            <a:endParaRPr lang="en-US" b="1" dirty="0" smtClean="0"/>
          </a:p>
          <a:p>
            <a:pPr marL="342900" indent="-342900" algn="just">
              <a:buSzPct val="140000"/>
              <a:buFont typeface="Wingdings" panose="05000000000000000000" pitchFamily="2" charset="2"/>
              <a:buChar char="Ø"/>
            </a:pPr>
            <a:r>
              <a:rPr lang="en-US" b="1" dirty="0" smtClean="0"/>
              <a:t>Long Short Term </a:t>
            </a:r>
            <a:r>
              <a:rPr lang="en-US" b="1" dirty="0"/>
              <a:t>Memory(LSTM) :-</a:t>
            </a:r>
          </a:p>
          <a:p>
            <a:pPr algn="just">
              <a:buSzPct val="140000"/>
            </a:pPr>
            <a:r>
              <a:rPr lang="en-US" b="1" dirty="0"/>
              <a:t>		</a:t>
            </a:r>
            <a:r>
              <a:rPr lang="en-US" dirty="0" smtClean="0"/>
              <a:t>LSTM are </a:t>
            </a:r>
            <a:r>
              <a:rPr lang="en-US" dirty="0"/>
              <a:t>a special kind of RNN, capable of learning long-term </a:t>
            </a:r>
            <a:r>
              <a:rPr lang="en-US" dirty="0" smtClean="0"/>
              <a:t>dependencies. LSTM model is used to remember information for long period of time. Hence, it is helpful to detect the DDOS attack from long sequence.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457200"/>
            <a:ext cx="4800600" cy="6096000"/>
          </a:xfrm>
          <a:prstGeom prst="rect">
            <a:avLst/>
          </a:prstGeom>
        </p:spPr>
      </p:pic>
      <p:sp>
        <p:nvSpPr>
          <p:cNvPr id="6" name="TextBox 5"/>
          <p:cNvSpPr txBox="1"/>
          <p:nvPr/>
        </p:nvSpPr>
        <p:spPr>
          <a:xfrm>
            <a:off x="1066800" y="1556842"/>
            <a:ext cx="5486400" cy="677108"/>
          </a:xfrm>
          <a:prstGeom prst="rect">
            <a:avLst/>
          </a:prstGeom>
          <a:noFill/>
        </p:spPr>
        <p:txBody>
          <a:bodyPr wrap="square" rtlCol="0">
            <a:spAutoFit/>
          </a:bodyPr>
          <a:lstStyle/>
          <a:p>
            <a:pPr marL="342900" indent="-342900">
              <a:buSzPct val="140000"/>
              <a:buFont typeface="Wingdings" panose="05000000000000000000" pitchFamily="2" charset="2"/>
              <a:buChar char="§"/>
            </a:pPr>
            <a:r>
              <a:rPr lang="en-US" sz="2000" b="1" dirty="0">
                <a:solidFill>
                  <a:srgbClr val="181B0D"/>
                </a:solidFill>
                <a:latin typeface="Arial"/>
                <a:cs typeface="Arial"/>
              </a:rPr>
              <a:t>Bidirectional Recurrent Neural Network </a:t>
            </a:r>
          </a:p>
          <a:p>
            <a:endParaRPr lang="en-US" dirty="0"/>
          </a:p>
        </p:txBody>
      </p:sp>
    </p:spTree>
    <p:extLst>
      <p:ext uri="{BB962C8B-B14F-4D97-AF65-F5344CB8AC3E}">
        <p14:creationId xmlns:p14="http://schemas.microsoft.com/office/powerpoint/2010/main" val="276070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09600"/>
            <a:ext cx="3717544" cy="677108"/>
          </a:xfrm>
        </p:spPr>
        <p:txBody>
          <a:bodyPr/>
          <a:lstStyle/>
          <a:p>
            <a:r>
              <a:rPr lang="en-US" sz="4400" b="0" spc="-185" dirty="0">
                <a:solidFill>
                  <a:srgbClr val="000000"/>
                </a:solidFill>
                <a:latin typeface="Arial"/>
                <a:cs typeface="Arial"/>
              </a:rPr>
              <a:t>Outputs</a:t>
            </a:r>
          </a:p>
        </p:txBody>
      </p:sp>
      <p:sp>
        <p:nvSpPr>
          <p:cNvPr id="3" name="Text Placeholder 2"/>
          <p:cNvSpPr>
            <a:spLocks noGrp="1"/>
          </p:cNvSpPr>
          <p:nvPr>
            <p:ph type="body" idx="1"/>
          </p:nvPr>
        </p:nvSpPr>
        <p:spPr>
          <a:xfrm>
            <a:off x="1447800" y="1828800"/>
            <a:ext cx="9314688" cy="923330"/>
          </a:xfrm>
        </p:spPr>
        <p:txBody>
          <a:bodyPr/>
          <a:lstStyle/>
          <a:p>
            <a:pPr marL="457200" indent="-457200">
              <a:buFont typeface="Wingdings" panose="05000000000000000000" pitchFamily="2" charset="2"/>
              <a:buChar char="Ø"/>
            </a:pPr>
            <a:r>
              <a:rPr lang="en-US" b="1" dirty="0"/>
              <a:t>Confusion Matrix </a:t>
            </a:r>
            <a:r>
              <a:rPr lang="en-US" b="1" dirty="0" smtClean="0"/>
              <a:t>:-</a:t>
            </a:r>
          </a:p>
          <a:p>
            <a:pPr marL="914400" lvl="1" indent="-457200">
              <a:buFont typeface="Wingdings" panose="05000000000000000000" pitchFamily="2" charset="2"/>
              <a:buChar char="Ø"/>
            </a:pPr>
            <a:endParaRPr lang="en-US" b="1" dirty="0"/>
          </a:p>
          <a:p>
            <a:pPr marL="457200" indent="-457200">
              <a:buAutoNum type="arabicPeriod"/>
            </a:pP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6944" t="10416" r="9722" b="4167"/>
          <a:stretch/>
        </p:blipFill>
        <p:spPr>
          <a:xfrm>
            <a:off x="7239000" y="1752600"/>
            <a:ext cx="4572001" cy="3124200"/>
          </a:xfrm>
          <a:prstGeom prst="rect">
            <a:avLst/>
          </a:prstGeom>
        </p:spPr>
      </p:pic>
      <p:sp>
        <p:nvSpPr>
          <p:cNvPr id="5" name="TextBox 4"/>
          <p:cNvSpPr txBox="1"/>
          <p:nvPr/>
        </p:nvSpPr>
        <p:spPr>
          <a:xfrm>
            <a:off x="1943100" y="2265065"/>
            <a:ext cx="4800600" cy="3693319"/>
          </a:xfrm>
          <a:prstGeom prst="rect">
            <a:avLst/>
          </a:prstGeom>
          <a:noFill/>
        </p:spPr>
        <p:txBody>
          <a:bodyPr wrap="square" rtlCol="0">
            <a:spAutoFit/>
          </a:bodyPr>
          <a:lstStyle/>
          <a:p>
            <a:pPr algn="just"/>
            <a:endParaRPr lang="en-US" dirty="0"/>
          </a:p>
          <a:p>
            <a:pPr marL="342900" indent="-342900" algn="just">
              <a:buAutoNum type="alphaLcParenR"/>
            </a:pPr>
            <a:r>
              <a:rPr lang="en-US" b="1" dirty="0" smtClean="0"/>
              <a:t>True </a:t>
            </a:r>
            <a:r>
              <a:rPr lang="en-US" b="1" dirty="0"/>
              <a:t>Positive (TP) : </a:t>
            </a:r>
            <a:r>
              <a:rPr lang="en-US" dirty="0"/>
              <a:t>Attack is performed and is correctly detected as attack. </a:t>
            </a:r>
            <a:endParaRPr lang="en-US" dirty="0" smtClean="0"/>
          </a:p>
          <a:p>
            <a:pPr marL="342900" indent="-342900" algn="just">
              <a:buAutoNum type="alphaLcParenR"/>
            </a:pPr>
            <a:endParaRPr lang="en-US" dirty="0"/>
          </a:p>
          <a:p>
            <a:pPr algn="just"/>
            <a:r>
              <a:rPr lang="en-US" b="1" dirty="0"/>
              <a:t>b) True Negative (TN) : </a:t>
            </a:r>
            <a:r>
              <a:rPr lang="en-US" dirty="0"/>
              <a:t>Attack is not performed and is correctly detected as normal. </a:t>
            </a:r>
            <a:endParaRPr lang="en-US" dirty="0" smtClean="0"/>
          </a:p>
          <a:p>
            <a:pPr algn="just"/>
            <a:endParaRPr lang="en-US" dirty="0"/>
          </a:p>
          <a:p>
            <a:pPr algn="just"/>
            <a:r>
              <a:rPr lang="en-US" b="1" dirty="0"/>
              <a:t>c) False Positive (FP) : </a:t>
            </a:r>
            <a:r>
              <a:rPr lang="en-US" dirty="0"/>
              <a:t>Attack is not performed but falsely detected as attack. </a:t>
            </a:r>
            <a:endParaRPr lang="en-US" dirty="0" smtClean="0"/>
          </a:p>
          <a:p>
            <a:pPr algn="just"/>
            <a:endParaRPr lang="en-US" dirty="0"/>
          </a:p>
          <a:p>
            <a:pPr algn="just"/>
            <a:r>
              <a:rPr lang="en-US" b="1" dirty="0"/>
              <a:t>d) False Negative (FN) :</a:t>
            </a:r>
            <a:r>
              <a:rPr lang="en-US" dirty="0"/>
              <a:t> Attack is performed but falsely detected as normal. </a:t>
            </a:r>
          </a:p>
          <a:p>
            <a:pPr algn="just"/>
            <a:endParaRPr lang="en-US" dirty="0"/>
          </a:p>
        </p:txBody>
      </p:sp>
      <p:sp>
        <p:nvSpPr>
          <p:cNvPr id="6" name="TextBox 5"/>
          <p:cNvSpPr txBox="1"/>
          <p:nvPr/>
        </p:nvSpPr>
        <p:spPr>
          <a:xfrm>
            <a:off x="8408476" y="4965700"/>
            <a:ext cx="2233047" cy="369332"/>
          </a:xfrm>
          <a:prstGeom prst="rect">
            <a:avLst/>
          </a:prstGeom>
          <a:noFill/>
        </p:spPr>
        <p:txBody>
          <a:bodyPr wrap="none" rtlCol="0">
            <a:spAutoFit/>
          </a:bodyPr>
          <a:lstStyle/>
          <a:p>
            <a:r>
              <a:rPr lang="en-US" dirty="0" smtClean="0"/>
              <a:t>Fig : Confusion Matrix</a:t>
            </a:r>
          </a:p>
        </p:txBody>
      </p:sp>
    </p:spTree>
    <p:extLst>
      <p:ext uri="{BB962C8B-B14F-4D97-AF65-F5344CB8AC3E}">
        <p14:creationId xmlns:p14="http://schemas.microsoft.com/office/powerpoint/2010/main" val="3758062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09600"/>
            <a:ext cx="3717544" cy="677108"/>
          </a:xfrm>
        </p:spPr>
        <p:txBody>
          <a:bodyPr/>
          <a:lstStyle/>
          <a:p>
            <a:r>
              <a:rPr lang="en-US" sz="4400" b="0" spc="-185" dirty="0">
                <a:solidFill>
                  <a:srgbClr val="000000"/>
                </a:solidFill>
                <a:latin typeface="Arial"/>
                <a:cs typeface="Arial"/>
              </a:rPr>
              <a:t>Outputs</a:t>
            </a:r>
          </a:p>
        </p:txBody>
      </p:sp>
      <p:sp>
        <p:nvSpPr>
          <p:cNvPr id="3" name="Text Placeholder 2"/>
          <p:cNvSpPr>
            <a:spLocks noGrp="1"/>
          </p:cNvSpPr>
          <p:nvPr>
            <p:ph type="body" idx="1"/>
          </p:nvPr>
        </p:nvSpPr>
        <p:spPr>
          <a:xfrm>
            <a:off x="1447800" y="1828800"/>
            <a:ext cx="9314688" cy="923330"/>
          </a:xfrm>
        </p:spPr>
        <p:txBody>
          <a:bodyPr/>
          <a:lstStyle/>
          <a:p>
            <a:pPr marL="457200" indent="-457200">
              <a:buFont typeface="Wingdings" panose="05000000000000000000" pitchFamily="2" charset="2"/>
              <a:buChar char="Ø"/>
            </a:pPr>
            <a:r>
              <a:rPr lang="en-US" b="1" dirty="0" smtClean="0"/>
              <a:t>Accuracy Model :-</a:t>
            </a:r>
          </a:p>
          <a:p>
            <a:pPr marL="914400" lvl="1" indent="-457200">
              <a:buFont typeface="Wingdings" panose="05000000000000000000" pitchFamily="2" charset="2"/>
              <a:buChar char="Ø"/>
            </a:pPr>
            <a:endParaRPr lang="en-US" b="1" dirty="0"/>
          </a:p>
          <a:p>
            <a:pPr marL="457200" indent="-457200">
              <a:buAutoNum type="arabicPeriod"/>
            </a:pPr>
            <a:endParaRPr lang="en-US" dirty="0"/>
          </a:p>
        </p:txBody>
      </p:sp>
      <p:sp>
        <p:nvSpPr>
          <p:cNvPr id="6" name="TextBox 5"/>
          <p:cNvSpPr txBox="1"/>
          <p:nvPr/>
        </p:nvSpPr>
        <p:spPr>
          <a:xfrm>
            <a:off x="7551037" y="5715000"/>
            <a:ext cx="2121158" cy="369332"/>
          </a:xfrm>
          <a:prstGeom prst="rect">
            <a:avLst/>
          </a:prstGeom>
          <a:noFill/>
        </p:spPr>
        <p:txBody>
          <a:bodyPr wrap="none" rtlCol="0">
            <a:spAutoFit/>
          </a:bodyPr>
          <a:lstStyle/>
          <a:p>
            <a:r>
              <a:rPr lang="en-US" dirty="0" smtClean="0"/>
              <a:t>Fig : Accuracy Model</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155" y="1183639"/>
            <a:ext cx="6598922" cy="4399280"/>
          </a:xfrm>
          <a:prstGeom prst="rect">
            <a:avLst/>
          </a:prstGeom>
        </p:spPr>
      </p:pic>
      <p:sp>
        <p:nvSpPr>
          <p:cNvPr id="8" name="TextBox 7"/>
          <p:cNvSpPr txBox="1"/>
          <p:nvPr/>
        </p:nvSpPr>
        <p:spPr>
          <a:xfrm>
            <a:off x="1801365" y="2514600"/>
            <a:ext cx="3227835" cy="2308324"/>
          </a:xfrm>
          <a:prstGeom prst="rect">
            <a:avLst/>
          </a:prstGeom>
          <a:noFill/>
        </p:spPr>
        <p:txBody>
          <a:bodyPr wrap="square" rtlCol="0">
            <a:spAutoFit/>
          </a:bodyPr>
          <a:lstStyle/>
          <a:p>
            <a:pPr marL="285750" indent="-285750" algn="just">
              <a:buFont typeface="Wingdings" panose="05000000000000000000" pitchFamily="2" charset="2"/>
              <a:buChar char="§"/>
            </a:pPr>
            <a:r>
              <a:rPr lang="en-US" b="1" dirty="0"/>
              <a:t>Epoch :- </a:t>
            </a:r>
          </a:p>
          <a:p>
            <a:pPr algn="just"/>
            <a:r>
              <a:rPr lang="en-US" b="1" dirty="0"/>
              <a:t>	</a:t>
            </a:r>
            <a:r>
              <a:rPr lang="en-US" dirty="0"/>
              <a:t>Because of using limited dataset, the computational power required for operation is less, which in turn reduce the time required for training without affecting its accuracy. </a:t>
            </a:r>
            <a:endParaRPr lang="en-US" b="1" dirty="0"/>
          </a:p>
        </p:txBody>
      </p:sp>
    </p:spTree>
    <p:extLst>
      <p:ext uri="{BB962C8B-B14F-4D97-AF65-F5344CB8AC3E}">
        <p14:creationId xmlns:p14="http://schemas.microsoft.com/office/powerpoint/2010/main" val="213007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09600"/>
            <a:ext cx="3717544" cy="677108"/>
          </a:xfrm>
        </p:spPr>
        <p:txBody>
          <a:bodyPr/>
          <a:lstStyle/>
          <a:p>
            <a:r>
              <a:rPr lang="en-US" sz="4400" b="0" spc="-185" dirty="0">
                <a:solidFill>
                  <a:srgbClr val="000000"/>
                </a:solidFill>
                <a:latin typeface="Arial"/>
                <a:cs typeface="Arial"/>
              </a:rPr>
              <a:t>Outputs</a:t>
            </a:r>
          </a:p>
        </p:txBody>
      </p:sp>
      <p:sp>
        <p:nvSpPr>
          <p:cNvPr id="3" name="Text Placeholder 2"/>
          <p:cNvSpPr>
            <a:spLocks noGrp="1"/>
          </p:cNvSpPr>
          <p:nvPr>
            <p:ph type="body" idx="1"/>
          </p:nvPr>
        </p:nvSpPr>
        <p:spPr>
          <a:xfrm>
            <a:off x="1447800" y="1828800"/>
            <a:ext cx="9314688" cy="923330"/>
          </a:xfrm>
        </p:spPr>
        <p:txBody>
          <a:bodyPr/>
          <a:lstStyle/>
          <a:p>
            <a:pPr marL="457200" indent="-457200">
              <a:buFont typeface="Wingdings" panose="05000000000000000000" pitchFamily="2" charset="2"/>
              <a:buChar char="Ø"/>
            </a:pPr>
            <a:r>
              <a:rPr lang="en-US" b="1" dirty="0" smtClean="0"/>
              <a:t>Loss Model :-</a:t>
            </a:r>
          </a:p>
          <a:p>
            <a:pPr marL="914400" lvl="1" indent="-457200">
              <a:buFont typeface="Wingdings" panose="05000000000000000000" pitchFamily="2" charset="2"/>
              <a:buChar char="Ø"/>
            </a:pPr>
            <a:endParaRPr lang="en-US" b="1" dirty="0"/>
          </a:p>
          <a:p>
            <a:pPr marL="457200" indent="-457200">
              <a:buAutoNum type="arabicPeriod"/>
            </a:pPr>
            <a:endParaRPr lang="en-US" dirty="0"/>
          </a:p>
        </p:txBody>
      </p:sp>
      <p:sp>
        <p:nvSpPr>
          <p:cNvPr id="6" name="TextBox 5"/>
          <p:cNvSpPr txBox="1"/>
          <p:nvPr/>
        </p:nvSpPr>
        <p:spPr>
          <a:xfrm>
            <a:off x="7350564" y="6144261"/>
            <a:ext cx="1681871" cy="369332"/>
          </a:xfrm>
          <a:prstGeom prst="rect">
            <a:avLst/>
          </a:prstGeom>
          <a:noFill/>
        </p:spPr>
        <p:txBody>
          <a:bodyPr wrap="none" rtlCol="0">
            <a:spAutoFit/>
          </a:bodyPr>
          <a:lstStyle/>
          <a:p>
            <a:r>
              <a:rPr lang="en-US" dirty="0" smtClean="0"/>
              <a:t>Fig : Loss Model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371600"/>
            <a:ext cx="6934200" cy="4622800"/>
          </a:xfrm>
          <a:prstGeom prst="rect">
            <a:avLst/>
          </a:prstGeom>
        </p:spPr>
      </p:pic>
      <p:sp>
        <p:nvSpPr>
          <p:cNvPr id="5" name="TextBox 4"/>
          <p:cNvSpPr txBox="1"/>
          <p:nvPr/>
        </p:nvSpPr>
        <p:spPr>
          <a:xfrm>
            <a:off x="1460500" y="2590800"/>
            <a:ext cx="2819400" cy="1477328"/>
          </a:xfrm>
          <a:prstGeom prst="rect">
            <a:avLst/>
          </a:prstGeom>
          <a:noFill/>
        </p:spPr>
        <p:txBody>
          <a:bodyPr wrap="square" rtlCol="0">
            <a:spAutoFit/>
          </a:bodyPr>
          <a:lstStyle/>
          <a:p>
            <a:pPr algn="just"/>
            <a:r>
              <a:rPr lang="en-US" dirty="0" smtClean="0"/>
              <a:t>	As we increase the number of epoch, the model trains well and the accuracy increases and loss decreases.</a:t>
            </a:r>
            <a:endParaRPr lang="en-US" dirty="0"/>
          </a:p>
        </p:txBody>
      </p:sp>
    </p:spTree>
    <p:extLst>
      <p:ext uri="{BB962C8B-B14F-4D97-AF65-F5344CB8AC3E}">
        <p14:creationId xmlns:p14="http://schemas.microsoft.com/office/powerpoint/2010/main" val="4120326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7A1B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TotalTime>
  <Words>372</Words>
  <Application>Microsoft Office PowerPoint</Application>
  <PresentationFormat>Widescreen</PresentationFormat>
  <Paragraphs>84</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vt:lpstr>
      <vt:lpstr>Office Theme</vt:lpstr>
      <vt:lpstr>PowerPoint Presentation</vt:lpstr>
      <vt:lpstr>Introduction</vt:lpstr>
      <vt:lpstr>How DDoS Attacks Work</vt:lpstr>
      <vt:lpstr>Our Approach</vt:lpstr>
      <vt:lpstr>Implementation Details</vt:lpstr>
      <vt:lpstr>Implementation Details</vt:lpstr>
      <vt:lpstr>Outputs</vt:lpstr>
      <vt:lpstr>Outputs</vt:lpstr>
      <vt:lpstr>Outputs</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jayesh jawade</cp:lastModifiedBy>
  <cp:revision>12</cp:revision>
  <dcterms:created xsi:type="dcterms:W3CDTF">2020-04-18T11:54:37Z</dcterms:created>
  <dcterms:modified xsi:type="dcterms:W3CDTF">2020-04-20T11:16:11Z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2017-01-08T00:00:00Z</vt:filetime>
  </property>
  <property fmtid="{D5CDD505-2E9C-101B-9397-08002B2CF9AE}" pid="3" name="Creator">
    <vt:lpwstr>Microsoft® PowerPoint® 2013</vt:lpwstr>
  </property>
  <property fmtid="{D5CDD505-2E9C-101B-9397-08002B2CF9AE}" pid="4" name="LastSaved">
    <vt:filetime>2020-04-18T00:00:00Z</vt:filetime>
  </property>
</Properties>
</file>