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Roboto Slab"/>
      <p:regular r:id="rId27"/>
    </p:embeddedFont>
    <p:embeddedFont>
      <p:font typeface="Roboto" panose="0200000000000000000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5F1ACE2-7338-44BA-B9F3-E3B44FC5A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4632600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4632600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74632600b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74632600b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74632600b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74632600b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74632600b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74632600b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4632600b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74632600b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74632600b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74632600b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4632600b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4632600b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74632600b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74632600b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4632600b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4632600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74632600b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74632600b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4632600b_0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74632600b_0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358f59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358f59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4632600b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4632600b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358f595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358f595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358f595_1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358f595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358f595_1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358f595_1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358f595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358f595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358f595_1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358f595_1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1"/>
          <p:cNvSpPr txBox="1"/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Kernel</a:t>
            </a:r>
            <a:endParaRPr lang="en-GB"/>
          </a:p>
        </p:txBody>
      </p:sp>
      <p:sp>
        <p:nvSpPr>
          <p:cNvPr id="64" name="Google Shape;64;p13"/>
          <p:cNvSpPr txBox="1"/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Address Space</a:t>
            </a:r>
            <a:endParaRPr lang="en-GB"/>
          </a:p>
        </p:txBody>
      </p:sp>
      <p:sp>
        <p:nvSpPr>
          <p:cNvPr id="159" name="Google Shape;159;p22"/>
          <p:cNvSpPr txBox="1"/>
          <p:nvPr>
            <p:ph type="body" idx="1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Kernel Usese MD Memory </a:t>
            </a:r>
            <a:r>
              <a:rPr lang="en-GB" sz="1200"/>
              <a:t>Descriptor</a:t>
            </a:r>
            <a:r>
              <a:rPr lang="en-GB" sz="1200"/>
              <a:t> to represent PAS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All Process sees they have all , Kernel AS mapping remain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same for PAS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MD (mm_struct) -&gt;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usage_counter,  - - when  user_threads==0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user_threads ++ when  (CLONE_VM)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Cache Object based allocation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Kernel Space:   Don’t have  US MD, instead it uses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previous/Active US Process’s Page Table as kernel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space mapping remains same for all PAS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PD -&gt; MD (mm_struct) -&gt; vm_area -&gt;mmap/mm_rb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Syscall -&gt; mmap() /byte offset / single page page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mmap2() pages  (page offset) -&gt; kernel -&gt;  do_mmap()/mmap()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60" name="Google Shape;160;p22"/>
          <p:cNvSpPr txBox="1"/>
          <p:nvPr>
            <p:ph type="body" idx="1"/>
          </p:nvPr>
        </p:nvSpPr>
        <p:spPr>
          <a:xfrm>
            <a:off x="4643725" y="1144125"/>
            <a:ext cx="4451700" cy="4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mmap( addr, size, prot, flag, fd, offset )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Addr: VA search from here ,can be zero of size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Either singly linked list or RB_Tree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Vm_area_struct ⇒ *mmap_cache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*pgd =&gt; TTB address / [PGD]</a:t>
            </a:r>
            <a:br>
              <a:rPr lang="en-GB" sz="1200"/>
            </a:br>
            <a:br>
              <a:rPr lang="en-GB" sz="1200"/>
            </a:br>
            <a:br>
              <a:rPr lang="en-GB" sz="1200"/>
            </a:br>
            <a:br>
              <a:rPr lang="en-GB" sz="1200"/>
            </a:br>
            <a:r>
              <a:rPr lang="en-GB" sz="1200" b="1"/>
              <a:t>   *pgd of MD =&gt; </a:t>
            </a:r>
            <a:endParaRPr sz="1200" b="1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PGD =&gt; PMD =&gt; PTE =&gt; page_struct =&gt; Physical Page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Mem_area of Applicaton: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      Libc -&gt; .</a:t>
            </a:r>
            <a:r>
              <a:rPr lang="en-GB" sz="1200"/>
              <a:t>code  .</a:t>
            </a:r>
            <a:r>
              <a:rPr lang="en-GB" sz="1200"/>
              <a:t>data .bss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Appl  -&gt; .data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Ld -&gt;      .code .data .bss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             statck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Malloc - memory allocation from US</a:t>
            </a:r>
            <a:endParaRPr lang="en-GB"/>
          </a:p>
        </p:txBody>
      </p:sp>
      <p:sp>
        <p:nvSpPr>
          <p:cNvPr id="166" name="Google Shape;166;p23"/>
          <p:cNvSpPr txBox="1"/>
          <p:nvPr>
            <p:ph type="body" idx="1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     IF  (  Size &lt; MMAP_THRESHOLD (128KB) 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	-&gt; Main Arena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ELSE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mmap(addr , size ) -&gt; Kernel Space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IF  Mutex is locked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-&gt; Create New Area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  Tcache  [ THREAD ] </a:t>
            </a:r>
            <a:r>
              <a:rPr lang="en-GB" sz="1200"/>
              <a:t>-&gt;   Per Thread Cache for Multithreading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67" name="Google Shape;167;p23"/>
          <p:cNvSpPr txBox="1"/>
          <p:nvPr>
            <p:ph type="body" idx="1"/>
          </p:nvPr>
        </p:nvSpPr>
        <p:spPr>
          <a:xfrm>
            <a:off x="4643725" y="1144125"/>
            <a:ext cx="4451700" cy="4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Why malloc sleeps: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    To free memory,</a:t>
            </a:r>
            <a:r>
              <a:rPr lang="en-GB" sz="1200"/>
              <a:t>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either by flushing buffers to disk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  or</a:t>
            </a:r>
            <a:endParaRPr sz="12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by swapping out memory from a user proces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(Disk) Cache &amp; Page Writeback -&gt;Disk</a:t>
            </a:r>
            <a:endParaRPr lang="en-GB"/>
          </a:p>
        </p:txBody>
      </p:sp>
      <p:sp>
        <p:nvSpPr>
          <p:cNvPr id="173" name="Google Shape;173;p24"/>
          <p:cNvSpPr txBox="1"/>
          <p:nvPr>
            <p:ph type="body" idx="1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Size </a:t>
            </a:r>
            <a:r>
              <a:rPr lang="en-GB" sz="1200" b="1"/>
              <a:t>Dynamic</a:t>
            </a:r>
            <a:endParaRPr sz="1200" b="1"/>
          </a:p>
          <a:p>
            <a:pPr marL="457200" lvl="0" indent="-3048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Grow or Shrink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Writing Page Cache  3 Policy 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Only write to Disk , Mark invalid Page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Write_through()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	write_back() -&gt;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-&gt; Set Page Dirty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-&gt; Flush Page to Disk When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	-&gt;  Max Mem Threshold reached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	-&gt; Max Timer Threshold reached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			-&gt; Usercalls sync()/fsync()</a:t>
            </a:r>
            <a:endParaRPr sz="1200"/>
          </a:p>
        </p:txBody>
      </p:sp>
      <p:sp>
        <p:nvSpPr>
          <p:cNvPr id="174" name="Google Shape;174;p24"/>
          <p:cNvSpPr txBox="1"/>
          <p:nvPr>
            <p:ph type="body" idx="1"/>
          </p:nvPr>
        </p:nvSpPr>
        <p:spPr>
          <a:xfrm>
            <a:off x="4643725" y="1045725"/>
            <a:ext cx="4451700" cy="4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Page Cache Eviction 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-&gt; 2 List </a:t>
            </a:r>
            <a:endParaRPr sz="12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Hot/Active  &amp; Inactive</a:t>
            </a:r>
            <a:endParaRPr sz="12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-&gt; LRU/2 </a:t>
            </a:r>
            <a:endParaRPr sz="12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-&gt; Flusher Thread’s (Gang of Thread’s)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Files :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	</a:t>
            </a:r>
            <a:r>
              <a:rPr lang="en-GB" sz="1200"/>
              <a:t>File System /	Block Device / Memory mapped Files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Page Cache 	 ⇒	 Object     ⇒  </a:t>
            </a:r>
            <a:r>
              <a:rPr lang="en-GB" sz="1200" b="1"/>
              <a:t>address_space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Virtual                       |		Physical</a:t>
            </a:r>
            <a:endParaRPr sz="1200"/>
          </a:p>
          <a:p>
            <a:pPr marL="457200" lvl="0" indent="-3048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arenR"/>
            </a:pPr>
            <a:r>
              <a:rPr lang="en-GB" sz="1200"/>
              <a:t>Vm_area_struct		</a:t>
            </a:r>
            <a:endParaRPr sz="1200"/>
          </a:p>
          <a:p>
            <a:pPr marL="13716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address_space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4)     Vm_area_struct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Uses Radix Tree for searching page exist or NOT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L</a:t>
            </a:r>
            <a:r>
              <a:rPr lang="en-GB" sz="1200" b="1"/>
              <a:t>ower bound (i =  no of bits in size_t)  &lt; Hash(n)</a:t>
            </a:r>
            <a:endParaRPr sz="1200" b="1"/>
          </a:p>
        </p:txBody>
      </p:sp>
      <p:sp>
        <p:nvSpPr>
          <p:cNvPr id="175" name="Google Shape;175;p24"/>
          <p:cNvSpPr/>
          <p:nvPr/>
        </p:nvSpPr>
        <p:spPr>
          <a:xfrm>
            <a:off x="6505350" y="3781625"/>
            <a:ext cx="279600" cy="753900"/>
          </a:xfrm>
          <a:prstGeom prst="rightBrace">
            <a:avLst>
              <a:gd name="adj1" fmla="val 50000"/>
              <a:gd name="adj2" fmla="val 55551"/>
            </a:avLst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</a:t>
            </a:r>
            <a:endParaRPr lang="en-GB"/>
          </a:p>
        </p:txBody>
      </p:sp>
      <p:sp>
        <p:nvSpPr>
          <p:cNvPr id="181" name="Google Shape;181;p25"/>
          <p:cNvSpPr txBox="1"/>
          <p:nvPr>
            <p:ph type="body" idx="1"/>
          </p:nvPr>
        </p:nvSpPr>
        <p:spPr>
          <a:xfrm>
            <a:off x="387900" y="1313225"/>
            <a:ext cx="4451700" cy="383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82" name="Google Shape;182;p25"/>
          <p:cNvSpPr/>
          <p:nvPr/>
        </p:nvSpPr>
        <p:spPr>
          <a:xfrm>
            <a:off x="7344375" y="2748075"/>
            <a:ext cx="8268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25"/>
          <p:cNvSpPr txBox="1"/>
          <p:nvPr>
            <p:ph type="body" idx="1"/>
          </p:nvPr>
        </p:nvSpPr>
        <p:spPr>
          <a:xfrm>
            <a:off x="4643725" y="936275"/>
            <a:ext cx="4451700" cy="4207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rgbClr val="93C47D"/>
              </a:solidFill>
            </a:endParaRPr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952500" y="2190750"/>
          <a:ext cx="7239000" cy="3000000"/>
        </p:xfrm>
        <a:graphic>
          <a:graphicData uri="http://schemas.openxmlformats.org/drawingml/2006/table">
            <a:tbl>
              <a:tblPr>
                <a:noFill/>
                <a:tableStyleId>{E5F1ACE2-7338-44BA-B9F3-E3B44FC5AE40}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9900"/>
                          </a:solidFill>
                        </a:rPr>
                        <a:t>List list_head (Doubly)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3C47D"/>
                          </a:solidFill>
                        </a:rPr>
                        <a:t>O(1) access at head / teil else O(n)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9900"/>
                          </a:solidFill>
                        </a:rPr>
                        <a:t>Queue / kFIFO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3C47D"/>
                          </a:solidFill>
                        </a:rPr>
                        <a:t>O(n)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9900"/>
                          </a:solidFill>
                        </a:rPr>
                        <a:t>Map [idr , rb_node]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3C47D"/>
                          </a:solidFill>
                        </a:rPr>
                        <a:t>O(log n) hight of tree = log(n)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9900"/>
                          </a:solidFill>
                        </a:rPr>
                        <a:t>Radix Tree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3C47D"/>
                          </a:solidFill>
                        </a:rPr>
                        <a:t>O(Size of radix) O(bits of size_t)= 64 for memory allocator</a:t>
                      </a:r>
                      <a:endParaRPr>
                        <a:solidFill>
                          <a:srgbClr val="93C47D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Timer</a:t>
            </a:r>
            <a:endParaRPr lang="en-GB"/>
          </a:p>
        </p:txBody>
      </p:sp>
      <p:sp>
        <p:nvSpPr>
          <p:cNvPr id="190" name="Google Shape;190;p26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Hz = Timer Tick  = 100 -&gt; 100 timer interrupt in  1 second ⇒  10 ms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Jiffies  =  timer interrupt counter , system up time =  jiffies / Hz in Seconds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Jiffies_64 = 64 bit ⇒ access via xtime_lock lock,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Real Time Clock =  real HW RTC battery backed up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imer_list ⇒ access Timers : </a:t>
            </a:r>
            <a:r>
              <a:rPr lang="en-GB" sz="1100"/>
              <a:t>void udelay(unsigned long usecs) void ndelay(unsigned long nsecs) </a:t>
            </a:r>
            <a:endParaRPr sz="1100"/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void mdelay(unsigned long msecs)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Delay You Work</a:t>
            </a:r>
            <a:endParaRPr lang="en-GB"/>
          </a:p>
        </p:txBody>
      </p:sp>
      <p:sp>
        <p:nvSpPr>
          <p:cNvPr id="196" name="Google Shape;196;p27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/* set task’s state to interruptible sleep */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set_current_state(TASK_INTERRUPTIBLE);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/* take a nap and wake up in “s” seconds */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schedule_timeout(s * HZ);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Sysfs -&gt; Firmware Soc specific details</a:t>
            </a:r>
            <a:endParaRPr lang="en-GB"/>
          </a:p>
        </p:txBody>
      </p:sp>
      <p:sp>
        <p:nvSpPr>
          <p:cNvPr id="202" name="Google Shape;202;p28"/>
          <p:cNvSpPr txBox="1"/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Sysfs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Firmware  ⇒ SoC specific boot time HW details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be used for device driver loading along with major minor number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Device discovery / E</a:t>
            </a:r>
            <a:r>
              <a:rPr lang="en-GB"/>
              <a:t>numeration 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Memcpy/Memmove/Memset</a:t>
            </a:r>
            <a:endParaRPr lang="en-GB"/>
          </a:p>
        </p:txBody>
      </p:sp>
      <p:sp>
        <p:nvSpPr>
          <p:cNvPr id="208" name="Google Shape;208;p29"/>
          <p:cNvSpPr txBox="1"/>
          <p:nvPr>
            <p:ph type="body" idx="1"/>
          </p:nvPr>
        </p:nvSpPr>
        <p:spPr>
          <a:xfrm>
            <a:off x="387900" y="1398375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Address</a:t>
            </a:r>
            <a:r>
              <a:rPr lang="en-GB" sz="1200"/>
              <a:t> Alignment  ⇒ Processor Word </a:t>
            </a:r>
            <a:r>
              <a:rPr lang="en-GB" sz="1200"/>
              <a:t>length</a:t>
            </a:r>
            <a:r>
              <a:rPr lang="en-GB" sz="1200"/>
              <a:t> in bytes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Copy in </a:t>
            </a:r>
            <a:r>
              <a:rPr lang="en-GB" sz="1200"/>
              <a:t>multiple</a:t>
            </a:r>
            <a:r>
              <a:rPr lang="en-GB" sz="1200"/>
              <a:t> of word len ( sizeof(size_t) 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Void * memcpy(void* dst, const void* src, size_t n){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const size_t W_SIZE = sizeof(size_t);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const size_t W_MASK =  W_SIZE - 1;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Void * d=dst,*s=src;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// check if both address  size_t aligned 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// OR  same </a:t>
            </a:r>
            <a:r>
              <a:rPr lang="en-GB" sz="1000"/>
              <a:t>length</a:t>
            </a:r>
            <a:r>
              <a:rPr lang="en-GB" sz="1000"/>
              <a:t> mis-aligned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If ( ( dst &amp; W_MASK ) == </a:t>
            </a:r>
            <a:r>
              <a:rPr lang="en-GB" sz="1000"/>
              <a:t>( src &amp; W_MASK )</a:t>
            </a:r>
            <a:r>
              <a:rPr lang="en-GB" sz="1000"/>
              <a:t>){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// both same length mis-aligned -&gt; make it align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COPY_8(d ,s , n &amp; W_MASK );  </a:t>
            </a:r>
            <a:endParaRPr sz="10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 = n - ( n &amp; W_MASK ) 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209" name="Google Shape;209;p29"/>
          <p:cNvSpPr txBox="1"/>
          <p:nvPr>
            <p:ph type="body" idx="1"/>
          </p:nvPr>
        </p:nvSpPr>
        <p:spPr>
          <a:xfrm>
            <a:off x="4643725" y="1045725"/>
            <a:ext cx="4451700" cy="4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// copy word size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COPY_WORD_SIZE( d, s, n/W_SIZE );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  =   n -  ( n / W_SIZE );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 } // end of if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COPY_8(d ,s , n );  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return dst;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Memcpy/Memmove/Memset</a:t>
            </a:r>
            <a:endParaRPr lang="en-GB"/>
          </a:p>
        </p:txBody>
      </p:sp>
      <p:sp>
        <p:nvSpPr>
          <p:cNvPr id="215" name="Google Shape;215;p30"/>
          <p:cNvSpPr txBox="1"/>
          <p:nvPr>
            <p:ph type="body" idx="1"/>
          </p:nvPr>
        </p:nvSpPr>
        <p:spPr>
          <a:xfrm>
            <a:off x="473000" y="1290050"/>
            <a:ext cx="4451700" cy="4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Void * memmove(void* dst, const void* src, size_t n){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// check if dst &lt; src (forward copy)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If ( dst &lt;= src  ) memcpy( dst, src, n);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          Else memcpy_reverse(dst, src, n)</a:t>
            </a:r>
            <a:endParaRPr sz="10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return dst;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Void * memcpy_reverse( void* dst, const void* src, size_t  n ){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const size_t W_SIZE = sizeof (size_t),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</a:t>
            </a:r>
            <a:r>
              <a:rPr lang="en-GB" sz="1000"/>
              <a:t>onst size_t  W_MASK = W_SIZE - 1;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Void * d = (char *) dst + n, *s = (char*) src + n;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216" name="Google Shape;216;p30"/>
          <p:cNvSpPr txBox="1"/>
          <p:nvPr>
            <p:ph type="body" idx="1"/>
          </p:nvPr>
        </p:nvSpPr>
        <p:spPr>
          <a:xfrm>
            <a:off x="5409775" y="1665850"/>
            <a:ext cx="4451700" cy="4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// check if both address  size_t aligned 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// OR  same length mis-aligned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If ( ( d &amp; W_MASK ) == ( s &amp; W_MASK )){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// both same length mis-aligned -&gt; make it align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COPY_8_REV(d ,s , n &amp; W_MASK );  </a:t>
            </a:r>
            <a:endParaRPr sz="10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 = n - ( n &amp; W_MASK ) ;</a:t>
            </a:r>
            <a:endParaRPr sz="10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// copy word size</a:t>
            </a:r>
            <a:endParaRPr sz="10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COPY_WORD_SIZE_REV( d, s, n/W_SIZE );</a:t>
            </a:r>
            <a:endParaRPr sz="10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  =   n -  ( n / W_SIZE );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 } // end of if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COPY_8_REV(d ,s , n );  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   return dst;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Memcpy/Memmove/Memset</a:t>
            </a:r>
            <a:endParaRPr lang="en-GB"/>
          </a:p>
        </p:txBody>
      </p:sp>
      <p:sp>
        <p:nvSpPr>
          <p:cNvPr id="222" name="Google Shape;222;p31"/>
          <p:cNvSpPr txBox="1"/>
          <p:nvPr>
            <p:ph type="body" idx="1"/>
          </p:nvPr>
        </p:nvSpPr>
        <p:spPr>
          <a:xfrm>
            <a:off x="387900" y="1313225"/>
            <a:ext cx="4451700" cy="383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Void * memset(void* dst, char  v, size_t n){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const size_t W_SIZE = sizeof (size_t),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const size_t  W_MASK = W_SIZE - 1;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Void * d =  dst 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// check if address  size_t aligned </a:t>
            </a:r>
            <a:endParaRPr sz="10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If ( d &amp; W_MASK ){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//  make it align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	COPY_8_VAL(d ,v , n &amp; W_MASK );  </a:t>
            </a:r>
            <a:endParaRPr sz="10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 = n - ( n &amp; W_MASK ) ;</a:t>
            </a:r>
            <a:endParaRPr sz="10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// copy word size</a:t>
            </a:r>
            <a:endParaRPr sz="10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COPY_WORD_SIZE_VAL( d, v, n/W_SIZE );</a:t>
            </a:r>
            <a:endParaRPr sz="10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n  =   n -  ( n / W_SIZE );</a:t>
            </a:r>
            <a:endParaRPr sz="10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223" name="Google Shape;223;p31"/>
          <p:cNvSpPr/>
          <p:nvPr/>
        </p:nvSpPr>
        <p:spPr>
          <a:xfrm>
            <a:off x="7344375" y="2748075"/>
            <a:ext cx="8268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31"/>
          <p:cNvSpPr txBox="1"/>
          <p:nvPr>
            <p:ph type="body" idx="1"/>
          </p:nvPr>
        </p:nvSpPr>
        <p:spPr>
          <a:xfrm>
            <a:off x="4643725" y="936275"/>
            <a:ext cx="4451700" cy="4207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/>
              <a:t>     COPY_8_VAL(d ,v , n );  </a:t>
            </a:r>
            <a:endParaRPr sz="9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/>
              <a:t>     return dst;</a:t>
            </a:r>
            <a:endParaRPr sz="9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00"/>
              <a:t>}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#define</a:t>
            </a:r>
            <a:r>
              <a:rPr lang="en-GB" sz="1100"/>
              <a:t> COPY_8(d , s, bytes) {</a:t>
            </a:r>
            <a:r>
              <a:rPr lang="en-GB" sz="1100"/>
              <a:t>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size_t n=bytes;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while(n&gt;0){ </a:t>
            </a:r>
            <a:r>
              <a:rPr lang="en-GB" sz="1100"/>
              <a:t>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	*(char*) d = </a:t>
            </a:r>
            <a:r>
              <a:rPr lang="en-GB" sz="1100"/>
              <a:t>*(char*) s;   n--; </a:t>
            </a:r>
            <a:r>
              <a:rPr lang="en-GB" sz="1100" u="sng"/>
              <a:t> d+=1; s+=1; </a:t>
            </a:r>
            <a:r>
              <a:rPr lang="en-GB" sz="1100"/>
              <a:t>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}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#define COPY_8_REV(d , s, bytes) {\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	size_t n=bytes; \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	while(n&gt;0){ \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	</a:t>
            </a:r>
            <a:r>
              <a:rPr lang="en-GB" sz="600"/>
              <a:t>	</a:t>
            </a:r>
            <a:r>
              <a:rPr lang="en-GB" sz="1100"/>
              <a:t>n--; </a:t>
            </a:r>
            <a:r>
              <a:rPr lang="en-GB" sz="1100">
                <a:highlight>
                  <a:schemeClr val="lt1"/>
                </a:highlight>
              </a:rPr>
              <a:t> </a:t>
            </a:r>
            <a:r>
              <a:rPr lang="en-GB" sz="1100" u="sng">
                <a:highlight>
                  <a:schemeClr val="lt1"/>
                </a:highlight>
              </a:rPr>
              <a:t>d -=1; s -=1;</a:t>
            </a:r>
            <a:r>
              <a:rPr lang="en-GB" sz="1100" b="1" u="sng">
                <a:highlight>
                  <a:schemeClr val="lt1"/>
                </a:highlight>
              </a:rPr>
              <a:t> </a:t>
            </a:r>
            <a:r>
              <a:rPr lang="en-GB" sz="1100">
                <a:highlight>
                  <a:schemeClr val="lt1"/>
                </a:highlight>
              </a:rPr>
              <a:t> </a:t>
            </a:r>
            <a:r>
              <a:rPr lang="en-GB" sz="1100"/>
              <a:t> *(char*) d = *(char*) s;  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/>
              <a:t>	} \</a:t>
            </a:r>
            <a:endParaRPr sz="6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000"/>
              <a:t>}</a:t>
            </a:r>
            <a:endParaRPr sz="1000" b="1"/>
          </a:p>
        </p:txBody>
      </p:sp>
      <p:sp>
        <p:nvSpPr>
          <p:cNvPr id="225" name="Google Shape;225;p31"/>
          <p:cNvSpPr/>
          <p:nvPr/>
        </p:nvSpPr>
        <p:spPr>
          <a:xfrm>
            <a:off x="6189225" y="4340975"/>
            <a:ext cx="303900" cy="206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31"/>
          <p:cNvSpPr/>
          <p:nvPr/>
        </p:nvSpPr>
        <p:spPr>
          <a:xfrm>
            <a:off x="7636225" y="3185800"/>
            <a:ext cx="303900" cy="206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-GB"/>
              <a:t>Quick </a:t>
            </a:r>
            <a:r>
              <a:rPr lang="en-GB"/>
              <a:t>recap of Linux Kernel</a:t>
            </a:r>
            <a:endParaRPr lang="en-GB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Memcpy/Memmove/Memset</a:t>
            </a:r>
            <a:endParaRPr lang="en-GB"/>
          </a:p>
        </p:txBody>
      </p:sp>
      <p:sp>
        <p:nvSpPr>
          <p:cNvPr id="232" name="Google Shape;232;p32"/>
          <p:cNvSpPr txBox="1"/>
          <p:nvPr>
            <p:ph type="body" idx="1"/>
          </p:nvPr>
        </p:nvSpPr>
        <p:spPr>
          <a:xfrm>
            <a:off x="387900" y="1313225"/>
            <a:ext cx="4451700" cy="383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#define COPY_WORD_SIZE(d , s, words) {\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size_t n=words;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while(n&gt;0){ \</a:t>
            </a:r>
            <a:endParaRPr sz="11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*(size_t*) d = *(size_t*) s;   n--; </a:t>
            </a:r>
            <a:r>
              <a:rPr lang="en-GB" sz="1100" u="sng"/>
              <a:t> d+=W_SIZE; s+=W_SIZE; </a:t>
            </a:r>
            <a:r>
              <a:rPr lang="en-GB" sz="1100"/>
              <a:t>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}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#define COPY_WORD_SIZE_REV(d , s, words) {\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	size_t n=words; \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	while(n&gt;0){ \</a:t>
            </a:r>
            <a:endParaRPr sz="8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800"/>
              <a:t>          </a:t>
            </a:r>
            <a:r>
              <a:rPr lang="en-GB" sz="600"/>
              <a:t>	        </a:t>
            </a:r>
            <a:r>
              <a:rPr lang="en-GB" sz="1100"/>
              <a:t>n--; </a:t>
            </a:r>
            <a:r>
              <a:rPr lang="en-GB" sz="1100">
                <a:highlight>
                  <a:schemeClr val="lt1"/>
                </a:highlight>
              </a:rPr>
              <a:t> </a:t>
            </a:r>
            <a:r>
              <a:rPr lang="en-GB" sz="1100" u="sng">
                <a:highlight>
                  <a:schemeClr val="lt1"/>
                </a:highlight>
              </a:rPr>
              <a:t>d -=W_SIZE; s -=W_SIZE;</a:t>
            </a:r>
            <a:r>
              <a:rPr lang="en-GB" sz="1100" b="1" u="sng">
                <a:highlight>
                  <a:schemeClr val="lt1"/>
                </a:highlight>
              </a:rPr>
              <a:t> </a:t>
            </a:r>
            <a:r>
              <a:rPr lang="en-GB" sz="1100">
                <a:highlight>
                  <a:schemeClr val="lt1"/>
                </a:highlight>
              </a:rPr>
              <a:t> </a:t>
            </a:r>
            <a:r>
              <a:rPr lang="en-GB" sz="1100"/>
              <a:t> *(size_t*) d = *(size_t*) s;  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"/>
              <a:t>	} \</a:t>
            </a:r>
            <a:endParaRPr sz="6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 b="1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233" name="Google Shape;233;p32"/>
          <p:cNvSpPr/>
          <p:nvPr/>
        </p:nvSpPr>
        <p:spPr>
          <a:xfrm>
            <a:off x="7344375" y="2748075"/>
            <a:ext cx="826800" cy="35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2"/>
          <p:cNvSpPr txBox="1"/>
          <p:nvPr>
            <p:ph type="body" idx="1"/>
          </p:nvPr>
        </p:nvSpPr>
        <p:spPr>
          <a:xfrm>
            <a:off x="4643725" y="936275"/>
            <a:ext cx="4451700" cy="4207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#define COPY_8_VAL(d , val, bytes) {\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size_t n=bytes;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while(n&gt;0){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	*(char*) d = val;   n--; </a:t>
            </a:r>
            <a:r>
              <a:rPr lang="en-GB" sz="1100" u="sng"/>
              <a:t> d+=1;  </a:t>
            </a:r>
            <a:r>
              <a:rPr lang="en-GB" sz="1100"/>
              <a:t>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}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#define COPY_WORD_SIZE_VAL(d , val, bytes) {\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size_t n=bytes , word=0;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for(int i=0; i&lt;W_SIZE;i++) word= val&lt;&lt;i;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while(n&gt;0){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	*(size_t*) d = word;   n--; </a:t>
            </a:r>
            <a:r>
              <a:rPr lang="en-GB" sz="1100" u="sng"/>
              <a:t> d+=W_SIZE; </a:t>
            </a:r>
            <a:r>
              <a:rPr lang="en-GB" sz="1100"/>
              <a:t>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} \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}</a:t>
            </a:r>
            <a:endParaRPr sz="800"/>
          </a:p>
        </p:txBody>
      </p:sp>
      <p:sp>
        <p:nvSpPr>
          <p:cNvPr id="235" name="Google Shape;235;p32"/>
          <p:cNvSpPr/>
          <p:nvPr/>
        </p:nvSpPr>
        <p:spPr>
          <a:xfrm>
            <a:off x="3459850" y="2571750"/>
            <a:ext cx="303900" cy="2067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32"/>
          <p:cNvSpPr/>
          <p:nvPr/>
        </p:nvSpPr>
        <p:spPr>
          <a:xfrm>
            <a:off x="1793925" y="3599225"/>
            <a:ext cx="303900" cy="206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5265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Booting</a:t>
            </a:r>
            <a:endParaRPr lang="en-GB"/>
          </a:p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266300" y="1276750"/>
            <a:ext cx="8368200" cy="3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ON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77" name="Google Shape;77;p15"/>
          <p:cNvSpPr/>
          <p:nvPr/>
        </p:nvSpPr>
        <p:spPr>
          <a:xfrm>
            <a:off x="437775" y="1276750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ON </a:t>
            </a:r>
            <a:endParaRPr lang="en-GB"/>
          </a:p>
        </p:txBody>
      </p:sp>
      <p:sp>
        <p:nvSpPr>
          <p:cNvPr id="78" name="Google Shape;78;p15"/>
          <p:cNvSpPr/>
          <p:nvPr/>
        </p:nvSpPr>
        <p:spPr>
          <a:xfrm>
            <a:off x="437775" y="1965413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Jump to BIOS/ROM</a:t>
            </a:r>
            <a:r>
              <a:rPr lang="en-GB"/>
              <a:t>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SoC e-fuse Reading</a:t>
            </a:r>
            <a:endParaRPr b="1"/>
          </a:p>
        </p:txBody>
      </p:sp>
      <p:sp>
        <p:nvSpPr>
          <p:cNvPr id="79" name="Google Shape;79;p15"/>
          <p:cNvSpPr/>
          <p:nvPr/>
        </p:nvSpPr>
        <p:spPr>
          <a:xfrm>
            <a:off x="387900" y="2667438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- Power On Self Test</a:t>
            </a:r>
            <a:endParaRPr lang="en-GB"/>
          </a:p>
        </p:txBody>
      </p:sp>
      <p:sp>
        <p:nvSpPr>
          <p:cNvPr id="80" name="Google Shape;80;p15"/>
          <p:cNvSpPr/>
          <p:nvPr/>
        </p:nvSpPr>
        <p:spPr>
          <a:xfrm>
            <a:off x="387900" y="4632900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Search for OS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MBR - first sector on DISK</a:t>
            </a:r>
            <a:endParaRPr sz="1200" b="1"/>
          </a:p>
        </p:txBody>
      </p:sp>
      <p:sp>
        <p:nvSpPr>
          <p:cNvPr id="81" name="Google Shape;81;p15"/>
          <p:cNvSpPr/>
          <p:nvPr/>
        </p:nvSpPr>
        <p:spPr>
          <a:xfrm>
            <a:off x="387900" y="3966038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</a:t>
            </a:r>
            <a:r>
              <a:rPr lang="en-GB" b="1"/>
              <a:t>Peripheral </a:t>
            </a:r>
            <a:r>
              <a:rPr lang="en-GB"/>
              <a:t> Init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PCI Bus - Disk/IO ...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387900" y="3299163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SoC Specific </a:t>
            </a:r>
            <a:r>
              <a:rPr lang="en-GB" sz="1200" b="1"/>
              <a:t>ACPI/UEFI/EFI/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DeviceTree</a:t>
            </a:r>
            <a:endParaRPr sz="1200" b="1"/>
          </a:p>
        </p:txBody>
      </p:sp>
      <p:sp>
        <p:nvSpPr>
          <p:cNvPr id="83" name="Google Shape;83;p15"/>
          <p:cNvSpPr/>
          <p:nvPr/>
        </p:nvSpPr>
        <p:spPr>
          <a:xfrm>
            <a:off x="2924825" y="1276750"/>
            <a:ext cx="2213100" cy="51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Download BootLoader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To RAM and Jump</a:t>
            </a:r>
            <a:br>
              <a:rPr lang="en-GB" sz="1200"/>
            </a:br>
            <a:r>
              <a:rPr lang="en-GB" sz="1200"/>
              <a:t>GRUB/U-boot/LILO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2924825" y="1919975"/>
            <a:ext cx="2213100" cy="5106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Load BootLoader in 2 part if RAM small to </a:t>
            </a:r>
            <a:r>
              <a:rPr lang="en-GB" sz="1200" b="1"/>
              <a:t>RAM &amp; Jump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SLB &amp; MSO</a:t>
            </a:r>
            <a:r>
              <a:rPr lang="en-GB" sz="1200"/>
              <a:t> </a:t>
            </a:r>
            <a:endParaRPr sz="1200"/>
          </a:p>
        </p:txBody>
      </p:sp>
      <p:sp>
        <p:nvSpPr>
          <p:cNvPr id="85" name="Google Shape;85;p15"/>
          <p:cNvSpPr/>
          <p:nvPr/>
        </p:nvSpPr>
        <p:spPr>
          <a:xfrm>
            <a:off x="2924825" y="2563200"/>
            <a:ext cx="2213100" cy="5106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Kernel Image - zImage</a:t>
            </a:r>
            <a:r>
              <a:rPr lang="en-GB"/>
              <a:t> </a:t>
            </a:r>
            <a:endParaRPr lang="en-GB"/>
          </a:p>
        </p:txBody>
      </p:sp>
      <p:sp>
        <p:nvSpPr>
          <p:cNvPr id="86" name="Google Shape;86;p15"/>
          <p:cNvSpPr/>
          <p:nvPr/>
        </p:nvSpPr>
        <p:spPr>
          <a:xfrm>
            <a:off x="2924825" y="3245963"/>
            <a:ext cx="2213100" cy="5106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Setup</a:t>
            </a:r>
            <a:r>
              <a:rPr lang="en-GB" sz="900"/>
              <a:t>()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ACPI Table/ Memory Details</a:t>
            </a:r>
            <a:endParaRPr sz="1200"/>
          </a:p>
        </p:txBody>
      </p:sp>
      <p:sp>
        <p:nvSpPr>
          <p:cNvPr id="87" name="Google Shape;87;p15"/>
          <p:cNvSpPr/>
          <p:nvPr/>
        </p:nvSpPr>
        <p:spPr>
          <a:xfrm>
            <a:off x="2924825" y="3908963"/>
            <a:ext cx="2213100" cy="5106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Setup </a:t>
            </a:r>
            <a:br>
              <a:rPr lang="en-GB" sz="1300"/>
            </a:br>
            <a:r>
              <a:rPr lang="en-GB" sz="1100"/>
              <a:t>Keyboard,Display,Disk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IDT,GDT,FPU,PIC</a:t>
            </a:r>
            <a:endParaRPr sz="1100"/>
          </a:p>
        </p:txBody>
      </p:sp>
      <p:sp>
        <p:nvSpPr>
          <p:cNvPr id="88" name="Google Shape;88;p15"/>
          <p:cNvSpPr/>
          <p:nvPr/>
        </p:nvSpPr>
        <p:spPr>
          <a:xfrm>
            <a:off x="2924825" y="4571950"/>
            <a:ext cx="2213100" cy="510600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Startup_32()</a:t>
            </a:r>
            <a:r>
              <a:rPr lang="en-GB" sz="900"/>
              <a:t>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Setup reg,stack,Seg,eflags,scatter loading, </a:t>
            </a:r>
            <a:r>
              <a:rPr lang="en-GB" sz="900" b="1"/>
              <a:t>Decompress Kernel - vmLinux</a:t>
            </a:r>
            <a:endParaRPr sz="900" b="1"/>
          </a:p>
        </p:txBody>
      </p:sp>
      <p:sp>
        <p:nvSpPr>
          <p:cNvPr id="89" name="Google Shape;89;p15"/>
          <p:cNvSpPr/>
          <p:nvPr/>
        </p:nvSpPr>
        <p:spPr>
          <a:xfrm>
            <a:off x="4705775" y="1482825"/>
            <a:ext cx="1386180" cy="547128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“Loading”</a:t>
            </a:r>
            <a:endParaRPr sz="900" b="1"/>
          </a:p>
        </p:txBody>
      </p:sp>
      <p:sp>
        <p:nvSpPr>
          <p:cNvPr id="90" name="Google Shape;90;p15"/>
          <p:cNvSpPr/>
          <p:nvPr/>
        </p:nvSpPr>
        <p:spPr>
          <a:xfrm>
            <a:off x="4809525" y="3607049"/>
            <a:ext cx="1386180" cy="830790"/>
          </a:xfrm>
          <a:prstGeom prst="irregularSeal1">
            <a:avLst/>
          </a:prstGeom>
          <a:solidFill>
            <a:srgbClr val="FFFF00"/>
          </a:solidFill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/>
              <a:t>Real -&gt; Protected Mode Switch</a:t>
            </a:r>
            <a:endParaRPr sz="800" b="1"/>
          </a:p>
        </p:txBody>
      </p:sp>
      <p:sp>
        <p:nvSpPr>
          <p:cNvPr id="91" name="Google Shape;91;p15"/>
          <p:cNvSpPr/>
          <p:nvPr/>
        </p:nvSpPr>
        <p:spPr>
          <a:xfrm>
            <a:off x="5958175" y="171375"/>
            <a:ext cx="2918400" cy="17487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Jump to</a:t>
            </a:r>
            <a:r>
              <a:rPr lang="en-GB" sz="1100"/>
              <a:t> Kernel </a:t>
            </a:r>
            <a:r>
              <a:rPr lang="en-GB" sz="1100" b="1"/>
              <a:t>Startup_32</a:t>
            </a:r>
            <a:r>
              <a:rPr lang="en-GB" sz="1100"/>
              <a:t>(</a:t>
            </a:r>
            <a:r>
              <a:rPr lang="en-GB" sz="900"/>
              <a:t>) 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Init :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Reg flags,</a:t>
            </a:r>
            <a:r>
              <a:rPr lang="en-GB" sz="1100"/>
              <a:t>Kernel Stack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Scatter : bss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Initial MMU- PGT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IDT,GDT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BIOS Tables -&gt;1st PageFrame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ProcessID</a:t>
            </a:r>
            <a:endParaRPr sz="1100"/>
          </a:p>
        </p:txBody>
      </p:sp>
      <p:sp>
        <p:nvSpPr>
          <p:cNvPr id="92" name="Google Shape;92;p15"/>
          <p:cNvSpPr/>
          <p:nvPr/>
        </p:nvSpPr>
        <p:spPr>
          <a:xfrm>
            <a:off x="6091950" y="2120325"/>
            <a:ext cx="2784600" cy="1636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Start Kerne()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Init_scheduler()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Memory/MMU: Init_zerolist, mem_init,page_alloc_init,cache_init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Interrupt/Tasklet/SoftIRQ/Timer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CPU Clock (Calibrate Delay)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6091950" y="3966050"/>
            <a:ext cx="2784600" cy="510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Kernel_thread()</a:t>
            </a:r>
            <a:endParaRPr sz="1200" b="1"/>
          </a:p>
        </p:txBody>
      </p:sp>
      <p:sp>
        <p:nvSpPr>
          <p:cNvPr id="94" name="Google Shape;94;p15"/>
          <p:cNvSpPr/>
          <p:nvPr/>
        </p:nvSpPr>
        <p:spPr>
          <a:xfrm>
            <a:off x="6091950" y="4571950"/>
            <a:ext cx="2784600" cy="510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sbin/init</a:t>
            </a:r>
            <a:endParaRPr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SystemCall - Way to Comm to Kernel from US</a:t>
            </a:r>
            <a:endParaRPr lang="en-GB"/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>
            <a:off x="753650" y="1585050"/>
            <a:ext cx="8368200" cy="3653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101" name="Google Shape;101;p16"/>
          <p:cNvSpPr/>
          <p:nvPr/>
        </p:nvSpPr>
        <p:spPr>
          <a:xfrm>
            <a:off x="1276775" y="1738825"/>
            <a:ext cx="11187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A</a:t>
            </a:r>
            <a:endParaRPr lang="en-GB"/>
          </a:p>
        </p:txBody>
      </p:sp>
      <p:sp>
        <p:nvSpPr>
          <p:cNvPr id="102" name="Google Shape;102;p16"/>
          <p:cNvSpPr/>
          <p:nvPr/>
        </p:nvSpPr>
        <p:spPr>
          <a:xfrm>
            <a:off x="1228125" y="2332125"/>
            <a:ext cx="1118700" cy="26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- Library</a:t>
            </a:r>
            <a:endParaRPr lang="en-GB"/>
          </a:p>
        </p:txBody>
      </p:sp>
      <p:sp>
        <p:nvSpPr>
          <p:cNvPr id="103" name="Google Shape;103;p16"/>
          <p:cNvSpPr/>
          <p:nvPr/>
        </p:nvSpPr>
        <p:spPr>
          <a:xfrm>
            <a:off x="790375" y="2871850"/>
            <a:ext cx="2188800" cy="6861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Interrupt / </a:t>
            </a:r>
            <a:r>
              <a:rPr lang="en-GB"/>
              <a:t>E</a:t>
            </a:r>
            <a:r>
              <a:rPr lang="en-GB"/>
              <a:t>xception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0x80</a:t>
            </a:r>
            <a:endParaRPr lang="en-GB"/>
          </a:p>
        </p:txBody>
      </p:sp>
      <p:sp>
        <p:nvSpPr>
          <p:cNvPr id="104" name="Google Shape;104;p16"/>
          <p:cNvSpPr/>
          <p:nvPr/>
        </p:nvSpPr>
        <p:spPr>
          <a:xfrm>
            <a:off x="790475" y="3830075"/>
            <a:ext cx="2188800" cy="462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Interrupt context</a:t>
            </a:r>
            <a:endParaRPr lang="en-GB"/>
          </a:p>
        </p:txBody>
      </p:sp>
      <p:sp>
        <p:nvSpPr>
          <p:cNvPr id="105" name="Google Shape;105;p16"/>
          <p:cNvSpPr/>
          <p:nvPr/>
        </p:nvSpPr>
        <p:spPr>
          <a:xfrm>
            <a:off x="303975" y="2664075"/>
            <a:ext cx="8232036" cy="143401"/>
          </a:xfrm>
          <a:custGeom>
            <a:avLst/>
            <a:gdLst/>
            <a:ahLst/>
            <a:cxnLst/>
            <a:rect l="l" t="t" r="r" b="b"/>
            <a:pathLst>
              <a:path w="138133" h="5082" extrusionOk="0">
                <a:moveTo>
                  <a:pt x="0" y="2606"/>
                </a:moveTo>
                <a:cubicBezTo>
                  <a:pt x="20251" y="1592"/>
                  <a:pt x="40622" y="2535"/>
                  <a:pt x="60798" y="4551"/>
                </a:cubicBezTo>
                <a:cubicBezTo>
                  <a:pt x="76339" y="6104"/>
                  <a:pt x="92176" y="3721"/>
                  <a:pt x="107491" y="660"/>
                </a:cubicBezTo>
                <a:cubicBezTo>
                  <a:pt x="117518" y="-1344"/>
                  <a:pt x="127907" y="2119"/>
                  <a:pt x="138133" y="2119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06" name="Google Shape;106;p16"/>
          <p:cNvSpPr/>
          <p:nvPr/>
        </p:nvSpPr>
        <p:spPr>
          <a:xfrm>
            <a:off x="790475" y="4564500"/>
            <a:ext cx="2188800" cy="462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A  Context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A’s Kernel Stack</a:t>
            </a:r>
            <a:endParaRPr lang="en-GB"/>
          </a:p>
        </p:txBody>
      </p:sp>
      <p:sp>
        <p:nvSpPr>
          <p:cNvPr id="107" name="Google Shape;107;p16"/>
          <p:cNvSpPr/>
          <p:nvPr/>
        </p:nvSpPr>
        <p:spPr>
          <a:xfrm>
            <a:off x="3843350" y="3095650"/>
            <a:ext cx="2188800" cy="462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 emption on Completion</a:t>
            </a:r>
            <a:endParaRPr lang="en-GB"/>
          </a:p>
        </p:txBody>
      </p:sp>
      <p:sp>
        <p:nvSpPr>
          <p:cNvPr id="108" name="Google Shape;108;p16"/>
          <p:cNvSpPr/>
          <p:nvPr/>
        </p:nvSpPr>
        <p:spPr>
          <a:xfrm>
            <a:off x="3843350" y="2006425"/>
            <a:ext cx="2188800" cy="46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Interrupt context</a:t>
            </a:r>
            <a:endParaRPr lang="en-GB"/>
          </a:p>
        </p:txBody>
      </p:sp>
      <p:cxnSp>
        <p:nvCxnSpPr>
          <p:cNvPr id="109" name="Google Shape;109;p16"/>
          <p:cNvCxnSpPr>
            <a:stCxn id="106" idx="3"/>
            <a:endCxn id="107" idx="2"/>
          </p:cNvCxnSpPr>
          <p:nvPr/>
        </p:nvCxnSpPr>
        <p:spPr>
          <a:xfrm rot="10800000" flipH="1">
            <a:off x="2979275" y="3557850"/>
            <a:ext cx="1958400" cy="1237800"/>
          </a:xfrm>
          <a:prstGeom prst="bentConnector2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>
            <a:stCxn id="107" idx="0"/>
            <a:endCxn id="108" idx="2"/>
          </p:cNvCxnSpPr>
          <p:nvPr/>
        </p:nvCxnSpPr>
        <p:spPr>
          <a:xfrm rot="10800000">
            <a:off x="4937750" y="2468650"/>
            <a:ext cx="0" cy="6270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>
            <a:stCxn id="101" idx="2"/>
            <a:endCxn id="106" idx="0"/>
          </p:cNvCxnSpPr>
          <p:nvPr/>
        </p:nvCxnSpPr>
        <p:spPr>
          <a:xfrm>
            <a:off x="1836125" y="2006425"/>
            <a:ext cx="48900" cy="25581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6"/>
          <p:cNvSpPr txBox="1"/>
          <p:nvPr/>
        </p:nvSpPr>
        <p:spPr>
          <a:xfrm>
            <a:off x="2408188" y="1704000"/>
            <a:ext cx="912000" cy="3387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Printf()</a:t>
            </a:r>
            <a:endParaRPr sz="10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408188" y="2372213"/>
            <a:ext cx="912000" cy="354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write</a:t>
            </a: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()</a:t>
            </a:r>
            <a:endParaRPr sz="11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955375" y="2871850"/>
            <a:ext cx="1263900" cy="354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syscall_X</a:t>
            </a: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()</a:t>
            </a:r>
            <a:endParaRPr sz="11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555300" y="2006425"/>
            <a:ext cx="2188800" cy="5232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UserSpace</a:t>
            </a:r>
            <a:endParaRPr sz="11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Syscall (64)/ Sysenter (32)</a:t>
            </a:r>
            <a:endParaRPr sz="11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658373" y="2871850"/>
            <a:ext cx="2085600" cy="5232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Kernel Space</a:t>
            </a:r>
            <a:endParaRPr sz="11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99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Sysret (64) / SysExit (32)</a:t>
            </a:r>
            <a:endParaRPr sz="1100">
              <a:solidFill>
                <a:srgbClr val="FF99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Scheduling</a:t>
            </a:r>
            <a:endParaRPr lang="en-GB"/>
          </a:p>
        </p:txBody>
      </p:sp>
      <p:sp>
        <p:nvSpPr>
          <p:cNvPr id="122" name="Google Shape;122;p17"/>
          <p:cNvSpPr txBox="1"/>
          <p:nvPr>
            <p:ph type="body" idx="1"/>
          </p:nvPr>
        </p:nvSpPr>
        <p:spPr>
          <a:xfrm>
            <a:off x="387900" y="1489825"/>
            <a:ext cx="44517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IO Bound  vs Processor Bound                                                         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RT  / Normal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Nice Value: -20 to +19 (default: [0] 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RT Priority: 0 - [99]  cmdline: ps -el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Schedular Class : 5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STOP , </a:t>
            </a:r>
            <a:r>
              <a:rPr lang="en-GB" sz="1200" b="1"/>
              <a:t>D</a:t>
            </a:r>
            <a:r>
              <a:rPr lang="en-GB" sz="1200"/>
              <a:t>ead</a:t>
            </a:r>
            <a:r>
              <a:rPr lang="en-GB" sz="1200" b="1"/>
              <a:t>L</a:t>
            </a:r>
            <a:r>
              <a:rPr lang="en-GB" sz="1200"/>
              <a:t>ine, </a:t>
            </a:r>
            <a:r>
              <a:rPr lang="en-GB" sz="1200" b="1"/>
              <a:t>R</a:t>
            </a:r>
            <a:r>
              <a:rPr lang="en-GB" sz="1200"/>
              <a:t>eal</a:t>
            </a:r>
            <a:r>
              <a:rPr lang="en-GB" sz="1200" b="1"/>
              <a:t>T</a:t>
            </a:r>
            <a:r>
              <a:rPr lang="en-GB" sz="1200"/>
              <a:t>ime, Normal/CFS, IDLE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Policy: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 RT : SCHED_[FIFO, RB]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 CFS/NORMAL:  SCHED_[CFS, BETCH, IDLE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O(1) : NiceValue -&gt; Time Slice Mapping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Freq Ctx switch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2 Process same Prio: 100ms -&gt; P1/P2 =&gt; 5ms of 10ms[50% cpu]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23" name="Google Shape;123;p17"/>
          <p:cNvSpPr txBox="1"/>
          <p:nvPr>
            <p:ph type="body" idx="1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CFS : Const Fairness + variable Ctx. Switching rate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Nice value difference -&gt; Weight -&gt; Time Slice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Selection of Task: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Scheduler -&gt; Highest Priority Class -&gt; Highest Prio Process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Example: CFS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SCHED_NORM -&gt; CFS -&gt; High Prio -&gt; Nice Value -&gt; weight -&gt;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Vmrutime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CFS: rb_tree of vmrntime , improves IO </a:t>
            </a:r>
            <a:r>
              <a:rPr lang="en-GB" sz="1200"/>
              <a:t>interactivity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UNINTERRUPTIBLE Task : blocks the Signal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                   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Interrupt</a:t>
            </a:r>
            <a:endParaRPr lang="en-GB"/>
          </a:p>
        </p:txBody>
      </p:sp>
      <p:sp>
        <p:nvSpPr>
          <p:cNvPr id="129" name="Google Shape;129;p18"/>
          <p:cNvSpPr txBox="1"/>
          <p:nvPr>
            <p:ph type="body" idx="1"/>
          </p:nvPr>
        </p:nvSpPr>
        <p:spPr>
          <a:xfrm>
            <a:off x="387900" y="1489825"/>
            <a:ext cx="4050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Non blocking Context: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</a:t>
            </a:r>
            <a:r>
              <a:rPr lang="en-GB" sz="1200"/>
              <a:t>IRQ Handler: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SoftIRQ: static allocation, fast , no locking,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	Time critical &amp;| highly Threaded Task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TaskLet: Dynamic , sametype cant run concurrently ever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kSoftIRQd: avoids UserSpace Starvation due to SoftIRQ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 		Runs at IDLE to offload softIRQ’s load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Blocking Context: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   Worker Queue: sleep allowed</a:t>
            </a:r>
            <a:endParaRPr sz="1200"/>
          </a:p>
        </p:txBody>
      </p:sp>
      <p:sp>
        <p:nvSpPr>
          <p:cNvPr id="130" name="Google Shape;130;p18"/>
          <p:cNvSpPr txBox="1"/>
          <p:nvPr>
            <p:ph type="body" idx="1"/>
          </p:nvPr>
        </p:nvSpPr>
        <p:spPr>
          <a:xfrm>
            <a:off x="4705800" y="1569250"/>
            <a:ext cx="4316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Locking Requirement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Data shared between	Disable to avoid deadloc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IRQ &amp; Bh				IRQ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Bh &amp; WQ				Bh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Up level pre-remp below one: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  IRQ &lt;- SoftIRQ/Tasklet /WQ &lt;- Kernel Process &lt;- User Proc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Process Vs Thread:  Diff is CoE (Context of Execution)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31" name="Google Shape;131;p18"/>
          <p:cNvSpPr/>
          <p:nvPr/>
        </p:nvSpPr>
        <p:spPr>
          <a:xfrm>
            <a:off x="5447500" y="3611400"/>
            <a:ext cx="2845200" cy="115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Process: </a:t>
            </a:r>
            <a:r>
              <a:rPr lang="en-GB" sz="1100"/>
              <a:t>CPU context   register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VM context, Memory, File, SignalHandler, GID ,UID...</a:t>
            </a:r>
            <a:endParaRPr sz="1100"/>
          </a:p>
        </p:txBody>
      </p:sp>
      <p:sp>
        <p:nvSpPr>
          <p:cNvPr id="132" name="Google Shape;132;p18"/>
          <p:cNvSpPr/>
          <p:nvPr/>
        </p:nvSpPr>
        <p:spPr>
          <a:xfrm>
            <a:off x="5702850" y="3708675"/>
            <a:ext cx="2358900" cy="4377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Thread: </a:t>
            </a:r>
            <a:r>
              <a:rPr lang="en-GB"/>
              <a:t>CPU context   register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Locking</a:t>
            </a:r>
            <a:endParaRPr lang="en-GB"/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387900" y="1361875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Atomic: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Complets without interruption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Fails without Starting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-x86: Lock add eax, 1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Locks L1 cache line for R-M-W operation</a:t>
            </a:r>
            <a:endParaRPr sz="12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-  ARM : LDREX/ STREX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Spin_lock: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read_write_lock() favours reads over writers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read_lock(): multiple readers allowed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write_lock(): single writer allowed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*_*_irq() : disables IRQ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*_*_irq_save() : save IRQ;s + disables IRQ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		write_trylock() : returns 1 if success else 0 if busy</a:t>
            </a:r>
            <a:endParaRPr sz="1200"/>
          </a:p>
        </p:txBody>
      </p:sp>
      <p:sp>
        <p:nvSpPr>
          <p:cNvPr id="139" name="Google Shape;139;p19"/>
          <p:cNvSpPr txBox="1"/>
          <p:nvPr>
            <p:ph type="body" idx="1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Spinlock:   cant sleep Usecase (in interrupt context)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Disbles Pre-emption -&gt; scheduling latency </a:t>
            </a:r>
            <a:r>
              <a:rPr lang="en-GB" sz="1200"/>
              <a:t>concern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Shorter hold time needed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Deadlock possible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Sema: can sleep -&gt; usecas process context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Heavy -&gt; do not use for shorter hold time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down_interruptilble() -&gt; signal can wakeup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down() -&gt; signal can’t wakeup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up() -&gt; release [cnt++]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down_trylock()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Rwsemaphore support:</a:t>
            </a:r>
            <a:endParaRPr sz="12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down_read() ,down_write(), up_read/write()</a:t>
            </a:r>
            <a:endParaRPr sz="12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downgrade_write()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Locking</a:t>
            </a:r>
            <a:endParaRPr lang="en-GB"/>
          </a:p>
        </p:txBody>
      </p:sp>
      <p:sp>
        <p:nvSpPr>
          <p:cNvPr id="145" name="Google Shape;145;p20"/>
          <p:cNvSpPr txBox="1"/>
          <p:nvPr>
            <p:ph type="body" idx="1"/>
          </p:nvPr>
        </p:nvSpPr>
        <p:spPr>
          <a:xfrm>
            <a:off x="314950" y="1313400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Mutex</a:t>
            </a:r>
            <a:r>
              <a:rPr lang="en-GB" sz="1200" b="1"/>
              <a:t>: 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Ownership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Binary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Non-recursive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Completion variable:</a:t>
            </a:r>
            <a:endParaRPr sz="1200" b="1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Contention usecases preferred over sema as in SMP it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avoid sema data deletion corruption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Seq lock</a:t>
            </a:r>
            <a:r>
              <a:rPr lang="en-GB" sz="1200"/>
              <a:t>:  many reader , favours writer over reader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RCU</a:t>
            </a:r>
            <a:r>
              <a:rPr lang="en-GB" sz="1200"/>
              <a:t> :  to avoid writer starvation of read_write_lock()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Removes lock </a:t>
            </a:r>
            <a:r>
              <a:rPr lang="en-GB" sz="1200"/>
              <a:t>data</a:t>
            </a:r>
            <a:r>
              <a:rPr lang="en-GB" sz="1200"/>
              <a:t> from queue on write so no further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readers can enter (RCU: Read-Copy-Update)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46" name="Google Shape;146;p20"/>
          <p:cNvSpPr txBox="1"/>
          <p:nvPr>
            <p:ph type="body" idx="1"/>
          </p:nvPr>
        </p:nvSpPr>
        <p:spPr>
          <a:xfrm>
            <a:off x="4643725" y="1434825"/>
            <a:ext cx="4451700" cy="3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Decider: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Low overhead ?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Shorter</a:t>
            </a:r>
            <a:r>
              <a:rPr lang="en-GB" sz="1200"/>
              <a:t> hold timer ?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Cant Sleep ?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Spin_lock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Mutex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Sema / completion variable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/>
              <a:t>Read  write lock vs RCU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MMU - 3 stage walk </a:t>
            </a:r>
            <a:r>
              <a:rPr lang="en-GB"/>
              <a:t>Global,</a:t>
            </a:r>
            <a:r>
              <a:rPr lang="en-GB"/>
              <a:t>Mid,PTE Table,</a:t>
            </a:r>
            <a:endParaRPr lang="en-GB"/>
          </a:p>
        </p:txBody>
      </p:sp>
      <p:sp>
        <p:nvSpPr>
          <p:cNvPr id="152" name="Google Shape;152;p21"/>
          <p:cNvSpPr txBox="1"/>
          <p:nvPr>
            <p:ph type="body" idx="1"/>
          </p:nvPr>
        </p:nvSpPr>
        <p:spPr>
          <a:xfrm>
            <a:off x="387900" y="1361875"/>
            <a:ext cx="44517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Page size: 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4K / 8K (64 bit)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PAGE_ZONE : 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ZONE_DMA </a:t>
            </a:r>
            <a:r>
              <a:rPr lang="en-US" sz="1200"/>
              <a:t>/ </a:t>
            </a:r>
            <a:r>
              <a:rPr lang="en-GB" sz="1200"/>
              <a:t>ZONE_DMA_HIGH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ZONE_NORMAL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ZONE_HIGHMEM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Mem cant directly mapped to address MAP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64-bit No HIGH MEM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malloc: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Physical contiguous :</a:t>
            </a:r>
            <a:endParaRPr sz="12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alloc_pages(flag, 2^n) for pages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kmalloc(size, flag) for bytes &lt; page  size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		</a:t>
            </a:r>
            <a:endParaRPr sz="1200"/>
          </a:p>
        </p:txBody>
      </p:sp>
      <p:sp>
        <p:nvSpPr>
          <p:cNvPr id="153" name="Google Shape;153;p21"/>
          <p:cNvSpPr txBox="1"/>
          <p:nvPr>
            <p:ph type="body" idx="1"/>
          </p:nvPr>
        </p:nvSpPr>
        <p:spPr>
          <a:xfrm>
            <a:off x="4643755" y="1256665"/>
            <a:ext cx="4451985" cy="3935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GFP_KERNEL /</a:t>
            </a:r>
            <a:r>
              <a:rPr lang="en-GB" sz="1200"/>
              <a:t>GFP_USER</a:t>
            </a:r>
            <a:r>
              <a:rPr lang="en-GB" sz="1200"/>
              <a:t>: can sleep/block</a:t>
            </a:r>
            <a:endParaRPr sz="12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GFP_AUTOMIC: without sleep/block</a:t>
            </a:r>
            <a:endParaRPr sz="1200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GFP_DMA: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Virtual malloc:  vmalloc () -&gt;can sleep</a:t>
            </a:r>
            <a:endParaRPr sz="12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/>
              <a:t>SLAB</a:t>
            </a:r>
            <a:r>
              <a:rPr lang="en-GB" sz="1200"/>
              <a:t>  :      Free List of frequent used Object / </a:t>
            </a:r>
            <a:r>
              <a:rPr lang="en-GB" sz="1200" b="1"/>
              <a:t>Object Cache</a:t>
            </a:r>
            <a:endParaRPr sz="1200" b="1"/>
          </a:p>
          <a:p>
            <a:pPr marL="45720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Improves performance, support Page colouring</a:t>
            </a:r>
            <a:endParaRPr sz="1200"/>
          </a:p>
          <a:p>
            <a:pPr marL="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Caches -&gt;</a:t>
            </a:r>
            <a:r>
              <a:rPr lang="en-GB" sz="1200"/>
              <a:t>multiple Cache </a:t>
            </a:r>
            <a:endParaRPr sz="12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r>
              <a:rPr lang="en-GB" sz="1200"/>
              <a:t>Cache</a:t>
            </a:r>
            <a:r>
              <a:rPr lang="en-GB" sz="1200"/>
              <a:t> (inode1)-&gt;slab-&gt;</a:t>
            </a:r>
            <a:r>
              <a:rPr lang="en-GB" sz="1100"/>
              <a:t>multiple free  lists of objects</a:t>
            </a:r>
            <a:endParaRPr sz="1100"/>
          </a:p>
          <a:p>
            <a:pPr marL="457200" lvl="0" indent="45720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Cache (inode2)-&gt;slab-&gt;</a:t>
            </a:r>
            <a:r>
              <a:rPr lang="en-GB" sz="1100"/>
              <a:t>multiple free  lists of objects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Using kmem_cache_create()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b="1"/>
              <a:t>Stack :  </a:t>
            </a:r>
            <a:r>
              <a:rPr lang="en-GB" sz="1100"/>
              <a:t>User Process stack Big, each pro has 2 stack US+Kernel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Kernel Space stack:     Proc/Thread  =&gt; 2/1 Page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	Interrupt -&gt; per CPU small 1Page or it uses last Proc stack</a:t>
            </a:r>
            <a:endParaRPr sz="1100"/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/>
              <a:t>	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10428</Words>
  <Application>WPS Presentation</Application>
  <PresentationFormat/>
  <Paragraphs>482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Roboto Slab</vt:lpstr>
      <vt:lpstr>Roboto</vt:lpstr>
      <vt:lpstr>Microsoft YaHei</vt:lpstr>
      <vt:lpstr>Arial Unicode MS</vt:lpstr>
      <vt:lpstr>Marina</vt:lpstr>
      <vt:lpstr>Linux Kernel</vt:lpstr>
      <vt:lpstr>About</vt:lpstr>
      <vt:lpstr>Booting</vt:lpstr>
      <vt:lpstr>SystemCall - Way to Comm to Kernel from US</vt:lpstr>
      <vt:lpstr>Scheduling</vt:lpstr>
      <vt:lpstr>Interrupt</vt:lpstr>
      <vt:lpstr>Locking</vt:lpstr>
      <vt:lpstr>Locking</vt:lpstr>
      <vt:lpstr>MMU - 3 stage walk Global,Mid,PTE Table,</vt:lpstr>
      <vt:lpstr>Process Address Space</vt:lpstr>
      <vt:lpstr>Malloc - memory allocation from US</vt:lpstr>
      <vt:lpstr>Page (Disk) Cache &amp; Page Writeback -&gt;Disk</vt:lpstr>
      <vt:lpstr>Data structure</vt:lpstr>
      <vt:lpstr>Timer</vt:lpstr>
      <vt:lpstr>Delay You Work</vt:lpstr>
      <vt:lpstr>Sysfs -&gt; Firmware Soc specific details</vt:lpstr>
      <vt:lpstr>Memcpy/Memmove/Memset</vt:lpstr>
      <vt:lpstr>Memcpy/Memmove/Memset</vt:lpstr>
      <vt:lpstr>Memcpy/Memmove/Memset</vt:lpstr>
      <vt:lpstr>Memcpy/Memmove/Memset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</dc:title>
  <dc:creator/>
  <cp:lastModifiedBy>Jayesh</cp:lastModifiedBy>
  <cp:revision>1</cp:revision>
  <dcterms:created xsi:type="dcterms:W3CDTF">2021-03-13T20:14:03Z</dcterms:created>
  <dcterms:modified xsi:type="dcterms:W3CDTF">2021-03-13T20:14:04Z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