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6" r:id="rId8"/>
    <p:sldId id="267" r:id="rId9"/>
    <p:sldId id="263" r:id="rId10"/>
    <p:sldId id="264" r:id="rId11"/>
    <p:sldId id="265"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12/13/2018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12/13/2018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12/13/2018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12/13/2018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12/13/2018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12/13/2018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12/13/2018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12/13/2018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12/13/2018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06D0-9EF2-43BA-8EA7-649B4191066A}"/>
              </a:ext>
            </a:extLst>
          </p:cNvPr>
          <p:cNvSpPr>
            <a:spLocks noGrp="1"/>
          </p:cNvSpPr>
          <p:nvPr>
            <p:ph type="ctrTitle"/>
          </p:nvPr>
        </p:nvSpPr>
        <p:spPr/>
        <p:txBody>
          <a:bodyPr/>
          <a:lstStyle/>
          <a:p>
            <a:pPr algn="ctr"/>
            <a:br>
              <a:rPr lang="en-IN" dirty="0"/>
            </a:br>
            <a:r>
              <a:rPr lang="en-IN" dirty="0"/>
              <a:t>Hospital Management System Final Project by</a:t>
            </a:r>
            <a:br>
              <a:rPr lang="en-IN" dirty="0"/>
            </a:br>
            <a:r>
              <a:rPr lang="en-IN" dirty="0"/>
              <a:t>Jayesh Patil</a:t>
            </a:r>
            <a:br>
              <a:rPr lang="en-IN" dirty="0"/>
            </a:br>
            <a:endParaRPr lang="en-IN" dirty="0"/>
          </a:p>
        </p:txBody>
      </p:sp>
      <p:sp>
        <p:nvSpPr>
          <p:cNvPr id="3" name="Subtitle 2">
            <a:extLst>
              <a:ext uri="{FF2B5EF4-FFF2-40B4-BE49-F238E27FC236}">
                <a16:creationId xmlns:a16="http://schemas.microsoft.com/office/drawing/2014/main" id="{C14908D4-1FD3-4659-A24F-4478E106DF2D}"/>
              </a:ext>
            </a:extLst>
          </p:cNvPr>
          <p:cNvSpPr>
            <a:spLocks noGrp="1"/>
          </p:cNvSpPr>
          <p:nvPr>
            <p:ph type="subTitle" idx="1"/>
          </p:nvPr>
        </p:nvSpPr>
        <p:spPr/>
        <p:txBody>
          <a:bodyPr>
            <a:normAutofit/>
          </a:bodyPr>
          <a:lstStyle/>
          <a:p>
            <a:r>
              <a:rPr lang="en-IN" sz="2200" dirty="0" err="1"/>
              <a:t>NuiD</a:t>
            </a:r>
            <a:r>
              <a:rPr lang="en-IN" sz="2200" dirty="0"/>
              <a:t> :- 001475648</a:t>
            </a:r>
          </a:p>
        </p:txBody>
      </p:sp>
    </p:spTree>
    <p:extLst>
      <p:ext uri="{BB962C8B-B14F-4D97-AF65-F5344CB8AC3E}">
        <p14:creationId xmlns:p14="http://schemas.microsoft.com/office/powerpoint/2010/main" val="1381114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636C-D5DC-4526-A13E-A5767F1421EC}"/>
              </a:ext>
            </a:extLst>
          </p:cNvPr>
          <p:cNvSpPr>
            <a:spLocks noGrp="1"/>
          </p:cNvSpPr>
          <p:nvPr>
            <p:ph type="title"/>
          </p:nvPr>
        </p:nvSpPr>
        <p:spPr/>
        <p:txBody>
          <a:bodyPr/>
          <a:lstStyle/>
          <a:p>
            <a:r>
              <a:rPr lang="en-IN" dirty="0"/>
              <a:t>Triggers</a:t>
            </a:r>
          </a:p>
        </p:txBody>
      </p:sp>
      <p:pic>
        <p:nvPicPr>
          <p:cNvPr id="6" name="Content Placeholder 5">
            <a:extLst>
              <a:ext uri="{FF2B5EF4-FFF2-40B4-BE49-F238E27FC236}">
                <a16:creationId xmlns:a16="http://schemas.microsoft.com/office/drawing/2014/main" id="{A97CE555-B573-41A6-8428-C557DC34462F}"/>
              </a:ext>
            </a:extLst>
          </p:cNvPr>
          <p:cNvPicPr>
            <a:picLocks noGrp="1" noChangeAspect="1"/>
          </p:cNvPicPr>
          <p:nvPr>
            <p:ph idx="1"/>
          </p:nvPr>
        </p:nvPicPr>
        <p:blipFill>
          <a:blip r:embed="rId2"/>
          <a:stretch>
            <a:fillRect/>
          </a:stretch>
        </p:blipFill>
        <p:spPr>
          <a:xfrm>
            <a:off x="1697840" y="2550160"/>
            <a:ext cx="7325786" cy="3334172"/>
          </a:xfrm>
          <a:prstGeom prst="rect">
            <a:avLst/>
          </a:prstGeom>
        </p:spPr>
      </p:pic>
    </p:spTree>
    <p:extLst>
      <p:ext uri="{BB962C8B-B14F-4D97-AF65-F5344CB8AC3E}">
        <p14:creationId xmlns:p14="http://schemas.microsoft.com/office/powerpoint/2010/main" val="134748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915D-A82B-484C-BE4F-4F9B2EE7F548}"/>
              </a:ext>
            </a:extLst>
          </p:cNvPr>
          <p:cNvSpPr>
            <a:spLocks noGrp="1"/>
          </p:cNvSpPr>
          <p:nvPr>
            <p:ph type="title"/>
          </p:nvPr>
        </p:nvSpPr>
        <p:spPr/>
        <p:txBody>
          <a:bodyPr/>
          <a:lstStyle/>
          <a:p>
            <a:pPr algn="ctr"/>
            <a:r>
              <a:rPr lang="en-IN" dirty="0"/>
              <a:t>Procedures: With joins of Three tables</a:t>
            </a:r>
          </a:p>
        </p:txBody>
      </p:sp>
      <p:pic>
        <p:nvPicPr>
          <p:cNvPr id="6" name="Content Placeholder 5">
            <a:extLst>
              <a:ext uri="{FF2B5EF4-FFF2-40B4-BE49-F238E27FC236}">
                <a16:creationId xmlns:a16="http://schemas.microsoft.com/office/drawing/2014/main" id="{01CCC961-07D0-4E15-B764-F887B8B25735}"/>
              </a:ext>
            </a:extLst>
          </p:cNvPr>
          <p:cNvPicPr>
            <a:picLocks noGrp="1" noChangeAspect="1"/>
          </p:cNvPicPr>
          <p:nvPr>
            <p:ph idx="1"/>
          </p:nvPr>
        </p:nvPicPr>
        <p:blipFill>
          <a:blip r:embed="rId2"/>
          <a:stretch>
            <a:fillRect/>
          </a:stretch>
        </p:blipFill>
        <p:spPr>
          <a:xfrm>
            <a:off x="463790" y="1927479"/>
            <a:ext cx="10915410" cy="4846904"/>
          </a:xfrm>
          <a:prstGeom prst="rect">
            <a:avLst/>
          </a:prstGeom>
        </p:spPr>
      </p:pic>
    </p:spTree>
    <p:extLst>
      <p:ext uri="{BB962C8B-B14F-4D97-AF65-F5344CB8AC3E}">
        <p14:creationId xmlns:p14="http://schemas.microsoft.com/office/powerpoint/2010/main" val="1157064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164C-D71F-4E8F-8384-C9FE0E88FF00}"/>
              </a:ext>
            </a:extLst>
          </p:cNvPr>
          <p:cNvSpPr>
            <a:spLocks noGrp="1"/>
          </p:cNvSpPr>
          <p:nvPr>
            <p:ph type="title"/>
          </p:nvPr>
        </p:nvSpPr>
        <p:spPr/>
        <p:txBody>
          <a:bodyPr/>
          <a:lstStyle/>
          <a:p>
            <a:r>
              <a:rPr lang="en-IN" dirty="0"/>
              <a:t>Procedures:</a:t>
            </a:r>
            <a:endParaRPr lang="en-US" dirty="0"/>
          </a:p>
        </p:txBody>
      </p:sp>
      <p:pic>
        <p:nvPicPr>
          <p:cNvPr id="4" name="Content Placeholder 3">
            <a:extLst>
              <a:ext uri="{FF2B5EF4-FFF2-40B4-BE49-F238E27FC236}">
                <a16:creationId xmlns:a16="http://schemas.microsoft.com/office/drawing/2014/main" id="{91A1A1BB-7103-41D1-B204-14835177A154}"/>
              </a:ext>
            </a:extLst>
          </p:cNvPr>
          <p:cNvPicPr>
            <a:picLocks noGrp="1" noChangeAspect="1"/>
          </p:cNvPicPr>
          <p:nvPr>
            <p:ph idx="1"/>
          </p:nvPr>
        </p:nvPicPr>
        <p:blipFill>
          <a:blip r:embed="rId2"/>
          <a:stretch>
            <a:fillRect/>
          </a:stretch>
        </p:blipFill>
        <p:spPr>
          <a:xfrm>
            <a:off x="934720" y="1744406"/>
            <a:ext cx="8615680" cy="4773682"/>
          </a:xfrm>
          <a:prstGeom prst="rect">
            <a:avLst/>
          </a:prstGeom>
        </p:spPr>
      </p:pic>
    </p:spTree>
    <p:extLst>
      <p:ext uri="{BB962C8B-B14F-4D97-AF65-F5344CB8AC3E}">
        <p14:creationId xmlns:p14="http://schemas.microsoft.com/office/powerpoint/2010/main" val="247341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1353A-E304-42E5-9FE7-E0959EEB84CB}"/>
              </a:ext>
            </a:extLst>
          </p:cNvPr>
          <p:cNvSpPr>
            <a:spLocks noGrp="1"/>
          </p:cNvSpPr>
          <p:nvPr>
            <p:ph type="title"/>
          </p:nvPr>
        </p:nvSpPr>
        <p:spPr/>
        <p:txBody>
          <a:bodyPr/>
          <a:lstStyle/>
          <a:p>
            <a:r>
              <a:rPr lang="en-US" dirty="0"/>
              <a:t>Graph of patients-Bill-Payment Type</a:t>
            </a:r>
          </a:p>
        </p:txBody>
      </p:sp>
      <p:pic>
        <p:nvPicPr>
          <p:cNvPr id="4" name="Content Placeholder 3">
            <a:extLst>
              <a:ext uri="{FF2B5EF4-FFF2-40B4-BE49-F238E27FC236}">
                <a16:creationId xmlns:a16="http://schemas.microsoft.com/office/drawing/2014/main" id="{19D5FB59-3EC0-4056-A334-E0A9978C506C}"/>
              </a:ext>
            </a:extLst>
          </p:cNvPr>
          <p:cNvPicPr>
            <a:picLocks noGrp="1" noChangeAspect="1"/>
          </p:cNvPicPr>
          <p:nvPr>
            <p:ph idx="1"/>
          </p:nvPr>
        </p:nvPicPr>
        <p:blipFill>
          <a:blip r:embed="rId2"/>
          <a:stretch>
            <a:fillRect/>
          </a:stretch>
        </p:blipFill>
        <p:spPr>
          <a:xfrm>
            <a:off x="670560" y="1686927"/>
            <a:ext cx="10993120" cy="4876433"/>
          </a:xfrm>
          <a:prstGeom prst="rect">
            <a:avLst/>
          </a:prstGeom>
        </p:spPr>
      </p:pic>
    </p:spTree>
    <p:extLst>
      <p:ext uri="{BB962C8B-B14F-4D97-AF65-F5344CB8AC3E}">
        <p14:creationId xmlns:p14="http://schemas.microsoft.com/office/powerpoint/2010/main" val="107115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73A0-BA3A-42D8-BB0B-E391C5F2AC6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50EB4FB-1365-4D3F-ABE9-0B2AAD4909AD}"/>
              </a:ext>
            </a:extLst>
          </p:cNvPr>
          <p:cNvSpPr>
            <a:spLocks noGrp="1"/>
          </p:cNvSpPr>
          <p:nvPr>
            <p:ph idx="1"/>
          </p:nvPr>
        </p:nvSpPr>
        <p:spPr/>
        <p:txBody>
          <a:bodyPr/>
          <a:lstStyle/>
          <a:p>
            <a:pPr marL="0" indent="0">
              <a:buNone/>
            </a:pPr>
            <a:r>
              <a:rPr lang="en-US" dirty="0"/>
              <a:t>Hospitals are always busy, and they generate and store lots of data on a daily basis of different patients, doctors, employee, pharmacy, laboratory, billing, staff, bed allocation, etc. Our goal is to design an efficient database management system for hospitals to store their data on daily basis. The Hospital contains data records which include patients, treatment &amp; Medical history. </a:t>
            </a:r>
          </a:p>
          <a:p>
            <a:pPr marL="0" indent="0">
              <a:buNone/>
            </a:pPr>
            <a:endParaRPr lang="en-IN" dirty="0"/>
          </a:p>
        </p:txBody>
      </p:sp>
    </p:spTree>
    <p:extLst>
      <p:ext uri="{BB962C8B-B14F-4D97-AF65-F5344CB8AC3E}">
        <p14:creationId xmlns:p14="http://schemas.microsoft.com/office/powerpoint/2010/main" val="1464059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18AB-E3CA-4B7C-8C85-8F5BCA74EB79}"/>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998A23E5-8056-4A99-9918-C3FEEEFAA80F}"/>
              </a:ext>
            </a:extLst>
          </p:cNvPr>
          <p:cNvSpPr>
            <a:spLocks noGrp="1"/>
          </p:cNvSpPr>
          <p:nvPr>
            <p:ph idx="1"/>
          </p:nvPr>
        </p:nvSpPr>
        <p:spPr/>
        <p:txBody>
          <a:bodyPr/>
          <a:lstStyle/>
          <a:p>
            <a:r>
              <a:rPr lang="en-IN" dirty="0"/>
              <a:t>So, to overcome this problem , this proposed database system would do the needful.</a:t>
            </a:r>
          </a:p>
          <a:p>
            <a:r>
              <a:rPr lang="en-IN" dirty="0"/>
              <a:t>The system provides all the necessary connections required for a Hospital Management System</a:t>
            </a:r>
          </a:p>
        </p:txBody>
      </p:sp>
    </p:spTree>
    <p:extLst>
      <p:ext uri="{BB962C8B-B14F-4D97-AF65-F5344CB8AC3E}">
        <p14:creationId xmlns:p14="http://schemas.microsoft.com/office/powerpoint/2010/main" val="2414089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D310-7C79-4BB1-9BE3-45CB6E11E764}"/>
              </a:ext>
            </a:extLst>
          </p:cNvPr>
          <p:cNvSpPr>
            <a:spLocks noGrp="1"/>
          </p:cNvSpPr>
          <p:nvPr>
            <p:ph type="title"/>
          </p:nvPr>
        </p:nvSpPr>
        <p:spPr>
          <a:xfrm>
            <a:off x="1154954" y="524244"/>
            <a:ext cx="8761413" cy="686333"/>
          </a:xfrm>
        </p:spPr>
        <p:txBody>
          <a:bodyPr/>
          <a:lstStyle/>
          <a:p>
            <a:pPr algn="ctr"/>
            <a:r>
              <a:rPr lang="en-IN" dirty="0"/>
              <a:t>E-R diagram</a:t>
            </a:r>
          </a:p>
        </p:txBody>
      </p:sp>
      <p:pic>
        <p:nvPicPr>
          <p:cNvPr id="7" name="Content Placeholder 6">
            <a:extLst>
              <a:ext uri="{FF2B5EF4-FFF2-40B4-BE49-F238E27FC236}">
                <a16:creationId xmlns:a16="http://schemas.microsoft.com/office/drawing/2014/main" id="{EC57D15D-E61D-4144-82E5-A9998B91ABA9}"/>
              </a:ext>
            </a:extLst>
          </p:cNvPr>
          <p:cNvPicPr>
            <a:picLocks noGrp="1" noChangeAspect="1"/>
          </p:cNvPicPr>
          <p:nvPr>
            <p:ph idx="1"/>
          </p:nvPr>
        </p:nvPicPr>
        <p:blipFill>
          <a:blip r:embed="rId2"/>
          <a:stretch>
            <a:fillRect/>
          </a:stretch>
        </p:blipFill>
        <p:spPr>
          <a:xfrm>
            <a:off x="1016001" y="1059249"/>
            <a:ext cx="9611360" cy="5798751"/>
          </a:xfrm>
        </p:spPr>
      </p:pic>
    </p:spTree>
    <p:extLst>
      <p:ext uri="{BB962C8B-B14F-4D97-AF65-F5344CB8AC3E}">
        <p14:creationId xmlns:p14="http://schemas.microsoft.com/office/powerpoint/2010/main" val="7480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78AF5-5E6C-4CE0-851C-169BE217E5C4}"/>
              </a:ext>
            </a:extLst>
          </p:cNvPr>
          <p:cNvSpPr>
            <a:spLocks noGrp="1"/>
          </p:cNvSpPr>
          <p:nvPr>
            <p:ph type="title"/>
          </p:nvPr>
        </p:nvSpPr>
        <p:spPr/>
        <p:txBody>
          <a:bodyPr/>
          <a:lstStyle/>
          <a:p>
            <a:r>
              <a:rPr lang="en-IN" dirty="0"/>
              <a:t>The project covers : -</a:t>
            </a:r>
          </a:p>
        </p:txBody>
      </p:sp>
      <p:sp>
        <p:nvSpPr>
          <p:cNvPr id="3" name="Content Placeholder 2">
            <a:extLst>
              <a:ext uri="{FF2B5EF4-FFF2-40B4-BE49-F238E27FC236}">
                <a16:creationId xmlns:a16="http://schemas.microsoft.com/office/drawing/2014/main" id="{CD8C46F4-455A-442B-99B6-FFB18219FC29}"/>
              </a:ext>
            </a:extLst>
          </p:cNvPr>
          <p:cNvSpPr>
            <a:spLocks noGrp="1"/>
          </p:cNvSpPr>
          <p:nvPr>
            <p:ph idx="1"/>
          </p:nvPr>
        </p:nvSpPr>
        <p:spPr/>
        <p:txBody>
          <a:bodyPr/>
          <a:lstStyle/>
          <a:p>
            <a:r>
              <a:rPr lang="en-IN" dirty="0"/>
              <a:t>3NF Normalization</a:t>
            </a:r>
          </a:p>
          <a:p>
            <a:r>
              <a:rPr lang="en-IN" dirty="0"/>
              <a:t>Joins</a:t>
            </a:r>
          </a:p>
          <a:p>
            <a:r>
              <a:rPr lang="en-IN" dirty="0"/>
              <a:t>Subqueries</a:t>
            </a:r>
          </a:p>
          <a:p>
            <a:r>
              <a:rPr lang="en-IN" dirty="0"/>
              <a:t>Triggers</a:t>
            </a:r>
          </a:p>
          <a:p>
            <a:r>
              <a:rPr lang="en-IN" dirty="0"/>
              <a:t>Views</a:t>
            </a:r>
          </a:p>
          <a:p>
            <a:r>
              <a:rPr lang="en-IN" dirty="0"/>
              <a:t>Procedures</a:t>
            </a:r>
          </a:p>
          <a:p>
            <a:r>
              <a:rPr lang="en-IN" dirty="0"/>
              <a:t>Index</a:t>
            </a:r>
          </a:p>
          <a:p>
            <a:pPr marL="0" indent="0">
              <a:buNone/>
            </a:pPr>
            <a:r>
              <a:rPr lang="en-IN" dirty="0"/>
              <a:t> </a:t>
            </a:r>
          </a:p>
        </p:txBody>
      </p:sp>
    </p:spTree>
    <p:extLst>
      <p:ext uri="{BB962C8B-B14F-4D97-AF65-F5344CB8AC3E}">
        <p14:creationId xmlns:p14="http://schemas.microsoft.com/office/powerpoint/2010/main" val="2886924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64A845-87B8-4F60-A145-C8735CE88497}"/>
              </a:ext>
            </a:extLst>
          </p:cNvPr>
          <p:cNvSpPr>
            <a:spLocks noGrp="1"/>
          </p:cNvSpPr>
          <p:nvPr>
            <p:ph type="title"/>
          </p:nvPr>
        </p:nvSpPr>
        <p:spPr/>
        <p:txBody>
          <a:bodyPr/>
          <a:lstStyle/>
          <a:p>
            <a:r>
              <a:rPr lang="en-US" dirty="0"/>
              <a:t>Views:</a:t>
            </a:r>
          </a:p>
        </p:txBody>
      </p:sp>
      <p:pic>
        <p:nvPicPr>
          <p:cNvPr id="8" name="Content Placeholder 7">
            <a:extLst>
              <a:ext uri="{FF2B5EF4-FFF2-40B4-BE49-F238E27FC236}">
                <a16:creationId xmlns:a16="http://schemas.microsoft.com/office/drawing/2014/main" id="{64C1FFAC-5284-4410-9A57-881A702CCA9C}"/>
              </a:ext>
            </a:extLst>
          </p:cNvPr>
          <p:cNvPicPr>
            <a:picLocks noGrp="1" noChangeAspect="1"/>
          </p:cNvPicPr>
          <p:nvPr>
            <p:ph idx="1"/>
          </p:nvPr>
        </p:nvPicPr>
        <p:blipFill>
          <a:blip r:embed="rId2"/>
          <a:stretch>
            <a:fillRect/>
          </a:stretch>
        </p:blipFill>
        <p:spPr>
          <a:xfrm>
            <a:off x="1155700" y="2468881"/>
            <a:ext cx="8824913" cy="3166506"/>
          </a:xfrm>
          <a:prstGeom prst="rect">
            <a:avLst/>
          </a:prstGeom>
        </p:spPr>
      </p:pic>
    </p:spTree>
    <p:extLst>
      <p:ext uri="{BB962C8B-B14F-4D97-AF65-F5344CB8AC3E}">
        <p14:creationId xmlns:p14="http://schemas.microsoft.com/office/powerpoint/2010/main" val="334434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3F8F-82C5-4F43-B070-E4E696985BFC}"/>
              </a:ext>
            </a:extLst>
          </p:cNvPr>
          <p:cNvSpPr>
            <a:spLocks noGrp="1"/>
          </p:cNvSpPr>
          <p:nvPr>
            <p:ph type="title"/>
          </p:nvPr>
        </p:nvSpPr>
        <p:spPr/>
        <p:txBody>
          <a:bodyPr/>
          <a:lstStyle/>
          <a:p>
            <a:r>
              <a:rPr lang="en-US" dirty="0"/>
              <a:t>Views:</a:t>
            </a:r>
          </a:p>
        </p:txBody>
      </p:sp>
      <p:pic>
        <p:nvPicPr>
          <p:cNvPr id="4" name="Content Placeholder 3">
            <a:extLst>
              <a:ext uri="{FF2B5EF4-FFF2-40B4-BE49-F238E27FC236}">
                <a16:creationId xmlns:a16="http://schemas.microsoft.com/office/drawing/2014/main" id="{76BDA720-7D9E-45CB-9D50-14899AC77E5E}"/>
              </a:ext>
            </a:extLst>
          </p:cNvPr>
          <p:cNvPicPr>
            <a:picLocks noGrp="1" noChangeAspect="1"/>
          </p:cNvPicPr>
          <p:nvPr>
            <p:ph idx="1"/>
          </p:nvPr>
        </p:nvPicPr>
        <p:blipFill>
          <a:blip r:embed="rId2"/>
          <a:stretch>
            <a:fillRect/>
          </a:stretch>
        </p:blipFill>
        <p:spPr>
          <a:xfrm>
            <a:off x="1155700" y="2306320"/>
            <a:ext cx="9461500" cy="4003040"/>
          </a:xfrm>
          <a:prstGeom prst="rect">
            <a:avLst/>
          </a:prstGeom>
        </p:spPr>
      </p:pic>
    </p:spTree>
    <p:extLst>
      <p:ext uri="{BB962C8B-B14F-4D97-AF65-F5344CB8AC3E}">
        <p14:creationId xmlns:p14="http://schemas.microsoft.com/office/powerpoint/2010/main" val="58013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0698-A722-41A2-A222-541D6DD958A3}"/>
              </a:ext>
            </a:extLst>
          </p:cNvPr>
          <p:cNvSpPr>
            <a:spLocks noGrp="1"/>
          </p:cNvSpPr>
          <p:nvPr>
            <p:ph type="title"/>
          </p:nvPr>
        </p:nvSpPr>
        <p:spPr/>
        <p:txBody>
          <a:bodyPr/>
          <a:lstStyle/>
          <a:p>
            <a:r>
              <a:rPr lang="en-US" dirty="0"/>
              <a:t>Views:</a:t>
            </a:r>
          </a:p>
        </p:txBody>
      </p:sp>
      <p:pic>
        <p:nvPicPr>
          <p:cNvPr id="4" name="Content Placeholder 3">
            <a:extLst>
              <a:ext uri="{FF2B5EF4-FFF2-40B4-BE49-F238E27FC236}">
                <a16:creationId xmlns:a16="http://schemas.microsoft.com/office/drawing/2014/main" id="{7D0FCD51-4321-485E-B1B9-6187F6B2FB51}"/>
              </a:ext>
            </a:extLst>
          </p:cNvPr>
          <p:cNvPicPr>
            <a:picLocks noGrp="1" noChangeAspect="1"/>
          </p:cNvPicPr>
          <p:nvPr>
            <p:ph idx="1"/>
          </p:nvPr>
        </p:nvPicPr>
        <p:blipFill>
          <a:blip r:embed="rId2"/>
          <a:stretch>
            <a:fillRect/>
          </a:stretch>
        </p:blipFill>
        <p:spPr>
          <a:xfrm>
            <a:off x="1155700" y="2418080"/>
            <a:ext cx="9237980" cy="3576319"/>
          </a:xfrm>
          <a:prstGeom prst="rect">
            <a:avLst/>
          </a:prstGeom>
        </p:spPr>
      </p:pic>
    </p:spTree>
    <p:extLst>
      <p:ext uri="{BB962C8B-B14F-4D97-AF65-F5344CB8AC3E}">
        <p14:creationId xmlns:p14="http://schemas.microsoft.com/office/powerpoint/2010/main" val="307713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38B3-5E9A-4D3E-ABEE-31F9033C6DBE}"/>
              </a:ext>
            </a:extLst>
          </p:cNvPr>
          <p:cNvSpPr>
            <a:spLocks noGrp="1"/>
          </p:cNvSpPr>
          <p:nvPr>
            <p:ph type="title"/>
          </p:nvPr>
        </p:nvSpPr>
        <p:spPr/>
        <p:txBody>
          <a:bodyPr/>
          <a:lstStyle/>
          <a:p>
            <a:pPr algn="ctr"/>
            <a:r>
              <a:rPr lang="en-IN" dirty="0"/>
              <a:t>Triggers-</a:t>
            </a:r>
          </a:p>
        </p:txBody>
      </p:sp>
      <p:pic>
        <p:nvPicPr>
          <p:cNvPr id="6" name="Content Placeholder 5">
            <a:extLst>
              <a:ext uri="{FF2B5EF4-FFF2-40B4-BE49-F238E27FC236}">
                <a16:creationId xmlns:a16="http://schemas.microsoft.com/office/drawing/2014/main" id="{199D5897-63BB-4CEE-8E02-BA502938C3DA}"/>
              </a:ext>
            </a:extLst>
          </p:cNvPr>
          <p:cNvPicPr>
            <a:picLocks noGrp="1" noChangeAspect="1"/>
          </p:cNvPicPr>
          <p:nvPr>
            <p:ph idx="1"/>
          </p:nvPr>
        </p:nvPicPr>
        <p:blipFill>
          <a:blip r:embed="rId2"/>
          <a:stretch>
            <a:fillRect/>
          </a:stretch>
        </p:blipFill>
        <p:spPr>
          <a:xfrm>
            <a:off x="2343944" y="3021012"/>
            <a:ext cx="6448425" cy="2581275"/>
          </a:xfrm>
          <a:prstGeom prst="rect">
            <a:avLst/>
          </a:prstGeom>
        </p:spPr>
      </p:pic>
    </p:spTree>
    <p:extLst>
      <p:ext uri="{BB962C8B-B14F-4D97-AF65-F5344CB8AC3E}">
        <p14:creationId xmlns:p14="http://schemas.microsoft.com/office/powerpoint/2010/main" val="2837088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135</TotalTime>
  <Words>144</Words>
  <Application>Microsoft Office PowerPoint</Application>
  <PresentationFormat>Widescreen</PresentationFormat>
  <Paragraphs>25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 Hospital Management System Final Project by Jayesh Patil </vt:lpstr>
      <vt:lpstr>PROBLEM STATEMENT</vt:lpstr>
      <vt:lpstr>Solution</vt:lpstr>
      <vt:lpstr>E-R diagram</vt:lpstr>
      <vt:lpstr>The project covers : -</vt:lpstr>
      <vt:lpstr>Views:</vt:lpstr>
      <vt:lpstr>Views:</vt:lpstr>
      <vt:lpstr>Views:</vt:lpstr>
      <vt:lpstr>Triggers-</vt:lpstr>
      <vt:lpstr>Triggers</vt:lpstr>
      <vt:lpstr>Procedures: With joins of Three tables</vt:lpstr>
      <vt:lpstr>Procedures:</vt:lpstr>
      <vt:lpstr>Graph of patients-Bill-Payment 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Final Project by Jay Nirmal</dc:title>
  <dc:creator>Jay</dc:creator>
  <cp:lastModifiedBy>jayesh patil</cp:lastModifiedBy>
  <cp:revision>19</cp:revision>
  <dcterms:created xsi:type="dcterms:W3CDTF">2017-12-12T18:16:02Z</dcterms:created>
  <dcterms:modified xsi:type="dcterms:W3CDTF">2018-12-13T09:02:24Z</dcterms:modified>
</cp:coreProperties>
</file>