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sldIdLst>
    <p:sldId id="256" r:id="rId2"/>
    <p:sldId id="257" r:id="rId3"/>
    <p:sldId id="274" r:id="rId4"/>
    <p:sldId id="258" r:id="rId5"/>
    <p:sldId id="275" r:id="rId6"/>
    <p:sldId id="276" r:id="rId7"/>
    <p:sldId id="278" r:id="rId8"/>
    <p:sldId id="277" r:id="rId9"/>
    <p:sldId id="279" r:id="rId10"/>
    <p:sldId id="259" r:id="rId11"/>
    <p:sldId id="282" r:id="rId12"/>
    <p:sldId id="281" r:id="rId13"/>
    <p:sldId id="318" r:id="rId14"/>
    <p:sldId id="260" r:id="rId15"/>
    <p:sldId id="270" r:id="rId16"/>
    <p:sldId id="271" r:id="rId17"/>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68" y="-24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Vulnerabilities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Sheet1!$A$8</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8A2-4E0C-8648-8A989F0B6878}"/>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8A2-4E0C-8648-8A989F0B6878}"/>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E8A2-4E0C-8648-8A989F0B687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Sheet1!$B$7:$D$7</c:f>
              <c:strCache>
                <c:ptCount val="3"/>
                <c:pt idx="0">
                  <c:v>High</c:v>
                </c:pt>
                <c:pt idx="1">
                  <c:v>Medium</c:v>
                </c:pt>
                <c:pt idx="2">
                  <c:v>Low</c:v>
                </c:pt>
              </c:strCache>
            </c:strRef>
          </c:cat>
          <c:val>
            <c:numRef>
              <c:f>Sheet1!$B$8:$D$8</c:f>
              <c:numCache>
                <c:formatCode>General</c:formatCode>
                <c:ptCount val="3"/>
                <c:pt idx="0">
                  <c:v>17</c:v>
                </c:pt>
                <c:pt idx="1">
                  <c:v>144</c:v>
                </c:pt>
                <c:pt idx="2">
                  <c:v>65</c:v>
                </c:pt>
              </c:numCache>
            </c:numRef>
          </c:val>
          <c:extLst>
            <c:ext xmlns:c16="http://schemas.microsoft.com/office/drawing/2014/chart" uri="{C3380CC4-5D6E-409C-BE32-E72D297353CC}">
              <c16:uniqueId val="{00000006-E8A2-4E0C-8648-8A989F0B6878}"/>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20FF1E-B8B0-476D-A8D5-A8642C25DF70}" type="datetimeFigureOut">
              <a:rPr lang="en-IN" smtClean="0"/>
              <a:t>21-06-2025</a:t>
            </a:fld>
            <a:endParaRPr lang="en-IN"/>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675AC-7BFB-4A77-BFAF-60A956904AA4}" type="slidenum">
              <a:rPr lang="en-IN" smtClean="0"/>
              <a:t>‹#›</a:t>
            </a:fld>
            <a:endParaRPr lang="en-IN"/>
          </a:p>
        </p:txBody>
      </p:sp>
    </p:spTree>
    <p:extLst>
      <p:ext uri="{BB962C8B-B14F-4D97-AF65-F5344CB8AC3E}">
        <p14:creationId xmlns:p14="http://schemas.microsoft.com/office/powerpoint/2010/main" val="302856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1E675AC-7BFB-4A77-BFAF-60A956904AA4}" type="slidenum">
              <a:rPr lang="en-IN" smtClean="0"/>
              <a:t>1</a:t>
            </a:fld>
            <a:endParaRPr lang="en-IN"/>
          </a:p>
        </p:txBody>
      </p:sp>
    </p:spTree>
    <p:extLst>
      <p:ext uri="{BB962C8B-B14F-4D97-AF65-F5344CB8AC3E}">
        <p14:creationId xmlns:p14="http://schemas.microsoft.com/office/powerpoint/2010/main" val="91185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9EBB97-9525-4F06-88F1-2CD53FB53814}" type="slidenum">
              <a:rPr lang="en-US" smtClean="0"/>
              <a:t>6</a:t>
            </a:fld>
            <a:endParaRPr lang="en-US"/>
          </a:p>
        </p:txBody>
      </p:sp>
    </p:spTree>
    <p:extLst>
      <p:ext uri="{BB962C8B-B14F-4D97-AF65-F5344CB8AC3E}">
        <p14:creationId xmlns:p14="http://schemas.microsoft.com/office/powerpoint/2010/main" val="277919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29F69-DEAE-7182-D4E5-89A365BA0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CCD194-6FC1-43D4-3E14-4D1680AE9B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3E669-0EE3-57D7-9F42-C9B988F2A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D96A14-BF7F-612D-C132-940B0AD7E4C5}"/>
              </a:ext>
            </a:extLst>
          </p:cNvPr>
          <p:cNvSpPr>
            <a:spLocks noGrp="1"/>
          </p:cNvSpPr>
          <p:nvPr>
            <p:ph type="sldNum" sz="quarter" idx="5"/>
          </p:nvPr>
        </p:nvSpPr>
        <p:spPr/>
        <p:txBody>
          <a:bodyPr/>
          <a:lstStyle/>
          <a:p>
            <a:fld id="{E19EBB97-9525-4F06-88F1-2CD53FB53814}" type="slidenum">
              <a:rPr lang="en-US" smtClean="0"/>
              <a:t>7</a:t>
            </a:fld>
            <a:endParaRPr lang="en-US"/>
          </a:p>
        </p:txBody>
      </p:sp>
    </p:spTree>
    <p:extLst>
      <p:ext uri="{BB962C8B-B14F-4D97-AF65-F5344CB8AC3E}">
        <p14:creationId xmlns:p14="http://schemas.microsoft.com/office/powerpoint/2010/main" val="283224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6268-7923-DA92-0700-16D737E486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D2F6D-6C14-0D34-3BCA-91776D05AC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2C4294-8B62-7D69-7F9B-A996DA733E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4EC3A4-1A1A-03D2-2C59-14C8FB2B1286}"/>
              </a:ext>
            </a:extLst>
          </p:cNvPr>
          <p:cNvSpPr>
            <a:spLocks noGrp="1"/>
          </p:cNvSpPr>
          <p:nvPr>
            <p:ph type="sldNum" sz="quarter" idx="5"/>
          </p:nvPr>
        </p:nvSpPr>
        <p:spPr/>
        <p:txBody>
          <a:bodyPr/>
          <a:lstStyle/>
          <a:p>
            <a:fld id="{E19EBB97-9525-4F06-88F1-2CD53FB53814}" type="slidenum">
              <a:rPr lang="en-US" smtClean="0"/>
              <a:t>8</a:t>
            </a:fld>
            <a:endParaRPr lang="en-US"/>
          </a:p>
        </p:txBody>
      </p:sp>
    </p:spTree>
    <p:extLst>
      <p:ext uri="{BB962C8B-B14F-4D97-AF65-F5344CB8AC3E}">
        <p14:creationId xmlns:p14="http://schemas.microsoft.com/office/powerpoint/2010/main" val="3545073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91A5B-ED9C-76F2-72F1-6343F0BFD0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DA8937-1BC0-5491-CAD1-F6F8461BA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E5E465-DA57-DC18-612F-16FCA2D526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28A9C9-8F63-7F09-4B3E-6B83B5D392C7}"/>
              </a:ext>
            </a:extLst>
          </p:cNvPr>
          <p:cNvSpPr>
            <a:spLocks noGrp="1"/>
          </p:cNvSpPr>
          <p:nvPr>
            <p:ph type="sldNum" sz="quarter" idx="5"/>
          </p:nvPr>
        </p:nvSpPr>
        <p:spPr/>
        <p:txBody>
          <a:bodyPr/>
          <a:lstStyle/>
          <a:p>
            <a:fld id="{E19EBB97-9525-4F06-88F1-2CD53FB53814}" type="slidenum">
              <a:rPr lang="en-US" smtClean="0"/>
              <a:t>9</a:t>
            </a:fld>
            <a:endParaRPr lang="en-US"/>
          </a:p>
        </p:txBody>
      </p:sp>
    </p:spTree>
    <p:extLst>
      <p:ext uri="{BB962C8B-B14F-4D97-AF65-F5344CB8AC3E}">
        <p14:creationId xmlns:p14="http://schemas.microsoft.com/office/powerpoint/2010/main" val="12593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0ED40-C0F2-445F-AFAA-5B4372602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1099F-38B7-3DFE-6327-8F286D5F41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90549-D8A6-5A5B-9D3C-04DA28848F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BA1EFF-B0E0-C959-9116-6EA8ABF5226E}"/>
              </a:ext>
            </a:extLst>
          </p:cNvPr>
          <p:cNvSpPr>
            <a:spLocks noGrp="1"/>
          </p:cNvSpPr>
          <p:nvPr>
            <p:ph type="sldNum" sz="quarter" idx="5"/>
          </p:nvPr>
        </p:nvSpPr>
        <p:spPr/>
        <p:txBody>
          <a:bodyPr/>
          <a:lstStyle/>
          <a:p>
            <a:fld id="{E19EBB97-9525-4F06-88F1-2CD53FB53814}" type="slidenum">
              <a:rPr lang="en-US" smtClean="0"/>
              <a:t>12</a:t>
            </a:fld>
            <a:endParaRPr lang="en-US"/>
          </a:p>
        </p:txBody>
      </p:sp>
    </p:spTree>
    <p:extLst>
      <p:ext uri="{BB962C8B-B14F-4D97-AF65-F5344CB8AC3E}">
        <p14:creationId xmlns:p14="http://schemas.microsoft.com/office/powerpoint/2010/main" val="3234844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256606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60079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3613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C7EF4-78AC-42A9-930D-9829D1EA7C12}"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37516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C7EF4-78AC-42A9-930D-9829D1EA7C12}" type="datetimeFigureOut">
              <a:rPr lang="en-IN" smtClean="0"/>
              <a:t>21-06-2025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51855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C7EF4-78AC-42A9-930D-9829D1EA7C12}"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839625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C7EF4-78AC-42A9-930D-9829D1EA7C12}" type="datetimeFigureOut">
              <a:rPr lang="en-IN" smtClean="0"/>
              <a:t>21-06-2025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68546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C7EF4-78AC-42A9-930D-9829D1EA7C12}" type="datetimeFigureOut">
              <a:rPr lang="en-IN" smtClean="0"/>
              <a:t>21-06-2025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2057777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C7EF4-78AC-42A9-930D-9829D1EA7C12}" type="datetimeFigureOut">
              <a:rPr lang="en-IN" smtClean="0"/>
              <a:t>21-06-2025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26059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8CFC7EF4-78AC-42A9-930D-9829D1EA7C12}"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178289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8CFC7EF4-78AC-42A9-930D-9829D1EA7C12}" type="datetimeFigureOut">
              <a:rPr lang="en-IN" smtClean="0"/>
              <a:t>21-06-2025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9386A0-3FA9-484A-B4B4-5B385F7ACFC7}" type="slidenum">
              <a:rPr lang="en-IN" smtClean="0"/>
              <a:t>‹#›</a:t>
            </a:fld>
            <a:endParaRPr lang="en-IN"/>
          </a:p>
        </p:txBody>
      </p:sp>
    </p:spTree>
    <p:extLst>
      <p:ext uri="{BB962C8B-B14F-4D97-AF65-F5344CB8AC3E}">
        <p14:creationId xmlns:p14="http://schemas.microsoft.com/office/powerpoint/2010/main" val="378056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8CFC7EF4-78AC-42A9-930D-9829D1EA7C12}" type="datetimeFigureOut">
              <a:rPr lang="en-IN" smtClean="0"/>
              <a:t>21-06-2025</a:t>
            </a:fld>
            <a:endParaRPr lang="en-IN"/>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299386A0-3FA9-484A-B4B4-5B385F7ACFC7}" type="slidenum">
              <a:rPr lang="en-IN" smtClean="0"/>
              <a:t>‹#›</a:t>
            </a:fld>
            <a:endParaRPr lang="en-IN"/>
          </a:p>
        </p:txBody>
      </p:sp>
    </p:spTree>
    <p:extLst>
      <p:ext uri="{BB962C8B-B14F-4D97-AF65-F5344CB8AC3E}">
        <p14:creationId xmlns:p14="http://schemas.microsoft.com/office/powerpoint/2010/main" val="20986388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6.jp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image" Target="../media/image3.png"/><Relationship Id="rId3" Type="http://schemas.openxmlformats.org/officeDocument/2006/relationships/slide" Target="slide5.xml"/><Relationship Id="rId7" Type="http://schemas.openxmlformats.org/officeDocument/2006/relationships/slide" Target="slide11.xml"/><Relationship Id="rId12" Type="http://schemas.openxmlformats.org/officeDocument/2006/relationships/image" Target="../media/image2.png"/><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7.xml"/><Relationship Id="rId10" Type="http://schemas.openxmlformats.org/officeDocument/2006/relationships/slide" Target="slide14.xml"/><Relationship Id="rId4" Type="http://schemas.openxmlformats.org/officeDocument/2006/relationships/slide" Target="slide6.xml"/><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72289-F72F-D89E-2C3F-032F3AF97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7775408" cy="10058400"/>
          </a:xfrm>
          <a:prstGeom prst="rect">
            <a:avLst/>
          </a:prstGeom>
        </p:spPr>
      </p:pic>
      <p:sp>
        <p:nvSpPr>
          <p:cNvPr id="2" name="object 2"/>
          <p:cNvSpPr txBox="1"/>
          <p:nvPr/>
        </p:nvSpPr>
        <p:spPr>
          <a:xfrm>
            <a:off x="571500" y="2000250"/>
            <a:ext cx="7048500"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10" dirty="0">
                <a:solidFill>
                  <a:srgbClr val="FFFFFF"/>
                </a:solidFill>
                <a:latin typeface="Microsoft Sans Serif"/>
                <a:cs typeface="Microsoft Sans Serif"/>
              </a:rPr>
              <a:t>[</a:t>
            </a:r>
            <a:r>
              <a:rPr lang="en-US" sz="2000" spc="10" dirty="0" err="1">
                <a:solidFill>
                  <a:srgbClr val="FFFFFF"/>
                </a:solidFill>
                <a:latin typeface="Microsoft Sans Serif"/>
                <a:cs typeface="Microsoft Sans Serif"/>
              </a:rPr>
              <a:t>service_name</a:t>
            </a:r>
            <a:r>
              <a:rPr lang="en-US" sz="2000" spc="10" dirty="0">
                <a:solidFill>
                  <a:srgbClr val="FFFFFF"/>
                </a:solidFill>
                <a:latin typeface="Microsoft Sans Serif"/>
                <a:cs typeface="Microsoft Sans Serif"/>
              </a:rPr>
              <a:t>]</a:t>
            </a:r>
          </a:p>
        </p:txBody>
      </p:sp>
      <p:sp>
        <p:nvSpPr>
          <p:cNvPr id="11" name="Slide Number Placeholder 10">
            <a:extLst>
              <a:ext uri="{FF2B5EF4-FFF2-40B4-BE49-F238E27FC236}">
                <a16:creationId xmlns:a16="http://schemas.microsoft.com/office/drawing/2014/main" id="{AAA5F7B4-28DF-A20B-96EA-238638280FD2}"/>
              </a:ext>
            </a:extLst>
          </p:cNvPr>
          <p:cNvSpPr>
            <a:spLocks noGrp="1"/>
          </p:cNvSpPr>
          <p:nvPr>
            <p:ph type="sldNum" sz="quarter" idx="12"/>
          </p:nvPr>
        </p:nvSpPr>
        <p:spPr>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a:t>
            </a:fld>
            <a:endParaRPr lang="en-US" spc="35" dirty="0"/>
          </a:p>
        </p:txBody>
      </p:sp>
      <p:sp>
        <p:nvSpPr>
          <p:cNvPr id="3" name="object 3"/>
          <p:cNvSpPr txBox="1">
            <a:spLocks noGrp="1"/>
          </p:cNvSpPr>
          <p:nvPr>
            <p:ph type="title" idx="4294967295"/>
          </p:nvPr>
        </p:nvSpPr>
        <p:spPr>
          <a:xfrm>
            <a:off x="744537" y="2806907"/>
            <a:ext cx="6702425" cy="651973"/>
          </a:xfrm>
          <a:prstGeom prst="rect">
            <a:avLst/>
          </a:prstGeom>
        </p:spPr>
        <p:txBody>
          <a:bodyPr vert="horz" wrap="square" lIns="0" tIns="0" rIns="0" bIns="0" rtlCol="0">
            <a:spAutoFit/>
          </a:bodyPr>
          <a:lstStyle/>
          <a:p>
            <a:pPr marL="12700" marR="5080" algn="ctr">
              <a:lnSpc>
                <a:spcPts val="5250"/>
              </a:lnSpc>
            </a:pPr>
            <a:r>
              <a:rPr lang="en-US" sz="4200" spc="-105" dirty="0">
                <a:solidFill>
                  <a:srgbClr val="FFFFFF"/>
                </a:solidFill>
              </a:rPr>
              <a:t>‘[client]’</a:t>
            </a:r>
          </a:p>
        </p:txBody>
      </p:sp>
      <p:sp>
        <p:nvSpPr>
          <p:cNvPr id="9" name="object 2">
            <a:extLst>
              <a:ext uri="{FF2B5EF4-FFF2-40B4-BE49-F238E27FC236}">
                <a16:creationId xmlns:a16="http://schemas.microsoft.com/office/drawing/2014/main" id="{91C1FEF0-B948-CCD5-CCBD-962364FFCD48}"/>
              </a:ext>
            </a:extLst>
          </p:cNvPr>
          <p:cNvSpPr txBox="1"/>
          <p:nvPr/>
        </p:nvSpPr>
        <p:spPr>
          <a:xfrm>
            <a:off x="678497" y="9669653"/>
            <a:ext cx="5960238" cy="37702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800" spc="85" dirty="0">
                <a:solidFill>
                  <a:schemeClr val="bg1"/>
                </a:solidFill>
                <a:latin typeface="5"/>
              </a:rPr>
              <a:t>2025 </a:t>
            </a:r>
            <a:r>
              <a:rPr lang="en-US" sz="700" dirty="0">
                <a:solidFill>
                  <a:schemeClr val="bg1"/>
                </a:solidFill>
                <a:latin typeface="5"/>
                <a:cs typeface="Lucida Sans Unicode"/>
              </a:rPr>
              <a:t>[</a:t>
            </a:r>
            <a:r>
              <a:rPr lang="en-US" sz="700" dirty="0" err="1">
                <a:solidFill>
                  <a:schemeClr val="bg1"/>
                </a:solidFill>
                <a:latin typeface="5"/>
                <a:cs typeface="Lucida Sans Unicode"/>
              </a:rPr>
              <a:t>service_provider</a:t>
            </a:r>
            <a:r>
              <a:rPr lang="en-US" sz="700" dirty="0">
                <a:solidFill>
                  <a:schemeClr val="bg1"/>
                </a:solidFill>
                <a:latin typeface="5"/>
                <a:cs typeface="Lucida Sans Unicode"/>
              </a:rPr>
              <a:t>]</a:t>
            </a:r>
            <a:r>
              <a:rPr lang="en-US" sz="800" spc="85" dirty="0">
                <a:solidFill>
                  <a:schemeClr val="bg1"/>
                </a:solidFill>
                <a:latin typeface="5"/>
              </a:rPr>
              <a:t> and/or its affiliates. </a:t>
            </a:r>
          </a:p>
          <a:p>
            <a:pPr marL="12700">
              <a:spcBef>
                <a:spcPts val="100"/>
              </a:spcBef>
            </a:pPr>
            <a:endParaRPr lang="en-US" sz="800" spc="25" dirty="0">
              <a:solidFill>
                <a:schemeClr val="bg1"/>
              </a:solidFill>
              <a:latin typeface="5"/>
            </a:endParaRPr>
          </a:p>
          <a:p>
            <a:pPr marL="12700">
              <a:lnSpc>
                <a:spcPct val="100000"/>
              </a:lnSpc>
              <a:spcBef>
                <a:spcPts val="100"/>
              </a:spcBef>
            </a:pPr>
            <a:endParaRPr lang="en-US" sz="600" dirty="0">
              <a:latin typeface="5"/>
              <a:cs typeface="Lucida Sans Unicode"/>
            </a:endParaRPr>
          </a:p>
        </p:txBody>
      </p:sp>
      <p:sp>
        <p:nvSpPr>
          <p:cNvPr id="4" name="object 2">
            <a:extLst>
              <a:ext uri="{FF2B5EF4-FFF2-40B4-BE49-F238E27FC236}">
                <a16:creationId xmlns:a16="http://schemas.microsoft.com/office/drawing/2014/main" id="{7034F2F7-DCC7-8FE1-CFE4-C8500A02F8C9}"/>
              </a:ext>
            </a:extLst>
          </p:cNvPr>
          <p:cNvSpPr txBox="1"/>
          <p:nvPr/>
        </p:nvSpPr>
        <p:spPr>
          <a:xfrm>
            <a:off x="678497" y="9817308"/>
            <a:ext cx="5960238" cy="241092"/>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800" spc="85" dirty="0">
                <a:solidFill>
                  <a:schemeClr val="bg1"/>
                </a:solidFill>
                <a:latin typeface="5"/>
              </a:rPr>
              <a:t>All rights reserved.</a:t>
            </a:r>
            <a:endParaRPr lang="en-US" sz="800" spc="25" dirty="0">
              <a:solidFill>
                <a:schemeClr val="bg1"/>
              </a:solidFill>
              <a:latin typeface="5"/>
            </a:endParaRPr>
          </a:p>
          <a:p>
            <a:pPr marL="12700">
              <a:lnSpc>
                <a:spcPct val="100000"/>
              </a:lnSpc>
              <a:spcBef>
                <a:spcPts val="100"/>
              </a:spcBef>
            </a:pPr>
            <a:endParaRPr lang="en-US" sz="600" dirty="0">
              <a:latin typeface="5"/>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10058400"/>
          </a:xfrm>
          <a:prstGeom prst="rect">
            <a:avLst/>
          </a:prstGeom>
        </p:spPr>
      </p:pic>
      <p:sp>
        <p:nvSpPr>
          <p:cNvPr id="14" name="object 14"/>
          <p:cNvSpPr/>
          <p:nvPr/>
        </p:nvSpPr>
        <p:spPr>
          <a:xfrm>
            <a:off x="393817" y="2362200"/>
            <a:ext cx="5377655" cy="4389164"/>
          </a:xfrm>
          <a:custGeom>
            <a:avLst/>
            <a:gdLst/>
            <a:ahLst/>
            <a:cxnLst/>
            <a:rect l="l" t="t" r="r" b="b"/>
            <a:pathLst>
              <a:path w="5408930" h="591820">
                <a:moveTo>
                  <a:pt x="5112854" y="0"/>
                </a:moveTo>
                <a:lnTo>
                  <a:pt x="295605" y="0"/>
                </a:lnTo>
                <a:lnTo>
                  <a:pt x="247656" y="3868"/>
                </a:lnTo>
                <a:lnTo>
                  <a:pt x="202170" y="15070"/>
                </a:lnTo>
                <a:lnTo>
                  <a:pt x="159757" y="32994"/>
                </a:lnTo>
                <a:lnTo>
                  <a:pt x="121024" y="57034"/>
                </a:lnTo>
                <a:lnTo>
                  <a:pt x="86580" y="86580"/>
                </a:lnTo>
                <a:lnTo>
                  <a:pt x="57034" y="121024"/>
                </a:lnTo>
                <a:lnTo>
                  <a:pt x="32994" y="159757"/>
                </a:lnTo>
                <a:lnTo>
                  <a:pt x="15070" y="202170"/>
                </a:lnTo>
                <a:lnTo>
                  <a:pt x="3868" y="247656"/>
                </a:lnTo>
                <a:lnTo>
                  <a:pt x="0" y="295605"/>
                </a:lnTo>
                <a:lnTo>
                  <a:pt x="3868" y="343553"/>
                </a:lnTo>
                <a:lnTo>
                  <a:pt x="15070" y="389039"/>
                </a:lnTo>
                <a:lnTo>
                  <a:pt x="32994" y="431452"/>
                </a:lnTo>
                <a:lnTo>
                  <a:pt x="57034" y="470185"/>
                </a:lnTo>
                <a:lnTo>
                  <a:pt x="86580" y="504629"/>
                </a:lnTo>
                <a:lnTo>
                  <a:pt x="121024" y="534175"/>
                </a:lnTo>
                <a:lnTo>
                  <a:pt x="159757" y="558215"/>
                </a:lnTo>
                <a:lnTo>
                  <a:pt x="202170" y="576140"/>
                </a:lnTo>
                <a:lnTo>
                  <a:pt x="247656" y="587341"/>
                </a:lnTo>
                <a:lnTo>
                  <a:pt x="295605" y="591210"/>
                </a:lnTo>
                <a:lnTo>
                  <a:pt x="5112854" y="591210"/>
                </a:lnTo>
                <a:lnTo>
                  <a:pt x="5160803" y="587341"/>
                </a:lnTo>
                <a:lnTo>
                  <a:pt x="5206289" y="576140"/>
                </a:lnTo>
                <a:lnTo>
                  <a:pt x="5248702" y="558215"/>
                </a:lnTo>
                <a:lnTo>
                  <a:pt x="5287435" y="534175"/>
                </a:lnTo>
                <a:lnTo>
                  <a:pt x="5321879" y="504629"/>
                </a:lnTo>
                <a:lnTo>
                  <a:pt x="5351425" y="470185"/>
                </a:lnTo>
                <a:lnTo>
                  <a:pt x="5375465" y="431452"/>
                </a:lnTo>
                <a:lnTo>
                  <a:pt x="5393389" y="389039"/>
                </a:lnTo>
                <a:lnTo>
                  <a:pt x="5404591" y="343553"/>
                </a:lnTo>
                <a:lnTo>
                  <a:pt x="5408460" y="295605"/>
                </a:lnTo>
                <a:lnTo>
                  <a:pt x="5404591" y="247656"/>
                </a:lnTo>
                <a:lnTo>
                  <a:pt x="5393389" y="202170"/>
                </a:lnTo>
                <a:lnTo>
                  <a:pt x="5375465" y="159757"/>
                </a:lnTo>
                <a:lnTo>
                  <a:pt x="5351425" y="121024"/>
                </a:lnTo>
                <a:lnTo>
                  <a:pt x="5321879" y="86580"/>
                </a:lnTo>
                <a:lnTo>
                  <a:pt x="5287435" y="57034"/>
                </a:lnTo>
                <a:lnTo>
                  <a:pt x="5248702" y="32994"/>
                </a:lnTo>
                <a:lnTo>
                  <a:pt x="5206289" y="15070"/>
                </a:lnTo>
                <a:lnTo>
                  <a:pt x="5160803" y="3868"/>
                </a:lnTo>
                <a:lnTo>
                  <a:pt x="5112854" y="0"/>
                </a:lnTo>
                <a:close/>
              </a:path>
            </a:pathLst>
          </a:custGeom>
          <a:solidFill>
            <a:srgbClr val="FFFFFF">
              <a:alpha val="64999"/>
            </a:srgbClr>
          </a:solidFill>
        </p:spPr>
        <p:txBody>
          <a:bodyPr wrap="square" lIns="0" tIns="0" rIns="0" bIns="0" rtlCol="0"/>
          <a:lstStyle/>
          <a:p>
            <a:endParaRPr/>
          </a:p>
        </p:txBody>
      </p:sp>
      <p:sp>
        <p:nvSpPr>
          <p:cNvPr id="20" name="object 20"/>
          <p:cNvSpPr txBox="1"/>
          <p:nvPr/>
        </p:nvSpPr>
        <p:spPr>
          <a:xfrm>
            <a:off x="685800" y="1958884"/>
            <a:ext cx="5288915" cy="674224"/>
          </a:xfrm>
          <a:prstGeom prst="rect">
            <a:avLst/>
          </a:prstGeom>
        </p:spPr>
        <p:txBody>
          <a:bodyPr vert="horz" wrap="square" lIns="0" tIns="12700" rIns="0" bIns="0" rtlCol="0">
            <a:spAutoFit/>
          </a:bodyPr>
          <a:lstStyle/>
          <a:p>
            <a:pPr marL="12700" algn="just">
              <a:lnSpc>
                <a:spcPct val="100000"/>
              </a:lnSpc>
              <a:spcBef>
                <a:spcPts val="100"/>
              </a:spcBef>
            </a:pPr>
            <a:r>
              <a:rPr lang="en-US" sz="1800" spc="-155" dirty="0">
                <a:solidFill>
                  <a:srgbClr val="FFFFFF"/>
                </a:solidFill>
                <a:latin typeface="Lucida Sans Unicode"/>
                <a:cs typeface="Lucida Sans Unicode"/>
              </a:rPr>
              <a:t>6. </a:t>
            </a:r>
            <a:r>
              <a:rPr lang="en-US" sz="1800" b="1" spc="-155" dirty="0">
                <a:solidFill>
                  <a:srgbClr val="FFFFFF"/>
                </a:solidFill>
                <a:latin typeface="Lucida Sans Unicode"/>
                <a:cs typeface="Lucida Sans Unicode"/>
              </a:rPr>
              <a:t>Tools/Software Used </a:t>
            </a:r>
            <a:endParaRPr sz="1800" b="1" dirty="0">
              <a:latin typeface="Lucida Sans Unicode"/>
              <a:cs typeface="Lucida Sans Unicode"/>
            </a:endParaRPr>
          </a:p>
          <a:p>
            <a:pPr marL="12700" marR="5080" algn="just">
              <a:lnSpc>
                <a:spcPct val="107200"/>
              </a:lnSpc>
              <a:spcBef>
                <a:spcPts val="1220"/>
              </a:spcBef>
            </a:pPr>
            <a:endParaRPr sz="1400" dirty="0">
              <a:latin typeface="Lucida Sans Unicode"/>
              <a:cs typeface="Lucida Sans Unicode"/>
            </a:endParaRPr>
          </a:p>
        </p:txBody>
      </p:sp>
      <p:sp>
        <p:nvSpPr>
          <p:cNvPr id="43" name="object 43"/>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spcBef>
                  <a:spcPts val="100"/>
                </a:spcBef>
              </a:pPr>
              <a:t>10</a:t>
            </a:fld>
            <a:endParaRPr spc="35" dirty="0"/>
          </a:p>
        </p:txBody>
      </p:sp>
      <p:sp>
        <p:nvSpPr>
          <p:cNvPr id="44" name="object 44"/>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aphicFrame>
        <p:nvGraphicFramePr>
          <p:cNvPr id="46" name="Table 45">
            <a:extLst>
              <a:ext uri="{FF2B5EF4-FFF2-40B4-BE49-F238E27FC236}">
                <a16:creationId xmlns:a16="http://schemas.microsoft.com/office/drawing/2014/main" id="{3682FC20-1B2E-8D47-1C05-A445491AF60E}"/>
              </a:ext>
            </a:extLst>
          </p:cNvPr>
          <p:cNvGraphicFramePr>
            <a:graphicFrameLocks noGrp="1"/>
          </p:cNvGraphicFramePr>
          <p:nvPr/>
        </p:nvGraphicFramePr>
        <p:xfrm>
          <a:off x="444500" y="3459794"/>
          <a:ext cx="5170124" cy="2342963"/>
        </p:xfrm>
        <a:graphic>
          <a:graphicData uri="http://schemas.openxmlformats.org/drawingml/2006/table">
            <a:tbl>
              <a:tblPr>
                <a:tableStyleId>{9D7B26C5-4107-4FEC-AEDC-1716B250A1EF}</a:tableStyleId>
              </a:tblPr>
              <a:tblGrid>
                <a:gridCol w="553190">
                  <a:extLst>
                    <a:ext uri="{9D8B030D-6E8A-4147-A177-3AD203B41FA5}">
                      <a16:colId xmlns:a16="http://schemas.microsoft.com/office/drawing/2014/main" val="689196761"/>
                    </a:ext>
                  </a:extLst>
                </a:gridCol>
                <a:gridCol w="1700243">
                  <a:extLst>
                    <a:ext uri="{9D8B030D-6E8A-4147-A177-3AD203B41FA5}">
                      <a16:colId xmlns:a16="http://schemas.microsoft.com/office/drawing/2014/main" val="2109675842"/>
                    </a:ext>
                  </a:extLst>
                </a:gridCol>
                <a:gridCol w="1492038">
                  <a:extLst>
                    <a:ext uri="{9D8B030D-6E8A-4147-A177-3AD203B41FA5}">
                      <a16:colId xmlns:a16="http://schemas.microsoft.com/office/drawing/2014/main" val="1251956079"/>
                    </a:ext>
                  </a:extLst>
                </a:gridCol>
                <a:gridCol w="1424653">
                  <a:extLst>
                    <a:ext uri="{9D8B030D-6E8A-4147-A177-3AD203B41FA5}">
                      <a16:colId xmlns:a16="http://schemas.microsoft.com/office/drawing/2014/main" val="4291530312"/>
                    </a:ext>
                  </a:extLst>
                </a:gridCol>
              </a:tblGrid>
              <a:tr h="297922">
                <a:tc>
                  <a:txBody>
                    <a:bodyPr/>
                    <a:lstStyle/>
                    <a:p>
                      <a:pPr algn="ctr">
                        <a:lnSpc>
                          <a:spcPct val="115000"/>
                        </a:lnSpc>
                      </a:pPr>
                      <a:r>
                        <a:rPr lang="en-US" sz="1400" b="1" dirty="0">
                          <a:solidFill>
                            <a:schemeClr val="tx1"/>
                          </a:solidFill>
                          <a:effectLst/>
                        </a:rPr>
                        <a:t>S. No.</a:t>
                      </a:r>
                      <a:endParaRPr lang="en-US" sz="1400" b="1" dirty="0">
                        <a:solidFill>
                          <a:schemeClr val="tx1"/>
                        </a:solidFill>
                        <a:effectLst/>
                        <a:latin typeface="Arial" panose="020B0604020202020204" pitchFamily="34" charset="0"/>
                      </a:endParaRPr>
                    </a:p>
                  </a:txBody>
                  <a:tcPr marL="37943" marR="37943" marT="0" marB="0" anchor="ctr"/>
                </a:tc>
                <a:tc>
                  <a:txBody>
                    <a:bodyPr/>
                    <a:lstStyle/>
                    <a:p>
                      <a:pPr marL="228600" algn="ctr">
                        <a:lnSpc>
                          <a:spcPct val="115000"/>
                        </a:lnSpc>
                      </a:pPr>
                      <a:r>
                        <a:rPr lang="en-US" sz="1400" b="1" dirty="0">
                          <a:solidFill>
                            <a:schemeClr val="tx1"/>
                          </a:solidFill>
                          <a:effectLst/>
                        </a:rPr>
                        <a:t>Name of Tool/Software</a:t>
                      </a:r>
                    </a:p>
                    <a:p>
                      <a:pPr marL="825500" algn="ctr">
                        <a:lnSpc>
                          <a:spcPct val="115000"/>
                        </a:lnSpc>
                      </a:pPr>
                      <a:r>
                        <a:rPr lang="en-US" sz="1400" b="1" dirty="0">
                          <a:solidFill>
                            <a:schemeClr val="tx1"/>
                          </a:solidFill>
                          <a:effectLst/>
                        </a:rPr>
                        <a:t>used</a:t>
                      </a:r>
                      <a:endParaRPr lang="en-US" sz="1400" b="1" dirty="0">
                        <a:solidFill>
                          <a:schemeClr val="tx1"/>
                        </a:solidFill>
                        <a:effectLst/>
                        <a:latin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Version of the tool</a:t>
                      </a:r>
                    </a:p>
                    <a:p>
                      <a:pPr algn="ctr">
                        <a:lnSpc>
                          <a:spcPct val="115000"/>
                        </a:lnSpc>
                      </a:pPr>
                      <a:r>
                        <a:rPr lang="en-US" sz="1400" b="1" dirty="0">
                          <a:solidFill>
                            <a:schemeClr val="tx1"/>
                          </a:solidFill>
                          <a:effectLst/>
                        </a:rPr>
                        <a:t>/Software used</a:t>
                      </a:r>
                      <a:endParaRPr lang="en-US" sz="1400" b="1" dirty="0">
                        <a:solidFill>
                          <a:schemeClr val="tx1"/>
                        </a:solidFill>
                        <a:effectLst/>
                        <a:latin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Open Source/Licensed</a:t>
                      </a:r>
                    </a:p>
                  </a:txBody>
                  <a:tcPr marL="37943" marR="37943" marT="0" marB="0" anchor="ctr"/>
                </a:tc>
                <a:extLst>
                  <a:ext uri="{0D108BD9-81ED-4DB2-BD59-A6C34878D82A}">
                    <a16:rowId xmlns:a16="http://schemas.microsoft.com/office/drawing/2014/main" val="4168058725"/>
                  </a:ext>
                </a:extLst>
              </a:tr>
              <a:tr h="108875">
                <a:tc>
                  <a:txBody>
                    <a:bodyPr/>
                    <a:lstStyle/>
                    <a:p>
                      <a:pPr algn="ctr">
                        <a:lnSpc>
                          <a:spcPct val="115000"/>
                        </a:lnSpc>
                      </a:pPr>
                      <a:r>
                        <a:rPr lang="en-US" sz="1400" b="1">
                          <a:solidFill>
                            <a:schemeClr val="tx1"/>
                          </a:solidFill>
                          <a:effectLst/>
                        </a:rPr>
                        <a:t>1</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a:solidFill>
                            <a:schemeClr val="tx1"/>
                          </a:solidFill>
                          <a:effectLst/>
                          <a:latin typeface="Arial" panose="020B0604020202020204" pitchFamily="34" charset="0"/>
                          <a:ea typeface="Arial" panose="020B0604020202020204" pitchFamily="34" charset="0"/>
                        </a:rPr>
                        <a:t>Nessus</a:t>
                      </a:r>
                    </a:p>
                  </a:txBody>
                  <a:tcPr marL="37943" marR="37943" marT="0" marB="0" anchor="ctr"/>
                </a:tc>
                <a:tc>
                  <a:txBody>
                    <a:bodyPr/>
                    <a:lstStyle/>
                    <a:p>
                      <a:pPr algn="ctr">
                        <a:lnSpc>
                          <a:spcPct val="115000"/>
                        </a:lnSpc>
                      </a:pPr>
                      <a:r>
                        <a:rPr lang="en-US" sz="1400" b="1">
                          <a:solidFill>
                            <a:schemeClr val="tx1"/>
                          </a:solidFill>
                          <a:effectLst/>
                        </a:rPr>
                        <a:t> </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dirty="0">
                          <a:solidFill>
                            <a:schemeClr val="tx1"/>
                          </a:solidFill>
                          <a:effectLst/>
                        </a:rPr>
                        <a:t>Licensed</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695483692"/>
                  </a:ext>
                </a:extLst>
              </a:tr>
              <a:tr h="108875">
                <a:tc>
                  <a:txBody>
                    <a:bodyPr/>
                    <a:lstStyle/>
                    <a:p>
                      <a:pPr algn="ctr">
                        <a:lnSpc>
                          <a:spcPct val="115000"/>
                        </a:lnSpc>
                      </a:pPr>
                      <a:r>
                        <a:rPr lang="en-US" sz="1400" b="1">
                          <a:solidFill>
                            <a:schemeClr val="tx1"/>
                          </a:solidFill>
                          <a:effectLst/>
                        </a:rPr>
                        <a:t>2</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Acunetix</a:t>
                      </a:r>
                      <a:r>
                        <a:rPr lang="en-US" sz="1400" b="1" dirty="0">
                          <a:solidFill>
                            <a:schemeClr val="tx1"/>
                          </a:solidFill>
                          <a:effectLst/>
                        </a:rPr>
                        <a:t> Web Scanner</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a:solidFill>
                            <a:schemeClr val="tx1"/>
                          </a:solidFill>
                          <a:effectLst/>
                        </a:rPr>
                        <a:t> </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Licensed</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159864893"/>
                  </a:ext>
                </a:extLst>
              </a:tr>
              <a:tr h="108875">
                <a:tc>
                  <a:txBody>
                    <a:bodyPr/>
                    <a:lstStyle/>
                    <a:p>
                      <a:pPr algn="ctr">
                        <a:lnSpc>
                          <a:spcPct val="115000"/>
                        </a:lnSpc>
                      </a:pPr>
                      <a:r>
                        <a:rPr lang="en-US" sz="1400" b="1">
                          <a:solidFill>
                            <a:schemeClr val="tx1"/>
                          </a:solidFill>
                          <a:effectLst/>
                        </a:rPr>
                        <a:t>3</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Nikto</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Open Source</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840471560"/>
                  </a:ext>
                </a:extLst>
              </a:tr>
              <a:tr h="108875">
                <a:tc>
                  <a:txBody>
                    <a:bodyPr/>
                    <a:lstStyle/>
                    <a:p>
                      <a:pPr algn="ctr">
                        <a:lnSpc>
                          <a:spcPct val="115000"/>
                        </a:lnSpc>
                      </a:pPr>
                      <a:r>
                        <a:rPr lang="en-US" sz="1400" b="1">
                          <a:solidFill>
                            <a:schemeClr val="tx1"/>
                          </a:solidFill>
                          <a:effectLst/>
                        </a:rPr>
                        <a:t>4</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Autorecon</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a:solidFill>
                            <a:schemeClr val="tx1"/>
                          </a:solidFill>
                          <a:effectLst/>
                        </a:rPr>
                        <a:t>--</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Open Source</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782985110"/>
                  </a:ext>
                </a:extLst>
              </a:tr>
              <a:tr h="108875">
                <a:tc>
                  <a:txBody>
                    <a:bodyPr/>
                    <a:lstStyle/>
                    <a:p>
                      <a:pPr algn="ctr">
                        <a:lnSpc>
                          <a:spcPct val="115000"/>
                        </a:lnSpc>
                      </a:pPr>
                      <a:r>
                        <a:rPr lang="en-US" sz="1400" b="1">
                          <a:solidFill>
                            <a:schemeClr val="tx1"/>
                          </a:solidFill>
                          <a:effectLst/>
                        </a:rPr>
                        <a:t>5</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a:solidFill>
                            <a:schemeClr val="tx1"/>
                          </a:solidFill>
                          <a:effectLst/>
                        </a:rPr>
                        <a:t>Nmap</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dirty="0">
                          <a:solidFill>
                            <a:schemeClr val="tx1"/>
                          </a:solidFill>
                          <a:effectLst/>
                        </a:rPr>
                        <a:t>--</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a:solidFill>
                            <a:schemeClr val="tx1"/>
                          </a:solidFill>
                          <a:effectLst/>
                        </a:rPr>
                        <a:t>Open Source</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165779197"/>
                  </a:ext>
                </a:extLst>
              </a:tr>
              <a:tr h="108875">
                <a:tc>
                  <a:txBody>
                    <a:bodyPr/>
                    <a:lstStyle/>
                    <a:p>
                      <a:pPr algn="ctr">
                        <a:lnSpc>
                          <a:spcPct val="115000"/>
                        </a:lnSpc>
                      </a:pPr>
                      <a:r>
                        <a:rPr lang="en-US" sz="1400" b="1">
                          <a:solidFill>
                            <a:schemeClr val="tx1"/>
                          </a:solidFill>
                          <a:effectLst/>
                        </a:rPr>
                        <a:t>6</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L="88900" algn="ctr">
                        <a:lnSpc>
                          <a:spcPct val="115000"/>
                        </a:lnSpc>
                      </a:pPr>
                      <a:r>
                        <a:rPr lang="en-US" sz="1400" b="1" dirty="0" err="1">
                          <a:solidFill>
                            <a:schemeClr val="tx1"/>
                          </a:solidFill>
                          <a:effectLst/>
                        </a:rPr>
                        <a:t>OpenVas</a:t>
                      </a:r>
                      <a:r>
                        <a:rPr lang="en-US" sz="1400" b="1" dirty="0">
                          <a:solidFill>
                            <a:schemeClr val="tx1"/>
                          </a:solidFill>
                          <a:effectLst/>
                        </a:rPr>
                        <a:t> </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algn="ctr">
                        <a:lnSpc>
                          <a:spcPct val="115000"/>
                        </a:lnSpc>
                      </a:pPr>
                      <a:r>
                        <a:rPr lang="en-US" sz="1400" b="1">
                          <a:solidFill>
                            <a:schemeClr val="tx1"/>
                          </a:solidFill>
                          <a:effectLst/>
                        </a:rPr>
                        <a:t>--</a:t>
                      </a:r>
                      <a:endParaRPr lang="en-US" sz="1400" b="1">
                        <a:solidFill>
                          <a:schemeClr val="tx1"/>
                        </a:solidFill>
                        <a:effectLst/>
                        <a:latin typeface="Arial" panose="020B0604020202020204" pitchFamily="34" charset="0"/>
                        <a:ea typeface="Arial" panose="020B0604020202020204" pitchFamily="34" charset="0"/>
                      </a:endParaRPr>
                    </a:p>
                  </a:txBody>
                  <a:tcPr marL="37943" marR="37943" marT="0" marB="0" anchor="ctr"/>
                </a:tc>
                <a:tc>
                  <a:txBody>
                    <a:bodyPr/>
                    <a:lstStyle/>
                    <a:p>
                      <a:pPr marR="25400" algn="ctr">
                        <a:lnSpc>
                          <a:spcPct val="115000"/>
                        </a:lnSpc>
                      </a:pPr>
                      <a:r>
                        <a:rPr lang="en-US" sz="1400" b="1" dirty="0">
                          <a:solidFill>
                            <a:schemeClr val="tx1"/>
                          </a:solidFill>
                          <a:effectLst/>
                        </a:rPr>
                        <a:t>Open Source</a:t>
                      </a:r>
                      <a:endParaRPr lang="en-US" sz="1400" b="1" dirty="0">
                        <a:solidFill>
                          <a:schemeClr val="tx1"/>
                        </a:solidFill>
                        <a:effectLst/>
                        <a:latin typeface="Arial" panose="020B0604020202020204" pitchFamily="34" charset="0"/>
                        <a:ea typeface="Arial" panose="020B0604020202020204" pitchFamily="34" charset="0"/>
                      </a:endParaRPr>
                    </a:p>
                  </a:txBody>
                  <a:tcPr marL="37943" marR="37943" marT="0" marB="0" anchor="ctr"/>
                </a:tc>
                <a:extLst>
                  <a:ext uri="{0D108BD9-81ED-4DB2-BD59-A6C34878D82A}">
                    <a16:rowId xmlns:a16="http://schemas.microsoft.com/office/drawing/2014/main" val="1861387639"/>
                  </a:ext>
                </a:extLst>
              </a:tr>
            </a:tbl>
          </a:graphicData>
        </a:graphic>
      </p:graphicFrame>
      <p:sp>
        <p:nvSpPr>
          <p:cNvPr id="47" name="object 2">
            <a:extLst>
              <a:ext uri="{FF2B5EF4-FFF2-40B4-BE49-F238E27FC236}">
                <a16:creationId xmlns:a16="http://schemas.microsoft.com/office/drawing/2014/main" id="{6D70AACD-AC4E-44A3-A22F-7EC65AFBB727}"/>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chemeClr val="bg1"/>
                </a:solidFill>
                <a:latin typeface="Lucida Sans Unicode"/>
                <a:cs typeface="Lucida Sans Unicode"/>
              </a:rPr>
              <a:t>Allen | Internal IT Infra Network Security Audit   </a:t>
            </a:r>
            <a:endParaRPr lang="en-US" sz="600" dirty="0">
              <a:solidFill>
                <a:schemeClr val="bg1"/>
              </a:solidFill>
              <a:latin typeface="Lucida Sans Unicode"/>
              <a:cs typeface="Lucida Sans Unicode"/>
            </a:endParaRPr>
          </a:p>
        </p:txBody>
      </p:sp>
      <p:pic>
        <p:nvPicPr>
          <p:cNvPr id="3" name="Picture 2" descr="A logo of a university&#10;&#10;Description automatically generated">
            <a:extLst>
              <a:ext uri="{FF2B5EF4-FFF2-40B4-BE49-F238E27FC236}">
                <a16:creationId xmlns:a16="http://schemas.microsoft.com/office/drawing/2014/main" id="{9346DFD4-7691-5FCF-89A5-3374F5A200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9550" y="229142"/>
            <a:ext cx="552887" cy="5528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5">
            <a:extLst>
              <a:ext uri="{FF2B5EF4-FFF2-40B4-BE49-F238E27FC236}">
                <a16:creationId xmlns:a16="http://schemas.microsoft.com/office/drawing/2014/main" id="{68ED512B-1771-F924-B3A2-431218CA2B03}"/>
              </a:ext>
            </a:extLst>
          </p:cNvPr>
          <p:cNvGrpSpPr/>
          <p:nvPr/>
        </p:nvGrpSpPr>
        <p:grpSpPr>
          <a:xfrm>
            <a:off x="0" y="0"/>
            <a:ext cx="6829425" cy="8427085"/>
            <a:chOff x="0" y="0"/>
            <a:chExt cx="6829425" cy="8427085"/>
          </a:xfrm>
        </p:grpSpPr>
        <p:pic>
          <p:nvPicPr>
            <p:cNvPr id="3" name="object 6">
              <a:extLst>
                <a:ext uri="{FF2B5EF4-FFF2-40B4-BE49-F238E27FC236}">
                  <a16:creationId xmlns:a16="http://schemas.microsoft.com/office/drawing/2014/main" id="{80B6DC43-D5A0-4B5E-9D20-BE907689CCE6}"/>
                </a:ext>
              </a:extLst>
            </p:cNvPr>
            <p:cNvPicPr/>
            <p:nvPr/>
          </p:nvPicPr>
          <p:blipFill>
            <a:blip r:embed="rId2" cstate="print"/>
            <a:stretch>
              <a:fillRect/>
            </a:stretch>
          </p:blipFill>
          <p:spPr>
            <a:xfrm>
              <a:off x="2784971" y="4156317"/>
              <a:ext cx="2743984" cy="3657368"/>
            </a:xfrm>
            <a:prstGeom prst="rect">
              <a:avLst/>
            </a:prstGeom>
          </p:spPr>
        </p:pic>
        <p:pic>
          <p:nvPicPr>
            <p:cNvPr id="4" name="object 7">
              <a:extLst>
                <a:ext uri="{FF2B5EF4-FFF2-40B4-BE49-F238E27FC236}">
                  <a16:creationId xmlns:a16="http://schemas.microsoft.com/office/drawing/2014/main" id="{F58089E5-306C-1935-F226-05EC0F7D17FA}"/>
                </a:ext>
              </a:extLst>
            </p:cNvPr>
            <p:cNvPicPr/>
            <p:nvPr/>
          </p:nvPicPr>
          <p:blipFill>
            <a:blip r:embed="rId3" cstate="print"/>
            <a:stretch>
              <a:fillRect/>
            </a:stretch>
          </p:blipFill>
          <p:spPr>
            <a:xfrm>
              <a:off x="0" y="0"/>
              <a:ext cx="6129909" cy="7400925"/>
            </a:xfrm>
            <a:prstGeom prst="rect">
              <a:avLst/>
            </a:prstGeom>
          </p:spPr>
        </p:pic>
        <p:sp>
          <p:nvSpPr>
            <p:cNvPr id="5" name="object 8">
              <a:extLst>
                <a:ext uri="{FF2B5EF4-FFF2-40B4-BE49-F238E27FC236}">
                  <a16:creationId xmlns:a16="http://schemas.microsoft.com/office/drawing/2014/main" id="{CBA8619F-CDAF-B0D5-8553-529DF00FD1F7}"/>
                </a:ext>
              </a:extLst>
            </p:cNvPr>
            <p:cNvSpPr/>
            <p:nvPr/>
          </p:nvSpPr>
          <p:spPr>
            <a:xfrm>
              <a:off x="942975" y="1971675"/>
              <a:ext cx="5886450" cy="6115050"/>
            </a:xfrm>
            <a:custGeom>
              <a:avLst/>
              <a:gdLst/>
              <a:ahLst/>
              <a:cxnLst/>
              <a:rect l="l" t="t" r="r" b="b"/>
              <a:pathLst>
                <a:path w="5886450" h="6115050">
                  <a:moveTo>
                    <a:pt x="5886450" y="0"/>
                  </a:moveTo>
                  <a:lnTo>
                    <a:pt x="0" y="0"/>
                  </a:lnTo>
                  <a:lnTo>
                    <a:pt x="0" y="6115050"/>
                  </a:lnTo>
                  <a:lnTo>
                    <a:pt x="5886450" y="6115050"/>
                  </a:lnTo>
                  <a:lnTo>
                    <a:pt x="5886450" y="0"/>
                  </a:lnTo>
                  <a:close/>
                </a:path>
              </a:pathLst>
            </a:custGeom>
            <a:solidFill>
              <a:srgbClr val="042A46"/>
            </a:solidFill>
          </p:spPr>
          <p:txBody>
            <a:bodyPr wrap="square" lIns="0" tIns="0" rIns="0" bIns="0" rtlCol="0"/>
            <a:lstStyle/>
            <a:p>
              <a:endParaRPr dirty="0"/>
            </a:p>
          </p:txBody>
        </p:sp>
        <p:pic>
          <p:nvPicPr>
            <p:cNvPr id="6" name="object 9">
              <a:extLst>
                <a:ext uri="{FF2B5EF4-FFF2-40B4-BE49-F238E27FC236}">
                  <a16:creationId xmlns:a16="http://schemas.microsoft.com/office/drawing/2014/main" id="{B5BBD047-36B2-E66C-4AC4-07F24A73DE69}"/>
                </a:ext>
              </a:extLst>
            </p:cNvPr>
            <p:cNvPicPr/>
            <p:nvPr/>
          </p:nvPicPr>
          <p:blipFill>
            <a:blip r:embed="rId4" cstate="print"/>
            <a:stretch>
              <a:fillRect/>
            </a:stretch>
          </p:blipFill>
          <p:spPr>
            <a:xfrm>
              <a:off x="2209800" y="3314700"/>
              <a:ext cx="4199128" cy="5112004"/>
            </a:xfrm>
            <a:prstGeom prst="rect">
              <a:avLst/>
            </a:prstGeom>
          </p:spPr>
        </p:pic>
      </p:grpSp>
      <p:sp>
        <p:nvSpPr>
          <p:cNvPr id="10" name="object 3">
            <a:extLst>
              <a:ext uri="{FF2B5EF4-FFF2-40B4-BE49-F238E27FC236}">
                <a16:creationId xmlns:a16="http://schemas.microsoft.com/office/drawing/2014/main" id="{54DC9B9A-DDFC-5450-B922-2A8F6E2E19FD}"/>
              </a:ext>
            </a:extLst>
          </p:cNvPr>
          <p:cNvSpPr txBox="1">
            <a:spLocks/>
          </p:cNvSpPr>
          <p:nvPr/>
        </p:nvSpPr>
        <p:spPr>
          <a:xfrm>
            <a:off x="942975" y="2524373"/>
            <a:ext cx="5886450" cy="1292213"/>
          </a:xfrm>
          <a:prstGeom prst="rect">
            <a:avLst/>
          </a:prstGeom>
        </p:spPr>
        <p:txBody>
          <a:bodyPr vert="horz" wrap="square" lIns="0" tIns="0" rIns="0" bIns="0" rtlCol="0">
            <a:spAutoFit/>
          </a:bodyPr>
          <a:lstStyle>
            <a:lvl1pPr>
              <a:defRPr sz="2500" b="0" i="0">
                <a:solidFill>
                  <a:schemeClr val="tx1"/>
                </a:solidFill>
                <a:latin typeface="Microsoft Sans Serif"/>
                <a:ea typeface="+mj-ea"/>
                <a:cs typeface="Microsoft Sans Serif"/>
              </a:defRPr>
            </a:lvl1pPr>
          </a:lstStyle>
          <a:p>
            <a:pPr marL="12700" marR="5080" algn="ctr">
              <a:lnSpc>
                <a:spcPts val="5250"/>
              </a:lnSpc>
            </a:pPr>
            <a:r>
              <a:rPr lang="en-US" sz="3600" kern="0" spc="-105" dirty="0">
                <a:solidFill>
                  <a:srgbClr val="FFFFFF"/>
                </a:solidFill>
              </a:rPr>
              <a:t>[client] | [</a:t>
            </a:r>
            <a:r>
              <a:rPr lang="en-US" sz="3600" kern="0" spc="-105" dirty="0" err="1">
                <a:solidFill>
                  <a:srgbClr val="FFFFFF"/>
                </a:solidFill>
              </a:rPr>
              <a:t>client_location</a:t>
            </a:r>
            <a:r>
              <a:rPr lang="en-US" sz="3600" kern="0" spc="-105" dirty="0">
                <a:solidFill>
                  <a:srgbClr val="FFFFFF"/>
                </a:solidFill>
              </a:rPr>
              <a:t>] Executive Report</a:t>
            </a:r>
            <a:endParaRPr lang="en-US" sz="4200" kern="0" spc="-105" dirty="0">
              <a:solidFill>
                <a:srgbClr val="FFFFFF"/>
              </a:solidFill>
            </a:endParaRPr>
          </a:p>
        </p:txBody>
      </p:sp>
      <p:sp>
        <p:nvSpPr>
          <p:cNvPr id="7" name="object 2">
            <a:extLst>
              <a:ext uri="{FF2B5EF4-FFF2-40B4-BE49-F238E27FC236}">
                <a16:creationId xmlns:a16="http://schemas.microsoft.com/office/drawing/2014/main" id="{C7F8C308-9E12-5C6C-7D9B-79CE43211CE8}"/>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8" name="Footer Placeholder 7">
            <a:extLst>
              <a:ext uri="{FF2B5EF4-FFF2-40B4-BE49-F238E27FC236}">
                <a16:creationId xmlns:a16="http://schemas.microsoft.com/office/drawing/2014/main" id="{5EB31321-3BD0-622E-E036-85A73B237AF3}"/>
              </a:ext>
            </a:extLst>
          </p:cNvPr>
          <p:cNvSpPr>
            <a:spLocks noGrp="1"/>
          </p:cNvSpPr>
          <p:nvPr>
            <p:ph type="ftr" sz="quarter" idx="5"/>
          </p:nvPr>
        </p:nvSpPr>
        <p:spPr>
          <a:xfrm>
            <a:off x="444500" y="9705467"/>
            <a:ext cx="1991995"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lang="en-US" spc="25" dirty="0"/>
          </a:p>
        </p:txBody>
      </p:sp>
      <p:sp>
        <p:nvSpPr>
          <p:cNvPr id="9" name="Slide Number Placeholder 8">
            <a:extLst>
              <a:ext uri="{FF2B5EF4-FFF2-40B4-BE49-F238E27FC236}">
                <a16:creationId xmlns:a16="http://schemas.microsoft.com/office/drawing/2014/main" id="{DCAA68D2-1F5B-3959-F932-625FDB06C85B}"/>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11</a:t>
            </a:fld>
            <a:endParaRPr lang="en-US" spc="35" dirty="0"/>
          </a:p>
        </p:txBody>
      </p:sp>
      <p:pic>
        <p:nvPicPr>
          <p:cNvPr id="13" name="Picture 12" descr="A logo of a university&#10;&#10;Description automatically generated">
            <a:extLst>
              <a:ext uri="{FF2B5EF4-FFF2-40B4-BE49-F238E27FC236}">
                <a16:creationId xmlns:a16="http://schemas.microsoft.com/office/drawing/2014/main" id="{9BC323E7-335E-9CA7-F057-BCE2285AD8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9550" y="229142"/>
            <a:ext cx="552887" cy="552887"/>
          </a:xfrm>
          <a:prstGeom prst="rect">
            <a:avLst/>
          </a:prstGeom>
        </p:spPr>
      </p:pic>
    </p:spTree>
    <p:extLst>
      <p:ext uri="{BB962C8B-B14F-4D97-AF65-F5344CB8AC3E}">
        <p14:creationId xmlns:p14="http://schemas.microsoft.com/office/powerpoint/2010/main" val="4231734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FCEC-027F-EA31-F617-B6852A52974C}"/>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3F3421B3-ECD8-6799-8C4D-FA249693B2CE}"/>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6. Executive Summary: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94E375FE-A7E0-1A19-79EE-DAF42A435B1D}"/>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12</a:t>
            </a:fld>
            <a:endParaRPr spc="35" dirty="0"/>
          </a:p>
        </p:txBody>
      </p:sp>
      <p:sp>
        <p:nvSpPr>
          <p:cNvPr id="20" name="object 20">
            <a:extLst>
              <a:ext uri="{FF2B5EF4-FFF2-40B4-BE49-F238E27FC236}">
                <a16:creationId xmlns:a16="http://schemas.microsoft.com/office/drawing/2014/main" id="{AAFA9E8B-F665-6BA7-1D34-634DCFF0BE87}"/>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 name="object 17">
            <a:extLst>
              <a:ext uri="{FF2B5EF4-FFF2-40B4-BE49-F238E27FC236}">
                <a16:creationId xmlns:a16="http://schemas.microsoft.com/office/drawing/2014/main" id="{FBC1B64A-FB16-45A2-02FF-DCAC6E244844}"/>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graphicFrame>
        <p:nvGraphicFramePr>
          <p:cNvPr id="2" name="Table 1">
            <a:extLst>
              <a:ext uri="{FF2B5EF4-FFF2-40B4-BE49-F238E27FC236}">
                <a16:creationId xmlns:a16="http://schemas.microsoft.com/office/drawing/2014/main" id="{B276E8FA-696C-8439-4046-74043C5C4AC3}"/>
              </a:ext>
            </a:extLst>
          </p:cNvPr>
          <p:cNvGraphicFramePr>
            <a:graphicFrameLocks noGrp="1"/>
          </p:cNvGraphicFramePr>
          <p:nvPr/>
        </p:nvGraphicFramePr>
        <p:xfrm>
          <a:off x="1323123" y="1151021"/>
          <a:ext cx="5086062" cy="1262188"/>
        </p:xfrm>
        <a:graphic>
          <a:graphicData uri="http://schemas.openxmlformats.org/drawingml/2006/table">
            <a:tbl>
              <a:tblPr>
                <a:tableStyleId>{616DA210-FB5B-4158-B5E0-FEB733F419BA}</a:tableStyleId>
              </a:tblPr>
              <a:tblGrid>
                <a:gridCol w="1639399">
                  <a:extLst>
                    <a:ext uri="{9D8B030D-6E8A-4147-A177-3AD203B41FA5}">
                      <a16:colId xmlns:a16="http://schemas.microsoft.com/office/drawing/2014/main" val="10280034"/>
                    </a:ext>
                  </a:extLst>
                </a:gridCol>
                <a:gridCol w="1081307">
                  <a:extLst>
                    <a:ext uri="{9D8B030D-6E8A-4147-A177-3AD203B41FA5}">
                      <a16:colId xmlns:a16="http://schemas.microsoft.com/office/drawing/2014/main" val="139554833"/>
                    </a:ext>
                  </a:extLst>
                </a:gridCol>
                <a:gridCol w="878562">
                  <a:extLst>
                    <a:ext uri="{9D8B030D-6E8A-4147-A177-3AD203B41FA5}">
                      <a16:colId xmlns:a16="http://schemas.microsoft.com/office/drawing/2014/main" val="2737957391"/>
                    </a:ext>
                  </a:extLst>
                </a:gridCol>
                <a:gridCol w="743397">
                  <a:extLst>
                    <a:ext uri="{9D8B030D-6E8A-4147-A177-3AD203B41FA5}">
                      <a16:colId xmlns:a16="http://schemas.microsoft.com/office/drawing/2014/main" val="1894493642"/>
                    </a:ext>
                  </a:extLst>
                </a:gridCol>
                <a:gridCol w="743397">
                  <a:extLst>
                    <a:ext uri="{9D8B030D-6E8A-4147-A177-3AD203B41FA5}">
                      <a16:colId xmlns:a16="http://schemas.microsoft.com/office/drawing/2014/main" val="3232757409"/>
                    </a:ext>
                  </a:extLst>
                </a:gridCol>
              </a:tblGrid>
              <a:tr h="208497">
                <a:tc>
                  <a:txBody>
                    <a:bodyPr/>
                    <a:lstStyle/>
                    <a:p>
                      <a:pPr algn="ctr" fontAlgn="ct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Assets</a:t>
                      </a:r>
                    </a:p>
                  </a:txBody>
                  <a:tcPr marL="4888" marR="4888" marT="4888" marB="0" anchor="ctr"/>
                </a:tc>
                <a:tc>
                  <a:txBody>
                    <a:bodyPr/>
                    <a:lstStyle/>
                    <a:p>
                      <a:pPr algn="ctr" fontAlgn="ctr"/>
                      <a:r>
                        <a:rPr lang="en-US" sz="1600" b="1" i="0" u="none" strike="noStrike"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High</a:t>
                      </a:r>
                    </a:p>
                  </a:txBody>
                  <a:tcPr marL="4888" marR="4888" marT="4888" marB="0" anchor="ctr">
                    <a:solidFill>
                      <a:srgbClr val="FF0000"/>
                    </a:solidFill>
                  </a:tcPr>
                </a:tc>
                <a:tc>
                  <a:txBody>
                    <a:bodyPr/>
                    <a:lstStyle/>
                    <a:p>
                      <a:pPr algn="ctr" fontAlgn="ct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Medium</a:t>
                      </a:r>
                    </a:p>
                  </a:txBody>
                  <a:tcPr marL="4888" marR="4888" marT="4888" marB="0" anchor="ctr">
                    <a:solidFill>
                      <a:srgbClr val="FFC000"/>
                    </a:solidFill>
                  </a:tcPr>
                </a:tc>
                <a:tc>
                  <a:txBody>
                    <a:bodyPr/>
                    <a:lstStyle/>
                    <a:p>
                      <a:pPr algn="ctr" fontAlgn="ct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Low</a:t>
                      </a:r>
                    </a:p>
                  </a:txBody>
                  <a:tcPr marL="4888" marR="4888" marT="4888" marB="0" anchor="ctr">
                    <a:solidFill>
                      <a:srgbClr val="92D050"/>
                    </a:solidFill>
                  </a:tcPr>
                </a:tc>
                <a:tc>
                  <a:txBody>
                    <a:bodyPr/>
                    <a:lstStyle/>
                    <a:p>
                      <a:pPr algn="ctr" fontAlgn="ctr"/>
                      <a:r>
                        <a:rPr lang="en-US" sz="1600" b="1" i="0" u="none" strike="noStrike">
                          <a:solidFill>
                            <a:srgbClr val="FFFFFF"/>
                          </a:solidFill>
                          <a:effectLst/>
                          <a:latin typeface="Calibri" panose="020F0502020204030204" pitchFamily="34" charset="0"/>
                          <a:ea typeface="Calibri" panose="020F0502020204030204" pitchFamily="34" charset="0"/>
                          <a:cs typeface="Calibri" panose="020F0502020204030204" pitchFamily="34" charset="0"/>
                        </a:rPr>
                        <a:t>Total</a:t>
                      </a:r>
                    </a:p>
                  </a:txBody>
                  <a:tcPr marL="4888" marR="4888" marT="4888" marB="0" anchor="ctr">
                    <a:solidFill>
                      <a:srgbClr val="002060"/>
                    </a:solidFill>
                  </a:tcPr>
                </a:tc>
                <a:extLst>
                  <a:ext uri="{0D108BD9-81ED-4DB2-BD59-A6C34878D82A}">
                    <a16:rowId xmlns:a16="http://schemas.microsoft.com/office/drawing/2014/main" val="4059233984"/>
                  </a:ext>
                </a:extLst>
              </a:tr>
              <a:tr h="133881">
                <a:tc>
                  <a:txBody>
                    <a:bodyPr/>
                    <a:lstStyle/>
                    <a:p>
                      <a:pPr algn="ctr" fontAlgn="ct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Servers</a:t>
                      </a:r>
                    </a:p>
                  </a:txBody>
                  <a:tcPr marL="4888" marR="4888" marT="4888"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3996753738"/>
                  </a:ext>
                </a:extLst>
              </a:tr>
              <a:tr h="133881">
                <a:tc>
                  <a:txBody>
                    <a:bodyPr/>
                    <a:lstStyle/>
                    <a:p>
                      <a:pPr algn="ctr" fontAlgn="ct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a:t>
                      </a:r>
                    </a:p>
                  </a:txBody>
                  <a:tcPr marL="4888" marR="4888" marT="4888"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tc>
                  <a:txBody>
                    <a:bodyPr/>
                    <a:lstStyle/>
                    <a:p>
                      <a:pPr algn="ctr" fontAlgn="ct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21269349"/>
                  </a:ext>
                </a:extLst>
              </a:tr>
              <a:tr h="0">
                <a:tc>
                  <a:txBody>
                    <a:bodyPr/>
                    <a:lstStyle/>
                    <a:p>
                      <a:pPr algn="ctr" fontAlgn="ct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Firewall</a:t>
                      </a:r>
                    </a:p>
                  </a:txBody>
                  <a:tcPr marL="4888" marR="4888" marT="4888"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tc>
                  <a:txBody>
                    <a:bodyPr/>
                    <a:lstStyle/>
                    <a:p>
                      <a:pPr algn="ctr" fontAlgn="ct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654956876"/>
                  </a:ext>
                </a:extLst>
              </a:tr>
              <a:tr h="133881">
                <a:tc>
                  <a:txBody>
                    <a:bodyPr/>
                    <a:lstStyle/>
                    <a:p>
                      <a:pPr algn="ctr" fontAlgn="b"/>
                      <a:r>
                        <a:rPr lang="en-US" sz="1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Total</a:t>
                      </a:r>
                    </a:p>
                  </a:txBody>
                  <a:tcPr marL="4888" marR="4888" marT="4888" marB="0" anchor="b"/>
                </a:tc>
                <a:tc>
                  <a:txBody>
                    <a:bodyPr/>
                    <a:lstStyle/>
                    <a:p>
                      <a:pPr algn="ctr" fontAlgn="b"/>
                      <a:endParaRPr lang="en-US" sz="1600" b="0" i="0" u="none" strike="noStrike" dirty="0">
                        <a:solidFill>
                          <a:srgbClr val="000000"/>
                        </a:solidFill>
                        <a:effectLst/>
                        <a:latin typeface="+mn-lt"/>
                      </a:endParaRPr>
                    </a:p>
                  </a:txBody>
                  <a:tcPr marL="9525" marR="9525" marT="9525" marB="0" anchor="b"/>
                </a:tc>
                <a:tc>
                  <a:txBody>
                    <a:bodyPr/>
                    <a:lstStyle/>
                    <a:p>
                      <a:pPr algn="ctr" fontAlgn="b"/>
                      <a:endParaRPr lang="en-US" sz="1600" b="0" i="0" u="none" strike="noStrike" dirty="0">
                        <a:solidFill>
                          <a:srgbClr val="000000"/>
                        </a:solidFill>
                        <a:effectLst/>
                        <a:latin typeface="+mn-lt"/>
                      </a:endParaRPr>
                    </a:p>
                  </a:txBody>
                  <a:tcPr marL="9525" marR="9525" marT="9525" marB="0" anchor="b"/>
                </a:tc>
                <a:tc>
                  <a:txBody>
                    <a:bodyPr/>
                    <a:lstStyle/>
                    <a:p>
                      <a:pPr algn="ctr" fontAlgn="b"/>
                      <a:endParaRPr lang="en-US" sz="1600" b="0" i="0" u="none" strike="noStrike">
                        <a:solidFill>
                          <a:srgbClr val="000000"/>
                        </a:solidFill>
                        <a:effectLst/>
                        <a:latin typeface="+mn-lt"/>
                      </a:endParaRPr>
                    </a:p>
                  </a:txBody>
                  <a:tcPr marL="9525" marR="9525" marT="9525" marB="0" anchor="b"/>
                </a:tc>
                <a:tc>
                  <a:txBody>
                    <a:bodyPr/>
                    <a:lstStyle/>
                    <a:p>
                      <a:pPr algn="ctr" fontAlgn="b"/>
                      <a:endParaRPr lang="en-US"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100006893"/>
                  </a:ext>
                </a:extLst>
              </a:tr>
            </a:tbl>
          </a:graphicData>
        </a:graphic>
      </p:graphicFrame>
      <p:sp>
        <p:nvSpPr>
          <p:cNvPr id="7" name="object 2">
            <a:extLst>
              <a:ext uri="{FF2B5EF4-FFF2-40B4-BE49-F238E27FC236}">
                <a16:creationId xmlns:a16="http://schemas.microsoft.com/office/drawing/2014/main" id="{4296A89F-734C-769F-AB8C-DE7431F921DA}"/>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3" name="TextBox 2">
            <a:extLst>
              <a:ext uri="{FF2B5EF4-FFF2-40B4-BE49-F238E27FC236}">
                <a16:creationId xmlns:a16="http://schemas.microsoft.com/office/drawing/2014/main" id="{81B41D77-0CE5-861D-A8FD-3F238DDE831A}"/>
              </a:ext>
            </a:extLst>
          </p:cNvPr>
          <p:cNvSpPr txBox="1"/>
          <p:nvPr/>
        </p:nvSpPr>
        <p:spPr>
          <a:xfrm>
            <a:off x="433069" y="6859202"/>
            <a:ext cx="6866171" cy="2292551"/>
          </a:xfrm>
          <a:prstGeom prst="rect">
            <a:avLst/>
          </a:prstGeom>
          <a:noFill/>
        </p:spPr>
        <p:txBody>
          <a:bodyPr wrap="square">
            <a:spAutoFit/>
          </a:bodyPr>
          <a:lstStyle/>
          <a:p>
            <a:pPr marL="12700">
              <a:lnSpc>
                <a:spcPct val="100000"/>
              </a:lnSpc>
              <a:spcBef>
                <a:spcPts val="105"/>
              </a:spcBef>
            </a:pPr>
            <a:r>
              <a:rPr lang="en-US" sz="1600" b="1" spc="-10" dirty="0">
                <a:latin typeface="Calibri"/>
                <a:cs typeface="Calibri"/>
              </a:rPr>
              <a:t>Notes:</a:t>
            </a:r>
            <a:endParaRPr lang="en-US" sz="1600" dirty="0">
              <a:latin typeface="Calibri"/>
              <a:cs typeface="Calibri"/>
            </a:endParaRPr>
          </a:p>
          <a:p>
            <a:pPr marL="469265" marR="5080" indent="-228600" algn="just">
              <a:lnSpc>
                <a:spcPct val="116799"/>
              </a:lnSpc>
              <a:spcBef>
                <a:spcPts val="775"/>
              </a:spcBef>
              <a:buFont typeface="Symbol"/>
              <a:buChar char=""/>
              <a:tabLst>
                <a:tab pos="469265" algn="l"/>
              </a:tabLst>
            </a:pPr>
            <a:r>
              <a:rPr lang="en-US" sz="1400" dirty="0">
                <a:latin typeface="Calibri"/>
                <a:cs typeface="Calibri"/>
              </a:rPr>
              <a:t>We have categorized our findings into three risk levels: High, Medium, and Low. This classification will help management prioritize their action plans. For details, please refer to the </a:t>
            </a:r>
            <a:r>
              <a:rPr lang="en-US" sz="1400" dirty="0">
                <a:latin typeface="Calibri"/>
                <a:cs typeface="Calibri"/>
                <a:hlinkClick r:id="rId3" action="ppaction://hlinksldjump"/>
              </a:rPr>
              <a:t>Appendix</a:t>
            </a:r>
            <a:r>
              <a:rPr lang="en-US" sz="1400" dirty="0">
                <a:latin typeface="Calibri"/>
                <a:cs typeface="Calibri"/>
              </a:rPr>
              <a:t> for the Risk Ranking Criteria.</a:t>
            </a:r>
          </a:p>
          <a:p>
            <a:pPr marL="469265" marR="5080" indent="-228600" algn="just">
              <a:lnSpc>
                <a:spcPct val="116799"/>
              </a:lnSpc>
              <a:spcBef>
                <a:spcPts val="775"/>
              </a:spcBef>
              <a:buFont typeface="Symbol"/>
              <a:buChar char=""/>
              <a:tabLst>
                <a:tab pos="469265" algn="l"/>
              </a:tabLst>
            </a:pPr>
            <a:r>
              <a:rPr lang="en-US" sz="1400" dirty="0">
                <a:latin typeface="Calibri"/>
                <a:cs typeface="Calibri"/>
              </a:rPr>
              <a:t>The RRU testing team communicated clearly with Allen during all intrusive and exploitation testing. The RRU Security team ensured that none of the intrusive testing negatively impacted the system's effectiveness in supporting normal business operations. </a:t>
            </a:r>
          </a:p>
        </p:txBody>
      </p:sp>
      <p:pic>
        <p:nvPicPr>
          <p:cNvPr id="6" name="Picture 5" descr="A black background with blue text&#10;&#10;Description automatically generated">
            <a:extLst>
              <a:ext uri="{FF2B5EF4-FFF2-40B4-BE49-F238E27FC236}">
                <a16:creationId xmlns:a16="http://schemas.microsoft.com/office/drawing/2014/main" id="{D918C9E3-8F3B-B075-F85A-632AAF1FC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8" name="Picture 7">
            <a:extLst>
              <a:ext uri="{FF2B5EF4-FFF2-40B4-BE49-F238E27FC236}">
                <a16:creationId xmlns:a16="http://schemas.microsoft.com/office/drawing/2014/main" id="{6FEDC642-3E2E-3CC0-EE8E-11FC3A4A518D}"/>
              </a:ext>
            </a:extLst>
          </p:cNvPr>
          <p:cNvPicPr>
            <a:picLocks noChangeAspect="1"/>
          </p:cNvPicPr>
          <p:nvPr/>
        </p:nvPicPr>
        <p:blipFill>
          <a:blip r:embed="rId5"/>
          <a:stretch>
            <a:fillRect/>
          </a:stretch>
        </p:blipFill>
        <p:spPr>
          <a:xfrm>
            <a:off x="5210927" y="169269"/>
            <a:ext cx="2561473" cy="504825"/>
          </a:xfrm>
          <a:prstGeom prst="rect">
            <a:avLst/>
          </a:prstGeom>
        </p:spPr>
      </p:pic>
      <p:graphicFrame>
        <p:nvGraphicFramePr>
          <p:cNvPr id="9" name="Chart 8">
            <a:extLst>
              <a:ext uri="{FF2B5EF4-FFF2-40B4-BE49-F238E27FC236}">
                <a16:creationId xmlns:a16="http://schemas.microsoft.com/office/drawing/2014/main" id="{C37FA3CF-4BE8-3716-7855-8F5E0F271114}"/>
              </a:ext>
            </a:extLst>
          </p:cNvPr>
          <p:cNvGraphicFramePr>
            <a:graphicFrameLocks/>
          </p:cNvGraphicFramePr>
          <p:nvPr/>
        </p:nvGraphicFramePr>
        <p:xfrm>
          <a:off x="1600200" y="3657600"/>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3874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6B5D2B-5058-8544-089D-555584C22971}"/>
              </a:ext>
            </a:extLst>
          </p:cNvPr>
          <p:cNvSpPr>
            <a:spLocks noGrp="1"/>
          </p:cNvSpPr>
          <p:nvPr>
            <p:ph type="ftr" sz="quarter" idx="5"/>
          </p:nvPr>
        </p:nvSpPr>
        <p:spPr>
          <a:xfrm>
            <a:off x="444500" y="9705467"/>
            <a:ext cx="1991995" cy="184666"/>
          </a:xfrm>
          <a:prstGeom prst="rect">
            <a:avLst/>
          </a:prstGeom>
        </p:spPr>
        <p:txBody>
          <a:bodyPr wrap="square" lIns="0" tIns="0" rIns="0" bIns="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lang="en-US" spc="25" dirty="0"/>
          </a:p>
        </p:txBody>
      </p:sp>
      <p:sp>
        <p:nvSpPr>
          <p:cNvPr id="3" name="Slide Number Placeholder 2">
            <a:extLst>
              <a:ext uri="{FF2B5EF4-FFF2-40B4-BE49-F238E27FC236}">
                <a16:creationId xmlns:a16="http://schemas.microsoft.com/office/drawing/2014/main" id="{FF2BC48B-9FCB-8220-11A2-B8A51ACA5838}"/>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13</a:t>
            </a:fld>
            <a:endParaRPr lang="en-US" spc="35" dirty="0"/>
          </a:p>
        </p:txBody>
      </p:sp>
      <p:pic>
        <p:nvPicPr>
          <p:cNvPr id="7172" name="Picture 4" descr="Vulnerability Assessment and Penetration Testing Services">
            <a:extLst>
              <a:ext uri="{FF2B5EF4-FFF2-40B4-BE49-F238E27FC236}">
                <a16:creationId xmlns:a16="http://schemas.microsoft.com/office/drawing/2014/main" id="{D49B664A-9C37-A452-20D6-44CFF7D6F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77168"/>
            <a:ext cx="7804988" cy="4014298"/>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4">
            <a:extLst>
              <a:ext uri="{FF2B5EF4-FFF2-40B4-BE49-F238E27FC236}">
                <a16:creationId xmlns:a16="http://schemas.microsoft.com/office/drawing/2014/main" id="{9C81B8B5-EC2A-5FD7-5A8B-DF5FAF13DBA2}"/>
              </a:ext>
            </a:extLst>
          </p:cNvPr>
          <p:cNvSpPr txBox="1">
            <a:spLocks/>
          </p:cNvSpPr>
          <p:nvPr/>
        </p:nvSpPr>
        <p:spPr>
          <a:xfrm>
            <a:off x="0" y="5029200"/>
            <a:ext cx="7772400" cy="476412"/>
          </a:xfrm>
          <a:prstGeom prst="rect">
            <a:avLst/>
          </a:prstGeom>
        </p:spPr>
        <p:txBody>
          <a:bodyPr vert="horz" wrap="square" lIns="0" tIns="14605" rIns="0" bIns="0" rtlCol="0">
            <a:spAutoFit/>
          </a:bodyPr>
          <a:lstStyle>
            <a:lvl1pPr>
              <a:defRPr>
                <a:latin typeface="+mj-lt"/>
                <a:ea typeface="+mj-ea"/>
                <a:cs typeface="+mj-cs"/>
              </a:defRPr>
            </a:lvl1pPr>
          </a:lstStyle>
          <a:p>
            <a:pPr marL="12700" algn="ctr">
              <a:spcBef>
                <a:spcPts val="115"/>
              </a:spcBef>
            </a:pPr>
            <a:r>
              <a:rPr lang="en-US" sz="3000" kern="0" spc="-25" dirty="0">
                <a:solidFill>
                  <a:srgbClr val="002776"/>
                </a:solidFill>
              </a:rPr>
              <a:t>{</a:t>
            </a:r>
            <a:r>
              <a:rPr lang="en-US" sz="3000" kern="0" spc="-25" dirty="0" err="1">
                <a:solidFill>
                  <a:srgbClr val="002776"/>
                </a:solidFill>
              </a:rPr>
              <a:t>client_location</a:t>
            </a:r>
            <a:r>
              <a:rPr lang="en-US" sz="3000" kern="0" spc="-25" dirty="0">
                <a:solidFill>
                  <a:srgbClr val="002776"/>
                </a:solidFill>
              </a:rPr>
              <a:t>} </a:t>
            </a:r>
            <a:r>
              <a:rPr lang="en-US" sz="3000" kern="0" dirty="0">
                <a:solidFill>
                  <a:srgbClr val="002776"/>
                </a:solidFill>
              </a:rPr>
              <a:t>|</a:t>
            </a:r>
            <a:r>
              <a:rPr lang="en-US" sz="3000" kern="0" spc="-20" dirty="0">
                <a:solidFill>
                  <a:srgbClr val="002776"/>
                </a:solidFill>
              </a:rPr>
              <a:t> </a:t>
            </a:r>
            <a:r>
              <a:rPr lang="en-US" sz="3000" kern="0" spc="-20" dirty="0">
                <a:solidFill>
                  <a:srgbClr val="002060"/>
                </a:solidFill>
              </a:rPr>
              <a:t>[asset/</a:t>
            </a:r>
            <a:r>
              <a:rPr lang="en-US" sz="3000" kern="0" spc="-20" dirty="0" err="1">
                <a:solidFill>
                  <a:srgbClr val="002060"/>
                </a:solidFill>
              </a:rPr>
              <a:t>range_location</a:t>
            </a:r>
            <a:r>
              <a:rPr lang="en-US" sz="3000" kern="0" spc="-20" dirty="0">
                <a:solidFill>
                  <a:srgbClr val="002060"/>
                </a:solidFill>
              </a:rPr>
              <a:t>]</a:t>
            </a:r>
            <a:endParaRPr lang="en-US" sz="3000" kern="0" dirty="0">
              <a:solidFill>
                <a:srgbClr val="C00000"/>
              </a:solidFill>
            </a:endParaRPr>
          </a:p>
        </p:txBody>
      </p:sp>
      <p:pic>
        <p:nvPicPr>
          <p:cNvPr id="5" name="object 3">
            <a:extLst>
              <a:ext uri="{FF2B5EF4-FFF2-40B4-BE49-F238E27FC236}">
                <a16:creationId xmlns:a16="http://schemas.microsoft.com/office/drawing/2014/main" id="{98C71F35-40E7-2C4D-EA15-E50E959B7239}"/>
              </a:ext>
            </a:extLst>
          </p:cNvPr>
          <p:cNvPicPr/>
          <p:nvPr/>
        </p:nvPicPr>
        <p:blipFill>
          <a:blip r:embed="rId3" cstate="print"/>
          <a:stretch>
            <a:fillRect/>
          </a:stretch>
        </p:blipFill>
        <p:spPr>
          <a:xfrm>
            <a:off x="23206" y="9164321"/>
            <a:ext cx="7737764" cy="886459"/>
          </a:xfrm>
          <a:prstGeom prst="rect">
            <a:avLst/>
          </a:prstGeom>
        </p:spPr>
      </p:pic>
      <p:pic>
        <p:nvPicPr>
          <p:cNvPr id="6" name="Picture 5" descr="A black background with blue text&#10;&#10;Description automatically generated">
            <a:extLst>
              <a:ext uri="{FF2B5EF4-FFF2-40B4-BE49-F238E27FC236}">
                <a16:creationId xmlns:a16="http://schemas.microsoft.com/office/drawing/2014/main" id="{CCC794AE-5C93-64B3-7FD0-84BA7D7A1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7" name="Picture 6">
            <a:extLst>
              <a:ext uri="{FF2B5EF4-FFF2-40B4-BE49-F238E27FC236}">
                <a16:creationId xmlns:a16="http://schemas.microsoft.com/office/drawing/2014/main" id="{C94704F0-F83C-90B1-9EA3-EC686FE78137}"/>
              </a:ext>
            </a:extLst>
          </p:cNvPr>
          <p:cNvPicPr>
            <a:picLocks noChangeAspect="1"/>
          </p:cNvPicPr>
          <p:nvPr/>
        </p:nvPicPr>
        <p:blipFill>
          <a:blip r:embed="rId5"/>
          <a:stretch>
            <a:fillRect/>
          </a:stretch>
        </p:blipFill>
        <p:spPr>
          <a:xfrm>
            <a:off x="5210927" y="169269"/>
            <a:ext cx="2561473" cy="504825"/>
          </a:xfrm>
          <a:prstGeom prst="rect">
            <a:avLst/>
          </a:prstGeom>
        </p:spPr>
      </p:pic>
    </p:spTree>
    <p:extLst>
      <p:ext uri="{BB962C8B-B14F-4D97-AF65-F5344CB8AC3E}">
        <p14:creationId xmlns:p14="http://schemas.microsoft.com/office/powerpoint/2010/main" val="60160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0"/>
            <a:ext cx="7772400" cy="7772400"/>
            <a:chOff x="0" y="2286000"/>
            <a:chExt cx="7772400" cy="7772400"/>
          </a:xfrm>
        </p:grpSpPr>
        <p:pic>
          <p:nvPicPr>
            <p:cNvPr id="3" name="object 3"/>
            <p:cNvPicPr/>
            <p:nvPr/>
          </p:nvPicPr>
          <p:blipFill>
            <a:blip r:embed="rId2" cstate="print"/>
            <a:stretch>
              <a:fillRect/>
            </a:stretch>
          </p:blipFill>
          <p:spPr>
            <a:xfrm>
              <a:off x="0" y="5410200"/>
              <a:ext cx="7772400" cy="4648200"/>
            </a:xfrm>
            <a:prstGeom prst="rect">
              <a:avLst/>
            </a:prstGeom>
          </p:spPr>
        </p:pic>
        <p:sp>
          <p:nvSpPr>
            <p:cNvPr id="4" name="object 4"/>
            <p:cNvSpPr/>
            <p:nvPr/>
          </p:nvSpPr>
          <p:spPr>
            <a:xfrm>
              <a:off x="4160520" y="2286000"/>
              <a:ext cx="3611879" cy="3409950"/>
            </a:xfrm>
            <a:custGeom>
              <a:avLst/>
              <a:gdLst/>
              <a:ahLst/>
              <a:cxnLst/>
              <a:rect l="l" t="t" r="r" b="b"/>
              <a:pathLst>
                <a:path w="3611879" h="3409950">
                  <a:moveTo>
                    <a:pt x="3446145" y="0"/>
                  </a:moveTo>
                  <a:lnTo>
                    <a:pt x="342900" y="0"/>
                  </a:lnTo>
                  <a:lnTo>
                    <a:pt x="296369" y="3130"/>
                  </a:lnTo>
                  <a:lnTo>
                    <a:pt x="251742" y="12248"/>
                  </a:lnTo>
                  <a:lnTo>
                    <a:pt x="209426" y="26946"/>
                  </a:lnTo>
                  <a:lnTo>
                    <a:pt x="169830" y="46815"/>
                  </a:lnTo>
                  <a:lnTo>
                    <a:pt x="133362" y="71446"/>
                  </a:lnTo>
                  <a:lnTo>
                    <a:pt x="100431" y="100431"/>
                  </a:lnTo>
                  <a:lnTo>
                    <a:pt x="71446" y="133362"/>
                  </a:lnTo>
                  <a:lnTo>
                    <a:pt x="46815" y="169830"/>
                  </a:lnTo>
                  <a:lnTo>
                    <a:pt x="26946" y="209426"/>
                  </a:lnTo>
                  <a:lnTo>
                    <a:pt x="12248" y="251742"/>
                  </a:lnTo>
                  <a:lnTo>
                    <a:pt x="3130" y="296369"/>
                  </a:lnTo>
                  <a:lnTo>
                    <a:pt x="0" y="342900"/>
                  </a:lnTo>
                  <a:lnTo>
                    <a:pt x="0" y="3067050"/>
                  </a:lnTo>
                  <a:lnTo>
                    <a:pt x="3130" y="3113580"/>
                  </a:lnTo>
                  <a:lnTo>
                    <a:pt x="12248" y="3158207"/>
                  </a:lnTo>
                  <a:lnTo>
                    <a:pt x="26946" y="3200523"/>
                  </a:lnTo>
                  <a:lnTo>
                    <a:pt x="46815" y="3240119"/>
                  </a:lnTo>
                  <a:lnTo>
                    <a:pt x="71446" y="3276587"/>
                  </a:lnTo>
                  <a:lnTo>
                    <a:pt x="100431" y="3309518"/>
                  </a:lnTo>
                  <a:lnTo>
                    <a:pt x="133362" y="3338503"/>
                  </a:lnTo>
                  <a:lnTo>
                    <a:pt x="169830" y="3363134"/>
                  </a:lnTo>
                  <a:lnTo>
                    <a:pt x="209426" y="3383003"/>
                  </a:lnTo>
                  <a:lnTo>
                    <a:pt x="251742" y="3397701"/>
                  </a:lnTo>
                  <a:lnTo>
                    <a:pt x="296369" y="3406819"/>
                  </a:lnTo>
                  <a:lnTo>
                    <a:pt x="342900" y="3409950"/>
                  </a:lnTo>
                  <a:lnTo>
                    <a:pt x="3446145" y="3409950"/>
                  </a:lnTo>
                  <a:lnTo>
                    <a:pt x="3492675" y="3406819"/>
                  </a:lnTo>
                  <a:lnTo>
                    <a:pt x="3537302" y="3397701"/>
                  </a:lnTo>
                  <a:lnTo>
                    <a:pt x="3579618" y="3383003"/>
                  </a:lnTo>
                  <a:lnTo>
                    <a:pt x="3611879" y="3366815"/>
                  </a:lnTo>
                  <a:lnTo>
                    <a:pt x="3611879" y="43134"/>
                  </a:lnTo>
                  <a:lnTo>
                    <a:pt x="3579618" y="26946"/>
                  </a:lnTo>
                  <a:lnTo>
                    <a:pt x="3537302" y="12248"/>
                  </a:lnTo>
                  <a:lnTo>
                    <a:pt x="3492675" y="3130"/>
                  </a:lnTo>
                  <a:lnTo>
                    <a:pt x="3446145" y="0"/>
                  </a:lnTo>
                  <a:close/>
                </a:path>
              </a:pathLst>
            </a:custGeom>
            <a:solidFill>
              <a:srgbClr val="F1F0F0"/>
            </a:solidFill>
          </p:spPr>
          <p:txBody>
            <a:bodyPr wrap="square" lIns="0" tIns="0" rIns="0" bIns="0" rtlCol="0"/>
            <a:lstStyle/>
            <a:p>
              <a:endParaRPr/>
            </a:p>
          </p:txBody>
        </p:sp>
      </p:grpSp>
      <p:sp>
        <p:nvSpPr>
          <p:cNvPr id="15" name="object 15"/>
          <p:cNvSpPr txBox="1"/>
          <p:nvPr/>
        </p:nvSpPr>
        <p:spPr>
          <a:xfrm>
            <a:off x="949174" y="1374460"/>
            <a:ext cx="2367915" cy="212879"/>
          </a:xfrm>
          <a:prstGeom prst="rect">
            <a:avLst/>
          </a:prstGeom>
        </p:spPr>
        <p:txBody>
          <a:bodyPr vert="horz" wrap="square" lIns="0" tIns="12700" rIns="0" bIns="0" rtlCol="0">
            <a:spAutoFit/>
          </a:bodyPr>
          <a:lstStyle/>
          <a:p>
            <a:pPr marL="12700">
              <a:lnSpc>
                <a:spcPct val="100000"/>
              </a:lnSpc>
              <a:spcBef>
                <a:spcPts val="100"/>
              </a:spcBef>
            </a:pPr>
            <a:r>
              <a:rPr lang="en-US" sz="1300" b="1" spc="5" dirty="0">
                <a:cs typeface="Microsoft Sans Serif"/>
              </a:rPr>
              <a:t>Risk Ranking Criteria</a:t>
            </a:r>
            <a:endParaRPr lang="en-US" sz="1300" b="1" dirty="0">
              <a:cs typeface="Microsoft Sans Serif"/>
            </a:endParaRPr>
          </a:p>
        </p:txBody>
      </p:sp>
      <p:grpSp>
        <p:nvGrpSpPr>
          <p:cNvPr id="17" name="object 17"/>
          <p:cNvGrpSpPr/>
          <p:nvPr/>
        </p:nvGrpSpPr>
        <p:grpSpPr>
          <a:xfrm>
            <a:off x="-3460320" y="1186822"/>
            <a:ext cx="4294505" cy="6142355"/>
            <a:chOff x="908837" y="2660646"/>
            <a:chExt cx="4294505" cy="6142355"/>
          </a:xfrm>
        </p:grpSpPr>
        <p:sp>
          <p:nvSpPr>
            <p:cNvPr id="18" name="object 18"/>
            <p:cNvSpPr/>
            <p:nvPr/>
          </p:nvSpPr>
          <p:spPr>
            <a:xfrm>
              <a:off x="4516120" y="2660649"/>
              <a:ext cx="687070" cy="463550"/>
            </a:xfrm>
            <a:custGeom>
              <a:avLst/>
              <a:gdLst/>
              <a:ahLst/>
              <a:cxnLst/>
              <a:rect l="l" t="t" r="r" b="b"/>
              <a:pathLst>
                <a:path w="687070" h="463550">
                  <a:moveTo>
                    <a:pt x="482295" y="358076"/>
                  </a:moveTo>
                  <a:lnTo>
                    <a:pt x="481863" y="356336"/>
                  </a:lnTo>
                  <a:lnTo>
                    <a:pt x="476885" y="347091"/>
                  </a:lnTo>
                  <a:lnTo>
                    <a:pt x="476885" y="359003"/>
                  </a:lnTo>
                  <a:lnTo>
                    <a:pt x="476834" y="360895"/>
                  </a:lnTo>
                  <a:lnTo>
                    <a:pt x="474992" y="363943"/>
                  </a:lnTo>
                  <a:lnTo>
                    <a:pt x="473329" y="364896"/>
                  </a:lnTo>
                  <a:lnTo>
                    <a:pt x="258419" y="364896"/>
                  </a:lnTo>
                  <a:lnTo>
                    <a:pt x="256755" y="363943"/>
                  </a:lnTo>
                  <a:lnTo>
                    <a:pt x="254914" y="360895"/>
                  </a:lnTo>
                  <a:lnTo>
                    <a:pt x="254876" y="359003"/>
                  </a:lnTo>
                  <a:lnTo>
                    <a:pt x="255727" y="357454"/>
                  </a:lnTo>
                  <a:lnTo>
                    <a:pt x="362267" y="159537"/>
                  </a:lnTo>
                  <a:lnTo>
                    <a:pt x="363994" y="158508"/>
                  </a:lnTo>
                  <a:lnTo>
                    <a:pt x="365874" y="158521"/>
                  </a:lnTo>
                  <a:lnTo>
                    <a:pt x="367753" y="158508"/>
                  </a:lnTo>
                  <a:lnTo>
                    <a:pt x="369481" y="159537"/>
                  </a:lnTo>
                  <a:lnTo>
                    <a:pt x="476021" y="357454"/>
                  </a:lnTo>
                  <a:lnTo>
                    <a:pt x="476885" y="359003"/>
                  </a:lnTo>
                  <a:lnTo>
                    <a:pt x="476885" y="347091"/>
                  </a:lnTo>
                  <a:lnTo>
                    <a:pt x="375373" y="158508"/>
                  </a:lnTo>
                  <a:lnTo>
                    <a:pt x="372529" y="153263"/>
                  </a:lnTo>
                  <a:lnTo>
                    <a:pt x="365988" y="151307"/>
                  </a:lnTo>
                  <a:lnTo>
                    <a:pt x="358902" y="155130"/>
                  </a:lnTo>
                  <a:lnTo>
                    <a:pt x="357390" y="156654"/>
                  </a:lnTo>
                  <a:lnTo>
                    <a:pt x="247929" y="359981"/>
                  </a:lnTo>
                  <a:lnTo>
                    <a:pt x="249897" y="366483"/>
                  </a:lnTo>
                  <a:lnTo>
                    <a:pt x="256679" y="370128"/>
                  </a:lnTo>
                  <a:lnTo>
                    <a:pt x="258445" y="370560"/>
                  </a:lnTo>
                  <a:lnTo>
                    <a:pt x="477456" y="370573"/>
                  </a:lnTo>
                  <a:lnTo>
                    <a:pt x="482269" y="365785"/>
                  </a:lnTo>
                  <a:lnTo>
                    <a:pt x="482282" y="364896"/>
                  </a:lnTo>
                  <a:lnTo>
                    <a:pt x="482295" y="358076"/>
                  </a:lnTo>
                  <a:close/>
                </a:path>
                <a:path w="687070" h="463550">
                  <a:moveTo>
                    <a:pt x="686866" y="97726"/>
                  </a:moveTo>
                  <a:lnTo>
                    <a:pt x="684453" y="85788"/>
                  </a:lnTo>
                  <a:lnTo>
                    <a:pt x="683094" y="83769"/>
                  </a:lnTo>
                  <a:lnTo>
                    <a:pt x="677862" y="76022"/>
                  </a:lnTo>
                  <a:lnTo>
                    <a:pt x="670102" y="70789"/>
                  </a:lnTo>
                  <a:lnTo>
                    <a:pt x="670102" y="90043"/>
                  </a:lnTo>
                  <a:lnTo>
                    <a:pt x="670102" y="440486"/>
                  </a:lnTo>
                  <a:lnTo>
                    <a:pt x="663841" y="446747"/>
                  </a:lnTo>
                  <a:lnTo>
                    <a:pt x="23012" y="446747"/>
                  </a:lnTo>
                  <a:lnTo>
                    <a:pt x="16751" y="440486"/>
                  </a:lnTo>
                  <a:lnTo>
                    <a:pt x="16751" y="157048"/>
                  </a:lnTo>
                  <a:lnTo>
                    <a:pt x="23012" y="150774"/>
                  </a:lnTo>
                  <a:lnTo>
                    <a:pt x="242189" y="150774"/>
                  </a:lnTo>
                  <a:lnTo>
                    <a:pt x="249897" y="147586"/>
                  </a:lnTo>
                  <a:lnTo>
                    <a:pt x="259943" y="137541"/>
                  </a:lnTo>
                  <a:lnTo>
                    <a:pt x="312229" y="85255"/>
                  </a:lnTo>
                  <a:lnTo>
                    <a:pt x="315810" y="83769"/>
                  </a:lnTo>
                  <a:lnTo>
                    <a:pt x="663841" y="83769"/>
                  </a:lnTo>
                  <a:lnTo>
                    <a:pt x="670102" y="90043"/>
                  </a:lnTo>
                  <a:lnTo>
                    <a:pt x="670102" y="70789"/>
                  </a:lnTo>
                  <a:lnTo>
                    <a:pt x="668096" y="69430"/>
                  </a:lnTo>
                  <a:lnTo>
                    <a:pt x="656145" y="67017"/>
                  </a:lnTo>
                  <a:lnTo>
                    <a:pt x="314706" y="67017"/>
                  </a:lnTo>
                  <a:lnTo>
                    <a:pt x="311111" y="65532"/>
                  </a:lnTo>
                  <a:lnTo>
                    <a:pt x="308444" y="62865"/>
                  </a:lnTo>
                  <a:lnTo>
                    <a:pt x="297967" y="52603"/>
                  </a:lnTo>
                  <a:lnTo>
                    <a:pt x="297967" y="75857"/>
                  </a:lnTo>
                  <a:lnTo>
                    <a:pt x="297764" y="76022"/>
                  </a:lnTo>
                  <a:lnTo>
                    <a:pt x="241249" y="132537"/>
                  </a:lnTo>
                  <a:lnTo>
                    <a:pt x="237655" y="134023"/>
                  </a:lnTo>
                  <a:lnTo>
                    <a:pt x="25654" y="134023"/>
                  </a:lnTo>
                  <a:lnTo>
                    <a:pt x="20955" y="135369"/>
                  </a:lnTo>
                  <a:lnTo>
                    <a:pt x="16751" y="137541"/>
                  </a:lnTo>
                  <a:lnTo>
                    <a:pt x="16751" y="23025"/>
                  </a:lnTo>
                  <a:lnTo>
                    <a:pt x="23012" y="16751"/>
                  </a:lnTo>
                  <a:lnTo>
                    <a:pt x="235419" y="16751"/>
                  </a:lnTo>
                  <a:lnTo>
                    <a:pt x="239014" y="18249"/>
                  </a:lnTo>
                  <a:lnTo>
                    <a:pt x="241668" y="20916"/>
                  </a:lnTo>
                  <a:lnTo>
                    <a:pt x="297065" y="75171"/>
                  </a:lnTo>
                  <a:lnTo>
                    <a:pt x="297548" y="75476"/>
                  </a:lnTo>
                  <a:lnTo>
                    <a:pt x="297967" y="75857"/>
                  </a:lnTo>
                  <a:lnTo>
                    <a:pt x="297967" y="52603"/>
                  </a:lnTo>
                  <a:lnTo>
                    <a:pt x="261366" y="16751"/>
                  </a:lnTo>
                  <a:lnTo>
                    <a:pt x="253453" y="9004"/>
                  </a:lnTo>
                  <a:lnTo>
                    <a:pt x="247662" y="3200"/>
                  </a:lnTo>
                  <a:lnTo>
                    <a:pt x="239941" y="0"/>
                  </a:lnTo>
                  <a:lnTo>
                    <a:pt x="30708" y="0"/>
                  </a:lnTo>
                  <a:lnTo>
                    <a:pt x="18770" y="2425"/>
                  </a:lnTo>
                  <a:lnTo>
                    <a:pt x="9004" y="9004"/>
                  </a:lnTo>
                  <a:lnTo>
                    <a:pt x="2413" y="18770"/>
                  </a:lnTo>
                  <a:lnTo>
                    <a:pt x="0" y="30721"/>
                  </a:lnTo>
                  <a:lnTo>
                    <a:pt x="0" y="432790"/>
                  </a:lnTo>
                  <a:lnTo>
                    <a:pt x="2413" y="444741"/>
                  </a:lnTo>
                  <a:lnTo>
                    <a:pt x="9004" y="454494"/>
                  </a:lnTo>
                  <a:lnTo>
                    <a:pt x="18770" y="461086"/>
                  </a:lnTo>
                  <a:lnTo>
                    <a:pt x="30708" y="463499"/>
                  </a:lnTo>
                  <a:lnTo>
                    <a:pt x="656145" y="463499"/>
                  </a:lnTo>
                  <a:lnTo>
                    <a:pt x="668096" y="461086"/>
                  </a:lnTo>
                  <a:lnTo>
                    <a:pt x="677862" y="454494"/>
                  </a:lnTo>
                  <a:lnTo>
                    <a:pt x="683094" y="446747"/>
                  </a:lnTo>
                  <a:lnTo>
                    <a:pt x="684453" y="444741"/>
                  </a:lnTo>
                  <a:lnTo>
                    <a:pt x="686866" y="432790"/>
                  </a:lnTo>
                  <a:lnTo>
                    <a:pt x="686866" y="97726"/>
                  </a:lnTo>
                  <a:close/>
                </a:path>
              </a:pathLst>
            </a:custGeom>
            <a:solidFill>
              <a:srgbClr val="000000"/>
            </a:solidFill>
          </p:spPr>
          <p:txBody>
            <a:bodyPr wrap="square" lIns="0" tIns="0" rIns="0" bIns="0" rtlCol="0"/>
            <a:lstStyle/>
            <a:p>
              <a:endParaRPr/>
            </a:p>
          </p:txBody>
        </p:sp>
        <p:sp>
          <p:nvSpPr>
            <p:cNvPr id="19" name="object 19"/>
            <p:cNvSpPr/>
            <p:nvPr/>
          </p:nvSpPr>
          <p:spPr>
            <a:xfrm>
              <a:off x="4764059" y="2811951"/>
              <a:ext cx="234950" cy="219710"/>
            </a:xfrm>
            <a:custGeom>
              <a:avLst/>
              <a:gdLst/>
              <a:ahLst/>
              <a:cxnLst/>
              <a:rect l="l" t="t" r="r" b="b"/>
              <a:pathLst>
                <a:path w="234950" h="219710">
                  <a:moveTo>
                    <a:pt x="108458" y="7188"/>
                  </a:moveTo>
                  <a:lnTo>
                    <a:pt x="2806" y="203454"/>
                  </a:lnTo>
                  <a:lnTo>
                    <a:pt x="0" y="208673"/>
                  </a:lnTo>
                  <a:lnTo>
                    <a:pt x="1968" y="215176"/>
                  </a:lnTo>
                  <a:lnTo>
                    <a:pt x="7188" y="217982"/>
                  </a:lnTo>
                  <a:lnTo>
                    <a:pt x="8750" y="218821"/>
                  </a:lnTo>
                  <a:lnTo>
                    <a:pt x="10515" y="219252"/>
                  </a:lnTo>
                  <a:lnTo>
                    <a:pt x="12293" y="219252"/>
                  </a:lnTo>
                  <a:lnTo>
                    <a:pt x="223596" y="219252"/>
                  </a:lnTo>
                  <a:lnTo>
                    <a:pt x="229527" y="219265"/>
                  </a:lnTo>
                  <a:lnTo>
                    <a:pt x="234340" y="214477"/>
                  </a:lnTo>
                  <a:lnTo>
                    <a:pt x="234365" y="208559"/>
                  </a:lnTo>
                  <a:lnTo>
                    <a:pt x="234365" y="206768"/>
                  </a:lnTo>
                  <a:lnTo>
                    <a:pt x="233934" y="205028"/>
                  </a:lnTo>
                  <a:lnTo>
                    <a:pt x="233083" y="203454"/>
                  </a:lnTo>
                  <a:lnTo>
                    <a:pt x="127431" y="7188"/>
                  </a:lnTo>
                  <a:lnTo>
                    <a:pt x="124599" y="1955"/>
                  </a:lnTo>
                  <a:lnTo>
                    <a:pt x="118059" y="0"/>
                  </a:lnTo>
                  <a:lnTo>
                    <a:pt x="112814" y="2832"/>
                  </a:lnTo>
                  <a:lnTo>
                    <a:pt x="110972" y="3822"/>
                  </a:lnTo>
                  <a:lnTo>
                    <a:pt x="109461" y="5346"/>
                  </a:lnTo>
                  <a:lnTo>
                    <a:pt x="108458" y="7188"/>
                  </a:lnTo>
                  <a:close/>
                </a:path>
                <a:path w="234950" h="219710">
                  <a:moveTo>
                    <a:pt x="117944" y="7213"/>
                  </a:moveTo>
                  <a:lnTo>
                    <a:pt x="119824" y="7200"/>
                  </a:lnTo>
                  <a:lnTo>
                    <a:pt x="121551" y="8229"/>
                  </a:lnTo>
                  <a:lnTo>
                    <a:pt x="122440" y="9880"/>
                  </a:lnTo>
                  <a:lnTo>
                    <a:pt x="228092" y="206146"/>
                  </a:lnTo>
                  <a:lnTo>
                    <a:pt x="228955" y="207695"/>
                  </a:lnTo>
                  <a:lnTo>
                    <a:pt x="228904" y="209588"/>
                  </a:lnTo>
                  <a:lnTo>
                    <a:pt x="227977" y="211099"/>
                  </a:lnTo>
                  <a:lnTo>
                    <a:pt x="227063" y="212636"/>
                  </a:lnTo>
                  <a:lnTo>
                    <a:pt x="225399" y="213588"/>
                  </a:lnTo>
                  <a:lnTo>
                    <a:pt x="223596" y="213575"/>
                  </a:lnTo>
                  <a:lnTo>
                    <a:pt x="12293" y="213575"/>
                  </a:lnTo>
                  <a:lnTo>
                    <a:pt x="10490" y="213588"/>
                  </a:lnTo>
                  <a:lnTo>
                    <a:pt x="8826" y="212636"/>
                  </a:lnTo>
                  <a:lnTo>
                    <a:pt x="7912" y="211099"/>
                  </a:lnTo>
                  <a:lnTo>
                    <a:pt x="6985" y="209588"/>
                  </a:lnTo>
                  <a:lnTo>
                    <a:pt x="6946" y="207695"/>
                  </a:lnTo>
                  <a:lnTo>
                    <a:pt x="7797" y="206146"/>
                  </a:lnTo>
                  <a:lnTo>
                    <a:pt x="113461" y="9880"/>
                  </a:lnTo>
                  <a:lnTo>
                    <a:pt x="114338" y="8229"/>
                  </a:lnTo>
                  <a:lnTo>
                    <a:pt x="116065" y="7200"/>
                  </a:lnTo>
                  <a:lnTo>
                    <a:pt x="117944" y="7213"/>
                  </a:lnTo>
                  <a:close/>
                </a:path>
              </a:pathLst>
            </a:custGeom>
            <a:ln w="8940">
              <a:solidFill>
                <a:srgbClr val="000000"/>
              </a:solidFill>
            </a:ln>
          </p:spPr>
          <p:txBody>
            <a:bodyPr wrap="square" lIns="0" tIns="0" rIns="0" bIns="0" rtlCol="0"/>
            <a:lstStyle/>
            <a:p>
              <a:endParaRPr/>
            </a:p>
          </p:txBody>
        </p:sp>
        <p:sp>
          <p:nvSpPr>
            <p:cNvPr id="20" name="object 20"/>
            <p:cNvSpPr/>
            <p:nvPr/>
          </p:nvSpPr>
          <p:spPr>
            <a:xfrm>
              <a:off x="4879200" y="2884474"/>
              <a:ext cx="5715" cy="76200"/>
            </a:xfrm>
            <a:custGeom>
              <a:avLst/>
              <a:gdLst/>
              <a:ahLst/>
              <a:cxnLst/>
              <a:rect l="l" t="t" r="r" b="b"/>
              <a:pathLst>
                <a:path w="5714" h="76200">
                  <a:moveTo>
                    <a:pt x="0" y="0"/>
                  </a:moveTo>
                  <a:lnTo>
                    <a:pt x="5676" y="0"/>
                  </a:lnTo>
                  <a:lnTo>
                    <a:pt x="5676" y="75730"/>
                  </a:lnTo>
                  <a:lnTo>
                    <a:pt x="0" y="75730"/>
                  </a:lnTo>
                  <a:lnTo>
                    <a:pt x="0" y="0"/>
                  </a:lnTo>
                  <a:close/>
                </a:path>
              </a:pathLst>
            </a:custGeom>
            <a:ln w="8940">
              <a:solidFill>
                <a:srgbClr val="0D274D"/>
              </a:solidFill>
            </a:ln>
          </p:spPr>
          <p:txBody>
            <a:bodyPr wrap="square" lIns="0" tIns="0" rIns="0" bIns="0" rtlCol="0"/>
            <a:lstStyle/>
            <a:p>
              <a:endParaRPr/>
            </a:p>
          </p:txBody>
        </p:sp>
        <p:sp>
          <p:nvSpPr>
            <p:cNvPr id="21" name="object 21"/>
            <p:cNvSpPr/>
            <p:nvPr/>
          </p:nvSpPr>
          <p:spPr>
            <a:xfrm>
              <a:off x="4871591" y="2980085"/>
              <a:ext cx="20955" cy="20955"/>
            </a:xfrm>
            <a:custGeom>
              <a:avLst/>
              <a:gdLst/>
              <a:ahLst/>
              <a:cxnLst/>
              <a:rect l="l" t="t" r="r" b="b"/>
              <a:pathLst>
                <a:path w="20954" h="20955">
                  <a:moveTo>
                    <a:pt x="16167" y="0"/>
                  </a:moveTo>
                  <a:lnTo>
                    <a:pt x="4660" y="0"/>
                  </a:lnTo>
                  <a:lnTo>
                    <a:pt x="0" y="4660"/>
                  </a:lnTo>
                  <a:lnTo>
                    <a:pt x="12" y="16167"/>
                  </a:lnTo>
                  <a:lnTo>
                    <a:pt x="4673" y="20815"/>
                  </a:lnTo>
                  <a:lnTo>
                    <a:pt x="10413" y="20827"/>
                  </a:lnTo>
                  <a:lnTo>
                    <a:pt x="16179" y="20815"/>
                  </a:lnTo>
                  <a:lnTo>
                    <a:pt x="20827" y="16167"/>
                  </a:lnTo>
                  <a:lnTo>
                    <a:pt x="20827" y="15151"/>
                  </a:lnTo>
                  <a:lnTo>
                    <a:pt x="7797" y="15151"/>
                  </a:lnTo>
                  <a:lnTo>
                    <a:pt x="5676" y="13030"/>
                  </a:lnTo>
                  <a:lnTo>
                    <a:pt x="5689" y="7797"/>
                  </a:lnTo>
                  <a:lnTo>
                    <a:pt x="7797" y="5676"/>
                  </a:lnTo>
                  <a:lnTo>
                    <a:pt x="20827" y="5676"/>
                  </a:lnTo>
                  <a:lnTo>
                    <a:pt x="20827" y="4660"/>
                  </a:lnTo>
                  <a:lnTo>
                    <a:pt x="16167" y="0"/>
                  </a:lnTo>
                  <a:close/>
                </a:path>
                <a:path w="20954" h="20955">
                  <a:moveTo>
                    <a:pt x="20827" y="5676"/>
                  </a:moveTo>
                  <a:lnTo>
                    <a:pt x="13030" y="5676"/>
                  </a:lnTo>
                  <a:lnTo>
                    <a:pt x="15151" y="7797"/>
                  </a:lnTo>
                  <a:lnTo>
                    <a:pt x="15151" y="13030"/>
                  </a:lnTo>
                  <a:lnTo>
                    <a:pt x="13030" y="15151"/>
                  </a:lnTo>
                  <a:lnTo>
                    <a:pt x="20827" y="15151"/>
                  </a:lnTo>
                  <a:lnTo>
                    <a:pt x="20827" y="5676"/>
                  </a:lnTo>
                  <a:close/>
                </a:path>
              </a:pathLst>
            </a:custGeom>
            <a:solidFill>
              <a:srgbClr val="000000"/>
            </a:solidFill>
          </p:spPr>
          <p:txBody>
            <a:bodyPr wrap="square" lIns="0" tIns="0" rIns="0" bIns="0" rtlCol="0"/>
            <a:lstStyle/>
            <a:p>
              <a:endParaRPr/>
            </a:p>
          </p:txBody>
        </p:sp>
        <p:sp>
          <p:nvSpPr>
            <p:cNvPr id="22" name="object 22"/>
            <p:cNvSpPr/>
            <p:nvPr/>
          </p:nvSpPr>
          <p:spPr>
            <a:xfrm>
              <a:off x="4871591" y="2980085"/>
              <a:ext cx="20955" cy="20955"/>
            </a:xfrm>
            <a:custGeom>
              <a:avLst/>
              <a:gdLst/>
              <a:ahLst/>
              <a:cxnLst/>
              <a:rect l="l" t="t" r="r" b="b"/>
              <a:pathLst>
                <a:path w="20954" h="20955">
                  <a:moveTo>
                    <a:pt x="10413" y="20827"/>
                  </a:moveTo>
                  <a:lnTo>
                    <a:pt x="16167" y="20827"/>
                  </a:lnTo>
                  <a:lnTo>
                    <a:pt x="20827" y="16167"/>
                  </a:lnTo>
                  <a:lnTo>
                    <a:pt x="20827" y="10413"/>
                  </a:lnTo>
                  <a:lnTo>
                    <a:pt x="20827" y="4660"/>
                  </a:lnTo>
                  <a:lnTo>
                    <a:pt x="16167" y="0"/>
                  </a:lnTo>
                  <a:lnTo>
                    <a:pt x="10413" y="0"/>
                  </a:lnTo>
                  <a:lnTo>
                    <a:pt x="4660" y="0"/>
                  </a:lnTo>
                  <a:lnTo>
                    <a:pt x="0" y="4660"/>
                  </a:lnTo>
                  <a:lnTo>
                    <a:pt x="0" y="10413"/>
                  </a:lnTo>
                  <a:lnTo>
                    <a:pt x="12" y="16167"/>
                  </a:lnTo>
                  <a:lnTo>
                    <a:pt x="4673" y="20815"/>
                  </a:lnTo>
                  <a:lnTo>
                    <a:pt x="10413" y="20827"/>
                  </a:lnTo>
                  <a:close/>
                </a:path>
                <a:path w="20954" h="20955">
                  <a:moveTo>
                    <a:pt x="10413" y="5676"/>
                  </a:moveTo>
                  <a:lnTo>
                    <a:pt x="13030" y="5676"/>
                  </a:lnTo>
                  <a:lnTo>
                    <a:pt x="15151" y="7797"/>
                  </a:lnTo>
                  <a:lnTo>
                    <a:pt x="15151" y="10413"/>
                  </a:lnTo>
                  <a:lnTo>
                    <a:pt x="15151" y="13030"/>
                  </a:lnTo>
                  <a:lnTo>
                    <a:pt x="13030" y="15151"/>
                  </a:lnTo>
                  <a:lnTo>
                    <a:pt x="10413" y="15151"/>
                  </a:lnTo>
                  <a:lnTo>
                    <a:pt x="7797" y="15151"/>
                  </a:lnTo>
                  <a:lnTo>
                    <a:pt x="5676" y="13030"/>
                  </a:lnTo>
                  <a:lnTo>
                    <a:pt x="5676" y="10413"/>
                  </a:lnTo>
                  <a:lnTo>
                    <a:pt x="5689" y="7797"/>
                  </a:lnTo>
                  <a:lnTo>
                    <a:pt x="7797" y="5676"/>
                  </a:lnTo>
                  <a:lnTo>
                    <a:pt x="10413" y="5676"/>
                  </a:lnTo>
                  <a:close/>
                </a:path>
              </a:pathLst>
            </a:custGeom>
            <a:ln w="7823">
              <a:solidFill>
                <a:srgbClr val="000000"/>
              </a:solidFill>
            </a:ln>
          </p:spPr>
          <p:txBody>
            <a:bodyPr wrap="square" lIns="0" tIns="0" rIns="0" bIns="0" rtlCol="0"/>
            <a:lstStyle/>
            <a:p>
              <a:endParaRPr/>
            </a:p>
          </p:txBody>
        </p:sp>
        <p:sp>
          <p:nvSpPr>
            <p:cNvPr id="23" name="object 23"/>
            <p:cNvSpPr/>
            <p:nvPr/>
          </p:nvSpPr>
          <p:spPr>
            <a:xfrm>
              <a:off x="910424" y="7701469"/>
              <a:ext cx="3674745" cy="0"/>
            </a:xfrm>
            <a:custGeom>
              <a:avLst/>
              <a:gdLst/>
              <a:ahLst/>
              <a:cxnLst/>
              <a:rect l="l" t="t" r="r" b="b"/>
              <a:pathLst>
                <a:path w="3674745">
                  <a:moveTo>
                    <a:pt x="0" y="0"/>
                  </a:moveTo>
                  <a:lnTo>
                    <a:pt x="3674275" y="0"/>
                  </a:lnTo>
                </a:path>
              </a:pathLst>
            </a:custGeom>
            <a:ln w="3175">
              <a:solidFill>
                <a:srgbClr val="FFFFFF"/>
              </a:solidFill>
            </a:ln>
          </p:spPr>
          <p:txBody>
            <a:bodyPr wrap="square" lIns="0" tIns="0" rIns="0" bIns="0" rtlCol="0"/>
            <a:lstStyle/>
            <a:p>
              <a:endParaRPr/>
            </a:p>
          </p:txBody>
        </p:sp>
        <p:sp>
          <p:nvSpPr>
            <p:cNvPr id="24" name="object 24"/>
            <p:cNvSpPr/>
            <p:nvPr/>
          </p:nvSpPr>
          <p:spPr>
            <a:xfrm>
              <a:off x="915202" y="6966050"/>
              <a:ext cx="0" cy="1835150"/>
            </a:xfrm>
            <a:custGeom>
              <a:avLst/>
              <a:gdLst/>
              <a:ahLst/>
              <a:cxnLst/>
              <a:rect l="l" t="t" r="r" b="b"/>
              <a:pathLst>
                <a:path h="1835150">
                  <a:moveTo>
                    <a:pt x="0" y="1834832"/>
                  </a:moveTo>
                  <a:lnTo>
                    <a:pt x="0" y="0"/>
                  </a:lnTo>
                </a:path>
              </a:pathLst>
            </a:custGeom>
            <a:ln w="3175">
              <a:solidFill>
                <a:srgbClr val="FFFFFF"/>
              </a:solidFill>
            </a:ln>
          </p:spPr>
          <p:txBody>
            <a:bodyPr wrap="square" lIns="0" tIns="0" rIns="0" bIns="0" rtlCol="0"/>
            <a:lstStyle/>
            <a:p>
              <a:endParaRPr/>
            </a:p>
          </p:txBody>
        </p:sp>
        <p:sp>
          <p:nvSpPr>
            <p:cNvPr id="25" name="object 25"/>
            <p:cNvSpPr/>
            <p:nvPr/>
          </p:nvSpPr>
          <p:spPr>
            <a:xfrm>
              <a:off x="910424" y="8795451"/>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26" name="object 26"/>
            <p:cNvSpPr/>
            <p:nvPr/>
          </p:nvSpPr>
          <p:spPr>
            <a:xfrm>
              <a:off x="913491" y="8430790"/>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27" name="object 27"/>
            <p:cNvSpPr/>
            <p:nvPr/>
          </p:nvSpPr>
          <p:spPr>
            <a:xfrm>
              <a:off x="910424" y="8066129"/>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28" name="object 28"/>
            <p:cNvSpPr/>
            <p:nvPr/>
          </p:nvSpPr>
          <p:spPr>
            <a:xfrm>
              <a:off x="971739" y="7701469"/>
              <a:ext cx="0" cy="0"/>
            </a:xfrm>
            <a:custGeom>
              <a:avLst/>
              <a:gdLst/>
              <a:ahLst/>
              <a:cxnLst/>
              <a:rect l="l" t="t" r="r" b="b"/>
              <a:pathLst>
                <a:path>
                  <a:moveTo>
                    <a:pt x="0" y="0"/>
                  </a:moveTo>
                </a:path>
              </a:pathLst>
            </a:custGeom>
            <a:solidFill>
              <a:srgbClr val="6EBF4A"/>
            </a:solidFill>
          </p:spPr>
          <p:txBody>
            <a:bodyPr wrap="square" lIns="0" tIns="0" rIns="0" bIns="0" rtlCol="0"/>
            <a:lstStyle/>
            <a:p>
              <a:endParaRPr/>
            </a:p>
          </p:txBody>
        </p:sp>
        <p:sp>
          <p:nvSpPr>
            <p:cNvPr id="29" name="object 29"/>
            <p:cNvSpPr/>
            <p:nvPr/>
          </p:nvSpPr>
          <p:spPr>
            <a:xfrm>
              <a:off x="910424" y="7336807"/>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sp>
          <p:nvSpPr>
            <p:cNvPr id="30" name="object 30"/>
            <p:cNvSpPr/>
            <p:nvPr/>
          </p:nvSpPr>
          <p:spPr>
            <a:xfrm>
              <a:off x="913491" y="6972147"/>
              <a:ext cx="92075" cy="0"/>
            </a:xfrm>
            <a:custGeom>
              <a:avLst/>
              <a:gdLst/>
              <a:ahLst/>
              <a:cxnLst/>
              <a:rect l="l" t="t" r="r" b="b"/>
              <a:pathLst>
                <a:path w="92075">
                  <a:moveTo>
                    <a:pt x="0" y="0"/>
                  </a:moveTo>
                  <a:lnTo>
                    <a:pt x="91859" y="0"/>
                  </a:lnTo>
                </a:path>
              </a:pathLst>
            </a:custGeom>
            <a:ln w="3175">
              <a:solidFill>
                <a:srgbClr val="FFFFFF"/>
              </a:solidFill>
            </a:ln>
          </p:spPr>
          <p:txBody>
            <a:bodyPr wrap="square" lIns="0" tIns="0" rIns="0" bIns="0" rtlCol="0"/>
            <a:lstStyle/>
            <a:p>
              <a:endParaRPr/>
            </a:p>
          </p:txBody>
        </p:sp>
      </p:grpSp>
      <p:sp>
        <p:nvSpPr>
          <p:cNvPr id="31" name="object 31"/>
          <p:cNvSpPr txBox="1"/>
          <p:nvPr/>
        </p:nvSpPr>
        <p:spPr>
          <a:xfrm>
            <a:off x="855980" y="6176371"/>
            <a:ext cx="3487420" cy="366126"/>
          </a:xfrm>
          <a:prstGeom prst="rect">
            <a:avLst/>
          </a:prstGeom>
        </p:spPr>
        <p:txBody>
          <a:bodyPr vert="horz" wrap="square" lIns="0" tIns="57785" rIns="0" bIns="0" rtlCol="0">
            <a:spAutoFit/>
          </a:bodyPr>
          <a:lstStyle/>
          <a:p>
            <a:pPr marL="12700">
              <a:lnSpc>
                <a:spcPct val="100000"/>
              </a:lnSpc>
              <a:spcBef>
                <a:spcPts val="455"/>
              </a:spcBef>
            </a:pPr>
            <a:r>
              <a:rPr lang="en-US" sz="1000" b="1" spc="-10" dirty="0">
                <a:solidFill>
                  <a:srgbClr val="FFFFFF"/>
                </a:solidFill>
                <a:latin typeface="Calibri (Body)"/>
                <a:cs typeface="Microsoft Sans Serif"/>
              </a:rPr>
              <a:t>The Following table maps the module used to calculate the Risk Rating based on the Impact and Likelihood levels:</a:t>
            </a:r>
          </a:p>
        </p:txBody>
      </p:sp>
      <p:sp>
        <p:nvSpPr>
          <p:cNvPr id="56" name="object 56"/>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14</a:t>
            </a:fld>
            <a:endParaRPr spc="35" dirty="0"/>
          </a:p>
        </p:txBody>
      </p:sp>
      <p:sp>
        <p:nvSpPr>
          <p:cNvPr id="57" name="object 57"/>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8" name="object 10">
            <a:extLst>
              <a:ext uri="{FF2B5EF4-FFF2-40B4-BE49-F238E27FC236}">
                <a16:creationId xmlns:a16="http://schemas.microsoft.com/office/drawing/2014/main" id="{B2C90FF8-998D-EB67-7A15-A456F285FAC2}"/>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7. Appendices: </a:t>
            </a:r>
            <a:endParaRPr sz="1500" b="1" dirty="0">
              <a:solidFill>
                <a:srgbClr val="002060"/>
              </a:solidFill>
              <a:latin typeface="Lucida Sans Unicode"/>
              <a:cs typeface="Lucida Sans Unicode"/>
            </a:endParaRPr>
          </a:p>
        </p:txBody>
      </p:sp>
      <p:sp>
        <p:nvSpPr>
          <p:cNvPr id="59" name="object 2">
            <a:extLst>
              <a:ext uri="{FF2B5EF4-FFF2-40B4-BE49-F238E27FC236}">
                <a16:creationId xmlns:a16="http://schemas.microsoft.com/office/drawing/2014/main" id="{23F483DB-21C2-EEB0-6317-7085F506C238}"/>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graphicFrame>
        <p:nvGraphicFramePr>
          <p:cNvPr id="68" name="object 6">
            <a:extLst>
              <a:ext uri="{FF2B5EF4-FFF2-40B4-BE49-F238E27FC236}">
                <a16:creationId xmlns:a16="http://schemas.microsoft.com/office/drawing/2014/main" id="{26DE254A-37AD-A0CE-F961-4C31DB53805A}"/>
              </a:ext>
            </a:extLst>
          </p:cNvPr>
          <p:cNvGraphicFramePr>
            <a:graphicFrameLocks noGrp="1"/>
          </p:cNvGraphicFramePr>
          <p:nvPr/>
        </p:nvGraphicFramePr>
        <p:xfrm>
          <a:off x="1020209" y="6936412"/>
          <a:ext cx="2815589" cy="1993900"/>
        </p:xfrm>
        <a:graphic>
          <a:graphicData uri="http://schemas.openxmlformats.org/drawingml/2006/table">
            <a:tbl>
              <a:tblPr firstRow="1" bandRow="1">
                <a:tableStyleId>{2D5ABB26-0587-4C30-8999-92F81FD0307C}</a:tableStyleId>
              </a:tblPr>
              <a:tblGrid>
                <a:gridCol w="943610">
                  <a:extLst>
                    <a:ext uri="{9D8B030D-6E8A-4147-A177-3AD203B41FA5}">
                      <a16:colId xmlns:a16="http://schemas.microsoft.com/office/drawing/2014/main" val="20000"/>
                    </a:ext>
                  </a:extLst>
                </a:gridCol>
                <a:gridCol w="938529">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tblGrid>
              <a:tr h="508000">
                <a:tc>
                  <a:txBody>
                    <a:bodyPr/>
                    <a:lstStyle/>
                    <a:p>
                      <a:pPr>
                        <a:lnSpc>
                          <a:spcPct val="100000"/>
                        </a:lnSpc>
                        <a:spcBef>
                          <a:spcPts val="245"/>
                        </a:spcBef>
                      </a:pPr>
                      <a:endParaRPr sz="950" dirty="0">
                        <a:solidFill>
                          <a:schemeClr val="bg1"/>
                        </a:solidFill>
                        <a:latin typeface="Times New Roman"/>
                        <a:cs typeface="Times New Roman"/>
                      </a:endParaRPr>
                    </a:p>
                    <a:p>
                      <a:pPr marL="16510" algn="ctr">
                        <a:lnSpc>
                          <a:spcPct val="100000"/>
                        </a:lnSpc>
                      </a:pPr>
                      <a:r>
                        <a:rPr sz="950" b="1" spc="-10" dirty="0">
                          <a:solidFill>
                            <a:schemeClr val="bg1"/>
                          </a:solidFill>
                          <a:latin typeface="Arial"/>
                          <a:cs typeface="Arial"/>
                        </a:rPr>
                        <a:t>Minor</a:t>
                      </a:r>
                      <a:endParaRPr sz="950" dirty="0">
                        <a:solidFill>
                          <a:schemeClr val="bg1"/>
                        </a:solidFill>
                        <a:latin typeface="Arial"/>
                        <a:cs typeface="Arial"/>
                      </a:endParaRPr>
                    </a:p>
                  </a:txBody>
                  <a:tcPr marL="0" marR="0" marT="31115" marB="0">
                    <a:lnR w="12700">
                      <a:solidFill>
                        <a:srgbClr val="FFFFFF"/>
                      </a:solidFill>
                      <a:prstDash val="solid"/>
                    </a:lnR>
                    <a:lnB w="12700">
                      <a:solidFill>
                        <a:srgbClr val="FFFFFF"/>
                      </a:solidFill>
                      <a:prstDash val="solid"/>
                    </a:lnB>
                  </a:tcPr>
                </a:tc>
                <a:tc>
                  <a:txBody>
                    <a:bodyPr/>
                    <a:lstStyle/>
                    <a:p>
                      <a:pPr>
                        <a:lnSpc>
                          <a:spcPct val="100000"/>
                        </a:lnSpc>
                        <a:spcBef>
                          <a:spcPts val="245"/>
                        </a:spcBef>
                      </a:pPr>
                      <a:endParaRPr sz="950" dirty="0">
                        <a:solidFill>
                          <a:schemeClr val="bg1"/>
                        </a:solidFill>
                        <a:latin typeface="Times New Roman"/>
                        <a:cs typeface="Times New Roman"/>
                      </a:endParaRPr>
                    </a:p>
                    <a:p>
                      <a:pPr marL="16510" algn="ctr">
                        <a:lnSpc>
                          <a:spcPct val="100000"/>
                        </a:lnSpc>
                      </a:pPr>
                      <a:r>
                        <a:rPr sz="950" b="1" spc="-10" dirty="0">
                          <a:solidFill>
                            <a:schemeClr val="bg1"/>
                          </a:solidFill>
                          <a:latin typeface="Arial"/>
                          <a:cs typeface="Arial"/>
                        </a:rPr>
                        <a:t>Moderate</a:t>
                      </a:r>
                      <a:endParaRPr sz="950" dirty="0">
                        <a:solidFill>
                          <a:schemeClr val="bg1"/>
                        </a:solidFill>
                        <a:latin typeface="Arial"/>
                        <a:cs typeface="Arial"/>
                      </a:endParaRPr>
                    </a:p>
                  </a:txBody>
                  <a:tcPr marL="0" marR="0" marT="31115" marB="0">
                    <a:lnL w="12700">
                      <a:solidFill>
                        <a:srgbClr val="FFFFFF"/>
                      </a:solidFill>
                      <a:prstDash val="solid"/>
                    </a:lnL>
                    <a:lnR w="12700">
                      <a:solidFill>
                        <a:srgbClr val="FFFFFF"/>
                      </a:solidFill>
                      <a:prstDash val="solid"/>
                    </a:lnR>
                  </a:tcPr>
                </a:tc>
                <a:tc>
                  <a:txBody>
                    <a:bodyPr/>
                    <a:lstStyle/>
                    <a:p>
                      <a:pPr>
                        <a:lnSpc>
                          <a:spcPct val="100000"/>
                        </a:lnSpc>
                        <a:spcBef>
                          <a:spcPts val="245"/>
                        </a:spcBef>
                      </a:pPr>
                      <a:endParaRPr sz="950" dirty="0">
                        <a:solidFill>
                          <a:schemeClr val="bg1"/>
                        </a:solidFill>
                        <a:latin typeface="Times New Roman"/>
                        <a:cs typeface="Times New Roman"/>
                      </a:endParaRPr>
                    </a:p>
                    <a:p>
                      <a:pPr marL="27305" algn="ctr">
                        <a:lnSpc>
                          <a:spcPct val="100000"/>
                        </a:lnSpc>
                      </a:pPr>
                      <a:r>
                        <a:rPr sz="950" b="1" spc="-10" dirty="0">
                          <a:solidFill>
                            <a:schemeClr val="bg1"/>
                          </a:solidFill>
                          <a:latin typeface="Arial"/>
                          <a:cs typeface="Arial"/>
                        </a:rPr>
                        <a:t>Major</a:t>
                      </a:r>
                      <a:endParaRPr sz="950" dirty="0">
                        <a:solidFill>
                          <a:schemeClr val="bg1"/>
                        </a:solidFill>
                        <a:latin typeface="Arial"/>
                        <a:cs typeface="Arial"/>
                      </a:endParaRPr>
                    </a:p>
                  </a:txBody>
                  <a:tcPr marL="0" marR="0" marT="31115" marB="0">
                    <a:lnL w="12700">
                      <a:solidFill>
                        <a:srgbClr val="FFFFFF"/>
                      </a:solidFill>
                      <a:prstDash val="solid"/>
                    </a:lnL>
                  </a:tcPr>
                </a:tc>
                <a:extLst>
                  <a:ext uri="{0D108BD9-81ED-4DB2-BD59-A6C34878D82A}">
                    <a16:rowId xmlns:a16="http://schemas.microsoft.com/office/drawing/2014/main" val="10000"/>
                  </a:ext>
                </a:extLst>
              </a:tr>
              <a:tr h="497205">
                <a:tc>
                  <a:txBody>
                    <a:bodyPr/>
                    <a:lstStyle/>
                    <a:p>
                      <a:pPr>
                        <a:lnSpc>
                          <a:spcPct val="100000"/>
                        </a:lnSpc>
                        <a:spcBef>
                          <a:spcPts val="165"/>
                        </a:spcBef>
                      </a:pPr>
                      <a:endParaRPr sz="950" dirty="0">
                        <a:latin typeface="Times New Roman"/>
                        <a:cs typeface="Times New Roman"/>
                      </a:endParaRPr>
                    </a:p>
                    <a:p>
                      <a:pPr algn="ctr">
                        <a:lnSpc>
                          <a:spcPct val="100000"/>
                        </a:lnSpc>
                      </a:pPr>
                      <a:r>
                        <a:rPr sz="950" spc="-10" dirty="0">
                          <a:latin typeface="Arial MT"/>
                          <a:cs typeface="Arial MT"/>
                        </a:rPr>
                        <a:t>Medium</a:t>
                      </a:r>
                      <a:endParaRPr sz="950" dirty="0">
                        <a:latin typeface="Arial MT"/>
                        <a:cs typeface="Arial MT"/>
                      </a:endParaRPr>
                    </a:p>
                  </a:txBody>
                  <a:tcPr marL="0" marR="0" marT="20955" marB="0">
                    <a:lnR w="12700">
                      <a:solidFill>
                        <a:srgbClr val="FFFFFF"/>
                      </a:solidFill>
                      <a:prstDash val="solid"/>
                    </a:lnR>
                    <a:lnT w="12700">
                      <a:solidFill>
                        <a:srgbClr val="FFFFFF"/>
                      </a:solidFill>
                      <a:prstDash val="solid"/>
                    </a:lnT>
                    <a:solidFill>
                      <a:srgbClr val="FFC000"/>
                    </a:solidFill>
                  </a:tcPr>
                </a:tc>
                <a:tc>
                  <a:txBody>
                    <a:bodyPr/>
                    <a:lstStyle/>
                    <a:p>
                      <a:pPr>
                        <a:lnSpc>
                          <a:spcPct val="100000"/>
                        </a:lnSpc>
                        <a:spcBef>
                          <a:spcPts val="165"/>
                        </a:spcBef>
                      </a:pPr>
                      <a:endParaRPr sz="950" dirty="0">
                        <a:latin typeface="Times New Roman"/>
                        <a:cs typeface="Times New Roman"/>
                      </a:endParaRPr>
                    </a:p>
                    <a:p>
                      <a:pPr marR="2540" algn="ctr">
                        <a:lnSpc>
                          <a:spcPct val="100000"/>
                        </a:lnSpc>
                      </a:pPr>
                      <a:r>
                        <a:rPr sz="950" spc="-20" dirty="0">
                          <a:solidFill>
                            <a:srgbClr val="FFFFFF"/>
                          </a:solidFill>
                          <a:latin typeface="Arial MT"/>
                          <a:cs typeface="Arial MT"/>
                        </a:rPr>
                        <a:t>High</a:t>
                      </a:r>
                      <a:endParaRPr sz="950" dirty="0">
                        <a:latin typeface="Arial MT"/>
                        <a:cs typeface="Arial MT"/>
                      </a:endParaRPr>
                    </a:p>
                  </a:txBody>
                  <a:tcPr marL="0" marR="0" marT="20955" marB="0">
                    <a:lnL w="12700">
                      <a:solidFill>
                        <a:srgbClr val="FFFFFF"/>
                      </a:solidFill>
                      <a:prstDash val="solid"/>
                    </a:lnL>
                    <a:lnR w="12700">
                      <a:solidFill>
                        <a:srgbClr val="FFFFFF"/>
                      </a:solidFill>
                      <a:prstDash val="solid"/>
                    </a:lnR>
                    <a:solidFill>
                      <a:srgbClr val="C00000"/>
                    </a:solidFill>
                  </a:tcPr>
                </a:tc>
                <a:tc>
                  <a:txBody>
                    <a:bodyPr/>
                    <a:lstStyle/>
                    <a:p>
                      <a:pPr>
                        <a:lnSpc>
                          <a:spcPct val="100000"/>
                        </a:lnSpc>
                        <a:spcBef>
                          <a:spcPts val="165"/>
                        </a:spcBef>
                      </a:pPr>
                      <a:endParaRPr sz="950">
                        <a:latin typeface="Times New Roman"/>
                        <a:cs typeface="Times New Roman"/>
                      </a:endParaRPr>
                    </a:p>
                    <a:p>
                      <a:pPr algn="ctr">
                        <a:lnSpc>
                          <a:spcPct val="100000"/>
                        </a:lnSpc>
                      </a:pPr>
                      <a:r>
                        <a:rPr sz="950" spc="-20" dirty="0">
                          <a:solidFill>
                            <a:srgbClr val="FFFFFF"/>
                          </a:solidFill>
                          <a:latin typeface="Arial MT"/>
                          <a:cs typeface="Arial MT"/>
                        </a:rPr>
                        <a:t>High</a:t>
                      </a:r>
                      <a:endParaRPr sz="950">
                        <a:latin typeface="Arial MT"/>
                        <a:cs typeface="Arial MT"/>
                      </a:endParaRPr>
                    </a:p>
                  </a:txBody>
                  <a:tcPr marL="0" marR="0" marT="20955" marB="0">
                    <a:lnL w="12700">
                      <a:solidFill>
                        <a:srgbClr val="FFFFFF"/>
                      </a:solidFill>
                      <a:prstDash val="solid"/>
                    </a:lnL>
                    <a:solidFill>
                      <a:srgbClr val="C00000"/>
                    </a:solidFill>
                  </a:tcPr>
                </a:tc>
                <a:extLst>
                  <a:ext uri="{0D108BD9-81ED-4DB2-BD59-A6C34878D82A}">
                    <a16:rowId xmlns:a16="http://schemas.microsoft.com/office/drawing/2014/main" val="10001"/>
                  </a:ext>
                </a:extLst>
              </a:tr>
              <a:tr h="497205">
                <a:tc>
                  <a:txBody>
                    <a:bodyPr/>
                    <a:lstStyle/>
                    <a:p>
                      <a:pPr>
                        <a:lnSpc>
                          <a:spcPct val="100000"/>
                        </a:lnSpc>
                        <a:spcBef>
                          <a:spcPts val="165"/>
                        </a:spcBef>
                      </a:pPr>
                      <a:endParaRPr sz="950">
                        <a:latin typeface="Times New Roman"/>
                        <a:cs typeface="Times New Roman"/>
                      </a:endParaRPr>
                    </a:p>
                    <a:p>
                      <a:pPr algn="ctr">
                        <a:lnSpc>
                          <a:spcPct val="100000"/>
                        </a:lnSpc>
                      </a:pPr>
                      <a:r>
                        <a:rPr sz="950" spc="-25" dirty="0">
                          <a:solidFill>
                            <a:srgbClr val="FFFFFF"/>
                          </a:solidFill>
                          <a:latin typeface="Arial MT"/>
                          <a:cs typeface="Arial MT"/>
                        </a:rPr>
                        <a:t>Low</a:t>
                      </a:r>
                      <a:endParaRPr sz="950">
                        <a:latin typeface="Arial MT"/>
                        <a:cs typeface="Arial MT"/>
                      </a:endParaRPr>
                    </a:p>
                  </a:txBody>
                  <a:tcPr marL="0" marR="0" marT="20955" marB="0">
                    <a:lnR w="12700">
                      <a:solidFill>
                        <a:srgbClr val="FFFFFF"/>
                      </a:solidFill>
                      <a:prstDash val="solid"/>
                    </a:lnR>
                    <a:lnB w="12700">
                      <a:solidFill>
                        <a:srgbClr val="FFFFFF"/>
                      </a:solidFill>
                      <a:prstDash val="solid"/>
                    </a:lnB>
                    <a:solidFill>
                      <a:srgbClr val="92D300"/>
                    </a:solidFill>
                  </a:tcPr>
                </a:tc>
                <a:tc>
                  <a:txBody>
                    <a:bodyPr/>
                    <a:lstStyle/>
                    <a:p>
                      <a:pPr>
                        <a:lnSpc>
                          <a:spcPct val="100000"/>
                        </a:lnSpc>
                        <a:spcBef>
                          <a:spcPts val="165"/>
                        </a:spcBef>
                      </a:pPr>
                      <a:endParaRPr sz="950">
                        <a:latin typeface="Times New Roman"/>
                        <a:cs typeface="Times New Roman"/>
                      </a:endParaRPr>
                    </a:p>
                    <a:p>
                      <a:pPr marR="2540" algn="ctr">
                        <a:lnSpc>
                          <a:spcPct val="100000"/>
                        </a:lnSpc>
                      </a:pPr>
                      <a:r>
                        <a:rPr sz="950" spc="-10" dirty="0">
                          <a:latin typeface="Arial MT"/>
                          <a:cs typeface="Arial MT"/>
                        </a:rPr>
                        <a:t>Medium</a:t>
                      </a:r>
                      <a:endParaRPr sz="950">
                        <a:latin typeface="Arial MT"/>
                        <a:cs typeface="Arial MT"/>
                      </a:endParaRPr>
                    </a:p>
                  </a:txBody>
                  <a:tcPr marL="0" marR="0" marT="20955" marB="0">
                    <a:lnL w="12700">
                      <a:solidFill>
                        <a:srgbClr val="FFFFFF"/>
                      </a:solidFill>
                      <a:prstDash val="solid"/>
                    </a:lnL>
                    <a:lnR w="12700">
                      <a:solidFill>
                        <a:srgbClr val="FFFFFF"/>
                      </a:solidFill>
                      <a:prstDash val="solid"/>
                    </a:lnR>
                    <a:lnB w="12700">
                      <a:solidFill>
                        <a:srgbClr val="FFFFFF"/>
                      </a:solidFill>
                      <a:prstDash val="solid"/>
                    </a:lnB>
                    <a:solidFill>
                      <a:srgbClr val="FFC000"/>
                    </a:solidFill>
                  </a:tcPr>
                </a:tc>
                <a:tc>
                  <a:txBody>
                    <a:bodyPr/>
                    <a:lstStyle/>
                    <a:p>
                      <a:pPr>
                        <a:lnSpc>
                          <a:spcPct val="100000"/>
                        </a:lnSpc>
                        <a:spcBef>
                          <a:spcPts val="165"/>
                        </a:spcBef>
                      </a:pPr>
                      <a:endParaRPr sz="950">
                        <a:latin typeface="Times New Roman"/>
                        <a:cs typeface="Times New Roman"/>
                      </a:endParaRPr>
                    </a:p>
                    <a:p>
                      <a:pPr algn="ctr">
                        <a:lnSpc>
                          <a:spcPct val="100000"/>
                        </a:lnSpc>
                      </a:pPr>
                      <a:r>
                        <a:rPr sz="950" spc="-20" dirty="0">
                          <a:solidFill>
                            <a:srgbClr val="FFFFFF"/>
                          </a:solidFill>
                          <a:latin typeface="Arial MT"/>
                          <a:cs typeface="Arial MT"/>
                        </a:rPr>
                        <a:t>High</a:t>
                      </a:r>
                      <a:endParaRPr sz="950">
                        <a:latin typeface="Arial MT"/>
                        <a:cs typeface="Arial MT"/>
                      </a:endParaRPr>
                    </a:p>
                  </a:txBody>
                  <a:tcPr marL="0" marR="0" marT="20955" marB="0">
                    <a:lnL w="12700">
                      <a:solidFill>
                        <a:srgbClr val="FFFFFF"/>
                      </a:solidFill>
                      <a:prstDash val="solid"/>
                    </a:lnL>
                    <a:lnB w="12700">
                      <a:solidFill>
                        <a:srgbClr val="FFFFFF"/>
                      </a:solidFill>
                      <a:prstDash val="solid"/>
                    </a:lnB>
                    <a:solidFill>
                      <a:srgbClr val="C00000"/>
                    </a:solidFill>
                  </a:tcPr>
                </a:tc>
                <a:extLst>
                  <a:ext uri="{0D108BD9-81ED-4DB2-BD59-A6C34878D82A}">
                    <a16:rowId xmlns:a16="http://schemas.microsoft.com/office/drawing/2014/main" val="10002"/>
                  </a:ext>
                </a:extLst>
              </a:tr>
              <a:tr h="491490">
                <a:tc>
                  <a:txBody>
                    <a:bodyPr/>
                    <a:lstStyle/>
                    <a:p>
                      <a:pPr>
                        <a:lnSpc>
                          <a:spcPct val="100000"/>
                        </a:lnSpc>
                        <a:spcBef>
                          <a:spcPts val="165"/>
                        </a:spcBef>
                      </a:pPr>
                      <a:endParaRPr sz="950">
                        <a:latin typeface="Times New Roman"/>
                        <a:cs typeface="Times New Roman"/>
                      </a:endParaRPr>
                    </a:p>
                    <a:p>
                      <a:pPr algn="ctr">
                        <a:lnSpc>
                          <a:spcPct val="100000"/>
                        </a:lnSpc>
                      </a:pPr>
                      <a:r>
                        <a:rPr sz="950" spc="-25" dirty="0">
                          <a:solidFill>
                            <a:srgbClr val="FFFFFF"/>
                          </a:solidFill>
                          <a:latin typeface="Arial MT"/>
                          <a:cs typeface="Arial MT"/>
                        </a:rPr>
                        <a:t>Low</a:t>
                      </a:r>
                      <a:endParaRPr sz="950">
                        <a:latin typeface="Arial MT"/>
                        <a:cs typeface="Arial MT"/>
                      </a:endParaRPr>
                    </a:p>
                  </a:txBody>
                  <a:tcPr marL="0" marR="0" marT="20955" marB="0">
                    <a:lnR w="12700">
                      <a:solidFill>
                        <a:srgbClr val="FFFFFF"/>
                      </a:solidFill>
                      <a:prstDash val="solid"/>
                    </a:lnR>
                    <a:lnT w="12700">
                      <a:solidFill>
                        <a:srgbClr val="FFFFFF"/>
                      </a:solidFill>
                      <a:prstDash val="solid"/>
                    </a:lnT>
                    <a:solidFill>
                      <a:srgbClr val="92D300"/>
                    </a:solidFill>
                  </a:tcPr>
                </a:tc>
                <a:tc>
                  <a:txBody>
                    <a:bodyPr/>
                    <a:lstStyle/>
                    <a:p>
                      <a:pPr>
                        <a:lnSpc>
                          <a:spcPct val="100000"/>
                        </a:lnSpc>
                        <a:spcBef>
                          <a:spcPts val="165"/>
                        </a:spcBef>
                      </a:pPr>
                      <a:endParaRPr sz="950">
                        <a:latin typeface="Times New Roman"/>
                        <a:cs typeface="Times New Roman"/>
                      </a:endParaRPr>
                    </a:p>
                    <a:p>
                      <a:pPr marR="2540" algn="ctr">
                        <a:lnSpc>
                          <a:spcPct val="100000"/>
                        </a:lnSpc>
                      </a:pPr>
                      <a:r>
                        <a:rPr sz="950" spc="-25" dirty="0">
                          <a:solidFill>
                            <a:srgbClr val="FFFFFF"/>
                          </a:solidFill>
                          <a:latin typeface="Arial MT"/>
                          <a:cs typeface="Arial MT"/>
                        </a:rPr>
                        <a:t>Low</a:t>
                      </a:r>
                      <a:endParaRPr sz="950">
                        <a:latin typeface="Arial MT"/>
                        <a:cs typeface="Arial MT"/>
                      </a:endParaRPr>
                    </a:p>
                  </a:txBody>
                  <a:tcPr marL="0" marR="0" marT="20955" marB="0">
                    <a:lnL w="12700">
                      <a:solidFill>
                        <a:srgbClr val="FFFFFF"/>
                      </a:solidFill>
                      <a:prstDash val="solid"/>
                    </a:lnL>
                    <a:lnR w="12700">
                      <a:solidFill>
                        <a:srgbClr val="FFFFFF"/>
                      </a:solidFill>
                      <a:prstDash val="solid"/>
                    </a:lnR>
                    <a:lnT w="12700">
                      <a:solidFill>
                        <a:srgbClr val="FFFFFF"/>
                      </a:solidFill>
                      <a:prstDash val="solid"/>
                    </a:lnT>
                    <a:solidFill>
                      <a:srgbClr val="92D300"/>
                    </a:solidFill>
                  </a:tcPr>
                </a:tc>
                <a:tc>
                  <a:txBody>
                    <a:bodyPr/>
                    <a:lstStyle/>
                    <a:p>
                      <a:pPr>
                        <a:lnSpc>
                          <a:spcPct val="100000"/>
                        </a:lnSpc>
                        <a:spcBef>
                          <a:spcPts val="165"/>
                        </a:spcBef>
                      </a:pPr>
                      <a:endParaRPr sz="950" dirty="0">
                        <a:latin typeface="Times New Roman"/>
                        <a:cs typeface="Times New Roman"/>
                      </a:endParaRPr>
                    </a:p>
                    <a:p>
                      <a:pPr algn="ctr">
                        <a:lnSpc>
                          <a:spcPct val="100000"/>
                        </a:lnSpc>
                      </a:pPr>
                      <a:r>
                        <a:rPr sz="950" spc="-10" dirty="0">
                          <a:latin typeface="Arial MT"/>
                          <a:cs typeface="Arial MT"/>
                        </a:rPr>
                        <a:t>Medium</a:t>
                      </a:r>
                      <a:endParaRPr sz="950" dirty="0">
                        <a:latin typeface="Arial MT"/>
                        <a:cs typeface="Arial MT"/>
                      </a:endParaRPr>
                    </a:p>
                  </a:txBody>
                  <a:tcPr marL="0" marR="0" marT="20955" marB="0">
                    <a:lnL w="12700">
                      <a:solidFill>
                        <a:srgbClr val="FFFFFF"/>
                      </a:solidFill>
                      <a:prstDash val="solid"/>
                    </a:lnL>
                    <a:lnT w="12700">
                      <a:solidFill>
                        <a:srgbClr val="FFFFFF"/>
                      </a:solidFill>
                      <a:prstDash val="solid"/>
                    </a:lnT>
                    <a:solidFill>
                      <a:srgbClr val="FFC000"/>
                    </a:solidFill>
                  </a:tcPr>
                </a:tc>
                <a:extLst>
                  <a:ext uri="{0D108BD9-81ED-4DB2-BD59-A6C34878D82A}">
                    <a16:rowId xmlns:a16="http://schemas.microsoft.com/office/drawing/2014/main" val="10003"/>
                  </a:ext>
                </a:extLst>
              </a:tr>
            </a:tbl>
          </a:graphicData>
        </a:graphic>
      </p:graphicFrame>
      <p:sp>
        <p:nvSpPr>
          <p:cNvPr id="69" name="object 7">
            <a:extLst>
              <a:ext uri="{FF2B5EF4-FFF2-40B4-BE49-F238E27FC236}">
                <a16:creationId xmlns:a16="http://schemas.microsoft.com/office/drawing/2014/main" id="{9378CD2F-7B7C-C80C-B2D5-871AC00F23D6}"/>
              </a:ext>
            </a:extLst>
          </p:cNvPr>
          <p:cNvSpPr txBox="1"/>
          <p:nvPr/>
        </p:nvSpPr>
        <p:spPr>
          <a:xfrm>
            <a:off x="437287" y="7604917"/>
            <a:ext cx="541020" cy="1066831"/>
          </a:xfrm>
          <a:prstGeom prst="rect">
            <a:avLst/>
          </a:prstGeom>
        </p:spPr>
        <p:txBody>
          <a:bodyPr vert="horz" wrap="square" lIns="0" tIns="15240" rIns="0" bIns="0" rtlCol="0">
            <a:spAutoFit/>
          </a:bodyPr>
          <a:lstStyle/>
          <a:p>
            <a:pPr marL="12700">
              <a:lnSpc>
                <a:spcPct val="100000"/>
              </a:lnSpc>
              <a:spcBef>
                <a:spcPts val="120"/>
              </a:spcBef>
            </a:pPr>
            <a:r>
              <a:rPr sz="950" b="1" spc="-10" dirty="0">
                <a:solidFill>
                  <a:schemeClr val="bg1"/>
                </a:solidFill>
                <a:latin typeface="Arial"/>
                <a:cs typeface="Arial"/>
              </a:rPr>
              <a:t>Likely</a:t>
            </a:r>
            <a:endParaRPr sz="950" dirty="0">
              <a:solidFill>
                <a:schemeClr val="bg1"/>
              </a:solidFill>
              <a:latin typeface="Arial"/>
              <a:cs typeface="Arial"/>
            </a:endParaRPr>
          </a:p>
          <a:p>
            <a:pPr marL="12700" marR="5080">
              <a:lnSpc>
                <a:spcPct val="343400"/>
              </a:lnSpc>
            </a:pPr>
            <a:r>
              <a:rPr sz="950" b="1" spc="-10" dirty="0">
                <a:solidFill>
                  <a:schemeClr val="bg1"/>
                </a:solidFill>
                <a:latin typeface="Arial"/>
                <a:cs typeface="Arial"/>
              </a:rPr>
              <a:t>Possible </a:t>
            </a:r>
            <a:r>
              <a:rPr sz="950" b="1" spc="-20" dirty="0">
                <a:solidFill>
                  <a:schemeClr val="bg1"/>
                </a:solidFill>
                <a:latin typeface="Arial"/>
                <a:cs typeface="Arial"/>
              </a:rPr>
              <a:t>Rare</a:t>
            </a:r>
            <a:endParaRPr sz="950" dirty="0">
              <a:solidFill>
                <a:schemeClr val="bg1"/>
              </a:solidFill>
              <a:latin typeface="Arial"/>
              <a:cs typeface="Arial"/>
            </a:endParaRPr>
          </a:p>
        </p:txBody>
      </p:sp>
      <p:sp>
        <p:nvSpPr>
          <p:cNvPr id="70" name="object 8">
            <a:extLst>
              <a:ext uri="{FF2B5EF4-FFF2-40B4-BE49-F238E27FC236}">
                <a16:creationId xmlns:a16="http://schemas.microsoft.com/office/drawing/2014/main" id="{C133E12E-63DF-12C9-4A7F-1A4902D8B262}"/>
              </a:ext>
            </a:extLst>
          </p:cNvPr>
          <p:cNvSpPr txBox="1"/>
          <p:nvPr/>
        </p:nvSpPr>
        <p:spPr>
          <a:xfrm>
            <a:off x="2189821" y="6706752"/>
            <a:ext cx="429259" cy="161583"/>
          </a:xfrm>
          <a:prstGeom prst="rect">
            <a:avLst/>
          </a:prstGeom>
        </p:spPr>
        <p:txBody>
          <a:bodyPr vert="horz" wrap="square" lIns="0" tIns="15240" rIns="0" bIns="0" rtlCol="0">
            <a:spAutoFit/>
          </a:bodyPr>
          <a:lstStyle/>
          <a:p>
            <a:pPr marL="12700">
              <a:lnSpc>
                <a:spcPct val="100000"/>
              </a:lnSpc>
              <a:spcBef>
                <a:spcPts val="120"/>
              </a:spcBef>
            </a:pPr>
            <a:r>
              <a:rPr sz="950" b="1" spc="-10" dirty="0">
                <a:solidFill>
                  <a:schemeClr val="bg1"/>
                </a:solidFill>
                <a:latin typeface="Arial"/>
                <a:cs typeface="Arial"/>
              </a:rPr>
              <a:t>Impact</a:t>
            </a:r>
            <a:endParaRPr sz="950" dirty="0">
              <a:solidFill>
                <a:schemeClr val="bg1"/>
              </a:solidFill>
              <a:latin typeface="Arial"/>
              <a:cs typeface="Arial"/>
            </a:endParaRPr>
          </a:p>
        </p:txBody>
      </p:sp>
      <p:sp>
        <p:nvSpPr>
          <p:cNvPr id="71" name="object 9">
            <a:extLst>
              <a:ext uri="{FF2B5EF4-FFF2-40B4-BE49-F238E27FC236}">
                <a16:creationId xmlns:a16="http://schemas.microsoft.com/office/drawing/2014/main" id="{270F0603-6948-3738-08FD-59C910828D06}"/>
              </a:ext>
            </a:extLst>
          </p:cNvPr>
          <p:cNvSpPr txBox="1"/>
          <p:nvPr/>
        </p:nvSpPr>
        <p:spPr>
          <a:xfrm>
            <a:off x="173601" y="7664034"/>
            <a:ext cx="146194" cy="642620"/>
          </a:xfrm>
          <a:prstGeom prst="rect">
            <a:avLst/>
          </a:prstGeom>
        </p:spPr>
        <p:txBody>
          <a:bodyPr vert="vert270" wrap="square" lIns="0" tIns="5080" rIns="0" bIns="0" rtlCol="0">
            <a:spAutoFit/>
          </a:bodyPr>
          <a:lstStyle/>
          <a:p>
            <a:pPr marL="12700">
              <a:lnSpc>
                <a:spcPct val="100000"/>
              </a:lnSpc>
              <a:spcBef>
                <a:spcPts val="40"/>
              </a:spcBef>
            </a:pPr>
            <a:r>
              <a:rPr sz="950" b="1" spc="-10" dirty="0">
                <a:solidFill>
                  <a:schemeClr val="bg1"/>
                </a:solidFill>
                <a:latin typeface="Arial"/>
                <a:cs typeface="Arial"/>
              </a:rPr>
              <a:t>Likelihood</a:t>
            </a:r>
            <a:endParaRPr sz="950" dirty="0">
              <a:solidFill>
                <a:schemeClr val="bg1"/>
              </a:solidFill>
              <a:latin typeface="Arial"/>
              <a:cs typeface="Arial"/>
            </a:endParaRPr>
          </a:p>
        </p:txBody>
      </p:sp>
      <p:sp>
        <p:nvSpPr>
          <p:cNvPr id="72" name="object 10">
            <a:extLst>
              <a:ext uri="{FF2B5EF4-FFF2-40B4-BE49-F238E27FC236}">
                <a16:creationId xmlns:a16="http://schemas.microsoft.com/office/drawing/2014/main" id="{D0CE34DB-1BC3-0771-216F-17362E9DD2ED}"/>
              </a:ext>
            </a:extLst>
          </p:cNvPr>
          <p:cNvSpPr/>
          <p:nvPr/>
        </p:nvSpPr>
        <p:spPr>
          <a:xfrm>
            <a:off x="1023203" y="6902835"/>
            <a:ext cx="2819400" cy="0"/>
          </a:xfrm>
          <a:custGeom>
            <a:avLst/>
            <a:gdLst/>
            <a:ahLst/>
            <a:cxnLst/>
            <a:rect l="l" t="t" r="r" b="b"/>
            <a:pathLst>
              <a:path w="2819400">
                <a:moveTo>
                  <a:pt x="0" y="0"/>
                </a:moveTo>
                <a:lnTo>
                  <a:pt x="2818850" y="0"/>
                </a:lnTo>
              </a:path>
            </a:pathLst>
          </a:custGeom>
          <a:ln w="14798">
            <a:solidFill>
              <a:srgbClr val="002776"/>
            </a:solidFill>
          </a:ln>
        </p:spPr>
        <p:txBody>
          <a:bodyPr wrap="square" lIns="0" tIns="0" rIns="0" bIns="0" rtlCol="0"/>
          <a:lstStyle/>
          <a:p>
            <a:endParaRPr/>
          </a:p>
        </p:txBody>
      </p:sp>
      <p:sp>
        <p:nvSpPr>
          <p:cNvPr id="73" name="object 11">
            <a:extLst>
              <a:ext uri="{FF2B5EF4-FFF2-40B4-BE49-F238E27FC236}">
                <a16:creationId xmlns:a16="http://schemas.microsoft.com/office/drawing/2014/main" id="{7A81C500-286F-3F61-993F-A8FD9E0DB776}"/>
              </a:ext>
            </a:extLst>
          </p:cNvPr>
          <p:cNvSpPr/>
          <p:nvPr/>
        </p:nvSpPr>
        <p:spPr>
          <a:xfrm>
            <a:off x="374882" y="7013826"/>
            <a:ext cx="0" cy="1887220"/>
          </a:xfrm>
          <a:custGeom>
            <a:avLst/>
            <a:gdLst/>
            <a:ahLst/>
            <a:cxnLst/>
            <a:rect l="l" t="t" r="r" b="b"/>
            <a:pathLst>
              <a:path h="1887220">
                <a:moveTo>
                  <a:pt x="0" y="0"/>
                </a:moveTo>
                <a:lnTo>
                  <a:pt x="0" y="1886897"/>
                </a:lnTo>
              </a:path>
            </a:pathLst>
          </a:custGeom>
          <a:ln w="15033">
            <a:solidFill>
              <a:srgbClr val="002776"/>
            </a:solidFill>
          </a:ln>
        </p:spPr>
        <p:txBody>
          <a:bodyPr wrap="square" lIns="0" tIns="0" rIns="0" bIns="0" rtlCol="0"/>
          <a:lstStyle/>
          <a:p>
            <a:endParaRPr/>
          </a:p>
        </p:txBody>
      </p:sp>
      <p:graphicFrame>
        <p:nvGraphicFramePr>
          <p:cNvPr id="102" name="object 4">
            <a:extLst>
              <a:ext uri="{FF2B5EF4-FFF2-40B4-BE49-F238E27FC236}">
                <a16:creationId xmlns:a16="http://schemas.microsoft.com/office/drawing/2014/main" id="{11ADCF55-6F29-6799-871F-6BEB34EA6EA1}"/>
              </a:ext>
            </a:extLst>
          </p:cNvPr>
          <p:cNvGraphicFramePr>
            <a:graphicFrameLocks noGrp="1"/>
          </p:cNvGraphicFramePr>
          <p:nvPr/>
        </p:nvGraphicFramePr>
        <p:xfrm>
          <a:off x="990169" y="2069130"/>
          <a:ext cx="6075679" cy="274320"/>
        </p:xfrm>
        <a:graphic>
          <a:graphicData uri="http://schemas.openxmlformats.org/drawingml/2006/table">
            <a:tbl>
              <a:tblPr firstRow="1" bandRow="1">
                <a:tableStyleId>{2D5ABB26-0587-4C30-8999-92F81FD0307C}</a:tableStyleId>
              </a:tblPr>
              <a:tblGrid>
                <a:gridCol w="2759075">
                  <a:extLst>
                    <a:ext uri="{9D8B030D-6E8A-4147-A177-3AD203B41FA5}">
                      <a16:colId xmlns:a16="http://schemas.microsoft.com/office/drawing/2014/main" val="20000"/>
                    </a:ext>
                  </a:extLst>
                </a:gridCol>
                <a:gridCol w="692150">
                  <a:extLst>
                    <a:ext uri="{9D8B030D-6E8A-4147-A177-3AD203B41FA5}">
                      <a16:colId xmlns:a16="http://schemas.microsoft.com/office/drawing/2014/main" val="20001"/>
                    </a:ext>
                  </a:extLst>
                </a:gridCol>
                <a:gridCol w="2624454">
                  <a:extLst>
                    <a:ext uri="{9D8B030D-6E8A-4147-A177-3AD203B41FA5}">
                      <a16:colId xmlns:a16="http://schemas.microsoft.com/office/drawing/2014/main" val="20002"/>
                    </a:ext>
                  </a:extLst>
                </a:gridCol>
              </a:tblGrid>
              <a:tr h="274320">
                <a:tc>
                  <a:txBody>
                    <a:bodyPr/>
                    <a:lstStyle/>
                    <a:p>
                      <a:pPr marL="73025">
                        <a:lnSpc>
                          <a:spcPct val="100000"/>
                        </a:lnSpc>
                        <a:spcBef>
                          <a:spcPts val="340"/>
                        </a:spcBef>
                      </a:pPr>
                      <a:r>
                        <a:rPr sz="1100" b="1" spc="-10" dirty="0">
                          <a:solidFill>
                            <a:srgbClr val="FFFFFF"/>
                          </a:solidFill>
                          <a:latin typeface="Calibri"/>
                          <a:cs typeface="Calibri"/>
                        </a:rPr>
                        <a:t>Likelihood</a:t>
                      </a:r>
                      <a:endParaRPr sz="1100">
                        <a:latin typeface="Calibri"/>
                        <a:cs typeface="Calibri"/>
                      </a:endParaRPr>
                    </a:p>
                  </a:txBody>
                  <a:tcPr marL="0" marR="0" marT="43180"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solidFill>
                      <a:srgbClr val="44536A"/>
                    </a:solidFill>
                  </a:tcPr>
                </a:tc>
                <a:tc>
                  <a:txBody>
                    <a:bodyPr/>
                    <a:lstStyle/>
                    <a:p>
                      <a:pPr>
                        <a:lnSpc>
                          <a:spcPct val="100000"/>
                        </a:lnSpc>
                      </a:pPr>
                      <a:endParaRPr sz="1000">
                        <a:latin typeface="Times New Roman"/>
                        <a:cs typeface="Times New Roman"/>
                      </a:endParaRPr>
                    </a:p>
                  </a:txBody>
                  <a:tcPr marL="0" marR="0" marT="0" marB="0">
                    <a:lnL w="6350">
                      <a:solidFill>
                        <a:srgbClr val="5B9BD4"/>
                      </a:solidFill>
                      <a:prstDash val="solid"/>
                    </a:lnL>
                    <a:lnR w="6350">
                      <a:solidFill>
                        <a:srgbClr val="5B9BD4"/>
                      </a:solidFill>
                      <a:prstDash val="solid"/>
                    </a:lnR>
                  </a:tcPr>
                </a:tc>
                <a:tc>
                  <a:txBody>
                    <a:bodyPr/>
                    <a:lstStyle/>
                    <a:p>
                      <a:pPr marL="73025">
                        <a:lnSpc>
                          <a:spcPct val="100000"/>
                        </a:lnSpc>
                        <a:spcBef>
                          <a:spcPts val="340"/>
                        </a:spcBef>
                      </a:pPr>
                      <a:r>
                        <a:rPr sz="1100" b="1" spc="-10" dirty="0">
                          <a:solidFill>
                            <a:srgbClr val="FFFFFF"/>
                          </a:solidFill>
                          <a:latin typeface="Calibri"/>
                          <a:cs typeface="Calibri"/>
                        </a:rPr>
                        <a:t>Impact</a:t>
                      </a:r>
                      <a:endParaRPr sz="1100" dirty="0">
                        <a:latin typeface="Calibri"/>
                        <a:cs typeface="Calibri"/>
                      </a:endParaRPr>
                    </a:p>
                  </a:txBody>
                  <a:tcPr marL="0" marR="0" marT="43180" marB="0">
                    <a:lnL w="6350">
                      <a:solidFill>
                        <a:srgbClr val="5B9BD4"/>
                      </a:solidFill>
                      <a:prstDash val="solid"/>
                    </a:lnL>
                    <a:lnR w="6350">
                      <a:solidFill>
                        <a:srgbClr val="5B9BD4"/>
                      </a:solidFill>
                      <a:prstDash val="solid"/>
                    </a:lnR>
                    <a:lnT w="6350">
                      <a:solidFill>
                        <a:srgbClr val="5B9BD4"/>
                      </a:solidFill>
                      <a:prstDash val="solid"/>
                    </a:lnT>
                    <a:lnB w="6350">
                      <a:solidFill>
                        <a:srgbClr val="5B9BD4"/>
                      </a:solidFill>
                      <a:prstDash val="solid"/>
                    </a:lnB>
                    <a:solidFill>
                      <a:srgbClr val="44536A"/>
                    </a:solidFill>
                  </a:tcPr>
                </a:tc>
                <a:extLst>
                  <a:ext uri="{0D108BD9-81ED-4DB2-BD59-A6C34878D82A}">
                    <a16:rowId xmlns:a16="http://schemas.microsoft.com/office/drawing/2014/main" val="10000"/>
                  </a:ext>
                </a:extLst>
              </a:tr>
            </a:tbl>
          </a:graphicData>
        </a:graphic>
      </p:graphicFrame>
      <p:sp>
        <p:nvSpPr>
          <p:cNvPr id="103" name="object 5">
            <a:extLst>
              <a:ext uri="{FF2B5EF4-FFF2-40B4-BE49-F238E27FC236}">
                <a16:creationId xmlns:a16="http://schemas.microsoft.com/office/drawing/2014/main" id="{844485BA-6CF7-9062-6764-2A68D98DAD5B}"/>
              </a:ext>
            </a:extLst>
          </p:cNvPr>
          <p:cNvSpPr txBox="1"/>
          <p:nvPr/>
        </p:nvSpPr>
        <p:spPr>
          <a:xfrm>
            <a:off x="982041" y="2577638"/>
            <a:ext cx="316865"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336600"/>
                </a:solidFill>
                <a:latin typeface="Calibri"/>
                <a:cs typeface="Calibri"/>
              </a:rPr>
              <a:t>Rare</a:t>
            </a:r>
            <a:endParaRPr sz="1200">
              <a:latin typeface="Calibri"/>
              <a:cs typeface="Calibri"/>
            </a:endParaRPr>
          </a:p>
        </p:txBody>
      </p:sp>
      <p:sp>
        <p:nvSpPr>
          <p:cNvPr id="104" name="object 6">
            <a:extLst>
              <a:ext uri="{FF2B5EF4-FFF2-40B4-BE49-F238E27FC236}">
                <a16:creationId xmlns:a16="http://schemas.microsoft.com/office/drawing/2014/main" id="{01EC90DA-D267-115C-A2BE-7C2943A1D221}"/>
              </a:ext>
            </a:extLst>
          </p:cNvPr>
          <p:cNvSpPr txBox="1"/>
          <p:nvPr/>
        </p:nvSpPr>
        <p:spPr>
          <a:xfrm>
            <a:off x="4443630" y="2577638"/>
            <a:ext cx="414655" cy="208279"/>
          </a:xfrm>
          <a:prstGeom prst="rect">
            <a:avLst/>
          </a:prstGeom>
        </p:spPr>
        <p:txBody>
          <a:bodyPr vert="horz" wrap="square" lIns="0" tIns="12700" rIns="0" bIns="0" rtlCol="0">
            <a:spAutoFit/>
          </a:bodyPr>
          <a:lstStyle/>
          <a:p>
            <a:pPr marL="12700">
              <a:lnSpc>
                <a:spcPct val="100000"/>
              </a:lnSpc>
              <a:spcBef>
                <a:spcPts val="100"/>
              </a:spcBef>
            </a:pPr>
            <a:r>
              <a:rPr sz="1200" b="1" spc="-20" dirty="0">
                <a:solidFill>
                  <a:srgbClr val="336600"/>
                </a:solidFill>
                <a:latin typeface="Calibri"/>
                <a:cs typeface="Calibri"/>
              </a:rPr>
              <a:t>Minor</a:t>
            </a:r>
            <a:endParaRPr sz="1200">
              <a:latin typeface="Calibri"/>
              <a:cs typeface="Calibri"/>
            </a:endParaRPr>
          </a:p>
        </p:txBody>
      </p:sp>
      <p:sp>
        <p:nvSpPr>
          <p:cNvPr id="105" name="object 7">
            <a:extLst>
              <a:ext uri="{FF2B5EF4-FFF2-40B4-BE49-F238E27FC236}">
                <a16:creationId xmlns:a16="http://schemas.microsoft.com/office/drawing/2014/main" id="{71DE3DE2-4457-CB96-2014-4AE31BA034AA}"/>
              </a:ext>
            </a:extLst>
          </p:cNvPr>
          <p:cNvSpPr/>
          <p:nvPr/>
        </p:nvSpPr>
        <p:spPr>
          <a:xfrm>
            <a:off x="994741" y="2533950"/>
            <a:ext cx="2748280" cy="18415"/>
          </a:xfrm>
          <a:custGeom>
            <a:avLst/>
            <a:gdLst/>
            <a:ahLst/>
            <a:cxnLst/>
            <a:rect l="l" t="t" r="r" b="b"/>
            <a:pathLst>
              <a:path w="2748279" h="18414">
                <a:moveTo>
                  <a:pt x="2748026" y="0"/>
                </a:moveTo>
                <a:lnTo>
                  <a:pt x="0" y="0"/>
                </a:lnTo>
                <a:lnTo>
                  <a:pt x="0" y="18288"/>
                </a:lnTo>
                <a:lnTo>
                  <a:pt x="2748026" y="18288"/>
                </a:lnTo>
                <a:lnTo>
                  <a:pt x="2748026" y="0"/>
                </a:lnTo>
                <a:close/>
              </a:path>
            </a:pathLst>
          </a:custGeom>
          <a:solidFill>
            <a:srgbClr val="FFC000"/>
          </a:solidFill>
        </p:spPr>
        <p:txBody>
          <a:bodyPr wrap="square" lIns="0" tIns="0" rIns="0" bIns="0" rtlCol="0"/>
          <a:lstStyle/>
          <a:p>
            <a:endParaRPr/>
          </a:p>
        </p:txBody>
      </p:sp>
      <p:sp>
        <p:nvSpPr>
          <p:cNvPr id="106" name="object 8">
            <a:extLst>
              <a:ext uri="{FF2B5EF4-FFF2-40B4-BE49-F238E27FC236}">
                <a16:creationId xmlns:a16="http://schemas.microsoft.com/office/drawing/2014/main" id="{1C377C4A-1406-E3B2-041D-D3B82CBC6082}"/>
              </a:ext>
            </a:extLst>
          </p:cNvPr>
          <p:cNvSpPr/>
          <p:nvPr/>
        </p:nvSpPr>
        <p:spPr>
          <a:xfrm>
            <a:off x="4445661" y="2533950"/>
            <a:ext cx="2625090" cy="18415"/>
          </a:xfrm>
          <a:custGeom>
            <a:avLst/>
            <a:gdLst/>
            <a:ahLst/>
            <a:cxnLst/>
            <a:rect l="l" t="t" r="r" b="b"/>
            <a:pathLst>
              <a:path w="2625090" h="18414">
                <a:moveTo>
                  <a:pt x="2624581" y="0"/>
                </a:moveTo>
                <a:lnTo>
                  <a:pt x="0" y="0"/>
                </a:lnTo>
                <a:lnTo>
                  <a:pt x="0" y="18288"/>
                </a:lnTo>
                <a:lnTo>
                  <a:pt x="2624581" y="18288"/>
                </a:lnTo>
                <a:lnTo>
                  <a:pt x="2624581" y="0"/>
                </a:lnTo>
                <a:close/>
              </a:path>
            </a:pathLst>
          </a:custGeom>
          <a:solidFill>
            <a:srgbClr val="FFC000"/>
          </a:solidFill>
        </p:spPr>
        <p:txBody>
          <a:bodyPr wrap="square" lIns="0" tIns="0" rIns="0" bIns="0" rtlCol="0"/>
          <a:lstStyle/>
          <a:p>
            <a:endParaRPr/>
          </a:p>
        </p:txBody>
      </p:sp>
      <p:sp>
        <p:nvSpPr>
          <p:cNvPr id="107" name="object 9">
            <a:extLst>
              <a:ext uri="{FF2B5EF4-FFF2-40B4-BE49-F238E27FC236}">
                <a16:creationId xmlns:a16="http://schemas.microsoft.com/office/drawing/2014/main" id="{6F8D4265-FA24-CAD0-07CD-0EA2950D0D57}"/>
              </a:ext>
            </a:extLst>
          </p:cNvPr>
          <p:cNvSpPr txBox="1"/>
          <p:nvPr/>
        </p:nvSpPr>
        <p:spPr>
          <a:xfrm>
            <a:off x="982041" y="2874819"/>
            <a:ext cx="2783840" cy="394335"/>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The</a:t>
            </a:r>
            <a:r>
              <a:rPr sz="1200" spc="-50" dirty="0">
                <a:latin typeface="Calibri"/>
                <a:cs typeface="Calibri"/>
              </a:rPr>
              <a:t> </a:t>
            </a:r>
            <a:r>
              <a:rPr sz="1200" dirty="0">
                <a:latin typeface="Calibri"/>
                <a:cs typeface="Calibri"/>
              </a:rPr>
              <a:t>event</a:t>
            </a:r>
            <a:r>
              <a:rPr sz="1200" spc="-45" dirty="0">
                <a:latin typeface="Calibri"/>
                <a:cs typeface="Calibri"/>
              </a:rPr>
              <a:t> </a:t>
            </a:r>
            <a:r>
              <a:rPr sz="1200" dirty="0">
                <a:latin typeface="Calibri"/>
                <a:cs typeface="Calibri"/>
              </a:rPr>
              <a:t>may</a:t>
            </a:r>
            <a:r>
              <a:rPr sz="1200" spc="-55" dirty="0">
                <a:latin typeface="Calibri"/>
                <a:cs typeface="Calibri"/>
              </a:rPr>
              <a:t> </a:t>
            </a:r>
            <a:r>
              <a:rPr sz="1200" spc="-10" dirty="0">
                <a:latin typeface="Calibri"/>
                <a:cs typeface="Calibri"/>
              </a:rPr>
              <a:t>occur</a:t>
            </a:r>
            <a:r>
              <a:rPr sz="1200" spc="-45" dirty="0">
                <a:latin typeface="Calibri"/>
                <a:cs typeface="Calibri"/>
              </a:rPr>
              <a:t> </a:t>
            </a:r>
            <a:r>
              <a:rPr sz="1200" dirty="0">
                <a:latin typeface="Calibri"/>
                <a:cs typeface="Calibri"/>
              </a:rPr>
              <a:t>and</a:t>
            </a:r>
            <a:r>
              <a:rPr sz="1200" spc="-45" dirty="0">
                <a:latin typeface="Calibri"/>
                <a:cs typeface="Calibri"/>
              </a:rPr>
              <a:t> </a:t>
            </a:r>
            <a:r>
              <a:rPr sz="1200" spc="-10" dirty="0">
                <a:latin typeface="Calibri"/>
                <a:cs typeface="Calibri"/>
              </a:rPr>
              <a:t>the</a:t>
            </a:r>
            <a:r>
              <a:rPr sz="1200" spc="-45" dirty="0">
                <a:latin typeface="Calibri"/>
                <a:cs typeface="Calibri"/>
              </a:rPr>
              <a:t> </a:t>
            </a:r>
            <a:r>
              <a:rPr sz="1200" spc="-10" dirty="0">
                <a:latin typeface="Calibri"/>
                <a:cs typeface="Calibri"/>
              </a:rPr>
              <a:t>chances</a:t>
            </a:r>
            <a:r>
              <a:rPr sz="1200" spc="-50" dirty="0">
                <a:latin typeface="Calibri"/>
                <a:cs typeface="Calibri"/>
              </a:rPr>
              <a:t> </a:t>
            </a:r>
            <a:r>
              <a:rPr sz="1200" dirty="0">
                <a:latin typeface="Calibri"/>
                <a:cs typeface="Calibri"/>
              </a:rPr>
              <a:t>of</a:t>
            </a:r>
            <a:r>
              <a:rPr sz="1200" spc="-30" dirty="0">
                <a:latin typeface="Calibri"/>
                <a:cs typeface="Calibri"/>
              </a:rPr>
              <a:t> </a:t>
            </a:r>
            <a:r>
              <a:rPr sz="1200" spc="-20" dirty="0">
                <a:latin typeface="Calibri"/>
                <a:cs typeface="Calibri"/>
              </a:rPr>
              <a:t>such </a:t>
            </a:r>
            <a:r>
              <a:rPr sz="1200" dirty="0">
                <a:latin typeface="Calibri"/>
                <a:cs typeface="Calibri"/>
              </a:rPr>
              <a:t>occurrence</a:t>
            </a:r>
            <a:r>
              <a:rPr sz="1200" spc="-15" dirty="0">
                <a:latin typeface="Calibri"/>
                <a:cs typeface="Calibri"/>
              </a:rPr>
              <a:t> </a:t>
            </a:r>
            <a:r>
              <a:rPr sz="1200" dirty="0">
                <a:latin typeface="Calibri"/>
                <a:cs typeface="Calibri"/>
              </a:rPr>
              <a:t>could</a:t>
            </a:r>
            <a:r>
              <a:rPr sz="1200" spc="-25" dirty="0">
                <a:latin typeface="Calibri"/>
                <a:cs typeface="Calibri"/>
              </a:rPr>
              <a:t> </a:t>
            </a:r>
            <a:r>
              <a:rPr sz="1200" dirty="0">
                <a:latin typeface="Calibri"/>
                <a:cs typeface="Calibri"/>
              </a:rPr>
              <a:t>be</a:t>
            </a:r>
            <a:r>
              <a:rPr sz="1200" spc="-30" dirty="0">
                <a:latin typeface="Calibri"/>
                <a:cs typeface="Calibri"/>
              </a:rPr>
              <a:t> </a:t>
            </a:r>
            <a:r>
              <a:rPr sz="1200" dirty="0">
                <a:latin typeface="Calibri"/>
                <a:cs typeface="Calibri"/>
              </a:rPr>
              <a:t>0%</a:t>
            </a:r>
            <a:r>
              <a:rPr sz="1200" spc="-30" dirty="0">
                <a:latin typeface="Calibri"/>
                <a:cs typeface="Calibri"/>
              </a:rPr>
              <a:t> </a:t>
            </a:r>
            <a:r>
              <a:rPr sz="1200" dirty="0">
                <a:latin typeface="Calibri"/>
                <a:cs typeface="Calibri"/>
              </a:rPr>
              <a:t>to</a:t>
            </a:r>
            <a:r>
              <a:rPr sz="1200" spc="-15" dirty="0">
                <a:latin typeface="Calibri"/>
                <a:cs typeface="Calibri"/>
              </a:rPr>
              <a:t> </a:t>
            </a:r>
            <a:r>
              <a:rPr sz="1200" spc="-20" dirty="0">
                <a:latin typeface="Calibri"/>
                <a:cs typeface="Calibri"/>
              </a:rPr>
              <a:t>25%.</a:t>
            </a:r>
            <a:endParaRPr sz="1200">
              <a:latin typeface="Calibri"/>
              <a:cs typeface="Calibri"/>
            </a:endParaRPr>
          </a:p>
        </p:txBody>
      </p:sp>
      <p:sp>
        <p:nvSpPr>
          <p:cNvPr id="108" name="object 10">
            <a:extLst>
              <a:ext uri="{FF2B5EF4-FFF2-40B4-BE49-F238E27FC236}">
                <a16:creationId xmlns:a16="http://schemas.microsoft.com/office/drawing/2014/main" id="{6BDC63D8-9496-9E64-3DC4-6C40CFE7A9C5}"/>
              </a:ext>
            </a:extLst>
          </p:cNvPr>
          <p:cNvSpPr txBox="1"/>
          <p:nvPr/>
        </p:nvSpPr>
        <p:spPr>
          <a:xfrm>
            <a:off x="4443630" y="2874819"/>
            <a:ext cx="2299335" cy="394335"/>
          </a:xfrm>
          <a:prstGeom prst="rect">
            <a:avLst/>
          </a:prstGeom>
        </p:spPr>
        <p:txBody>
          <a:bodyPr vert="horz" wrap="square" lIns="0" tIns="9525" rIns="0" bIns="0" rtlCol="0">
            <a:spAutoFit/>
          </a:bodyPr>
          <a:lstStyle/>
          <a:p>
            <a:pPr marL="12700" marR="5080">
              <a:lnSpc>
                <a:spcPct val="101699"/>
              </a:lnSpc>
              <a:spcBef>
                <a:spcPts val="75"/>
              </a:spcBef>
            </a:pPr>
            <a:r>
              <a:rPr sz="1200" dirty="0">
                <a:latin typeface="Calibri"/>
                <a:cs typeface="Calibri"/>
              </a:rPr>
              <a:t>No</a:t>
            </a:r>
            <a:r>
              <a:rPr sz="1200" spc="-25" dirty="0">
                <a:latin typeface="Calibri"/>
                <a:cs typeface="Calibri"/>
              </a:rPr>
              <a:t> </a:t>
            </a:r>
            <a:r>
              <a:rPr sz="1200" dirty="0">
                <a:latin typeface="Calibri"/>
                <a:cs typeface="Calibri"/>
              </a:rPr>
              <a:t>impact</a:t>
            </a:r>
            <a:r>
              <a:rPr sz="1200" spc="-30" dirty="0">
                <a:latin typeface="Calibri"/>
                <a:cs typeface="Calibri"/>
              </a:rPr>
              <a:t> </a:t>
            </a:r>
            <a:r>
              <a:rPr sz="1200" dirty="0">
                <a:latin typeface="Calibri"/>
                <a:cs typeface="Calibri"/>
              </a:rPr>
              <a:t>on</a:t>
            </a:r>
            <a:r>
              <a:rPr sz="1200" spc="-30" dirty="0">
                <a:latin typeface="Calibri"/>
                <a:cs typeface="Calibri"/>
              </a:rPr>
              <a:t> </a:t>
            </a:r>
            <a:r>
              <a:rPr sz="1200" dirty="0">
                <a:latin typeface="Calibri"/>
                <a:cs typeface="Calibri"/>
              </a:rPr>
              <a:t>business</a:t>
            </a:r>
            <a:r>
              <a:rPr sz="1200" spc="-35" dirty="0">
                <a:latin typeface="Calibri"/>
                <a:cs typeface="Calibri"/>
              </a:rPr>
              <a:t> </a:t>
            </a:r>
            <a:r>
              <a:rPr sz="1200" spc="-10" dirty="0">
                <a:latin typeface="Calibri"/>
                <a:cs typeface="Calibri"/>
              </a:rPr>
              <a:t>performance. </a:t>
            </a:r>
            <a:r>
              <a:rPr sz="1200" dirty="0">
                <a:latin typeface="Calibri"/>
                <a:cs typeface="Calibri"/>
              </a:rPr>
              <a:t>No</a:t>
            </a:r>
            <a:r>
              <a:rPr sz="1200" spc="-20" dirty="0">
                <a:latin typeface="Calibri"/>
                <a:cs typeface="Calibri"/>
              </a:rPr>
              <a:t> </a:t>
            </a:r>
            <a:r>
              <a:rPr sz="1200" dirty="0">
                <a:latin typeface="Calibri"/>
                <a:cs typeface="Calibri"/>
              </a:rPr>
              <a:t>impact</a:t>
            </a:r>
            <a:r>
              <a:rPr sz="1200" spc="-25" dirty="0">
                <a:latin typeface="Calibri"/>
                <a:cs typeface="Calibri"/>
              </a:rPr>
              <a:t> </a:t>
            </a:r>
            <a:r>
              <a:rPr sz="1200" dirty="0">
                <a:latin typeface="Calibri"/>
                <a:cs typeface="Calibri"/>
              </a:rPr>
              <a:t>on</a:t>
            </a:r>
            <a:r>
              <a:rPr sz="1200" spc="-25" dirty="0">
                <a:latin typeface="Calibri"/>
                <a:cs typeface="Calibri"/>
              </a:rPr>
              <a:t> </a:t>
            </a:r>
            <a:r>
              <a:rPr sz="1200" spc="-10" dirty="0">
                <a:latin typeface="Calibri"/>
                <a:cs typeface="Calibri"/>
              </a:rPr>
              <a:t>reputation</a:t>
            </a:r>
            <a:endParaRPr sz="1200">
              <a:latin typeface="Calibri"/>
              <a:cs typeface="Calibri"/>
            </a:endParaRPr>
          </a:p>
        </p:txBody>
      </p:sp>
      <p:sp>
        <p:nvSpPr>
          <p:cNvPr id="109" name="object 11">
            <a:extLst>
              <a:ext uri="{FF2B5EF4-FFF2-40B4-BE49-F238E27FC236}">
                <a16:creationId xmlns:a16="http://schemas.microsoft.com/office/drawing/2014/main" id="{52519719-3501-351C-2F3E-FBD3F5778729}"/>
              </a:ext>
            </a:extLst>
          </p:cNvPr>
          <p:cNvSpPr/>
          <p:nvPr/>
        </p:nvSpPr>
        <p:spPr>
          <a:xfrm>
            <a:off x="994741" y="2829607"/>
            <a:ext cx="2748280" cy="18415"/>
          </a:xfrm>
          <a:custGeom>
            <a:avLst/>
            <a:gdLst/>
            <a:ahLst/>
            <a:cxnLst/>
            <a:rect l="l" t="t" r="r" b="b"/>
            <a:pathLst>
              <a:path w="2748279" h="18414">
                <a:moveTo>
                  <a:pt x="2748026" y="0"/>
                </a:moveTo>
                <a:lnTo>
                  <a:pt x="0" y="0"/>
                </a:lnTo>
                <a:lnTo>
                  <a:pt x="0" y="18288"/>
                </a:lnTo>
                <a:lnTo>
                  <a:pt x="2748026" y="18288"/>
                </a:lnTo>
                <a:lnTo>
                  <a:pt x="2748026" y="0"/>
                </a:lnTo>
                <a:close/>
              </a:path>
            </a:pathLst>
          </a:custGeom>
          <a:solidFill>
            <a:srgbClr val="FFC000"/>
          </a:solidFill>
        </p:spPr>
        <p:txBody>
          <a:bodyPr wrap="square" lIns="0" tIns="0" rIns="0" bIns="0" rtlCol="0"/>
          <a:lstStyle/>
          <a:p>
            <a:endParaRPr/>
          </a:p>
        </p:txBody>
      </p:sp>
      <p:sp>
        <p:nvSpPr>
          <p:cNvPr id="110" name="object 12">
            <a:extLst>
              <a:ext uri="{FF2B5EF4-FFF2-40B4-BE49-F238E27FC236}">
                <a16:creationId xmlns:a16="http://schemas.microsoft.com/office/drawing/2014/main" id="{179CEF1D-1272-0DFC-6EDB-F10C3B96A39C}"/>
              </a:ext>
            </a:extLst>
          </p:cNvPr>
          <p:cNvSpPr/>
          <p:nvPr/>
        </p:nvSpPr>
        <p:spPr>
          <a:xfrm>
            <a:off x="4445661" y="2829607"/>
            <a:ext cx="2625090" cy="18415"/>
          </a:xfrm>
          <a:custGeom>
            <a:avLst/>
            <a:gdLst/>
            <a:ahLst/>
            <a:cxnLst/>
            <a:rect l="l" t="t" r="r" b="b"/>
            <a:pathLst>
              <a:path w="2625090" h="18414">
                <a:moveTo>
                  <a:pt x="2624581" y="0"/>
                </a:moveTo>
                <a:lnTo>
                  <a:pt x="0" y="0"/>
                </a:lnTo>
                <a:lnTo>
                  <a:pt x="0" y="18288"/>
                </a:lnTo>
                <a:lnTo>
                  <a:pt x="2624581" y="18288"/>
                </a:lnTo>
                <a:lnTo>
                  <a:pt x="2624581" y="0"/>
                </a:lnTo>
                <a:close/>
              </a:path>
            </a:pathLst>
          </a:custGeom>
          <a:solidFill>
            <a:srgbClr val="FFC000"/>
          </a:solidFill>
        </p:spPr>
        <p:txBody>
          <a:bodyPr wrap="square" lIns="0" tIns="0" rIns="0" bIns="0" rtlCol="0"/>
          <a:lstStyle/>
          <a:p>
            <a:endParaRPr/>
          </a:p>
        </p:txBody>
      </p:sp>
      <p:graphicFrame>
        <p:nvGraphicFramePr>
          <p:cNvPr id="111" name="object 13">
            <a:extLst>
              <a:ext uri="{FF2B5EF4-FFF2-40B4-BE49-F238E27FC236}">
                <a16:creationId xmlns:a16="http://schemas.microsoft.com/office/drawing/2014/main" id="{3C853915-F8B4-3491-5676-947175E17C8D}"/>
              </a:ext>
            </a:extLst>
          </p:cNvPr>
          <p:cNvGraphicFramePr>
            <a:graphicFrameLocks noGrp="1"/>
          </p:cNvGraphicFramePr>
          <p:nvPr/>
        </p:nvGraphicFramePr>
        <p:xfrm>
          <a:off x="990169" y="3497119"/>
          <a:ext cx="6081394" cy="842645"/>
        </p:xfrm>
        <a:graphic>
          <a:graphicData uri="http://schemas.openxmlformats.org/drawingml/2006/table">
            <a:tbl>
              <a:tblPr firstRow="1" bandRow="1">
                <a:tableStyleId>{2D5ABB26-0587-4C30-8999-92F81FD0307C}</a:tableStyleId>
              </a:tblPr>
              <a:tblGrid>
                <a:gridCol w="2769870">
                  <a:extLst>
                    <a:ext uri="{9D8B030D-6E8A-4147-A177-3AD203B41FA5}">
                      <a16:colId xmlns:a16="http://schemas.microsoft.com/office/drawing/2014/main" val="20000"/>
                    </a:ext>
                  </a:extLst>
                </a:gridCol>
                <a:gridCol w="687069">
                  <a:extLst>
                    <a:ext uri="{9D8B030D-6E8A-4147-A177-3AD203B41FA5}">
                      <a16:colId xmlns:a16="http://schemas.microsoft.com/office/drawing/2014/main" val="20001"/>
                    </a:ext>
                  </a:extLst>
                </a:gridCol>
                <a:gridCol w="2624455">
                  <a:extLst>
                    <a:ext uri="{9D8B030D-6E8A-4147-A177-3AD203B41FA5}">
                      <a16:colId xmlns:a16="http://schemas.microsoft.com/office/drawing/2014/main" val="20002"/>
                    </a:ext>
                  </a:extLst>
                </a:gridCol>
              </a:tblGrid>
              <a:tr h="280035">
                <a:tc>
                  <a:txBody>
                    <a:bodyPr/>
                    <a:lstStyle/>
                    <a:p>
                      <a:pPr marL="1270">
                        <a:lnSpc>
                          <a:spcPct val="100000"/>
                        </a:lnSpc>
                        <a:spcBef>
                          <a:spcPts val="365"/>
                        </a:spcBef>
                      </a:pPr>
                      <a:r>
                        <a:rPr sz="1100" b="1" spc="-10" dirty="0">
                          <a:solidFill>
                            <a:srgbClr val="FF9900"/>
                          </a:solidFill>
                          <a:latin typeface="Calibri"/>
                          <a:cs typeface="Calibri"/>
                        </a:rPr>
                        <a:t>Possible</a:t>
                      </a:r>
                      <a:endParaRPr sz="1100">
                        <a:latin typeface="Calibri"/>
                        <a:cs typeface="Calibri"/>
                      </a:endParaRPr>
                    </a:p>
                  </a:txBody>
                  <a:tcPr marL="0" marR="0" marT="46355" marB="0">
                    <a:lnT w="19050">
                      <a:solidFill>
                        <a:srgbClr val="FF9933"/>
                      </a:solidFill>
                      <a:prstDash val="solid"/>
                    </a:lnT>
                    <a:lnB w="19050">
                      <a:solidFill>
                        <a:srgbClr val="FF9933"/>
                      </a:solidFill>
                      <a:prstDash val="solid"/>
                    </a:lnB>
                  </a:tcPr>
                </a:tc>
                <a:tc>
                  <a:txBody>
                    <a:bodyPr/>
                    <a:lstStyle/>
                    <a:p>
                      <a:pPr>
                        <a:lnSpc>
                          <a:spcPct val="100000"/>
                        </a:lnSpc>
                      </a:pPr>
                      <a:endParaRPr sz="1000">
                        <a:latin typeface="Times New Roman"/>
                        <a:cs typeface="Times New Roman"/>
                      </a:endParaRPr>
                    </a:p>
                  </a:txBody>
                  <a:tcPr marL="0" marR="0" marT="0" marB="0"/>
                </a:tc>
                <a:tc>
                  <a:txBody>
                    <a:bodyPr/>
                    <a:lstStyle/>
                    <a:p>
                      <a:pPr marL="12065">
                        <a:lnSpc>
                          <a:spcPct val="100000"/>
                        </a:lnSpc>
                        <a:spcBef>
                          <a:spcPts val="365"/>
                        </a:spcBef>
                      </a:pPr>
                      <a:r>
                        <a:rPr sz="1100" b="1" spc="-10" dirty="0">
                          <a:solidFill>
                            <a:srgbClr val="FF9900"/>
                          </a:solidFill>
                          <a:latin typeface="Calibri"/>
                          <a:cs typeface="Calibri"/>
                        </a:rPr>
                        <a:t>Moderate</a:t>
                      </a:r>
                      <a:endParaRPr sz="1100">
                        <a:latin typeface="Calibri"/>
                        <a:cs typeface="Calibri"/>
                      </a:endParaRPr>
                    </a:p>
                  </a:txBody>
                  <a:tcPr marL="0" marR="0" marT="46355" marB="0">
                    <a:lnB w="19050">
                      <a:solidFill>
                        <a:srgbClr val="FF9933"/>
                      </a:solidFill>
                      <a:prstDash val="solid"/>
                    </a:lnB>
                  </a:tcPr>
                </a:tc>
                <a:extLst>
                  <a:ext uri="{0D108BD9-81ED-4DB2-BD59-A6C34878D82A}">
                    <a16:rowId xmlns:a16="http://schemas.microsoft.com/office/drawing/2014/main" val="10000"/>
                  </a:ext>
                </a:extLst>
              </a:tr>
              <a:tr h="562610">
                <a:tc>
                  <a:txBody>
                    <a:bodyPr/>
                    <a:lstStyle/>
                    <a:p>
                      <a:pPr marL="1270">
                        <a:lnSpc>
                          <a:spcPct val="101800"/>
                        </a:lnSpc>
                        <a:spcBef>
                          <a:spcPts val="350"/>
                        </a:spcBef>
                      </a:pPr>
                      <a:r>
                        <a:rPr sz="1100" dirty="0">
                          <a:latin typeface="Calibri"/>
                          <a:cs typeface="Calibri"/>
                        </a:rPr>
                        <a:t>The</a:t>
                      </a:r>
                      <a:r>
                        <a:rPr sz="1100" spc="45" dirty="0">
                          <a:latin typeface="Calibri"/>
                          <a:cs typeface="Calibri"/>
                        </a:rPr>
                        <a:t> </a:t>
                      </a:r>
                      <a:r>
                        <a:rPr sz="1100" dirty="0">
                          <a:latin typeface="Calibri"/>
                          <a:cs typeface="Calibri"/>
                        </a:rPr>
                        <a:t>event</a:t>
                      </a:r>
                      <a:r>
                        <a:rPr sz="1100" spc="50" dirty="0">
                          <a:latin typeface="Calibri"/>
                          <a:cs typeface="Calibri"/>
                        </a:rPr>
                        <a:t> </a:t>
                      </a:r>
                      <a:r>
                        <a:rPr sz="1100" dirty="0">
                          <a:latin typeface="Calibri"/>
                          <a:cs typeface="Calibri"/>
                        </a:rPr>
                        <a:t>potentially</a:t>
                      </a:r>
                      <a:r>
                        <a:rPr sz="1100" spc="55" dirty="0">
                          <a:latin typeface="Calibri"/>
                          <a:cs typeface="Calibri"/>
                        </a:rPr>
                        <a:t> </a:t>
                      </a:r>
                      <a:r>
                        <a:rPr sz="1100" dirty="0">
                          <a:latin typeface="Calibri"/>
                          <a:cs typeface="Calibri"/>
                        </a:rPr>
                        <a:t>occurs</a:t>
                      </a:r>
                      <a:r>
                        <a:rPr sz="1100" spc="50" dirty="0">
                          <a:latin typeface="Calibri"/>
                          <a:cs typeface="Calibri"/>
                        </a:rPr>
                        <a:t> </a:t>
                      </a:r>
                      <a:r>
                        <a:rPr sz="1100" dirty="0">
                          <a:latin typeface="Calibri"/>
                          <a:cs typeface="Calibri"/>
                        </a:rPr>
                        <a:t>and</a:t>
                      </a:r>
                      <a:r>
                        <a:rPr sz="1100" spc="45" dirty="0">
                          <a:latin typeface="Calibri"/>
                          <a:cs typeface="Calibri"/>
                        </a:rPr>
                        <a:t> </a:t>
                      </a:r>
                      <a:r>
                        <a:rPr sz="1100" dirty="0">
                          <a:latin typeface="Calibri"/>
                          <a:cs typeface="Calibri"/>
                        </a:rPr>
                        <a:t>the</a:t>
                      </a:r>
                      <a:r>
                        <a:rPr sz="1100" spc="50" dirty="0">
                          <a:latin typeface="Calibri"/>
                          <a:cs typeface="Calibri"/>
                        </a:rPr>
                        <a:t> </a:t>
                      </a:r>
                      <a:r>
                        <a:rPr sz="1100" dirty="0">
                          <a:latin typeface="Calibri"/>
                          <a:cs typeface="Calibri"/>
                        </a:rPr>
                        <a:t>chances</a:t>
                      </a:r>
                      <a:r>
                        <a:rPr sz="1100" spc="50" dirty="0">
                          <a:latin typeface="Calibri"/>
                          <a:cs typeface="Calibri"/>
                        </a:rPr>
                        <a:t> </a:t>
                      </a:r>
                      <a:r>
                        <a:rPr sz="1100" spc="-25" dirty="0">
                          <a:latin typeface="Calibri"/>
                          <a:cs typeface="Calibri"/>
                        </a:rPr>
                        <a:t>of </a:t>
                      </a:r>
                      <a:r>
                        <a:rPr sz="1100" dirty="0">
                          <a:latin typeface="Calibri"/>
                          <a:cs typeface="Calibri"/>
                        </a:rPr>
                        <a:t>such</a:t>
                      </a:r>
                      <a:r>
                        <a:rPr sz="1100" spc="-20" dirty="0">
                          <a:latin typeface="Calibri"/>
                          <a:cs typeface="Calibri"/>
                        </a:rPr>
                        <a:t> </a:t>
                      </a:r>
                      <a:r>
                        <a:rPr sz="1100" dirty="0">
                          <a:latin typeface="Calibri"/>
                          <a:cs typeface="Calibri"/>
                        </a:rPr>
                        <a:t>occurrence</a:t>
                      </a:r>
                      <a:r>
                        <a:rPr sz="1100" spc="-15" dirty="0">
                          <a:latin typeface="Calibri"/>
                          <a:cs typeface="Calibri"/>
                        </a:rPr>
                        <a:t> </a:t>
                      </a:r>
                      <a:r>
                        <a:rPr sz="1100" dirty="0">
                          <a:latin typeface="Calibri"/>
                          <a:cs typeface="Calibri"/>
                        </a:rPr>
                        <a:t>could</a:t>
                      </a:r>
                      <a:r>
                        <a:rPr sz="1100" spc="-15" dirty="0">
                          <a:latin typeface="Calibri"/>
                          <a:cs typeface="Calibri"/>
                        </a:rPr>
                        <a:t> </a:t>
                      </a:r>
                      <a:r>
                        <a:rPr sz="1100" dirty="0">
                          <a:latin typeface="Calibri"/>
                          <a:cs typeface="Calibri"/>
                        </a:rPr>
                        <a:t>be</a:t>
                      </a:r>
                      <a:r>
                        <a:rPr sz="1100" spc="-5" dirty="0">
                          <a:latin typeface="Calibri"/>
                          <a:cs typeface="Calibri"/>
                        </a:rPr>
                        <a:t> </a:t>
                      </a:r>
                      <a:r>
                        <a:rPr sz="1100" dirty="0">
                          <a:latin typeface="Calibri"/>
                          <a:cs typeface="Calibri"/>
                        </a:rPr>
                        <a:t>26%</a:t>
                      </a:r>
                      <a:r>
                        <a:rPr sz="1100" spc="-15" dirty="0">
                          <a:latin typeface="Calibri"/>
                          <a:cs typeface="Calibri"/>
                        </a:rPr>
                        <a:t> </a:t>
                      </a:r>
                      <a:r>
                        <a:rPr sz="1100" dirty="0">
                          <a:latin typeface="Calibri"/>
                          <a:cs typeface="Calibri"/>
                        </a:rPr>
                        <a:t>to</a:t>
                      </a:r>
                      <a:r>
                        <a:rPr sz="1100" spc="-10" dirty="0">
                          <a:latin typeface="Calibri"/>
                          <a:cs typeface="Calibri"/>
                        </a:rPr>
                        <a:t> </a:t>
                      </a:r>
                      <a:r>
                        <a:rPr sz="1100" spc="-20" dirty="0">
                          <a:latin typeface="Calibri"/>
                          <a:cs typeface="Calibri"/>
                        </a:rPr>
                        <a:t>50%.</a:t>
                      </a:r>
                      <a:endParaRPr sz="1100">
                        <a:latin typeface="Calibri"/>
                        <a:cs typeface="Calibri"/>
                      </a:endParaRPr>
                    </a:p>
                  </a:txBody>
                  <a:tcPr marL="0" marR="0" marT="44450" marB="0">
                    <a:lnT w="19050">
                      <a:solidFill>
                        <a:srgbClr val="FF9933"/>
                      </a:solidFill>
                      <a:prstDash val="solid"/>
                    </a:lnT>
                  </a:tcPr>
                </a:tc>
                <a:tc>
                  <a:txBody>
                    <a:bodyPr/>
                    <a:lstStyle/>
                    <a:p>
                      <a:pPr>
                        <a:lnSpc>
                          <a:spcPct val="100000"/>
                        </a:lnSpc>
                      </a:pPr>
                      <a:endParaRPr sz="1000">
                        <a:latin typeface="Times New Roman"/>
                        <a:cs typeface="Times New Roman"/>
                      </a:endParaRPr>
                    </a:p>
                  </a:txBody>
                  <a:tcPr marL="0" marR="0" marT="0" marB="0"/>
                </a:tc>
                <a:tc>
                  <a:txBody>
                    <a:bodyPr/>
                    <a:lstStyle/>
                    <a:p>
                      <a:pPr marL="12065" algn="just">
                        <a:lnSpc>
                          <a:spcPct val="101499"/>
                        </a:lnSpc>
                        <a:spcBef>
                          <a:spcPts val="310"/>
                        </a:spcBef>
                      </a:pPr>
                      <a:r>
                        <a:rPr sz="1100" dirty="0">
                          <a:latin typeface="Calibri"/>
                          <a:cs typeface="Calibri"/>
                        </a:rPr>
                        <a:t>Business</a:t>
                      </a:r>
                      <a:r>
                        <a:rPr sz="1100" spc="120" dirty="0">
                          <a:latin typeface="Calibri"/>
                          <a:cs typeface="Calibri"/>
                        </a:rPr>
                        <a:t> </a:t>
                      </a:r>
                      <a:r>
                        <a:rPr sz="1100" dirty="0">
                          <a:latin typeface="Calibri"/>
                          <a:cs typeface="Calibri"/>
                        </a:rPr>
                        <a:t>performance,</a:t>
                      </a:r>
                      <a:r>
                        <a:rPr sz="1100" spc="114" dirty="0">
                          <a:latin typeface="Calibri"/>
                          <a:cs typeface="Calibri"/>
                        </a:rPr>
                        <a:t> </a:t>
                      </a:r>
                      <a:r>
                        <a:rPr sz="1100" dirty="0">
                          <a:latin typeface="Calibri"/>
                          <a:cs typeface="Calibri"/>
                        </a:rPr>
                        <a:t>customer</a:t>
                      </a:r>
                      <a:r>
                        <a:rPr sz="1100" spc="110" dirty="0">
                          <a:latin typeface="Calibri"/>
                          <a:cs typeface="Calibri"/>
                        </a:rPr>
                        <a:t> </a:t>
                      </a:r>
                      <a:r>
                        <a:rPr sz="1100" spc="-10" dirty="0">
                          <a:latin typeface="Calibri"/>
                          <a:cs typeface="Calibri"/>
                        </a:rPr>
                        <a:t>confidence, </a:t>
                      </a:r>
                      <a:r>
                        <a:rPr sz="1100" dirty="0">
                          <a:latin typeface="Calibri"/>
                          <a:cs typeface="Calibri"/>
                        </a:rPr>
                        <a:t>and</a:t>
                      </a:r>
                      <a:r>
                        <a:rPr sz="1100" spc="80" dirty="0">
                          <a:latin typeface="Calibri"/>
                          <a:cs typeface="Calibri"/>
                        </a:rPr>
                        <a:t> </a:t>
                      </a:r>
                      <a:r>
                        <a:rPr sz="1100" dirty="0">
                          <a:latin typeface="Calibri"/>
                          <a:cs typeface="Calibri"/>
                        </a:rPr>
                        <a:t>brand</a:t>
                      </a:r>
                      <a:r>
                        <a:rPr sz="1100" spc="80" dirty="0">
                          <a:latin typeface="Calibri"/>
                          <a:cs typeface="Calibri"/>
                        </a:rPr>
                        <a:t> </a:t>
                      </a:r>
                      <a:r>
                        <a:rPr sz="1100" dirty="0">
                          <a:latin typeface="Calibri"/>
                          <a:cs typeface="Calibri"/>
                        </a:rPr>
                        <a:t>value</a:t>
                      </a:r>
                      <a:r>
                        <a:rPr sz="1100" spc="90" dirty="0">
                          <a:latin typeface="Calibri"/>
                          <a:cs typeface="Calibri"/>
                        </a:rPr>
                        <a:t> </a:t>
                      </a:r>
                      <a:r>
                        <a:rPr sz="1100" dirty="0">
                          <a:latin typeface="Calibri"/>
                          <a:cs typeface="Calibri"/>
                        </a:rPr>
                        <a:t>will</a:t>
                      </a:r>
                      <a:r>
                        <a:rPr sz="1100" spc="85" dirty="0">
                          <a:latin typeface="Calibri"/>
                          <a:cs typeface="Calibri"/>
                        </a:rPr>
                        <a:t> </a:t>
                      </a:r>
                      <a:r>
                        <a:rPr sz="1100" dirty="0">
                          <a:latin typeface="Calibri"/>
                          <a:cs typeface="Calibri"/>
                        </a:rPr>
                        <a:t>be</a:t>
                      </a:r>
                      <a:r>
                        <a:rPr sz="1100" spc="90" dirty="0">
                          <a:latin typeface="Calibri"/>
                          <a:cs typeface="Calibri"/>
                        </a:rPr>
                        <a:t> </a:t>
                      </a:r>
                      <a:r>
                        <a:rPr sz="1100" dirty="0">
                          <a:latin typeface="Calibri"/>
                          <a:cs typeface="Calibri"/>
                        </a:rPr>
                        <a:t>affected</a:t>
                      </a:r>
                      <a:r>
                        <a:rPr sz="1100" spc="85" dirty="0">
                          <a:latin typeface="Calibri"/>
                          <a:cs typeface="Calibri"/>
                        </a:rPr>
                        <a:t> </a:t>
                      </a:r>
                      <a:r>
                        <a:rPr sz="1100" dirty="0">
                          <a:latin typeface="Calibri"/>
                          <a:cs typeface="Calibri"/>
                        </a:rPr>
                        <a:t>in</a:t>
                      </a:r>
                      <a:r>
                        <a:rPr sz="1100" spc="80" dirty="0">
                          <a:latin typeface="Calibri"/>
                          <a:cs typeface="Calibri"/>
                        </a:rPr>
                        <a:t> </a:t>
                      </a:r>
                      <a:r>
                        <a:rPr sz="1100" dirty="0">
                          <a:latin typeface="Calibri"/>
                          <a:cs typeface="Calibri"/>
                        </a:rPr>
                        <a:t>the</a:t>
                      </a:r>
                      <a:r>
                        <a:rPr sz="1100" spc="85" dirty="0">
                          <a:latin typeface="Calibri"/>
                          <a:cs typeface="Calibri"/>
                        </a:rPr>
                        <a:t> </a:t>
                      </a:r>
                      <a:r>
                        <a:rPr sz="1100" spc="-20" dirty="0">
                          <a:latin typeface="Calibri"/>
                          <a:cs typeface="Calibri"/>
                        </a:rPr>
                        <a:t>short </a:t>
                      </a:r>
                      <a:r>
                        <a:rPr sz="1100" spc="-10" dirty="0">
                          <a:latin typeface="Calibri"/>
                          <a:cs typeface="Calibri"/>
                        </a:rPr>
                        <a:t>term.</a:t>
                      </a:r>
                      <a:endParaRPr sz="1100" dirty="0">
                        <a:latin typeface="Calibri"/>
                        <a:cs typeface="Calibri"/>
                      </a:endParaRPr>
                    </a:p>
                  </a:txBody>
                  <a:tcPr marL="0" marR="0" marT="39370" marB="0">
                    <a:lnT w="19050">
                      <a:solidFill>
                        <a:srgbClr val="FF9933"/>
                      </a:solidFill>
                      <a:prstDash val="solid"/>
                    </a:lnT>
                  </a:tcPr>
                </a:tc>
                <a:extLst>
                  <a:ext uri="{0D108BD9-81ED-4DB2-BD59-A6C34878D82A}">
                    <a16:rowId xmlns:a16="http://schemas.microsoft.com/office/drawing/2014/main" val="10001"/>
                  </a:ext>
                </a:extLst>
              </a:tr>
            </a:tbl>
          </a:graphicData>
        </a:graphic>
      </p:graphicFrame>
      <p:sp>
        <p:nvSpPr>
          <p:cNvPr id="112" name="object 14">
            <a:extLst>
              <a:ext uri="{FF2B5EF4-FFF2-40B4-BE49-F238E27FC236}">
                <a16:creationId xmlns:a16="http://schemas.microsoft.com/office/drawing/2014/main" id="{236E014B-98F1-BB7B-87C6-6737D9A6B125}"/>
              </a:ext>
            </a:extLst>
          </p:cNvPr>
          <p:cNvSpPr/>
          <p:nvPr/>
        </p:nvSpPr>
        <p:spPr>
          <a:xfrm>
            <a:off x="4447186" y="3497119"/>
            <a:ext cx="2625090" cy="18415"/>
          </a:xfrm>
          <a:custGeom>
            <a:avLst/>
            <a:gdLst/>
            <a:ahLst/>
            <a:cxnLst/>
            <a:rect l="l" t="t" r="r" b="b"/>
            <a:pathLst>
              <a:path w="2625090" h="18414">
                <a:moveTo>
                  <a:pt x="2624581" y="0"/>
                </a:moveTo>
                <a:lnTo>
                  <a:pt x="0" y="0"/>
                </a:lnTo>
                <a:lnTo>
                  <a:pt x="0" y="18288"/>
                </a:lnTo>
                <a:lnTo>
                  <a:pt x="2624581" y="18288"/>
                </a:lnTo>
                <a:lnTo>
                  <a:pt x="2624581" y="0"/>
                </a:lnTo>
                <a:close/>
              </a:path>
            </a:pathLst>
          </a:custGeom>
          <a:solidFill>
            <a:srgbClr val="FF9933"/>
          </a:solidFill>
        </p:spPr>
        <p:txBody>
          <a:bodyPr wrap="square" lIns="0" tIns="0" rIns="0" bIns="0" rtlCol="0"/>
          <a:lstStyle/>
          <a:p>
            <a:endParaRPr/>
          </a:p>
        </p:txBody>
      </p:sp>
      <p:graphicFrame>
        <p:nvGraphicFramePr>
          <p:cNvPr id="113" name="object 15">
            <a:extLst>
              <a:ext uri="{FF2B5EF4-FFF2-40B4-BE49-F238E27FC236}">
                <a16:creationId xmlns:a16="http://schemas.microsoft.com/office/drawing/2014/main" id="{9F6F9551-341A-AD8E-8A94-9D4ADA7CE86E}"/>
              </a:ext>
            </a:extLst>
          </p:cNvPr>
          <p:cNvGraphicFramePr>
            <a:graphicFrameLocks noGrp="1"/>
          </p:cNvGraphicFramePr>
          <p:nvPr/>
        </p:nvGraphicFramePr>
        <p:xfrm>
          <a:off x="990169" y="4584112"/>
          <a:ext cx="6090285" cy="1014095"/>
        </p:xfrm>
        <a:graphic>
          <a:graphicData uri="http://schemas.openxmlformats.org/drawingml/2006/table">
            <a:tbl>
              <a:tblPr firstRow="1" bandRow="1">
                <a:tableStyleId>{2D5ABB26-0587-4C30-8999-92F81FD0307C}</a:tableStyleId>
              </a:tblPr>
              <a:tblGrid>
                <a:gridCol w="2753995">
                  <a:extLst>
                    <a:ext uri="{9D8B030D-6E8A-4147-A177-3AD203B41FA5}">
                      <a16:colId xmlns:a16="http://schemas.microsoft.com/office/drawing/2014/main" val="20000"/>
                    </a:ext>
                  </a:extLst>
                </a:gridCol>
                <a:gridCol w="716280">
                  <a:extLst>
                    <a:ext uri="{9D8B030D-6E8A-4147-A177-3AD203B41FA5}">
                      <a16:colId xmlns:a16="http://schemas.microsoft.com/office/drawing/2014/main" val="20001"/>
                    </a:ext>
                  </a:extLst>
                </a:gridCol>
                <a:gridCol w="2620010">
                  <a:extLst>
                    <a:ext uri="{9D8B030D-6E8A-4147-A177-3AD203B41FA5}">
                      <a16:colId xmlns:a16="http://schemas.microsoft.com/office/drawing/2014/main" val="20002"/>
                    </a:ext>
                  </a:extLst>
                </a:gridCol>
              </a:tblGrid>
              <a:tr h="280035">
                <a:tc>
                  <a:txBody>
                    <a:bodyPr/>
                    <a:lstStyle/>
                    <a:p>
                      <a:pPr marL="1270">
                        <a:lnSpc>
                          <a:spcPct val="100000"/>
                        </a:lnSpc>
                        <a:spcBef>
                          <a:spcPts val="375"/>
                        </a:spcBef>
                      </a:pPr>
                      <a:r>
                        <a:rPr sz="1100" b="1" spc="-10" dirty="0">
                          <a:solidFill>
                            <a:srgbClr val="C00000"/>
                          </a:solidFill>
                          <a:latin typeface="Calibri"/>
                          <a:cs typeface="Calibri"/>
                        </a:rPr>
                        <a:t>Likely</a:t>
                      </a:r>
                      <a:endParaRPr sz="1100">
                        <a:latin typeface="Calibri"/>
                        <a:cs typeface="Calibri"/>
                      </a:endParaRPr>
                    </a:p>
                  </a:txBody>
                  <a:tcPr marL="0" marR="0" marT="47625" marB="0">
                    <a:lnT w="19050">
                      <a:solidFill>
                        <a:srgbClr val="C00000"/>
                      </a:solidFill>
                      <a:prstDash val="solid"/>
                    </a:lnT>
                    <a:lnB w="19050">
                      <a:solidFill>
                        <a:srgbClr val="C00000"/>
                      </a:solidFill>
                      <a:prstDash val="solid"/>
                    </a:lnB>
                  </a:tcPr>
                </a:tc>
                <a:tc>
                  <a:txBody>
                    <a:bodyPr/>
                    <a:lstStyle/>
                    <a:p>
                      <a:pPr>
                        <a:lnSpc>
                          <a:spcPct val="100000"/>
                        </a:lnSpc>
                      </a:pPr>
                      <a:endParaRPr sz="1000">
                        <a:latin typeface="Times New Roman"/>
                        <a:cs typeface="Times New Roman"/>
                      </a:endParaRPr>
                    </a:p>
                  </a:txBody>
                  <a:tcPr marL="0" marR="0" marT="0" marB="0"/>
                </a:tc>
                <a:tc>
                  <a:txBody>
                    <a:bodyPr/>
                    <a:lstStyle/>
                    <a:p>
                      <a:pPr marL="12065" marR="3175">
                        <a:lnSpc>
                          <a:spcPct val="100000"/>
                        </a:lnSpc>
                        <a:spcBef>
                          <a:spcPts val="375"/>
                        </a:spcBef>
                      </a:pPr>
                      <a:r>
                        <a:rPr sz="1100" b="1" spc="-10" dirty="0">
                          <a:solidFill>
                            <a:srgbClr val="C00000"/>
                          </a:solidFill>
                          <a:latin typeface="Calibri"/>
                          <a:cs typeface="Calibri"/>
                        </a:rPr>
                        <a:t>Major</a:t>
                      </a:r>
                      <a:endParaRPr sz="1100">
                        <a:latin typeface="Calibri"/>
                        <a:cs typeface="Calibri"/>
                      </a:endParaRPr>
                    </a:p>
                  </a:txBody>
                  <a:tcPr marL="0" marR="0" marT="47625" marB="0">
                    <a:lnT w="19050">
                      <a:solidFill>
                        <a:srgbClr val="C00000"/>
                      </a:solidFill>
                      <a:prstDash val="solid"/>
                    </a:lnT>
                    <a:lnB w="19050">
                      <a:solidFill>
                        <a:srgbClr val="C00000"/>
                      </a:solidFill>
                      <a:prstDash val="solid"/>
                    </a:lnB>
                  </a:tcPr>
                </a:tc>
                <a:extLst>
                  <a:ext uri="{0D108BD9-81ED-4DB2-BD59-A6C34878D82A}">
                    <a16:rowId xmlns:a16="http://schemas.microsoft.com/office/drawing/2014/main" val="10000"/>
                  </a:ext>
                </a:extLst>
              </a:tr>
              <a:tr h="734060">
                <a:tc>
                  <a:txBody>
                    <a:bodyPr/>
                    <a:lstStyle/>
                    <a:p>
                      <a:pPr marL="73025" marR="64135">
                        <a:lnSpc>
                          <a:spcPct val="110000"/>
                        </a:lnSpc>
                        <a:spcBef>
                          <a:spcPts val="244"/>
                        </a:spcBef>
                      </a:pPr>
                      <a:r>
                        <a:rPr sz="1100" dirty="0">
                          <a:latin typeface="Calibri"/>
                          <a:cs typeface="Calibri"/>
                        </a:rPr>
                        <a:t>The</a:t>
                      </a:r>
                      <a:r>
                        <a:rPr sz="1100" spc="459" dirty="0">
                          <a:latin typeface="Calibri"/>
                          <a:cs typeface="Calibri"/>
                        </a:rPr>
                        <a:t> </a:t>
                      </a:r>
                      <a:r>
                        <a:rPr sz="1100" dirty="0">
                          <a:latin typeface="Calibri"/>
                          <a:cs typeface="Calibri"/>
                        </a:rPr>
                        <a:t>event</a:t>
                      </a:r>
                      <a:r>
                        <a:rPr sz="1100" spc="465" dirty="0">
                          <a:latin typeface="Calibri"/>
                          <a:cs typeface="Calibri"/>
                        </a:rPr>
                        <a:t> </a:t>
                      </a:r>
                      <a:r>
                        <a:rPr sz="1100" dirty="0">
                          <a:latin typeface="Calibri"/>
                          <a:cs typeface="Calibri"/>
                        </a:rPr>
                        <a:t>is</a:t>
                      </a:r>
                      <a:r>
                        <a:rPr sz="1100" spc="450" dirty="0">
                          <a:latin typeface="Calibri"/>
                          <a:cs typeface="Calibri"/>
                        </a:rPr>
                        <a:t> </a:t>
                      </a:r>
                      <a:r>
                        <a:rPr sz="1100" dirty="0">
                          <a:latin typeface="Calibri"/>
                          <a:cs typeface="Calibri"/>
                        </a:rPr>
                        <a:t>expected</a:t>
                      </a:r>
                      <a:r>
                        <a:rPr sz="1100" spc="459" dirty="0">
                          <a:latin typeface="Calibri"/>
                          <a:cs typeface="Calibri"/>
                        </a:rPr>
                        <a:t> </a:t>
                      </a:r>
                      <a:r>
                        <a:rPr sz="1100" dirty="0">
                          <a:latin typeface="Calibri"/>
                          <a:cs typeface="Calibri"/>
                        </a:rPr>
                        <a:t>to</a:t>
                      </a:r>
                      <a:r>
                        <a:rPr sz="1100" spc="470" dirty="0">
                          <a:latin typeface="Calibri"/>
                          <a:cs typeface="Calibri"/>
                        </a:rPr>
                        <a:t> </a:t>
                      </a:r>
                      <a:r>
                        <a:rPr sz="1100" dirty="0">
                          <a:latin typeface="Calibri"/>
                          <a:cs typeface="Calibri"/>
                        </a:rPr>
                        <a:t>occur</a:t>
                      </a:r>
                      <a:r>
                        <a:rPr sz="1100" spc="465" dirty="0">
                          <a:latin typeface="Calibri"/>
                          <a:cs typeface="Calibri"/>
                        </a:rPr>
                        <a:t> </a:t>
                      </a:r>
                      <a:r>
                        <a:rPr sz="1100" dirty="0">
                          <a:latin typeface="Calibri"/>
                          <a:cs typeface="Calibri"/>
                        </a:rPr>
                        <a:t>in</a:t>
                      </a:r>
                      <a:r>
                        <a:rPr sz="1100" spc="459" dirty="0">
                          <a:latin typeface="Calibri"/>
                          <a:cs typeface="Calibri"/>
                        </a:rPr>
                        <a:t> </a:t>
                      </a:r>
                      <a:r>
                        <a:rPr sz="1100" spc="-20" dirty="0">
                          <a:latin typeface="Calibri"/>
                          <a:cs typeface="Calibri"/>
                        </a:rPr>
                        <a:t>most </a:t>
                      </a:r>
                      <a:r>
                        <a:rPr sz="1100" dirty="0">
                          <a:latin typeface="Calibri"/>
                          <a:cs typeface="Calibri"/>
                        </a:rPr>
                        <a:t>circumstances,</a:t>
                      </a:r>
                      <a:r>
                        <a:rPr sz="1100" spc="-30" dirty="0">
                          <a:latin typeface="Calibri"/>
                          <a:cs typeface="Calibri"/>
                        </a:rPr>
                        <a:t> </a:t>
                      </a:r>
                      <a:r>
                        <a:rPr sz="1100" dirty="0">
                          <a:latin typeface="Calibri"/>
                          <a:cs typeface="Calibri"/>
                        </a:rPr>
                        <a:t>i.e.76%</a:t>
                      </a:r>
                      <a:r>
                        <a:rPr sz="1100" spc="-25" dirty="0">
                          <a:latin typeface="Calibri"/>
                          <a:cs typeface="Calibri"/>
                        </a:rPr>
                        <a:t> </a:t>
                      </a:r>
                      <a:r>
                        <a:rPr sz="1100" dirty="0">
                          <a:latin typeface="Calibri"/>
                          <a:cs typeface="Calibri"/>
                        </a:rPr>
                        <a:t>to</a:t>
                      </a:r>
                      <a:r>
                        <a:rPr sz="1100" spc="-20" dirty="0">
                          <a:latin typeface="Calibri"/>
                          <a:cs typeface="Calibri"/>
                        </a:rPr>
                        <a:t> </a:t>
                      </a:r>
                      <a:r>
                        <a:rPr sz="1100" spc="-10" dirty="0">
                          <a:latin typeface="Calibri"/>
                          <a:cs typeface="Calibri"/>
                        </a:rPr>
                        <a:t>100%.</a:t>
                      </a:r>
                      <a:endParaRPr sz="1100" dirty="0">
                        <a:latin typeface="Calibri"/>
                        <a:cs typeface="Calibri"/>
                      </a:endParaRPr>
                    </a:p>
                  </a:txBody>
                  <a:tcPr marL="0" marR="0" marT="31114" marB="0">
                    <a:lnT w="19050">
                      <a:solidFill>
                        <a:srgbClr val="C00000"/>
                      </a:solidFill>
                      <a:prstDash val="solid"/>
                    </a:lnT>
                  </a:tcPr>
                </a:tc>
                <a:tc>
                  <a:txBody>
                    <a:bodyPr/>
                    <a:lstStyle/>
                    <a:p>
                      <a:pPr>
                        <a:lnSpc>
                          <a:spcPct val="100000"/>
                        </a:lnSpc>
                      </a:pPr>
                      <a:endParaRPr sz="1000">
                        <a:latin typeface="Times New Roman"/>
                        <a:cs typeface="Times New Roman"/>
                      </a:endParaRPr>
                    </a:p>
                  </a:txBody>
                  <a:tcPr marL="0" marR="0" marT="0" marB="0"/>
                </a:tc>
                <a:tc>
                  <a:txBody>
                    <a:bodyPr/>
                    <a:lstStyle/>
                    <a:p>
                      <a:pPr marL="12065">
                        <a:lnSpc>
                          <a:spcPct val="101800"/>
                        </a:lnSpc>
                        <a:spcBef>
                          <a:spcPts val="350"/>
                        </a:spcBef>
                        <a:tabLst>
                          <a:tab pos="522605" algn="l"/>
                          <a:tab pos="788670" algn="l"/>
                          <a:tab pos="1109980" algn="l"/>
                          <a:tab pos="1679575" algn="l"/>
                          <a:tab pos="2007235" algn="l"/>
                        </a:tabLst>
                      </a:pPr>
                      <a:r>
                        <a:rPr sz="1100" spc="-10" dirty="0">
                          <a:latin typeface="Calibri"/>
                          <a:cs typeface="Calibri"/>
                        </a:rPr>
                        <a:t>There</a:t>
                      </a:r>
                      <a:r>
                        <a:rPr sz="1100" dirty="0">
                          <a:latin typeface="Calibri"/>
                          <a:cs typeface="Calibri"/>
                        </a:rPr>
                        <a:t>	</a:t>
                      </a:r>
                      <a:r>
                        <a:rPr sz="1100" spc="-25" dirty="0">
                          <a:latin typeface="Calibri"/>
                          <a:cs typeface="Calibri"/>
                        </a:rPr>
                        <a:t>is</a:t>
                      </a:r>
                      <a:r>
                        <a:rPr sz="1100" dirty="0">
                          <a:latin typeface="Calibri"/>
                          <a:cs typeface="Calibri"/>
                        </a:rPr>
                        <a:t>	</a:t>
                      </a:r>
                      <a:r>
                        <a:rPr sz="1100" spc="-25" dirty="0">
                          <a:latin typeface="Calibri"/>
                          <a:cs typeface="Calibri"/>
                        </a:rPr>
                        <a:t>an</a:t>
                      </a:r>
                      <a:r>
                        <a:rPr sz="1100" dirty="0">
                          <a:latin typeface="Calibri"/>
                          <a:cs typeface="Calibri"/>
                        </a:rPr>
                        <a:t>	</a:t>
                      </a:r>
                      <a:r>
                        <a:rPr sz="1100" spc="-10" dirty="0">
                          <a:latin typeface="Calibri"/>
                          <a:cs typeface="Calibri"/>
                        </a:rPr>
                        <a:t>impact</a:t>
                      </a:r>
                      <a:r>
                        <a:rPr sz="1100" dirty="0">
                          <a:latin typeface="Calibri"/>
                          <a:cs typeface="Calibri"/>
                        </a:rPr>
                        <a:t>	</a:t>
                      </a:r>
                      <a:r>
                        <a:rPr sz="1100" spc="-25" dirty="0">
                          <a:latin typeface="Calibri"/>
                          <a:cs typeface="Calibri"/>
                        </a:rPr>
                        <a:t>on</a:t>
                      </a:r>
                      <a:r>
                        <a:rPr sz="1100" dirty="0">
                          <a:latin typeface="Calibri"/>
                          <a:cs typeface="Calibri"/>
                        </a:rPr>
                        <a:t>	</a:t>
                      </a:r>
                      <a:r>
                        <a:rPr sz="1100" spc="-10" dirty="0">
                          <a:latin typeface="Calibri"/>
                          <a:cs typeface="Calibri"/>
                        </a:rPr>
                        <a:t>reputation </a:t>
                      </a:r>
                      <a:r>
                        <a:rPr sz="1100" dirty="0">
                          <a:latin typeface="Calibri"/>
                          <a:cs typeface="Calibri"/>
                        </a:rPr>
                        <a:t>(Reputational</a:t>
                      </a:r>
                      <a:r>
                        <a:rPr sz="1100" spc="-20" dirty="0">
                          <a:latin typeface="Calibri"/>
                          <a:cs typeface="Calibri"/>
                        </a:rPr>
                        <a:t> </a:t>
                      </a:r>
                      <a:r>
                        <a:rPr sz="1100" spc="-10" dirty="0">
                          <a:latin typeface="Calibri"/>
                          <a:cs typeface="Calibri"/>
                        </a:rPr>
                        <a:t>Risk).</a:t>
                      </a:r>
                      <a:endParaRPr sz="1100" dirty="0">
                        <a:latin typeface="Calibri"/>
                        <a:cs typeface="Calibri"/>
                      </a:endParaRPr>
                    </a:p>
                    <a:p>
                      <a:pPr marL="12065" marR="3175">
                        <a:lnSpc>
                          <a:spcPct val="101800"/>
                        </a:lnSpc>
                      </a:pPr>
                      <a:r>
                        <a:rPr sz="1100" dirty="0">
                          <a:latin typeface="Calibri"/>
                          <a:cs typeface="Calibri"/>
                        </a:rPr>
                        <a:t>Events</a:t>
                      </a:r>
                      <a:r>
                        <a:rPr sz="1100" spc="225" dirty="0">
                          <a:latin typeface="Calibri"/>
                          <a:cs typeface="Calibri"/>
                        </a:rPr>
                        <a:t> </a:t>
                      </a:r>
                      <a:r>
                        <a:rPr sz="1100" dirty="0">
                          <a:latin typeface="Calibri"/>
                          <a:cs typeface="Calibri"/>
                        </a:rPr>
                        <a:t>and</a:t>
                      </a:r>
                      <a:r>
                        <a:rPr sz="1100" spc="235" dirty="0">
                          <a:latin typeface="Calibri"/>
                          <a:cs typeface="Calibri"/>
                        </a:rPr>
                        <a:t> </a:t>
                      </a:r>
                      <a:r>
                        <a:rPr sz="1100" dirty="0">
                          <a:latin typeface="Calibri"/>
                          <a:cs typeface="Calibri"/>
                        </a:rPr>
                        <a:t>problems</a:t>
                      </a:r>
                      <a:r>
                        <a:rPr sz="1100" spc="225" dirty="0">
                          <a:latin typeface="Calibri"/>
                          <a:cs typeface="Calibri"/>
                        </a:rPr>
                        <a:t> </a:t>
                      </a:r>
                      <a:r>
                        <a:rPr sz="1100" dirty="0">
                          <a:latin typeface="Calibri"/>
                          <a:cs typeface="Calibri"/>
                        </a:rPr>
                        <a:t>will</a:t>
                      </a:r>
                      <a:r>
                        <a:rPr sz="1100" spc="225" dirty="0">
                          <a:latin typeface="Calibri"/>
                          <a:cs typeface="Calibri"/>
                        </a:rPr>
                        <a:t> </a:t>
                      </a:r>
                      <a:r>
                        <a:rPr sz="1100" dirty="0">
                          <a:latin typeface="Calibri"/>
                          <a:cs typeface="Calibri"/>
                        </a:rPr>
                        <a:t>require</a:t>
                      </a:r>
                      <a:r>
                        <a:rPr sz="1100" spc="240" dirty="0">
                          <a:latin typeface="Calibri"/>
                          <a:cs typeface="Calibri"/>
                        </a:rPr>
                        <a:t> </a:t>
                      </a:r>
                      <a:r>
                        <a:rPr sz="1100" spc="-10" dirty="0">
                          <a:latin typeface="Calibri"/>
                          <a:cs typeface="Calibri"/>
                        </a:rPr>
                        <a:t>Executive </a:t>
                      </a:r>
                      <a:r>
                        <a:rPr sz="1100" dirty="0">
                          <a:latin typeface="Calibri"/>
                          <a:cs typeface="Calibri"/>
                        </a:rPr>
                        <a:t>Management</a:t>
                      </a:r>
                      <a:r>
                        <a:rPr sz="1100" spc="-25" dirty="0">
                          <a:latin typeface="Calibri"/>
                          <a:cs typeface="Calibri"/>
                        </a:rPr>
                        <a:t> </a:t>
                      </a:r>
                      <a:r>
                        <a:rPr sz="1100" dirty="0">
                          <a:latin typeface="Calibri"/>
                          <a:cs typeface="Calibri"/>
                        </a:rPr>
                        <a:t>&amp;</a:t>
                      </a:r>
                      <a:r>
                        <a:rPr sz="1100" spc="-5" dirty="0">
                          <a:latin typeface="Calibri"/>
                          <a:cs typeface="Calibri"/>
                        </a:rPr>
                        <a:t> </a:t>
                      </a:r>
                      <a:r>
                        <a:rPr sz="1100" dirty="0">
                          <a:latin typeface="Calibri"/>
                          <a:cs typeface="Calibri"/>
                        </a:rPr>
                        <a:t>Board</a:t>
                      </a:r>
                      <a:r>
                        <a:rPr sz="1100" spc="-20" dirty="0">
                          <a:latin typeface="Calibri"/>
                          <a:cs typeface="Calibri"/>
                        </a:rPr>
                        <a:t> </a:t>
                      </a:r>
                      <a:r>
                        <a:rPr sz="1100" spc="-10" dirty="0">
                          <a:latin typeface="Calibri"/>
                          <a:cs typeface="Calibri"/>
                        </a:rPr>
                        <a:t>attention.</a:t>
                      </a:r>
                      <a:endParaRPr sz="1100" dirty="0">
                        <a:latin typeface="Calibri"/>
                        <a:cs typeface="Calibri"/>
                      </a:endParaRPr>
                    </a:p>
                  </a:txBody>
                  <a:tcPr marL="0" marR="0" marT="44450" marB="0">
                    <a:lnT w="19050">
                      <a:solidFill>
                        <a:srgbClr val="C00000"/>
                      </a:solidFill>
                      <a:prstDash val="solid"/>
                    </a:lnT>
                  </a:tcPr>
                </a:tc>
                <a:extLst>
                  <a:ext uri="{0D108BD9-81ED-4DB2-BD59-A6C34878D82A}">
                    <a16:rowId xmlns:a16="http://schemas.microsoft.com/office/drawing/2014/main" val="10001"/>
                  </a:ext>
                </a:extLst>
              </a:tr>
            </a:tbl>
          </a:graphicData>
        </a:graphic>
      </p:graphicFrame>
      <p:pic>
        <p:nvPicPr>
          <p:cNvPr id="5" name="Picture 4" descr="A black background with blue text&#10;&#10;Description automatically generated">
            <a:extLst>
              <a:ext uri="{FF2B5EF4-FFF2-40B4-BE49-F238E27FC236}">
                <a16:creationId xmlns:a16="http://schemas.microsoft.com/office/drawing/2014/main" id="{791A9B8F-F01E-F43D-4109-24B09CC25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6" name="Picture 5">
            <a:extLst>
              <a:ext uri="{FF2B5EF4-FFF2-40B4-BE49-F238E27FC236}">
                <a16:creationId xmlns:a16="http://schemas.microsoft.com/office/drawing/2014/main" id="{31083E55-4B05-1E56-C0BE-3A4645621A2A}"/>
              </a:ext>
            </a:extLst>
          </p:cNvPr>
          <p:cNvPicPr>
            <a:picLocks noChangeAspect="1"/>
          </p:cNvPicPr>
          <p:nvPr/>
        </p:nvPicPr>
        <p:blipFill>
          <a:blip r:embed="rId4"/>
          <a:stretch>
            <a:fillRect/>
          </a:stretch>
        </p:blipFill>
        <p:spPr>
          <a:xfrm>
            <a:off x="5210927" y="169269"/>
            <a:ext cx="2561473" cy="5048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719947"/>
            <a:ext cx="7772400" cy="5451936"/>
          </a:xfrm>
          <a:prstGeom prst="rect">
            <a:avLst/>
          </a:prstGeom>
        </p:spPr>
      </p:pic>
      <p:pic>
        <p:nvPicPr>
          <p:cNvPr id="3" name="object 3"/>
          <p:cNvPicPr/>
          <p:nvPr/>
        </p:nvPicPr>
        <p:blipFill>
          <a:blip r:embed="rId3" cstate="print"/>
          <a:stretch>
            <a:fillRect/>
          </a:stretch>
        </p:blipFill>
        <p:spPr>
          <a:xfrm>
            <a:off x="0" y="0"/>
            <a:ext cx="7772400" cy="4512380"/>
          </a:xfrm>
          <a:prstGeom prst="rect">
            <a:avLst/>
          </a:prstGeom>
        </p:spPr>
      </p:pic>
      <p:grpSp>
        <p:nvGrpSpPr>
          <p:cNvPr id="8" name="object 8"/>
          <p:cNvGrpSpPr/>
          <p:nvPr/>
        </p:nvGrpSpPr>
        <p:grpSpPr>
          <a:xfrm>
            <a:off x="457200" y="6446517"/>
            <a:ext cx="4831080" cy="447675"/>
            <a:chOff x="457200" y="6446517"/>
            <a:chExt cx="4831080" cy="447675"/>
          </a:xfrm>
        </p:grpSpPr>
        <p:sp>
          <p:nvSpPr>
            <p:cNvPr id="9" name="object 9"/>
            <p:cNvSpPr/>
            <p:nvPr/>
          </p:nvSpPr>
          <p:spPr>
            <a:xfrm>
              <a:off x="457200" y="644905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sp>
          <p:nvSpPr>
            <p:cNvPr id="10" name="object 10"/>
            <p:cNvSpPr/>
            <p:nvPr/>
          </p:nvSpPr>
          <p:spPr>
            <a:xfrm>
              <a:off x="457200" y="689164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grpSp>
      <p:sp>
        <p:nvSpPr>
          <p:cNvPr id="19" name="object 19"/>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15</a:t>
            </a:fld>
            <a:endParaRPr spc="35" dirty="0"/>
          </a:p>
        </p:txBody>
      </p:sp>
      <p:sp>
        <p:nvSpPr>
          <p:cNvPr id="20" name="object 20"/>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21" name="object 2">
            <a:extLst>
              <a:ext uri="{FF2B5EF4-FFF2-40B4-BE49-F238E27FC236}">
                <a16:creationId xmlns:a16="http://schemas.microsoft.com/office/drawing/2014/main" id="{146778EC-9348-F8C7-DCB4-B64792A03391}"/>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chemeClr val="bg1"/>
                </a:solidFill>
                <a:latin typeface="Lucida Sans Unicode"/>
                <a:cs typeface="Lucida Sans Unicode"/>
              </a:rPr>
              <a:t>Allen | Internal IT Infra Network Security Audit   </a:t>
            </a:r>
            <a:endParaRPr lang="en-US" sz="600" dirty="0">
              <a:solidFill>
                <a:schemeClr val="bg1"/>
              </a:solidFill>
              <a:latin typeface="Lucida Sans Unicode"/>
              <a:cs typeface="Lucida Sans Unicode"/>
            </a:endParaRPr>
          </a:p>
        </p:txBody>
      </p:sp>
      <p:grpSp>
        <p:nvGrpSpPr>
          <p:cNvPr id="22" name="object 8">
            <a:extLst>
              <a:ext uri="{FF2B5EF4-FFF2-40B4-BE49-F238E27FC236}">
                <a16:creationId xmlns:a16="http://schemas.microsoft.com/office/drawing/2014/main" id="{D8DB7643-EDFB-ACBA-A883-305E920AC70E}"/>
              </a:ext>
            </a:extLst>
          </p:cNvPr>
          <p:cNvGrpSpPr/>
          <p:nvPr/>
        </p:nvGrpSpPr>
        <p:grpSpPr>
          <a:xfrm>
            <a:off x="2432302" y="6446515"/>
            <a:ext cx="4831080" cy="447675"/>
            <a:chOff x="457200" y="6446517"/>
            <a:chExt cx="4831080" cy="447675"/>
          </a:xfrm>
        </p:grpSpPr>
        <p:sp>
          <p:nvSpPr>
            <p:cNvPr id="23" name="object 9">
              <a:extLst>
                <a:ext uri="{FF2B5EF4-FFF2-40B4-BE49-F238E27FC236}">
                  <a16:creationId xmlns:a16="http://schemas.microsoft.com/office/drawing/2014/main" id="{2F6BB775-52D1-C518-D50D-38A38371B1BF}"/>
                </a:ext>
              </a:extLst>
            </p:cNvPr>
            <p:cNvSpPr/>
            <p:nvPr/>
          </p:nvSpPr>
          <p:spPr>
            <a:xfrm>
              <a:off x="457200" y="644905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sp>
          <p:nvSpPr>
            <p:cNvPr id="24" name="object 10">
              <a:extLst>
                <a:ext uri="{FF2B5EF4-FFF2-40B4-BE49-F238E27FC236}">
                  <a16:creationId xmlns:a16="http://schemas.microsoft.com/office/drawing/2014/main" id="{B9B9E8B3-0576-EB5F-9FA7-9EABFAEE60BC}"/>
                </a:ext>
              </a:extLst>
            </p:cNvPr>
            <p:cNvSpPr/>
            <p:nvPr/>
          </p:nvSpPr>
          <p:spPr>
            <a:xfrm>
              <a:off x="457200" y="6891647"/>
              <a:ext cx="4831080" cy="0"/>
            </a:xfrm>
            <a:custGeom>
              <a:avLst/>
              <a:gdLst/>
              <a:ahLst/>
              <a:cxnLst/>
              <a:rect l="l" t="t" r="r" b="b"/>
              <a:pathLst>
                <a:path w="4831080">
                  <a:moveTo>
                    <a:pt x="0" y="0"/>
                  </a:moveTo>
                  <a:lnTo>
                    <a:pt x="4831080" y="0"/>
                  </a:lnTo>
                </a:path>
              </a:pathLst>
            </a:custGeom>
            <a:ln w="5080">
              <a:solidFill>
                <a:srgbClr val="000000"/>
              </a:solidFill>
            </a:ln>
          </p:spPr>
          <p:txBody>
            <a:bodyPr wrap="square" lIns="0" tIns="0" rIns="0" bIns="0" rtlCol="0"/>
            <a:lstStyle/>
            <a:p>
              <a:endParaRPr/>
            </a:p>
          </p:txBody>
        </p:sp>
      </p:grpSp>
      <p:sp>
        <p:nvSpPr>
          <p:cNvPr id="27" name="object 4">
            <a:extLst>
              <a:ext uri="{FF2B5EF4-FFF2-40B4-BE49-F238E27FC236}">
                <a16:creationId xmlns:a16="http://schemas.microsoft.com/office/drawing/2014/main" id="{4C5D322D-2D99-0BB6-F938-90677D711051}"/>
              </a:ext>
            </a:extLst>
          </p:cNvPr>
          <p:cNvSpPr txBox="1"/>
          <p:nvPr/>
        </p:nvSpPr>
        <p:spPr>
          <a:xfrm>
            <a:off x="4340099" y="4887763"/>
            <a:ext cx="3686810" cy="2377574"/>
          </a:xfrm>
          <a:prstGeom prst="rect">
            <a:avLst/>
          </a:prstGeom>
        </p:spPr>
        <p:txBody>
          <a:bodyPr vert="horz" wrap="square" lIns="0" tIns="12700" rIns="0" bIns="0" rtlCol="0">
            <a:spAutoFit/>
          </a:bodyPr>
          <a:lstStyle/>
          <a:p>
            <a:pPr marL="12700">
              <a:lnSpc>
                <a:spcPct val="100000"/>
              </a:lnSpc>
              <a:spcBef>
                <a:spcPts val="100"/>
              </a:spcBef>
            </a:pPr>
            <a:r>
              <a:rPr lang="en-US" sz="2500" spc="-45" dirty="0">
                <a:cs typeface="Microsoft Sans Serif"/>
              </a:rPr>
              <a:t> </a:t>
            </a:r>
          </a:p>
          <a:p>
            <a:pPr marL="12700">
              <a:lnSpc>
                <a:spcPct val="100000"/>
              </a:lnSpc>
              <a:spcBef>
                <a:spcPts val="100"/>
              </a:spcBef>
            </a:pPr>
            <a:endParaRPr lang="en-US" sz="2500" spc="-45" dirty="0">
              <a:cs typeface="Microsoft Sans Serif"/>
            </a:endParaRPr>
          </a:p>
          <a:p>
            <a:pPr marL="12700">
              <a:lnSpc>
                <a:spcPct val="100000"/>
              </a:lnSpc>
              <a:spcBef>
                <a:spcPts val="100"/>
              </a:spcBef>
            </a:pPr>
            <a:endParaRPr sz="1200" dirty="0">
              <a:cs typeface="Microsoft Sans Serif"/>
            </a:endParaRPr>
          </a:p>
          <a:p>
            <a:pPr>
              <a:lnSpc>
                <a:spcPct val="100000"/>
              </a:lnSpc>
              <a:spcBef>
                <a:spcPts val="25"/>
              </a:spcBef>
            </a:pPr>
            <a:endParaRPr sz="1800" dirty="0">
              <a:cs typeface="Microsoft Sans Serif"/>
            </a:endParaRPr>
          </a:p>
          <a:p>
            <a:pPr marL="12065">
              <a:lnSpc>
                <a:spcPct val="100000"/>
              </a:lnSpc>
              <a:tabLst>
                <a:tab pos="184150" algn="l"/>
              </a:tabLst>
            </a:pPr>
            <a:r>
              <a:rPr lang="en-US" sz="1200" spc="10" dirty="0">
                <a:cs typeface="Microsoft Sans Serif"/>
              </a:rPr>
              <a:t>4. OS Updating required</a:t>
            </a:r>
            <a:endParaRPr sz="1200" dirty="0">
              <a:cs typeface="Microsoft Sans Serif"/>
            </a:endParaRPr>
          </a:p>
          <a:p>
            <a:pPr>
              <a:lnSpc>
                <a:spcPct val="100000"/>
              </a:lnSpc>
              <a:spcBef>
                <a:spcPts val="20"/>
              </a:spcBef>
              <a:buFont typeface="Microsoft Sans Serif"/>
              <a:buAutoNum type="arabicPeriod"/>
            </a:pPr>
            <a:endParaRPr sz="1800" dirty="0">
              <a:cs typeface="Microsoft Sans Serif"/>
            </a:endParaRPr>
          </a:p>
          <a:p>
            <a:pPr marL="12065">
              <a:lnSpc>
                <a:spcPct val="100000"/>
              </a:lnSpc>
              <a:tabLst>
                <a:tab pos="193040" algn="l"/>
              </a:tabLst>
            </a:pPr>
            <a:r>
              <a:rPr lang="en-US" sz="1200" spc="20" dirty="0">
                <a:cs typeface="Microsoft Sans Serif"/>
              </a:rPr>
              <a:t>5. Security Awareness Training </a:t>
            </a:r>
          </a:p>
          <a:p>
            <a:pPr marL="192405" indent="-180340">
              <a:lnSpc>
                <a:spcPct val="100000"/>
              </a:lnSpc>
              <a:buAutoNum type="arabicPeriod"/>
              <a:tabLst>
                <a:tab pos="193040" algn="l"/>
              </a:tabLst>
            </a:pPr>
            <a:endParaRPr lang="en-US" sz="1800" dirty="0">
              <a:cs typeface="Microsoft Sans Serif"/>
            </a:endParaRPr>
          </a:p>
          <a:p>
            <a:pPr marL="12065">
              <a:lnSpc>
                <a:spcPct val="100000"/>
              </a:lnSpc>
              <a:tabLst>
                <a:tab pos="194310" algn="l"/>
              </a:tabLst>
            </a:pPr>
            <a:r>
              <a:rPr lang="en-US" sz="1200" spc="20" dirty="0">
                <a:cs typeface="Microsoft Sans Serif"/>
              </a:rPr>
              <a:t>6. Continuous Security Monitoring</a:t>
            </a:r>
          </a:p>
        </p:txBody>
      </p:sp>
      <p:sp>
        <p:nvSpPr>
          <p:cNvPr id="7" name="object 4">
            <a:extLst>
              <a:ext uri="{FF2B5EF4-FFF2-40B4-BE49-F238E27FC236}">
                <a16:creationId xmlns:a16="http://schemas.microsoft.com/office/drawing/2014/main" id="{0890EF1C-F067-CFC6-576F-5A356C4FD7F3}"/>
              </a:ext>
            </a:extLst>
          </p:cNvPr>
          <p:cNvSpPr txBox="1"/>
          <p:nvPr/>
        </p:nvSpPr>
        <p:spPr>
          <a:xfrm>
            <a:off x="423134" y="4805496"/>
            <a:ext cx="3686810" cy="2459841"/>
          </a:xfrm>
          <a:prstGeom prst="rect">
            <a:avLst/>
          </a:prstGeom>
        </p:spPr>
        <p:txBody>
          <a:bodyPr vert="horz" wrap="square" lIns="0" tIns="12700" rIns="0" bIns="0" rtlCol="0">
            <a:spAutoFit/>
          </a:bodyPr>
          <a:lstStyle/>
          <a:p>
            <a:pPr marL="12700">
              <a:lnSpc>
                <a:spcPct val="100000"/>
              </a:lnSpc>
              <a:spcBef>
                <a:spcPts val="100"/>
              </a:spcBef>
            </a:pPr>
            <a:r>
              <a:rPr sz="2500" spc="-45" dirty="0">
                <a:cs typeface="Microsoft Sans Serif"/>
              </a:rPr>
              <a:t>Recommendations</a:t>
            </a:r>
            <a:endParaRPr lang="en-US" sz="1200" spc="-5" dirty="0">
              <a:cs typeface="Microsoft Sans Serif"/>
            </a:endParaRPr>
          </a:p>
          <a:p>
            <a:pPr marL="12700" marR="5080">
              <a:lnSpc>
                <a:spcPct val="104200"/>
              </a:lnSpc>
              <a:spcBef>
                <a:spcPts val="1110"/>
              </a:spcBef>
            </a:pPr>
            <a:r>
              <a:rPr lang="en-US" sz="1200" spc="20" dirty="0">
                <a:cs typeface="Microsoft Sans Serif"/>
              </a:rPr>
              <a:t>To address these vulnerabilities and improve overall security, the following recommendations are suggested:</a:t>
            </a:r>
          </a:p>
          <a:p>
            <a:pPr marL="12700" marR="5080">
              <a:lnSpc>
                <a:spcPct val="104200"/>
              </a:lnSpc>
              <a:spcBef>
                <a:spcPts val="1110"/>
              </a:spcBef>
            </a:pPr>
            <a:endParaRPr sz="1800" dirty="0">
              <a:cs typeface="Microsoft Sans Serif"/>
            </a:endParaRPr>
          </a:p>
          <a:p>
            <a:pPr marL="183515" indent="-171450">
              <a:lnSpc>
                <a:spcPct val="100000"/>
              </a:lnSpc>
              <a:buAutoNum type="arabicPeriod"/>
              <a:tabLst>
                <a:tab pos="184150" algn="l"/>
              </a:tabLst>
            </a:pPr>
            <a:r>
              <a:rPr lang="en-US" sz="1200" spc="10" dirty="0">
                <a:cs typeface="Microsoft Sans Serif"/>
              </a:rPr>
              <a:t>Software Update</a:t>
            </a:r>
            <a:endParaRPr sz="1200" dirty="0">
              <a:cs typeface="Microsoft Sans Serif"/>
            </a:endParaRPr>
          </a:p>
          <a:p>
            <a:pPr>
              <a:lnSpc>
                <a:spcPct val="100000"/>
              </a:lnSpc>
              <a:spcBef>
                <a:spcPts val="20"/>
              </a:spcBef>
              <a:buFont typeface="Microsoft Sans Serif"/>
              <a:buAutoNum type="arabicPeriod"/>
            </a:pPr>
            <a:endParaRPr sz="1800" dirty="0">
              <a:cs typeface="Microsoft Sans Serif"/>
            </a:endParaRPr>
          </a:p>
          <a:p>
            <a:pPr marL="192405" indent="-180340">
              <a:lnSpc>
                <a:spcPct val="100000"/>
              </a:lnSpc>
              <a:buAutoNum type="arabicPeriod"/>
              <a:tabLst>
                <a:tab pos="193040" algn="l"/>
              </a:tabLst>
            </a:pPr>
            <a:r>
              <a:rPr lang="en-US" sz="1200" spc="20" dirty="0">
                <a:cs typeface="Microsoft Sans Serif"/>
              </a:rPr>
              <a:t>SSL/TLS Configuration</a:t>
            </a:r>
          </a:p>
          <a:p>
            <a:pPr marL="192405" indent="-180340">
              <a:lnSpc>
                <a:spcPct val="100000"/>
              </a:lnSpc>
              <a:buAutoNum type="arabicPeriod"/>
              <a:tabLst>
                <a:tab pos="193040" algn="l"/>
              </a:tabLst>
            </a:pPr>
            <a:endParaRPr lang="en-US" sz="1800" dirty="0">
              <a:cs typeface="Microsoft Sans Serif"/>
            </a:endParaRPr>
          </a:p>
          <a:p>
            <a:pPr marL="193675" indent="-181610">
              <a:lnSpc>
                <a:spcPct val="100000"/>
              </a:lnSpc>
              <a:buAutoNum type="arabicPeriod"/>
              <a:tabLst>
                <a:tab pos="194310" algn="l"/>
              </a:tabLst>
            </a:pPr>
            <a:r>
              <a:rPr sz="1200" spc="20" dirty="0">
                <a:cs typeface="Microsoft Sans Serif"/>
              </a:rPr>
              <a:t>Implementing</a:t>
            </a:r>
            <a:r>
              <a:rPr sz="1200" spc="40" dirty="0">
                <a:cs typeface="Microsoft Sans Serif"/>
              </a:rPr>
              <a:t> </a:t>
            </a:r>
            <a:r>
              <a:rPr lang="en-US" sz="1200" spc="20" dirty="0">
                <a:cs typeface="Microsoft Sans Serif"/>
              </a:rPr>
              <a:t>Network Segmentation</a:t>
            </a:r>
          </a:p>
        </p:txBody>
      </p:sp>
      <p:sp>
        <p:nvSpPr>
          <p:cNvPr id="11" name="object 5">
            <a:extLst>
              <a:ext uri="{FF2B5EF4-FFF2-40B4-BE49-F238E27FC236}">
                <a16:creationId xmlns:a16="http://schemas.microsoft.com/office/drawing/2014/main" id="{BC5F8C52-D2D8-336D-2C07-7A299A562820}"/>
              </a:ext>
            </a:extLst>
          </p:cNvPr>
          <p:cNvSpPr txBox="1"/>
          <p:nvPr/>
        </p:nvSpPr>
        <p:spPr>
          <a:xfrm>
            <a:off x="457200" y="1060197"/>
            <a:ext cx="3305810" cy="2021964"/>
          </a:xfrm>
          <a:prstGeom prst="rect">
            <a:avLst/>
          </a:prstGeom>
        </p:spPr>
        <p:txBody>
          <a:bodyPr vert="horz" wrap="square" lIns="0" tIns="12700" rIns="0" bIns="0" rtlCol="0">
            <a:spAutoFit/>
          </a:bodyPr>
          <a:lstStyle/>
          <a:p>
            <a:pPr marL="12700">
              <a:lnSpc>
                <a:spcPct val="100000"/>
              </a:lnSpc>
              <a:spcBef>
                <a:spcPts val="100"/>
              </a:spcBef>
            </a:pPr>
            <a:r>
              <a:rPr lang="en-US" sz="1500" spc="-40" dirty="0">
                <a:solidFill>
                  <a:srgbClr val="FFFFFF"/>
                </a:solidFill>
                <a:cs typeface="Lucida Sans Unicode"/>
              </a:rPr>
              <a:t>O</a:t>
            </a:r>
            <a:r>
              <a:rPr lang="en-US" sz="1500" spc="-125" dirty="0">
                <a:solidFill>
                  <a:srgbClr val="FFFFFF"/>
                </a:solidFill>
                <a:cs typeface="Lucida Sans Unicode"/>
              </a:rPr>
              <a:t>u</a:t>
            </a:r>
            <a:r>
              <a:rPr lang="en-US" sz="1500" spc="-95" dirty="0">
                <a:solidFill>
                  <a:srgbClr val="FFFFFF"/>
                </a:solidFill>
                <a:cs typeface="Lucida Sans Unicode"/>
              </a:rPr>
              <a:t>r</a:t>
            </a:r>
            <a:r>
              <a:rPr lang="en-US" sz="1500" spc="-55" dirty="0">
                <a:solidFill>
                  <a:srgbClr val="FFFFFF"/>
                </a:solidFill>
                <a:cs typeface="Lucida Sans Unicode"/>
              </a:rPr>
              <a:t> </a:t>
            </a:r>
            <a:r>
              <a:rPr lang="en-US" sz="1500" spc="-45" dirty="0">
                <a:solidFill>
                  <a:srgbClr val="FFFFFF"/>
                </a:solidFill>
                <a:cs typeface="Lucida Sans Unicode"/>
              </a:rPr>
              <a:t>a</a:t>
            </a:r>
            <a:r>
              <a:rPr lang="en-US" sz="1500" spc="-120" dirty="0">
                <a:solidFill>
                  <a:srgbClr val="FFFFFF"/>
                </a:solidFill>
                <a:cs typeface="Lucida Sans Unicode"/>
              </a:rPr>
              <a:t>n</a:t>
            </a:r>
            <a:r>
              <a:rPr lang="en-US" sz="1500" spc="-45" dirty="0">
                <a:solidFill>
                  <a:srgbClr val="FFFFFF"/>
                </a:solidFill>
                <a:cs typeface="Lucida Sans Unicode"/>
              </a:rPr>
              <a:t>a</a:t>
            </a:r>
            <a:r>
              <a:rPr lang="en-US" sz="1500" spc="-125" dirty="0">
                <a:solidFill>
                  <a:srgbClr val="FFFFFF"/>
                </a:solidFill>
                <a:cs typeface="Lucida Sans Unicode"/>
              </a:rPr>
              <a:t>l</a:t>
            </a:r>
            <a:r>
              <a:rPr lang="en-US" sz="1500" spc="-55" dirty="0">
                <a:solidFill>
                  <a:srgbClr val="FFFFFF"/>
                </a:solidFill>
                <a:cs typeface="Lucida Sans Unicode"/>
              </a:rPr>
              <a:t>y</a:t>
            </a:r>
            <a:r>
              <a:rPr lang="en-US" sz="1500" spc="-30" dirty="0">
                <a:solidFill>
                  <a:srgbClr val="FFFFFF"/>
                </a:solidFill>
                <a:cs typeface="Lucida Sans Unicode"/>
              </a:rPr>
              <a:t>s</a:t>
            </a:r>
            <a:r>
              <a:rPr lang="en-US" sz="1500" spc="-130" dirty="0">
                <a:solidFill>
                  <a:srgbClr val="FFFFFF"/>
                </a:solidFill>
                <a:cs typeface="Lucida Sans Unicode"/>
              </a:rPr>
              <a:t>i</a:t>
            </a:r>
            <a:r>
              <a:rPr lang="en-US" sz="1500" spc="-10" dirty="0">
                <a:solidFill>
                  <a:srgbClr val="FFFFFF"/>
                </a:solidFill>
                <a:cs typeface="Lucida Sans Unicode"/>
              </a:rPr>
              <a:t>s</a:t>
            </a:r>
            <a:r>
              <a:rPr lang="en-US" sz="1500" spc="-55" dirty="0">
                <a:solidFill>
                  <a:srgbClr val="FFFFFF"/>
                </a:solidFill>
                <a:cs typeface="Lucida Sans Unicode"/>
              </a:rPr>
              <a:t> </a:t>
            </a:r>
            <a:r>
              <a:rPr lang="en-US" sz="1500" spc="-60" dirty="0">
                <a:solidFill>
                  <a:srgbClr val="FFFFFF"/>
                </a:solidFill>
                <a:cs typeface="Lucida Sans Unicode"/>
              </a:rPr>
              <a:t>–</a:t>
            </a:r>
            <a:r>
              <a:rPr lang="en-US" sz="1500" spc="-55" dirty="0">
                <a:solidFill>
                  <a:srgbClr val="FFFFFF"/>
                </a:solidFill>
                <a:cs typeface="Lucida Sans Unicode"/>
              </a:rPr>
              <a:t> </a:t>
            </a:r>
            <a:r>
              <a:rPr lang="en-US" sz="1500" spc="80" dirty="0">
                <a:solidFill>
                  <a:srgbClr val="7F91C9"/>
                </a:solidFill>
                <a:cs typeface="Lucida Sans Unicode"/>
              </a:rPr>
              <a:t>Internal IT Infra  </a:t>
            </a:r>
            <a:endParaRPr sz="1500" dirty="0">
              <a:cs typeface="Lucida Sans Unicode"/>
            </a:endParaRPr>
          </a:p>
          <a:p>
            <a:pPr marL="12700" marR="5080">
              <a:lnSpc>
                <a:spcPct val="125000"/>
              </a:lnSpc>
              <a:spcBef>
                <a:spcPts val="1400"/>
              </a:spcBef>
            </a:pPr>
            <a:r>
              <a:rPr lang="en-US" sz="1200" spc="10" dirty="0">
                <a:solidFill>
                  <a:srgbClr val="FFFFFF"/>
                </a:solidFill>
                <a:cs typeface="Microsoft Sans Serif"/>
              </a:rPr>
              <a:t>A thorough security audit was conducted by the cybersecurity team, alongside an IT infrastructure audit, to identify potential security weaknesses and vulnerabilities within the organization's IT environment. The purpose of this audit was to evaluate the security posture of critical systems, applications, and network infrastructure.</a:t>
            </a:r>
            <a:endParaRPr lang="en-US" sz="1200" dirty="0">
              <a:cs typeface="Microsoft Sans Serif"/>
            </a:endParaRPr>
          </a:p>
        </p:txBody>
      </p:sp>
      <p:sp>
        <p:nvSpPr>
          <p:cNvPr id="12" name="object 6">
            <a:extLst>
              <a:ext uri="{FF2B5EF4-FFF2-40B4-BE49-F238E27FC236}">
                <a16:creationId xmlns:a16="http://schemas.microsoft.com/office/drawing/2014/main" id="{71DE510A-8064-AE0A-08B2-CA050B3E9582}"/>
              </a:ext>
            </a:extLst>
          </p:cNvPr>
          <p:cNvSpPr txBox="1"/>
          <p:nvPr/>
        </p:nvSpPr>
        <p:spPr>
          <a:xfrm>
            <a:off x="4022090" y="1370752"/>
            <a:ext cx="3686810" cy="2804229"/>
          </a:xfrm>
          <a:prstGeom prst="rect">
            <a:avLst/>
          </a:prstGeom>
        </p:spPr>
        <p:txBody>
          <a:bodyPr vert="horz" wrap="square" lIns="0" tIns="12700" rIns="0" bIns="0" rtlCol="0">
            <a:spAutoFit/>
          </a:bodyPr>
          <a:lstStyle/>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Outdated Systems: </a:t>
            </a:r>
            <a:r>
              <a:rPr lang="en-US" sz="1200" dirty="0">
                <a:solidFill>
                  <a:schemeClr val="bg1"/>
                </a:solidFill>
                <a:cs typeface="Microsoft Sans Serif"/>
              </a:rPr>
              <a:t>Numerous systems, including servers and endpoint devices, were identified as running outdated software versions, making them vulnerable to known security threats. </a:t>
            </a:r>
          </a:p>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SSL/TLS Configuration Issues: </a:t>
            </a:r>
            <a:r>
              <a:rPr lang="en-US" sz="1200" dirty="0">
                <a:solidFill>
                  <a:schemeClr val="bg1"/>
                </a:solidFill>
                <a:cs typeface="Microsoft Sans Serif"/>
              </a:rPr>
              <a:t>SSL/TLS certificates were not configured correctly, with some certificates expired or utilizing weak cryptographic algorithms. \</a:t>
            </a:r>
          </a:p>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Network Segmentation: </a:t>
            </a:r>
            <a:r>
              <a:rPr lang="en-US" sz="1200" dirty="0">
                <a:solidFill>
                  <a:schemeClr val="bg1"/>
                </a:solidFill>
                <a:cs typeface="Microsoft Sans Serif"/>
              </a:rPr>
              <a:t>The absence of network segmentation exposes critical assets to potential attacks. </a:t>
            </a:r>
          </a:p>
          <a:p>
            <a:pPr marL="184150" marR="5080" indent="-171450">
              <a:lnSpc>
                <a:spcPct val="125000"/>
              </a:lnSpc>
              <a:spcBef>
                <a:spcPts val="100"/>
              </a:spcBef>
              <a:buFont typeface="Wingdings" panose="05000000000000000000" pitchFamily="2" charset="2"/>
              <a:buChar char="q"/>
            </a:pPr>
            <a:r>
              <a:rPr lang="en-US" sz="1200" b="1" dirty="0">
                <a:solidFill>
                  <a:schemeClr val="accent1">
                    <a:lumMod val="60000"/>
                    <a:lumOff val="40000"/>
                  </a:schemeClr>
                </a:solidFill>
                <a:cs typeface="Microsoft Sans Serif"/>
              </a:rPr>
              <a:t>OS Vulnerabilities: </a:t>
            </a:r>
            <a:r>
              <a:rPr lang="en-US" sz="1200" dirty="0">
                <a:solidFill>
                  <a:schemeClr val="bg1"/>
                </a:solidFill>
                <a:cs typeface="Microsoft Sans Serif"/>
              </a:rPr>
              <a:t>Outdated versions of OS  were identified, which contain known vulnerabilities.</a:t>
            </a:r>
          </a:p>
        </p:txBody>
      </p:sp>
      <p:sp>
        <p:nvSpPr>
          <p:cNvPr id="13" name="object 5">
            <a:extLst>
              <a:ext uri="{FF2B5EF4-FFF2-40B4-BE49-F238E27FC236}">
                <a16:creationId xmlns:a16="http://schemas.microsoft.com/office/drawing/2014/main" id="{FA53311B-1E81-3096-5516-25459D7A69AD}"/>
              </a:ext>
            </a:extLst>
          </p:cNvPr>
          <p:cNvSpPr txBox="1"/>
          <p:nvPr/>
        </p:nvSpPr>
        <p:spPr>
          <a:xfrm>
            <a:off x="4022090" y="1044957"/>
            <a:ext cx="3305810" cy="243656"/>
          </a:xfrm>
          <a:prstGeom prst="rect">
            <a:avLst/>
          </a:prstGeom>
        </p:spPr>
        <p:txBody>
          <a:bodyPr vert="horz" wrap="square" lIns="0" tIns="12700" rIns="0" bIns="0" rtlCol="0">
            <a:spAutoFit/>
          </a:bodyPr>
          <a:lstStyle/>
          <a:p>
            <a:pPr marL="12700">
              <a:lnSpc>
                <a:spcPct val="100000"/>
              </a:lnSpc>
              <a:spcBef>
                <a:spcPts val="100"/>
              </a:spcBef>
            </a:pPr>
            <a:r>
              <a:rPr lang="en-US" sz="1500" spc="80" dirty="0">
                <a:solidFill>
                  <a:srgbClr val="7F91C9"/>
                </a:solidFill>
                <a:cs typeface="Lucida Sans Unicode"/>
              </a:rPr>
              <a:t>Key Findings and Recommendations</a:t>
            </a:r>
            <a:endParaRPr sz="1500" dirty="0">
              <a:cs typeface="Lucida Sans Unicode"/>
            </a:endParaRPr>
          </a:p>
        </p:txBody>
      </p:sp>
      <p:pic>
        <p:nvPicPr>
          <p:cNvPr id="4" name="Picture 3" descr="A logo of a university&#10;&#10;Description automatically generated">
            <a:extLst>
              <a:ext uri="{FF2B5EF4-FFF2-40B4-BE49-F238E27FC236}">
                <a16:creationId xmlns:a16="http://schemas.microsoft.com/office/drawing/2014/main" id="{C1740AED-3074-B1C3-834E-3E71BB68C5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49550" y="229142"/>
            <a:ext cx="552887" cy="5528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124700"/>
            <a:ext cx="7772400" cy="2933700"/>
          </a:xfrm>
          <a:prstGeom prst="rect">
            <a:avLst/>
          </a:prstGeom>
        </p:spPr>
      </p:pic>
      <p:sp>
        <p:nvSpPr>
          <p:cNvPr id="17" name="object 17"/>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16</a:t>
            </a:fld>
            <a:endParaRPr spc="35" dirty="0"/>
          </a:p>
        </p:txBody>
      </p:sp>
      <p:sp>
        <p:nvSpPr>
          <p:cNvPr id="18" name="object 18"/>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22" name="TextBox 21">
            <a:extLst>
              <a:ext uri="{FF2B5EF4-FFF2-40B4-BE49-F238E27FC236}">
                <a16:creationId xmlns:a16="http://schemas.microsoft.com/office/drawing/2014/main" id="{40EF67BD-4ADD-2A99-C573-5D308F7DCF2B}"/>
              </a:ext>
            </a:extLst>
          </p:cNvPr>
          <p:cNvSpPr txBox="1"/>
          <p:nvPr/>
        </p:nvSpPr>
        <p:spPr>
          <a:xfrm>
            <a:off x="-15586" y="2933700"/>
            <a:ext cx="7772400" cy="369332"/>
          </a:xfrm>
          <a:prstGeom prst="rect">
            <a:avLst/>
          </a:prstGeom>
          <a:noFill/>
        </p:spPr>
        <p:txBody>
          <a:bodyPr wrap="square">
            <a:spAutoFit/>
          </a:bodyPr>
          <a:lstStyle/>
          <a:p>
            <a:pPr marL="104139" algn="ctr">
              <a:lnSpc>
                <a:spcPct val="100000"/>
              </a:lnSpc>
              <a:tabLst>
                <a:tab pos="908685" algn="l"/>
                <a:tab pos="2319020" algn="l"/>
              </a:tabLst>
            </a:pPr>
            <a:r>
              <a:rPr lang="en-US" sz="1800" b="1" i="1" dirty="0">
                <a:solidFill>
                  <a:srgbClr val="001F5F"/>
                </a:solidFill>
                <a:latin typeface="Calibri"/>
                <a:cs typeface="Calibri"/>
              </a:rPr>
              <a:t>#</a:t>
            </a:r>
            <a:r>
              <a:rPr lang="en-US" sz="1800" b="1" i="1" spc="-5" dirty="0">
                <a:solidFill>
                  <a:srgbClr val="001F5F"/>
                </a:solidFill>
                <a:latin typeface="Calibri"/>
                <a:cs typeface="Calibri"/>
              </a:rPr>
              <a:t> </a:t>
            </a:r>
            <a:r>
              <a:rPr lang="en-US" sz="1800" b="1" i="1" spc="-10" dirty="0">
                <a:solidFill>
                  <a:srgbClr val="001F5F"/>
                </a:solidFill>
                <a:latin typeface="Calibri"/>
                <a:cs typeface="Calibri"/>
              </a:rPr>
              <a:t>--</a:t>
            </a:r>
            <a:r>
              <a:rPr lang="en-US" sz="1800" b="1" i="1" dirty="0">
                <a:solidFill>
                  <a:srgbClr val="001F5F"/>
                </a:solidFill>
                <a:latin typeface="Calibri"/>
                <a:cs typeface="Calibri"/>
              </a:rPr>
              <a:t>-</a:t>
            </a:r>
            <a:r>
              <a:rPr lang="en-US" sz="1800" b="1" i="1" spc="50" dirty="0">
                <a:solidFill>
                  <a:srgbClr val="001F5F"/>
                </a:solidFill>
                <a:latin typeface="Calibri"/>
                <a:cs typeface="Calibri"/>
              </a:rPr>
              <a:t> </a:t>
            </a:r>
            <a:r>
              <a:rPr lang="en-US" sz="1800" b="1" i="1" spc="-10" dirty="0">
                <a:solidFill>
                  <a:srgbClr val="001F5F"/>
                </a:solidFill>
                <a:latin typeface="Calibri"/>
                <a:cs typeface="Calibri"/>
              </a:rPr>
              <a:t>#--</a:t>
            </a:r>
            <a:r>
              <a:rPr lang="en-US" sz="1800" b="1" i="1" dirty="0">
                <a:solidFill>
                  <a:srgbClr val="001F5F"/>
                </a:solidFill>
                <a:latin typeface="Calibri"/>
                <a:cs typeface="Calibri"/>
              </a:rPr>
              <a:t>-</a:t>
            </a:r>
            <a:r>
              <a:rPr lang="en-US" sz="1800" b="1" i="1" spc="40" dirty="0">
                <a:solidFill>
                  <a:srgbClr val="001F5F"/>
                </a:solidFill>
                <a:latin typeface="Calibri"/>
                <a:cs typeface="Calibri"/>
              </a:rPr>
              <a:t> </a:t>
            </a:r>
            <a:r>
              <a:rPr lang="en-US" sz="1800" b="1" i="1" spc="-50" dirty="0">
                <a:solidFill>
                  <a:srgbClr val="001F5F"/>
                </a:solidFill>
                <a:latin typeface="Calibri"/>
                <a:cs typeface="Calibri"/>
              </a:rPr>
              <a:t>#</a:t>
            </a:r>
            <a:r>
              <a:rPr lang="en-US" b="1" i="1" spc="-50" dirty="0">
                <a:solidFill>
                  <a:srgbClr val="001F5F"/>
                </a:solidFill>
                <a:latin typeface="Calibri"/>
                <a:cs typeface="Calibri"/>
              </a:rPr>
              <a:t>  </a:t>
            </a:r>
            <a:r>
              <a:rPr lang="en-US" sz="1800" b="1" i="1" dirty="0">
                <a:solidFill>
                  <a:srgbClr val="001F5F"/>
                </a:solidFill>
                <a:latin typeface="Calibri"/>
                <a:cs typeface="Calibri"/>
              </a:rPr>
              <a:t>End of [</a:t>
            </a:r>
            <a:r>
              <a:rPr lang="en-US" sz="1800" b="1" i="1" dirty="0" err="1">
                <a:solidFill>
                  <a:srgbClr val="001F5F"/>
                </a:solidFill>
                <a:latin typeface="Calibri"/>
                <a:cs typeface="Calibri"/>
              </a:rPr>
              <a:t>server_location</a:t>
            </a:r>
            <a:r>
              <a:rPr lang="en-US" sz="1800" b="1" i="1" dirty="0">
                <a:solidFill>
                  <a:srgbClr val="001F5F"/>
                </a:solidFill>
                <a:latin typeface="Calibri"/>
                <a:cs typeface="Calibri"/>
              </a:rPr>
              <a:t>] Report #</a:t>
            </a:r>
            <a:r>
              <a:rPr lang="en-US" sz="1800" b="1" i="1" spc="-15" dirty="0">
                <a:solidFill>
                  <a:srgbClr val="001F5F"/>
                </a:solidFill>
                <a:latin typeface="Calibri"/>
                <a:cs typeface="Calibri"/>
              </a:rPr>
              <a:t> </a:t>
            </a:r>
            <a:r>
              <a:rPr lang="en-US" sz="1800" b="1" i="1" spc="-10" dirty="0">
                <a:solidFill>
                  <a:srgbClr val="001F5F"/>
                </a:solidFill>
                <a:latin typeface="Calibri"/>
                <a:cs typeface="Calibri"/>
              </a:rPr>
              <a:t>--</a:t>
            </a:r>
            <a:r>
              <a:rPr lang="en-US" sz="1800" b="1" i="1" dirty="0">
                <a:solidFill>
                  <a:srgbClr val="001F5F"/>
                </a:solidFill>
                <a:latin typeface="Calibri"/>
                <a:cs typeface="Calibri"/>
              </a:rPr>
              <a:t>-</a:t>
            </a:r>
            <a:r>
              <a:rPr lang="en-US" sz="1800" b="1" i="1" spc="40" dirty="0">
                <a:solidFill>
                  <a:srgbClr val="001F5F"/>
                </a:solidFill>
                <a:latin typeface="Calibri"/>
                <a:cs typeface="Calibri"/>
              </a:rPr>
              <a:t> </a:t>
            </a:r>
            <a:r>
              <a:rPr lang="en-US" sz="1800" b="1" i="1" spc="-25" dirty="0">
                <a:solidFill>
                  <a:srgbClr val="001F5F"/>
                </a:solidFill>
                <a:latin typeface="Calibri"/>
                <a:cs typeface="Calibri"/>
              </a:rPr>
              <a:t>#-</a:t>
            </a:r>
            <a:r>
              <a:rPr lang="en-US" sz="1800" b="1" i="1" spc="-20" dirty="0">
                <a:solidFill>
                  <a:srgbClr val="001F5F"/>
                </a:solidFill>
                <a:latin typeface="Calibri"/>
                <a:cs typeface="Calibri"/>
              </a:rPr>
              <a:t>-</a:t>
            </a:r>
            <a:r>
              <a:rPr lang="en-US" sz="1800" b="1" i="1" dirty="0">
                <a:solidFill>
                  <a:srgbClr val="001F5F"/>
                </a:solidFill>
                <a:latin typeface="Calibri"/>
                <a:cs typeface="Calibri"/>
              </a:rPr>
              <a:t>-</a:t>
            </a:r>
            <a:r>
              <a:rPr lang="en-US" sz="1800" b="1" i="1" spc="-10" dirty="0">
                <a:solidFill>
                  <a:srgbClr val="001F5F"/>
                </a:solidFill>
                <a:latin typeface="Calibri"/>
                <a:cs typeface="Calibri"/>
              </a:rPr>
              <a:t> </a:t>
            </a:r>
            <a:r>
              <a:rPr lang="en-US" sz="1800" b="1" i="1" spc="-50" dirty="0">
                <a:solidFill>
                  <a:srgbClr val="001F5F"/>
                </a:solidFill>
                <a:latin typeface="Calibri"/>
                <a:cs typeface="Calibri"/>
              </a:rPr>
              <a:t>#</a:t>
            </a:r>
            <a:endParaRPr lang="en-US" sz="1800" dirty="0">
              <a:latin typeface="Calibri"/>
              <a:cs typeface="Calibri"/>
            </a:endParaRPr>
          </a:p>
        </p:txBody>
      </p:sp>
      <p:sp>
        <p:nvSpPr>
          <p:cNvPr id="23" name="object 2">
            <a:extLst>
              <a:ext uri="{FF2B5EF4-FFF2-40B4-BE49-F238E27FC236}">
                <a16:creationId xmlns:a16="http://schemas.microsoft.com/office/drawing/2014/main" id="{897F792D-5B48-99F8-E2A0-7E85F6EAA282}"/>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latin typeface="Lucida Sans Unicode"/>
                <a:cs typeface="Lucida Sans Unicode"/>
              </a:rPr>
              <a:t>Allen | Internal IT Infra Network Security Audit   </a:t>
            </a:r>
            <a:endParaRPr lang="en-US" sz="600" dirty="0">
              <a:latin typeface="Lucida Sans Unicode"/>
              <a:cs typeface="Lucida Sans Unicode"/>
            </a:endParaRPr>
          </a:p>
        </p:txBody>
      </p:sp>
      <p:pic>
        <p:nvPicPr>
          <p:cNvPr id="24" name="object 3">
            <a:extLst>
              <a:ext uri="{FF2B5EF4-FFF2-40B4-BE49-F238E27FC236}">
                <a16:creationId xmlns:a16="http://schemas.microsoft.com/office/drawing/2014/main" id="{EF9D60A5-3BBE-C21B-2676-46839399FBD3}"/>
              </a:ext>
            </a:extLst>
          </p:cNvPr>
          <p:cNvPicPr/>
          <p:nvPr/>
        </p:nvPicPr>
        <p:blipFill>
          <a:blip r:embed="rId3" cstate="print"/>
          <a:stretch>
            <a:fillRect/>
          </a:stretch>
        </p:blipFill>
        <p:spPr>
          <a:xfrm>
            <a:off x="19050" y="1676400"/>
            <a:ext cx="7737764" cy="886459"/>
          </a:xfrm>
          <a:prstGeom prst="rect">
            <a:avLst/>
          </a:prstGeom>
        </p:spPr>
      </p:pic>
      <p:pic>
        <p:nvPicPr>
          <p:cNvPr id="25" name="object 3">
            <a:extLst>
              <a:ext uri="{FF2B5EF4-FFF2-40B4-BE49-F238E27FC236}">
                <a16:creationId xmlns:a16="http://schemas.microsoft.com/office/drawing/2014/main" id="{F9D35A33-C1B7-0B4A-9286-A3DFC9A48429}"/>
              </a:ext>
            </a:extLst>
          </p:cNvPr>
          <p:cNvPicPr/>
          <p:nvPr/>
        </p:nvPicPr>
        <p:blipFill>
          <a:blip r:embed="rId3" cstate="print"/>
          <a:stretch>
            <a:fillRect/>
          </a:stretch>
        </p:blipFill>
        <p:spPr>
          <a:xfrm>
            <a:off x="-15586" y="3587233"/>
            <a:ext cx="7737764" cy="886459"/>
          </a:xfrm>
          <a:prstGeom prst="rect">
            <a:avLst/>
          </a:prstGeom>
        </p:spPr>
      </p:pic>
      <p:pic>
        <p:nvPicPr>
          <p:cNvPr id="3" name="Picture 2" descr="A black background with blue text&#10;&#10;Description automatically generated">
            <a:extLst>
              <a:ext uri="{FF2B5EF4-FFF2-40B4-BE49-F238E27FC236}">
                <a16:creationId xmlns:a16="http://schemas.microsoft.com/office/drawing/2014/main" id="{AD343CA4-A15E-9743-4F4F-E98592757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4" name="Picture 3">
            <a:extLst>
              <a:ext uri="{FF2B5EF4-FFF2-40B4-BE49-F238E27FC236}">
                <a16:creationId xmlns:a16="http://schemas.microsoft.com/office/drawing/2014/main" id="{6C33B12E-2553-B04F-3FCD-5D459133B42A}"/>
              </a:ext>
            </a:extLst>
          </p:cNvPr>
          <p:cNvPicPr>
            <a:picLocks noChangeAspect="1"/>
          </p:cNvPicPr>
          <p:nvPr/>
        </p:nvPicPr>
        <p:blipFill>
          <a:blip r:embed="rId5"/>
          <a:stretch>
            <a:fillRect/>
          </a:stretch>
        </p:blipFill>
        <p:spPr>
          <a:xfrm>
            <a:off x="5210927" y="169269"/>
            <a:ext cx="2561473" cy="504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14" name="object 14"/>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solidFill>
                <a:srgbClr val="0D274D"/>
              </a:solidFill>
            </a:endParaRPr>
          </a:p>
        </p:txBody>
      </p:sp>
      <p:graphicFrame>
        <p:nvGraphicFramePr>
          <p:cNvPr id="17" name="Table 16">
            <a:extLst>
              <a:ext uri="{FF2B5EF4-FFF2-40B4-BE49-F238E27FC236}">
                <a16:creationId xmlns:a16="http://schemas.microsoft.com/office/drawing/2014/main" id="{80525F34-C40F-7AA0-56D7-0F4FE9D76AD5}"/>
              </a:ext>
            </a:extLst>
          </p:cNvPr>
          <p:cNvGraphicFramePr>
            <a:graphicFrameLocks noGrp="1"/>
          </p:cNvGraphicFramePr>
          <p:nvPr>
            <p:extLst>
              <p:ext uri="{D42A27DB-BD31-4B8C-83A1-F6EECF244321}">
                <p14:modId xmlns:p14="http://schemas.microsoft.com/office/powerpoint/2010/main" val="3090160035"/>
              </p:ext>
            </p:extLst>
          </p:nvPr>
        </p:nvGraphicFramePr>
        <p:xfrm>
          <a:off x="609600" y="1219200"/>
          <a:ext cx="6140749" cy="1347077"/>
        </p:xfrm>
        <a:graphic>
          <a:graphicData uri="http://schemas.openxmlformats.org/drawingml/2006/table">
            <a:tbl>
              <a:tblPr>
                <a:tableStyleId>{7E9639D4-E3E2-4D34-9284-5A2195B3D0D7}</a:tableStyleId>
              </a:tblPr>
              <a:tblGrid>
                <a:gridCol w="3070034">
                  <a:extLst>
                    <a:ext uri="{9D8B030D-6E8A-4147-A177-3AD203B41FA5}">
                      <a16:colId xmlns:a16="http://schemas.microsoft.com/office/drawing/2014/main" val="2869620859"/>
                    </a:ext>
                  </a:extLst>
                </a:gridCol>
                <a:gridCol w="3070715">
                  <a:extLst>
                    <a:ext uri="{9D8B030D-6E8A-4147-A177-3AD203B41FA5}">
                      <a16:colId xmlns:a16="http://schemas.microsoft.com/office/drawing/2014/main" val="3088713220"/>
                    </a:ext>
                  </a:extLst>
                </a:gridCol>
              </a:tblGrid>
              <a:tr h="201328">
                <a:tc>
                  <a:txBody>
                    <a:bodyPr/>
                    <a:lstStyle/>
                    <a:p>
                      <a:pPr algn="ctr">
                        <a:lnSpc>
                          <a:spcPct val="115000"/>
                        </a:lnSpc>
                      </a:pPr>
                      <a:r>
                        <a:rPr lang="en-US" sz="1600" b="1" dirty="0">
                          <a:effectLst/>
                        </a:rPr>
                        <a:t>Report Release Date </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200" dirty="0">
                          <a:effectLst/>
                          <a:latin typeface="Arial" panose="020B0604020202020204" pitchFamily="34" charset="0"/>
                          <a:ea typeface="Arial" panose="020B0604020202020204" pitchFamily="34" charset="0"/>
                        </a:rPr>
                        <a:t>[</a:t>
                      </a:r>
                      <a:r>
                        <a:rPr lang="en-US" sz="1200" dirty="0" err="1">
                          <a:effectLst/>
                          <a:latin typeface="Arial" panose="020B0604020202020204" pitchFamily="34" charset="0"/>
                          <a:ea typeface="Arial" panose="020B0604020202020204" pitchFamily="34" charset="0"/>
                        </a:rPr>
                        <a:t>report_release_date</a:t>
                      </a:r>
                      <a:r>
                        <a:rPr lang="en-US" sz="12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688114829"/>
                  </a:ext>
                </a:extLst>
              </a:tr>
              <a:tr h="341876">
                <a:tc>
                  <a:txBody>
                    <a:bodyPr/>
                    <a:lstStyle/>
                    <a:p>
                      <a:pPr algn="ctr">
                        <a:lnSpc>
                          <a:spcPct val="115000"/>
                        </a:lnSpc>
                      </a:pPr>
                      <a:r>
                        <a:rPr lang="en-US" sz="1600" b="1" dirty="0">
                          <a:effectLst/>
                        </a:rPr>
                        <a:t>Type of Audit</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rPr>
                        <a:t>[</a:t>
                      </a:r>
                      <a:r>
                        <a:rPr lang="en-US" sz="1600" dirty="0" err="1">
                          <a:effectLst/>
                        </a:rPr>
                        <a:t>type_of_audit</a:t>
                      </a:r>
                      <a:r>
                        <a:rPr lang="en-US" sz="1600" dirty="0">
                          <a:effectLst/>
                        </a:rPr>
                        <a:t>]</a:t>
                      </a:r>
                      <a:endParaRPr lang="en-US" sz="1200" dirty="0">
                        <a:effectLst/>
                        <a:latin typeface="Arial" panose="020B0604020202020204" pitchFamily="34" charset="0"/>
                        <a:ea typeface="Arial" panose="020B0604020202020204" pitchFamily="34" charset="0"/>
                      </a:endParaRPr>
                    </a:p>
                  </a:txBody>
                  <a:tcPr marL="36374" marR="36374" marT="36374" marB="36374"/>
                </a:tc>
                <a:extLst>
                  <a:ext uri="{0D108BD9-81ED-4DB2-BD59-A6C34878D82A}">
                    <a16:rowId xmlns:a16="http://schemas.microsoft.com/office/drawing/2014/main" val="1043510893"/>
                  </a:ext>
                </a:extLst>
              </a:tr>
              <a:tr h="201328">
                <a:tc>
                  <a:txBody>
                    <a:bodyPr/>
                    <a:lstStyle/>
                    <a:p>
                      <a:pPr algn="ctr">
                        <a:lnSpc>
                          <a:spcPct val="115000"/>
                        </a:lnSpc>
                      </a:pPr>
                      <a:r>
                        <a:rPr lang="en-US" sz="1600" b="1" dirty="0">
                          <a:effectLst/>
                        </a:rPr>
                        <a:t>Type of Audit Report </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rPr>
                        <a:t>[</a:t>
                      </a:r>
                      <a:r>
                        <a:rPr lang="en-US" sz="1600" dirty="0" err="1">
                          <a:effectLst/>
                        </a:rPr>
                        <a:t>type_of_audit_report</a:t>
                      </a:r>
                      <a:r>
                        <a:rPr lang="en-US" sz="1600" dirty="0">
                          <a:effectLst/>
                        </a:rPr>
                        <a:t>]</a:t>
                      </a:r>
                      <a:endParaRPr lang="en-US" sz="1200" dirty="0">
                        <a:effectLst/>
                        <a:latin typeface="Arial" panose="020B0604020202020204" pitchFamily="34" charset="0"/>
                        <a:ea typeface="Arial" panose="020B0604020202020204" pitchFamily="34" charset="0"/>
                      </a:endParaRPr>
                    </a:p>
                  </a:txBody>
                  <a:tcPr marL="36374" marR="36374" marT="36374" marB="36374"/>
                </a:tc>
                <a:extLst>
                  <a:ext uri="{0D108BD9-81ED-4DB2-BD59-A6C34878D82A}">
                    <a16:rowId xmlns:a16="http://schemas.microsoft.com/office/drawing/2014/main" val="1619063527"/>
                  </a:ext>
                </a:extLst>
              </a:tr>
              <a:tr h="201328">
                <a:tc>
                  <a:txBody>
                    <a:bodyPr/>
                    <a:lstStyle/>
                    <a:p>
                      <a:pPr algn="ctr">
                        <a:lnSpc>
                          <a:spcPct val="115000"/>
                        </a:lnSpc>
                      </a:pPr>
                      <a:r>
                        <a:rPr lang="en-US" sz="1600" b="1" dirty="0">
                          <a:effectLst/>
                        </a:rPr>
                        <a:t>Period</a:t>
                      </a:r>
                      <a:endParaRPr lang="en-US" sz="12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200" dirty="0">
                          <a:effectLst/>
                          <a:latin typeface="Arial" panose="020B0604020202020204" pitchFamily="34" charset="0"/>
                          <a:ea typeface="Arial" panose="020B0604020202020204" pitchFamily="34" charset="0"/>
                        </a:rPr>
                        <a:t>[period]</a:t>
                      </a:r>
                    </a:p>
                  </a:txBody>
                  <a:tcPr marL="36374" marR="36374" marT="36374" marB="36374"/>
                </a:tc>
                <a:extLst>
                  <a:ext uri="{0D108BD9-81ED-4DB2-BD59-A6C34878D82A}">
                    <a16:rowId xmlns:a16="http://schemas.microsoft.com/office/drawing/2014/main" val="382350914"/>
                  </a:ext>
                </a:extLst>
              </a:tr>
            </a:tbl>
          </a:graphicData>
        </a:graphic>
      </p:graphicFrame>
      <p:graphicFrame>
        <p:nvGraphicFramePr>
          <p:cNvPr id="19" name="Table 18">
            <a:extLst>
              <a:ext uri="{FF2B5EF4-FFF2-40B4-BE49-F238E27FC236}">
                <a16:creationId xmlns:a16="http://schemas.microsoft.com/office/drawing/2014/main" id="{C9CA965E-1103-F4E6-E0C2-1936487B440F}"/>
              </a:ext>
            </a:extLst>
          </p:cNvPr>
          <p:cNvGraphicFramePr>
            <a:graphicFrameLocks noGrp="1"/>
          </p:cNvGraphicFramePr>
          <p:nvPr>
            <p:extLst>
              <p:ext uri="{D42A27DB-BD31-4B8C-83A1-F6EECF244321}">
                <p14:modId xmlns:p14="http://schemas.microsoft.com/office/powerpoint/2010/main" val="3499058247"/>
              </p:ext>
            </p:extLst>
          </p:nvPr>
        </p:nvGraphicFramePr>
        <p:xfrm>
          <a:off x="609599" y="3839489"/>
          <a:ext cx="6140750" cy="2943168"/>
        </p:xfrm>
        <a:graphic>
          <a:graphicData uri="http://schemas.openxmlformats.org/drawingml/2006/table">
            <a:tbl>
              <a:tblPr>
                <a:tableStyleId>{7E9639D4-E3E2-4D34-9284-5A2195B3D0D7}</a:tableStyleId>
              </a:tblPr>
              <a:tblGrid>
                <a:gridCol w="2362201">
                  <a:extLst>
                    <a:ext uri="{9D8B030D-6E8A-4147-A177-3AD203B41FA5}">
                      <a16:colId xmlns:a16="http://schemas.microsoft.com/office/drawing/2014/main" val="170939150"/>
                    </a:ext>
                  </a:extLst>
                </a:gridCol>
                <a:gridCol w="3778549">
                  <a:extLst>
                    <a:ext uri="{9D8B030D-6E8A-4147-A177-3AD203B41FA5}">
                      <a16:colId xmlns:a16="http://schemas.microsoft.com/office/drawing/2014/main" val="4120636832"/>
                    </a:ext>
                  </a:extLst>
                </a:gridCol>
              </a:tblGrid>
              <a:tr h="185469">
                <a:tc gridSpan="2">
                  <a:txBody>
                    <a:bodyPr/>
                    <a:lstStyle/>
                    <a:p>
                      <a:pPr marL="63500" algn="ctr">
                        <a:lnSpc>
                          <a:spcPct val="115000"/>
                        </a:lnSpc>
                      </a:pPr>
                      <a:r>
                        <a:rPr lang="en-US" sz="1800" b="1" dirty="0">
                          <a:effectLst/>
                        </a:rPr>
                        <a:t>Document Preparation</a:t>
                      </a:r>
                      <a:endParaRPr lang="en-US" sz="1600" b="1" dirty="0">
                        <a:effectLst/>
                        <a:latin typeface="Arial" panose="020B0604020202020204" pitchFamily="34" charset="0"/>
                        <a:ea typeface="Arial" panose="020B0604020202020204" pitchFamily="34" charset="0"/>
                      </a:endParaRPr>
                    </a:p>
                  </a:txBody>
                  <a:tcPr marL="36374" marR="36374" marT="36374" marB="36374"/>
                </a:tc>
                <a:tc hMerge="1">
                  <a:txBody>
                    <a:bodyPr/>
                    <a:lstStyle/>
                    <a:p>
                      <a:endParaRPr lang="en-US"/>
                    </a:p>
                  </a:txBody>
                  <a:tcPr/>
                </a:tc>
                <a:extLst>
                  <a:ext uri="{0D108BD9-81ED-4DB2-BD59-A6C34878D82A}">
                    <a16:rowId xmlns:a16="http://schemas.microsoft.com/office/drawing/2014/main" val="160937075"/>
                  </a:ext>
                </a:extLst>
              </a:tr>
              <a:tr h="284223">
                <a:tc>
                  <a:txBody>
                    <a:bodyPr/>
                    <a:lstStyle/>
                    <a:p>
                      <a:pPr marL="63500" algn="ctr">
                        <a:lnSpc>
                          <a:spcPct val="115000"/>
                        </a:lnSpc>
                      </a:pPr>
                      <a:r>
                        <a:rPr lang="en-US" sz="1800" b="1" dirty="0">
                          <a:effectLst/>
                        </a:rPr>
                        <a:t>Document Title</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rPr>
                        <a:t>[</a:t>
                      </a:r>
                      <a:r>
                        <a:rPr lang="en-US" sz="1600" dirty="0" err="1">
                          <a:effectLst/>
                        </a:rPr>
                        <a:t>document_title</a:t>
                      </a:r>
                      <a:r>
                        <a:rPr lang="en-US" sz="1600" dirty="0">
                          <a:effectLst/>
                        </a:rPr>
                        <a:t>]    </a:t>
                      </a:r>
                      <a:endParaRPr lang="en-US" sz="1600" dirty="0">
                        <a:effectLst/>
                        <a:latin typeface="Arial" panose="020B0604020202020204" pitchFamily="34" charset="0"/>
                        <a:ea typeface="Arial" panose="020B0604020202020204" pitchFamily="34" charset="0"/>
                      </a:endParaRPr>
                    </a:p>
                  </a:txBody>
                  <a:tcPr marL="36374" marR="36374" marT="36374" marB="36374"/>
                </a:tc>
                <a:extLst>
                  <a:ext uri="{0D108BD9-81ED-4DB2-BD59-A6C34878D82A}">
                    <a16:rowId xmlns:a16="http://schemas.microsoft.com/office/drawing/2014/main" val="553326291"/>
                  </a:ext>
                </a:extLst>
              </a:tr>
              <a:tr h="185469">
                <a:tc>
                  <a:txBody>
                    <a:bodyPr/>
                    <a:lstStyle/>
                    <a:p>
                      <a:pPr marL="63500" algn="ctr">
                        <a:lnSpc>
                          <a:spcPct val="115000"/>
                        </a:lnSpc>
                      </a:pPr>
                      <a:r>
                        <a:rPr lang="en-US" sz="1800" b="1" dirty="0">
                          <a:effectLst/>
                        </a:rPr>
                        <a:t>Document ID</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document_id</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901714797"/>
                  </a:ext>
                </a:extLst>
              </a:tr>
              <a:tr h="185469">
                <a:tc>
                  <a:txBody>
                    <a:bodyPr/>
                    <a:lstStyle/>
                    <a:p>
                      <a:pPr marL="63500" algn="ctr">
                        <a:lnSpc>
                          <a:spcPct val="115000"/>
                        </a:lnSpc>
                      </a:pPr>
                      <a:r>
                        <a:rPr lang="en-US" sz="1800" b="1" dirty="0">
                          <a:effectLst/>
                        </a:rPr>
                        <a:t>Prepared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prepared_by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2635535796"/>
                  </a:ext>
                </a:extLst>
              </a:tr>
              <a:tr h="185469">
                <a:tc>
                  <a:txBody>
                    <a:bodyPr/>
                    <a:lstStyle/>
                    <a:p>
                      <a:pPr marL="63500" algn="ctr">
                        <a:lnSpc>
                          <a:spcPct val="115000"/>
                        </a:lnSpc>
                      </a:pPr>
                      <a:r>
                        <a:rPr lang="en-US" sz="1800" b="1" dirty="0">
                          <a:effectLst/>
                        </a:rPr>
                        <a:t>Reviewed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reviewed_by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457494513"/>
                  </a:ext>
                </a:extLst>
              </a:tr>
              <a:tr h="185469">
                <a:tc>
                  <a:txBody>
                    <a:bodyPr/>
                    <a:lstStyle/>
                    <a:p>
                      <a:pPr marL="63500" algn="ctr">
                        <a:lnSpc>
                          <a:spcPct val="115000"/>
                        </a:lnSpc>
                      </a:pPr>
                      <a:r>
                        <a:rPr lang="en-US" sz="1800" b="1" dirty="0">
                          <a:effectLst/>
                        </a:rPr>
                        <a:t>Approved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approved_by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2487191036"/>
                  </a:ext>
                </a:extLst>
              </a:tr>
              <a:tr h="185469">
                <a:tc>
                  <a:txBody>
                    <a:bodyPr/>
                    <a:lstStyle/>
                    <a:p>
                      <a:pPr marL="63500" algn="ctr">
                        <a:lnSpc>
                          <a:spcPct val="115000"/>
                        </a:lnSpc>
                      </a:pPr>
                      <a:r>
                        <a:rPr lang="en-US" sz="1800" b="1" dirty="0">
                          <a:effectLst/>
                        </a:rPr>
                        <a:t>Released by</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released_by</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934182337"/>
                  </a:ext>
                </a:extLst>
              </a:tr>
              <a:tr h="185469">
                <a:tc>
                  <a:txBody>
                    <a:bodyPr/>
                    <a:lstStyle/>
                    <a:p>
                      <a:pPr marL="63500" algn="ctr">
                        <a:lnSpc>
                          <a:spcPct val="115000"/>
                        </a:lnSpc>
                      </a:pPr>
                      <a:r>
                        <a:rPr lang="en-US" sz="1800" b="1" dirty="0">
                          <a:effectLst/>
                        </a:rPr>
                        <a:t>Release date</a:t>
                      </a:r>
                      <a:endParaRPr lang="en-US" sz="1600" b="1" dirty="0">
                        <a:effectLst/>
                        <a:latin typeface="Arial" panose="020B0604020202020204" pitchFamily="34" charset="0"/>
                        <a:ea typeface="Arial" panose="020B0604020202020204" pitchFamily="34" charset="0"/>
                      </a:endParaRPr>
                    </a:p>
                  </a:txBody>
                  <a:tcPr marL="36374" marR="36374" marT="36374" marB="36374"/>
                </a:tc>
                <a:tc>
                  <a:txBody>
                    <a:bodyPr/>
                    <a:lstStyle/>
                    <a:p>
                      <a:pPr algn="ctr">
                        <a:lnSpc>
                          <a:spcPct val="115000"/>
                        </a:lnSpc>
                      </a:pPr>
                      <a:r>
                        <a:rPr lang="en-US" sz="1600" dirty="0">
                          <a:effectLst/>
                          <a:latin typeface="Arial" panose="020B0604020202020204" pitchFamily="34" charset="0"/>
                          <a:ea typeface="Arial" panose="020B0604020202020204" pitchFamily="34" charset="0"/>
                        </a:rPr>
                        <a:t>[</a:t>
                      </a:r>
                      <a:r>
                        <a:rPr lang="en-US" sz="1600" dirty="0" err="1">
                          <a:effectLst/>
                          <a:latin typeface="Arial" panose="020B0604020202020204" pitchFamily="34" charset="0"/>
                          <a:ea typeface="Arial" panose="020B0604020202020204" pitchFamily="34" charset="0"/>
                        </a:rPr>
                        <a:t>release_date</a:t>
                      </a:r>
                      <a:r>
                        <a:rPr lang="en-US" sz="1600" dirty="0">
                          <a:effectLst/>
                          <a:latin typeface="Arial" panose="020B0604020202020204" pitchFamily="34" charset="0"/>
                          <a:ea typeface="Arial" panose="020B0604020202020204" pitchFamily="34" charset="0"/>
                        </a:rPr>
                        <a:t>]</a:t>
                      </a:r>
                    </a:p>
                  </a:txBody>
                  <a:tcPr marL="36374" marR="36374" marT="36374" marB="36374"/>
                </a:tc>
                <a:extLst>
                  <a:ext uri="{0D108BD9-81ED-4DB2-BD59-A6C34878D82A}">
                    <a16:rowId xmlns:a16="http://schemas.microsoft.com/office/drawing/2014/main" val="2197297993"/>
                  </a:ext>
                </a:extLst>
              </a:tr>
            </a:tbl>
          </a:graphicData>
        </a:graphic>
      </p:graphicFrame>
      <p:sp>
        <p:nvSpPr>
          <p:cNvPr id="20" name="Slide Number Placeholder 19">
            <a:extLst>
              <a:ext uri="{FF2B5EF4-FFF2-40B4-BE49-F238E27FC236}">
                <a16:creationId xmlns:a16="http://schemas.microsoft.com/office/drawing/2014/main" id="{B9673671-D8A0-8D60-5AC1-761FBE5076D8}"/>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2</a:t>
            </a:fld>
            <a:endParaRPr lang="en-US" spc="35" dirty="0"/>
          </a:p>
        </p:txBody>
      </p:sp>
      <p:pic>
        <p:nvPicPr>
          <p:cNvPr id="4" name="Picture 3" descr="A black background with blue text&#10;&#10;Description automatically generated">
            <a:extLst>
              <a:ext uri="{FF2B5EF4-FFF2-40B4-BE49-F238E27FC236}">
                <a16:creationId xmlns:a16="http://schemas.microsoft.com/office/drawing/2014/main" id="{7093F4C6-11E8-9258-E835-A785D72F7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3" name="Picture 2">
            <a:extLst>
              <a:ext uri="{FF2B5EF4-FFF2-40B4-BE49-F238E27FC236}">
                <a16:creationId xmlns:a16="http://schemas.microsoft.com/office/drawing/2014/main" id="{CDEA5E01-826D-D547-D6E0-C7B98FFBBBD0}"/>
              </a:ext>
            </a:extLst>
          </p:cNvPr>
          <p:cNvPicPr>
            <a:picLocks noChangeAspect="1"/>
          </p:cNvPicPr>
          <p:nvPr/>
        </p:nvPicPr>
        <p:blipFill>
          <a:blip r:embed="rId3"/>
          <a:stretch>
            <a:fillRect/>
          </a:stretch>
        </p:blipFill>
        <p:spPr>
          <a:xfrm>
            <a:off x="5210927" y="169269"/>
            <a:ext cx="2561473" cy="504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7CE24-FA00-1BC0-B11E-21410861C4F2}"/>
            </a:ext>
          </a:extLst>
        </p:cNvPr>
        <p:cNvGrpSpPr/>
        <p:nvPr/>
      </p:nvGrpSpPr>
      <p:grpSpPr>
        <a:xfrm>
          <a:off x="0" y="0"/>
          <a:ext cx="0" cy="0"/>
          <a:chOff x="0" y="0"/>
          <a:chExt cx="0" cy="0"/>
        </a:xfrm>
      </p:grpSpPr>
      <p:sp>
        <p:nvSpPr>
          <p:cNvPr id="14" name="object 14">
            <a:extLst>
              <a:ext uri="{FF2B5EF4-FFF2-40B4-BE49-F238E27FC236}">
                <a16:creationId xmlns:a16="http://schemas.microsoft.com/office/drawing/2014/main" id="{7C4B25C7-28EA-04DB-AF3D-25020CA2CAAB}"/>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solidFill>
                <a:srgbClr val="0D274D"/>
              </a:solidFill>
            </a:endParaRPr>
          </a:p>
        </p:txBody>
      </p:sp>
      <p:sp>
        <p:nvSpPr>
          <p:cNvPr id="13" name="object 13">
            <a:extLst>
              <a:ext uri="{FF2B5EF4-FFF2-40B4-BE49-F238E27FC236}">
                <a16:creationId xmlns:a16="http://schemas.microsoft.com/office/drawing/2014/main" id="{7E8A2C79-6B7D-28CC-FEEE-8E8545822EB1}"/>
              </a:ext>
            </a:extLst>
          </p:cNvPr>
          <p:cNvSpPr txBox="1">
            <a:spLocks noGrp="1"/>
          </p:cNvSpPr>
          <p:nvPr>
            <p:ph type="title"/>
          </p:nvPr>
        </p:nvSpPr>
        <p:spPr>
          <a:xfrm>
            <a:off x="571500" y="990600"/>
            <a:ext cx="5366385" cy="689869"/>
          </a:xfrm>
          <a:prstGeom prst="rect">
            <a:avLst/>
          </a:prstGeom>
        </p:spPr>
        <p:txBody>
          <a:bodyPr vert="horz" wrap="square" lIns="0" tIns="71755" rIns="0" bIns="0" rtlCol="0">
            <a:spAutoFit/>
          </a:bodyPr>
          <a:lstStyle/>
          <a:p>
            <a:pPr marL="12700" marR="5080">
              <a:lnSpc>
                <a:spcPct val="109300"/>
              </a:lnSpc>
              <a:spcBef>
                <a:spcPts val="305"/>
              </a:spcBef>
            </a:pPr>
            <a:r>
              <a:rPr lang="en-US" sz="4000" spc="-125" dirty="0">
                <a:solidFill>
                  <a:srgbClr val="0D274D"/>
                </a:solidFill>
              </a:rPr>
              <a:t>Contents </a:t>
            </a:r>
            <a:endParaRPr sz="4000" dirty="0"/>
          </a:p>
        </p:txBody>
      </p:sp>
      <p:sp>
        <p:nvSpPr>
          <p:cNvPr id="16" name="TextBox 15">
            <a:extLst>
              <a:ext uri="{FF2B5EF4-FFF2-40B4-BE49-F238E27FC236}">
                <a16:creationId xmlns:a16="http://schemas.microsoft.com/office/drawing/2014/main" id="{A083B5F3-04B4-DB36-311A-E12DFB981309}"/>
              </a:ext>
            </a:extLst>
          </p:cNvPr>
          <p:cNvSpPr txBox="1"/>
          <p:nvPr/>
        </p:nvSpPr>
        <p:spPr>
          <a:xfrm>
            <a:off x="0" y="1680469"/>
            <a:ext cx="7772400" cy="6085256"/>
          </a:xfrm>
          <a:prstGeom prst="rect">
            <a:avLst/>
          </a:prstGeom>
          <a:noFill/>
        </p:spPr>
        <p:txBody>
          <a:bodyPr wrap="square">
            <a:spAutoFit/>
          </a:bodyPr>
          <a:lstStyle/>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1.	</a:t>
            </a:r>
            <a:r>
              <a:rPr lang="en-US" sz="1800" b="1" u="none" strike="noStrike" dirty="0">
                <a:solidFill>
                  <a:srgbClr val="002060"/>
                </a:solidFill>
                <a:effectLst/>
                <a:latin typeface="Calibri" panose="020F0502020204030204" pitchFamily="34" charset="0"/>
                <a:ea typeface="Calibri" panose="020F0502020204030204" pitchFamily="34" charset="0"/>
                <a:hlinkClick r:id="rId2" action="ppaction://hlinksldjump"/>
              </a:rPr>
              <a:t>Introduct</a:t>
            </a:r>
            <a:r>
              <a:rPr lang="en-US" sz="1800" b="1" dirty="0">
                <a:solidFill>
                  <a:srgbClr val="002060"/>
                </a:solidFill>
                <a:effectLst/>
                <a:latin typeface="Calibri" panose="020F0502020204030204" pitchFamily="34" charset="0"/>
                <a:ea typeface="Calibri" panose="020F0502020204030204" pitchFamily="34" charset="0"/>
                <a:hlinkClick r:id="rId2" action="ppaction://hlinksldjump"/>
              </a:rPr>
              <a:t>ion</a:t>
            </a:r>
            <a:r>
              <a:rPr lang="en-US" sz="1800" b="1"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2" action="ppaction://hlinksldjump"/>
              </a:rPr>
              <a:t>4</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2.	</a:t>
            </a:r>
            <a:r>
              <a:rPr lang="en-US" sz="1800" b="1" u="none" strike="noStrike" dirty="0">
                <a:solidFill>
                  <a:srgbClr val="002060"/>
                </a:solidFill>
                <a:effectLst/>
                <a:latin typeface="Calibri" panose="020F0502020204030204" pitchFamily="34" charset="0"/>
                <a:ea typeface="Calibri" panose="020F0502020204030204" pitchFamily="34" charset="0"/>
                <a:hlinkClick r:id="rId3" action="ppaction://hlinksldjump"/>
              </a:rPr>
              <a:t>Engagement Scope</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3" action="ppaction://hlinksldjump"/>
              </a:rPr>
              <a:t>5</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3.	</a:t>
            </a:r>
            <a:r>
              <a:rPr lang="en-US" sz="1800" b="1" u="none" strike="noStrike" dirty="0">
                <a:solidFill>
                  <a:srgbClr val="002060"/>
                </a:solidFill>
                <a:effectLst/>
                <a:latin typeface="Calibri" panose="020F0502020204030204" pitchFamily="34" charset="0"/>
                <a:ea typeface="Calibri" panose="020F0502020204030204" pitchFamily="34" charset="0"/>
                <a:hlinkClick r:id="rId3" action="ppaction://hlinksldjump"/>
              </a:rPr>
              <a:t>Auditing Team</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3" action="ppaction://hlinksldjump"/>
              </a:rPr>
              <a:t>5</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4.	</a:t>
            </a:r>
            <a:r>
              <a:rPr lang="en-US" sz="1800" b="1" u="none" strike="noStrike" dirty="0">
                <a:solidFill>
                  <a:srgbClr val="002060"/>
                </a:solidFill>
                <a:effectLst/>
                <a:latin typeface="Calibri" panose="020F0502020204030204" pitchFamily="34" charset="0"/>
                <a:ea typeface="Calibri" panose="020F0502020204030204" pitchFamily="34" charset="0"/>
                <a:hlinkClick r:id="rId4" action="ppaction://hlinksldjump"/>
              </a:rPr>
              <a:t>Audit Activities and Timelines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4" action="ppaction://hlinksldjump"/>
              </a:rPr>
              <a:t>6</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5.	</a:t>
            </a:r>
            <a:r>
              <a:rPr lang="en-US" sz="1800" b="1" u="none" strike="noStrike" dirty="0">
                <a:solidFill>
                  <a:srgbClr val="002060"/>
                </a:solidFill>
                <a:effectLst/>
                <a:latin typeface="Calibri" panose="020F0502020204030204" pitchFamily="34" charset="0"/>
                <a:ea typeface="Calibri" panose="020F0502020204030204" pitchFamily="34" charset="0"/>
                <a:hlinkClick r:id="rId5" action="ppaction://hlinksldjump"/>
              </a:rPr>
              <a:t>Audit Methodology and Criteria</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5" action="ppaction://hlinksldjump"/>
              </a:rPr>
              <a:t>7</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146800" algn="l"/>
              </a:tabLst>
            </a:pPr>
            <a:r>
              <a:rPr lang="en-US" sz="1800" b="1" dirty="0">
                <a:solidFill>
                  <a:srgbClr val="002060"/>
                </a:solidFill>
                <a:effectLst/>
                <a:latin typeface="Calibri" panose="020F0502020204030204" pitchFamily="34" charset="0"/>
                <a:ea typeface="Calibri" panose="020F0502020204030204" pitchFamily="34" charset="0"/>
              </a:rPr>
              <a:t>6.	</a:t>
            </a:r>
            <a:r>
              <a:rPr lang="en-US" sz="1800" b="1" u="none" strike="noStrike" dirty="0">
                <a:solidFill>
                  <a:srgbClr val="002060"/>
                </a:solidFill>
                <a:effectLst/>
                <a:latin typeface="Calibri" panose="020F0502020204030204" pitchFamily="34" charset="0"/>
                <a:ea typeface="Calibri" panose="020F0502020204030204" pitchFamily="34" charset="0"/>
                <a:hlinkClick r:id="rId6" action="ppaction://hlinksldjump"/>
              </a:rPr>
              <a:t>Tools/Software Used</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6" action="ppaction://hlinksldjump"/>
              </a:rPr>
              <a:t>10</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070600" algn="l"/>
              </a:tabLst>
            </a:pPr>
            <a:r>
              <a:rPr lang="en-US" sz="1800" b="1" dirty="0">
                <a:solidFill>
                  <a:srgbClr val="002060"/>
                </a:solidFill>
                <a:effectLst/>
                <a:latin typeface="Calibri" panose="020F0502020204030204" pitchFamily="34" charset="0"/>
                <a:ea typeface="Calibri" panose="020F0502020204030204" pitchFamily="34" charset="0"/>
              </a:rPr>
              <a:t>7.	</a:t>
            </a:r>
            <a:r>
              <a:rPr lang="en-US" sz="1800" b="1" u="none" strike="noStrike" dirty="0">
                <a:solidFill>
                  <a:srgbClr val="002060"/>
                </a:solidFill>
                <a:effectLst/>
                <a:latin typeface="Calibri" panose="020F0502020204030204" pitchFamily="34" charset="0"/>
                <a:ea typeface="Calibri" panose="020F0502020204030204" pitchFamily="34" charset="0"/>
                <a:hlinkClick r:id="rId7" action="ppaction://hlinksldjump"/>
              </a:rPr>
              <a:t>Executive Summary </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8" action="ppaction://hlinksldjump"/>
              </a:rPr>
              <a:t>12</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774700" indent="-342900">
              <a:lnSpc>
                <a:spcPct val="115000"/>
              </a:lnSpc>
              <a:buAutoNum type="arabicPeriod" startAt="8"/>
              <a:tabLst>
                <a:tab pos="723900" algn="l"/>
                <a:tab pos="6070600" algn="l"/>
              </a:tabLst>
            </a:pPr>
            <a:r>
              <a:rPr lang="en-US" sz="1800" b="1" u="none" strike="noStrike" dirty="0">
                <a:solidFill>
                  <a:srgbClr val="002060"/>
                </a:solidFill>
                <a:effectLst/>
                <a:latin typeface="Calibri" panose="020F0502020204030204" pitchFamily="34" charset="0"/>
                <a:ea typeface="Calibri" panose="020F0502020204030204" pitchFamily="34" charset="0"/>
                <a:hlinkClick r:id="rId9" action="ppaction://hlinksldjump"/>
              </a:rPr>
              <a:t>Detailed Observations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9" action="ppaction://hlinksldjump"/>
              </a:rPr>
              <a:t>13</a:t>
            </a:r>
            <a:endParaRPr lang="en-US" sz="1800" b="1" dirty="0">
              <a:solidFill>
                <a:srgbClr val="002060"/>
              </a:solidFill>
              <a:effectLst/>
              <a:latin typeface="Calibri" panose="020F0502020204030204" pitchFamily="34" charset="0"/>
              <a:ea typeface="Calibri" panose="020F0502020204030204" pitchFamily="34" charset="0"/>
            </a:endParaRPr>
          </a:p>
          <a:p>
            <a:pPr marL="889000" lvl="1">
              <a:lnSpc>
                <a:spcPct val="115000"/>
              </a:lnSpc>
              <a:tabLst>
                <a:tab pos="723900" algn="l"/>
                <a:tab pos="6070600" algn="l"/>
              </a:tabLst>
            </a:pPr>
            <a:r>
              <a:rPr lang="en-US" b="1" dirty="0" err="1">
                <a:solidFill>
                  <a:srgbClr val="002060"/>
                </a:solidFill>
                <a:latin typeface="Calibri" panose="020F0502020204030204" pitchFamily="34" charset="0"/>
                <a:ea typeface="Calibri" panose="020F0502020204030204" pitchFamily="34" charset="0"/>
                <a:hlinkClick r:id="rId9" action="ppaction://hlinksldjump"/>
              </a:rPr>
              <a:t>Mumbai_Server’s</a:t>
            </a:r>
            <a:r>
              <a:rPr lang="en-US" b="1" dirty="0">
                <a:solidFill>
                  <a:srgbClr val="002060"/>
                </a:solidFill>
                <a:latin typeface="Calibri" panose="020F0502020204030204" pitchFamily="34" charset="0"/>
                <a:ea typeface="Calibri" panose="020F0502020204030204" pitchFamily="34" charset="0"/>
              </a:rPr>
              <a:t>                                                                         </a:t>
            </a:r>
            <a:r>
              <a:rPr lang="en-US" b="1" dirty="0">
                <a:solidFill>
                  <a:srgbClr val="002060"/>
                </a:solidFill>
                <a:latin typeface="Calibri" panose="020F0502020204030204" pitchFamily="34" charset="0"/>
                <a:ea typeface="Calibri" panose="020F0502020204030204" pitchFamily="34" charset="0"/>
                <a:hlinkClick r:id="rId9" action="ppaction://hlinksldjump"/>
              </a:rPr>
              <a:t>13</a:t>
            </a:r>
            <a:endParaRPr lang="en-US" b="1" dirty="0">
              <a:solidFill>
                <a:srgbClr val="002060"/>
              </a:solidFill>
              <a:latin typeface="Calibri" panose="020F0502020204030204" pitchFamily="34" charset="0"/>
              <a:ea typeface="Calibri" panose="020F0502020204030204" pitchFamily="34" charset="0"/>
            </a:endParaRPr>
          </a:p>
          <a:p>
            <a:pPr marL="889000" lvl="1">
              <a:lnSpc>
                <a:spcPct val="115000"/>
              </a:lnSpc>
              <a:tabLst>
                <a:tab pos="723900" algn="l"/>
                <a:tab pos="6070600" algn="l"/>
              </a:tabLst>
            </a:pPr>
            <a:r>
              <a:rPr lang="en-US" b="1" dirty="0" err="1">
                <a:solidFill>
                  <a:srgbClr val="002060"/>
                </a:solidFill>
                <a:latin typeface="Calibri" panose="020F0502020204030204" pitchFamily="34" charset="0"/>
                <a:ea typeface="Calibri" panose="020F0502020204030204" pitchFamily="34" charset="0"/>
                <a:hlinkClick r:id="" action="ppaction://noaction"/>
              </a:rPr>
              <a:t>Mumbai_Chairman_Office</a:t>
            </a:r>
            <a:r>
              <a:rPr lang="en-US" b="1" dirty="0">
                <a:solidFill>
                  <a:srgbClr val="002060"/>
                </a:solidFill>
                <a:latin typeface="Calibri" panose="020F0502020204030204" pitchFamily="34" charset="0"/>
                <a:ea typeface="Calibri" panose="020F0502020204030204" pitchFamily="34" charset="0"/>
              </a:rPr>
              <a:t>                                                         </a:t>
            </a:r>
            <a:r>
              <a:rPr lang="en-US" b="1" dirty="0">
                <a:solidFill>
                  <a:srgbClr val="002060"/>
                </a:solidFill>
                <a:latin typeface="Calibri" panose="020F0502020204030204" pitchFamily="34" charset="0"/>
                <a:ea typeface="Calibri" panose="020F0502020204030204" pitchFamily="34" charset="0"/>
                <a:hlinkClick r:id="" action="ppaction://noaction"/>
              </a:rPr>
              <a:t>19</a:t>
            </a:r>
            <a:endParaRPr lang="en-US" b="1" dirty="0">
              <a:solidFill>
                <a:srgbClr val="002060"/>
              </a:solidFill>
              <a:latin typeface="Calibri" panose="020F0502020204030204" pitchFamily="34" charset="0"/>
              <a:ea typeface="Calibri" panose="020F050202020403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723900" algn="l"/>
                <a:tab pos="6070600" algn="l"/>
              </a:tabLst>
            </a:pPr>
            <a:r>
              <a:rPr lang="en-US" sz="1800" b="1" dirty="0">
                <a:solidFill>
                  <a:srgbClr val="002060"/>
                </a:solidFill>
                <a:effectLst/>
                <a:latin typeface="Calibri" panose="020F0502020204030204" pitchFamily="34" charset="0"/>
                <a:ea typeface="Calibri" panose="020F0502020204030204" pitchFamily="34" charset="0"/>
              </a:rPr>
              <a:t>9.	</a:t>
            </a:r>
            <a:r>
              <a:rPr lang="en-US" sz="1800" b="1" u="none" strike="noStrike" dirty="0">
                <a:solidFill>
                  <a:srgbClr val="002060"/>
                </a:solidFill>
                <a:effectLst/>
                <a:latin typeface="Calibri" panose="020F0502020204030204" pitchFamily="34" charset="0"/>
                <a:ea typeface="Calibri" panose="020F0502020204030204" pitchFamily="34" charset="0"/>
                <a:hlinkClick r:id="rId10" action="ppaction://hlinksldjump"/>
              </a:rPr>
              <a:t>Appendices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10" action="ppaction://hlinksldjump"/>
              </a:rPr>
              <a:t>47</a:t>
            </a:r>
            <a:endParaRPr lang="en-US" sz="1600" dirty="0">
              <a:effectLst/>
              <a:latin typeface="Arial" panose="020B0604020202020204" pitchFamily="34" charset="0"/>
              <a:ea typeface="Arial" panose="020B0604020202020204" pitchFamily="34" charset="0"/>
            </a:endParaRPr>
          </a:p>
          <a:p>
            <a:pPr>
              <a:lnSpc>
                <a:spcPct val="115000"/>
              </a:lnSpc>
            </a:pPr>
            <a:r>
              <a:rPr lang="en-US" sz="12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marL="431800">
              <a:lnSpc>
                <a:spcPct val="115000"/>
              </a:lnSpc>
              <a:tabLst>
                <a:tab pos="6070600" algn="l"/>
              </a:tabLst>
            </a:pPr>
            <a:r>
              <a:rPr lang="en-US" sz="1800" b="1" u="none" strike="noStrike" dirty="0">
                <a:solidFill>
                  <a:srgbClr val="002060"/>
                </a:solidFill>
                <a:effectLst/>
                <a:latin typeface="Calibri" panose="020F0502020204030204" pitchFamily="34" charset="0"/>
                <a:ea typeface="Calibri" panose="020F0502020204030204" pitchFamily="34" charset="0"/>
              </a:rPr>
              <a:t>10.  </a:t>
            </a:r>
            <a:r>
              <a:rPr lang="en-US" sz="1800" b="1" u="none" strike="noStrike" dirty="0">
                <a:solidFill>
                  <a:srgbClr val="002060"/>
                </a:solidFill>
                <a:effectLst/>
                <a:latin typeface="Calibri" panose="020F0502020204030204" pitchFamily="34" charset="0"/>
                <a:ea typeface="Calibri" panose="020F0502020204030204" pitchFamily="34" charset="0"/>
                <a:hlinkClick r:id="" action="ppaction://noaction"/>
              </a:rPr>
              <a:t>Contact Us</a:t>
            </a:r>
            <a:r>
              <a:rPr lang="en-US" sz="1800" b="1" u="none" strike="noStrike" dirty="0">
                <a:solidFill>
                  <a:srgbClr val="002060"/>
                </a:solidFill>
                <a:effectLst/>
                <a:latin typeface="Calibri" panose="020F0502020204030204" pitchFamily="34" charset="0"/>
                <a:ea typeface="Calibri" panose="020F0502020204030204" pitchFamily="34" charset="0"/>
              </a:rPr>
              <a:t>                                                                                       </a:t>
            </a:r>
            <a:r>
              <a:rPr lang="en-US" sz="1800" b="1" dirty="0">
                <a:solidFill>
                  <a:srgbClr val="002060"/>
                </a:solidFill>
                <a:effectLst/>
                <a:latin typeface="Calibri" panose="020F0502020204030204" pitchFamily="34" charset="0"/>
                <a:ea typeface="Calibri" panose="020F0502020204030204" pitchFamily="34" charset="0"/>
                <a:hlinkClick r:id="rId11" action="ppaction://hlinksldjump"/>
              </a:rPr>
              <a:t>48</a:t>
            </a:r>
            <a:endParaRPr lang="en-US" sz="1600" dirty="0">
              <a:effectLst/>
              <a:latin typeface="Arial" panose="020B0604020202020204" pitchFamily="34" charset="0"/>
              <a:ea typeface="Arial" panose="020B0604020202020204" pitchFamily="34" charset="0"/>
            </a:endParaRPr>
          </a:p>
          <a:p>
            <a:pPr>
              <a:lnSpc>
                <a:spcPct val="115000"/>
              </a:lnSpc>
            </a:pPr>
            <a:r>
              <a:rPr lang="en-US" sz="1600" dirty="0">
                <a:effectLst/>
                <a:latin typeface="Arial" panose="020B0604020202020204" pitchFamily="34" charset="0"/>
                <a:ea typeface="Arial" panose="020B0604020202020204" pitchFamily="34" charset="0"/>
              </a:rPr>
              <a:t> </a:t>
            </a:r>
          </a:p>
        </p:txBody>
      </p:sp>
      <p:sp>
        <p:nvSpPr>
          <p:cNvPr id="17" name="object 2">
            <a:extLst>
              <a:ext uri="{FF2B5EF4-FFF2-40B4-BE49-F238E27FC236}">
                <a16:creationId xmlns:a16="http://schemas.microsoft.com/office/drawing/2014/main" id="{344DACA1-F618-D8C2-99FF-594AA429B93D}"/>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18" name="Slide Number Placeholder 17">
            <a:extLst>
              <a:ext uri="{FF2B5EF4-FFF2-40B4-BE49-F238E27FC236}">
                <a16:creationId xmlns:a16="http://schemas.microsoft.com/office/drawing/2014/main" id="{7324B8D1-05DD-FB6E-CE5F-5F41EFE80496}"/>
              </a:ext>
            </a:extLst>
          </p:cNvPr>
          <p:cNvSpPr>
            <a:spLocks noGrp="1"/>
          </p:cNvSpPr>
          <p:nvPr>
            <p:ph type="sldNum" sz="quarter" idx="7"/>
          </p:nvPr>
        </p:nvSpPr>
        <p:spPr>
          <a:xfrm>
            <a:off x="7299241" y="9674732"/>
            <a:ext cx="194309" cy="163829"/>
          </a:xfrm>
          <a:prstGeom prst="rect">
            <a:avLst/>
          </a:prstGeom>
        </p:spPr>
        <p:txBody>
          <a:bodyPr wrap="square" lIns="0" tIns="0" rIns="0" bIns="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spcBef>
                  <a:spcPts val="100"/>
                </a:spcBef>
              </a:pPr>
              <a:t>3</a:t>
            </a:fld>
            <a:endParaRPr lang="en-US" spc="35" dirty="0"/>
          </a:p>
        </p:txBody>
      </p:sp>
      <p:pic>
        <p:nvPicPr>
          <p:cNvPr id="2" name="Picture 1" descr="A black background with blue text&#10;&#10;Description automatically generated">
            <a:extLst>
              <a:ext uri="{FF2B5EF4-FFF2-40B4-BE49-F238E27FC236}">
                <a16:creationId xmlns:a16="http://schemas.microsoft.com/office/drawing/2014/main" id="{89B8DBEC-49CC-5D84-79B7-7DAC8F52DF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3" name="Picture 2">
            <a:extLst>
              <a:ext uri="{FF2B5EF4-FFF2-40B4-BE49-F238E27FC236}">
                <a16:creationId xmlns:a16="http://schemas.microsoft.com/office/drawing/2014/main" id="{66465D4D-4D11-A720-F665-D08E4DE3F695}"/>
              </a:ext>
            </a:extLst>
          </p:cNvPr>
          <p:cNvPicPr>
            <a:picLocks noChangeAspect="1"/>
          </p:cNvPicPr>
          <p:nvPr/>
        </p:nvPicPr>
        <p:blipFill>
          <a:blip r:embed="rId13"/>
          <a:stretch>
            <a:fillRect/>
          </a:stretch>
        </p:blipFill>
        <p:spPr>
          <a:xfrm>
            <a:off x="5210927" y="169269"/>
            <a:ext cx="2561473" cy="504825"/>
          </a:xfrm>
          <a:prstGeom prst="rect">
            <a:avLst/>
          </a:prstGeom>
        </p:spPr>
      </p:pic>
    </p:spTree>
    <p:extLst>
      <p:ext uri="{BB962C8B-B14F-4D97-AF65-F5344CB8AC3E}">
        <p14:creationId xmlns:p14="http://schemas.microsoft.com/office/powerpoint/2010/main" val="380648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433069" y="1488928"/>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1. Introduction</a:t>
            </a:r>
            <a:endParaRPr sz="1500" b="1" dirty="0">
              <a:solidFill>
                <a:srgbClr val="002060"/>
              </a:solidFill>
              <a:latin typeface="Lucida Sans Unicode"/>
              <a:cs typeface="Lucida Sans Unicode"/>
            </a:endParaRPr>
          </a:p>
        </p:txBody>
      </p:sp>
      <p:pic>
        <p:nvPicPr>
          <p:cNvPr id="14" name="object 14"/>
          <p:cNvPicPr/>
          <p:nvPr/>
        </p:nvPicPr>
        <p:blipFill>
          <a:blip r:embed="rId2" cstate="print"/>
          <a:stretch>
            <a:fillRect/>
          </a:stretch>
        </p:blipFill>
        <p:spPr>
          <a:xfrm>
            <a:off x="433069" y="6953250"/>
            <a:ext cx="6784340" cy="2641600"/>
          </a:xfrm>
          <a:prstGeom prst="rect">
            <a:avLst/>
          </a:prstGeom>
        </p:spPr>
      </p:pic>
      <p:sp>
        <p:nvSpPr>
          <p:cNvPr id="17" name="object 17"/>
          <p:cNvSpPr/>
          <p:nvPr/>
        </p:nvSpPr>
        <p:spPr>
          <a:xfrm>
            <a:off x="777227" y="720851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sp>
        <p:nvSpPr>
          <p:cNvPr id="19" name="object 19"/>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4</a:t>
            </a:fld>
            <a:endParaRPr spc="35" dirty="0"/>
          </a:p>
        </p:txBody>
      </p:sp>
      <p:sp>
        <p:nvSpPr>
          <p:cNvPr id="20" name="object 20"/>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21" name="object 2">
            <a:extLst>
              <a:ext uri="{FF2B5EF4-FFF2-40B4-BE49-F238E27FC236}">
                <a16:creationId xmlns:a16="http://schemas.microsoft.com/office/drawing/2014/main" id="{B6C828D3-C2DC-A393-ECAE-A97396831F9F}"/>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2" name="object 11">
            <a:extLst>
              <a:ext uri="{FF2B5EF4-FFF2-40B4-BE49-F238E27FC236}">
                <a16:creationId xmlns:a16="http://schemas.microsoft.com/office/drawing/2014/main" id="{0E591E44-8AF7-E994-8E67-7276D98A0137}"/>
              </a:ext>
            </a:extLst>
          </p:cNvPr>
          <p:cNvSpPr txBox="1"/>
          <p:nvPr/>
        </p:nvSpPr>
        <p:spPr>
          <a:xfrm>
            <a:off x="413384" y="3436485"/>
            <a:ext cx="3231515" cy="1788631"/>
          </a:xfrm>
          <a:prstGeom prst="rect">
            <a:avLst/>
          </a:prstGeom>
        </p:spPr>
        <p:txBody>
          <a:bodyPr vert="horz" wrap="square" lIns="0" tIns="12700" rIns="0" bIns="0" rtlCol="0">
            <a:spAutoFit/>
          </a:bodyPr>
          <a:lstStyle/>
          <a:p>
            <a:pPr marL="12700" marR="38735">
              <a:lnSpc>
                <a:spcPct val="125000"/>
              </a:lnSpc>
              <a:spcBef>
                <a:spcPts val="100"/>
              </a:spcBef>
            </a:pPr>
            <a:r>
              <a:rPr lang="en-US" sz="1000" b="1" spc="10" dirty="0">
                <a:latin typeface="Microsoft Sans Serif"/>
                <a:cs typeface="Microsoft Sans Serif"/>
              </a:rPr>
              <a:t>❖</a:t>
            </a:r>
            <a:r>
              <a:rPr lang="en-US" sz="1000" spc="10" dirty="0">
                <a:latin typeface="Microsoft Sans Serif"/>
                <a:cs typeface="Microsoft Sans Serif"/>
              </a:rPr>
              <a:t> </a:t>
            </a:r>
            <a:r>
              <a:rPr lang="en-US" sz="1000" b="1" spc="10" dirty="0">
                <a:latin typeface="Microsoft Sans Serif"/>
                <a:cs typeface="Microsoft Sans Serif"/>
              </a:rPr>
              <a:t>Objectives &amp; Goals of Security Audits:</a:t>
            </a:r>
          </a:p>
          <a:p>
            <a:pPr marL="12700" marR="38735">
              <a:lnSpc>
                <a:spcPct val="125000"/>
              </a:lnSpc>
              <a:spcBef>
                <a:spcPts val="100"/>
              </a:spcBef>
            </a:pPr>
            <a:endParaRPr lang="en-US" sz="1000" spc="10" dirty="0">
              <a:latin typeface="Microsoft Sans Serif"/>
              <a:cs typeface="Microsoft Sans Serif"/>
            </a:endParaRP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valuate the effectiveness of security policies and controls.</a:t>
            </a: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Identify vulnerabilities and gaps in IT infrastructure.</a:t>
            </a: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Assess compliance with regulations and industry standards.</a:t>
            </a:r>
          </a:p>
          <a:p>
            <a:pPr marL="184150" marR="3873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Recommend improvements to enhance security and mitigate risks.</a:t>
            </a:r>
          </a:p>
        </p:txBody>
      </p:sp>
      <p:sp>
        <p:nvSpPr>
          <p:cNvPr id="3" name="object 12">
            <a:extLst>
              <a:ext uri="{FF2B5EF4-FFF2-40B4-BE49-F238E27FC236}">
                <a16:creationId xmlns:a16="http://schemas.microsoft.com/office/drawing/2014/main" id="{B7CBBB42-06A0-D6ED-D744-09D7000BF150}"/>
              </a:ext>
            </a:extLst>
          </p:cNvPr>
          <p:cNvSpPr txBox="1"/>
          <p:nvPr/>
        </p:nvSpPr>
        <p:spPr>
          <a:xfrm>
            <a:off x="3781424" y="3436485"/>
            <a:ext cx="3209925" cy="2352888"/>
          </a:xfrm>
          <a:prstGeom prst="rect">
            <a:avLst/>
          </a:prstGeom>
        </p:spPr>
        <p:txBody>
          <a:bodyPr vert="horz" wrap="square" lIns="0" tIns="12700" rIns="0" bIns="0" rtlCol="0">
            <a:spAutoFit/>
          </a:bodyPr>
          <a:lstStyle/>
          <a:p>
            <a:pPr marL="12700" marR="196215">
              <a:lnSpc>
                <a:spcPct val="125000"/>
              </a:lnSpc>
              <a:spcBef>
                <a:spcPts val="100"/>
              </a:spcBef>
            </a:pPr>
            <a:r>
              <a:rPr lang="en-US" sz="1000" b="1" spc="10" dirty="0">
                <a:latin typeface="Microsoft Sans Serif"/>
                <a:cs typeface="Microsoft Sans Serif"/>
              </a:rPr>
              <a:t>❖ Exemptions and Limitations:</a:t>
            </a:r>
          </a:p>
          <a:p>
            <a:pPr marL="12700" marR="196215">
              <a:lnSpc>
                <a:spcPct val="125000"/>
              </a:lnSpc>
              <a:spcBef>
                <a:spcPts val="100"/>
              </a:spcBef>
            </a:pPr>
            <a:endParaRPr lang="en-US" sz="1000" spc="10" dirty="0">
              <a:latin typeface="Microsoft Sans Serif"/>
              <a:cs typeface="Microsoft Sans Serif"/>
            </a:endParaRPr>
          </a:p>
          <a:p>
            <a:pPr marL="184150" marR="19621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The audit relies on information from Navin Fluorine International Limited. </a:t>
            </a:r>
          </a:p>
          <a:p>
            <a:pPr marL="184150" marR="19621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Limitations in scope and time may arise during the audit.</a:t>
            </a:r>
          </a:p>
          <a:p>
            <a:pPr marL="184150" marR="196215" indent="-171450">
              <a:lnSpc>
                <a:spcPct val="125000"/>
              </a:lnSpc>
              <a:spcBef>
                <a:spcPts val="100"/>
              </a:spcBef>
              <a:buFont typeface="Wingdings" panose="05000000000000000000" pitchFamily="2" charset="2"/>
              <a:buChar char="q"/>
            </a:pPr>
            <a:r>
              <a:rPr lang="en-US" sz="1000" spc="10" dirty="0">
                <a:latin typeface="Microsoft Sans Serif"/>
                <a:cs typeface="Microsoft Sans Serif"/>
              </a:rPr>
              <a:t>Although findings and mitigation efforts are performed accurately, identifying all vulnerabilities is not guaranteed. Undetected vulnerabilities may exist throughout the audit lifecycle and beyond. This disclaimer applies to all code stacks and application platforms.</a:t>
            </a:r>
          </a:p>
        </p:txBody>
      </p:sp>
      <p:sp>
        <p:nvSpPr>
          <p:cNvPr id="4" name="object 13">
            <a:extLst>
              <a:ext uri="{FF2B5EF4-FFF2-40B4-BE49-F238E27FC236}">
                <a16:creationId xmlns:a16="http://schemas.microsoft.com/office/drawing/2014/main" id="{FB6E8F64-AADE-89CD-65CD-DB15B7E87660}"/>
              </a:ext>
            </a:extLst>
          </p:cNvPr>
          <p:cNvSpPr txBox="1"/>
          <p:nvPr/>
        </p:nvSpPr>
        <p:spPr>
          <a:xfrm>
            <a:off x="401956" y="2254744"/>
            <a:ext cx="6558280" cy="955070"/>
          </a:xfrm>
          <a:prstGeom prst="rect">
            <a:avLst/>
          </a:prstGeom>
        </p:spPr>
        <p:txBody>
          <a:bodyPr vert="horz" wrap="square" lIns="0" tIns="12700" rIns="0" bIns="0" rtlCol="0">
            <a:spAutoFit/>
          </a:bodyPr>
          <a:lstStyle/>
          <a:p>
            <a:pPr marL="12700" marR="5080">
              <a:lnSpc>
                <a:spcPct val="125000"/>
              </a:lnSpc>
              <a:spcBef>
                <a:spcPts val="100"/>
              </a:spcBef>
            </a:pPr>
            <a:r>
              <a:rPr lang="en-US" sz="1000" spc="5" dirty="0">
                <a:latin typeface="Microsoft Sans Serif"/>
                <a:cs typeface="Microsoft Sans Serif"/>
              </a:rPr>
              <a:t>[</a:t>
            </a:r>
            <a:r>
              <a:rPr lang="en-US" sz="1000" spc="5" dirty="0" err="1">
                <a:latin typeface="Microsoft Sans Serif"/>
                <a:cs typeface="Microsoft Sans Serif"/>
              </a:rPr>
              <a:t>service_provider</a:t>
            </a:r>
            <a:r>
              <a:rPr lang="en-US" sz="1000" spc="5" dirty="0">
                <a:latin typeface="Microsoft Sans Serif"/>
                <a:cs typeface="Microsoft Sans Serif"/>
              </a:rPr>
              <a:t>]</a:t>
            </a:r>
            <a:r>
              <a:rPr lang="en-US" sz="1000" spc="10" dirty="0">
                <a:latin typeface="Microsoft Sans Serif"/>
                <a:cs typeface="Microsoft Sans Serif"/>
              </a:rPr>
              <a:t> has performed an [</a:t>
            </a:r>
            <a:r>
              <a:rPr lang="en-US" sz="1000" spc="10" dirty="0" err="1">
                <a:latin typeface="Microsoft Sans Serif"/>
                <a:cs typeface="Microsoft Sans Serif"/>
              </a:rPr>
              <a:t>type_of_audit</a:t>
            </a:r>
            <a:r>
              <a:rPr lang="en-US" sz="1000" spc="10" dirty="0">
                <a:latin typeface="Microsoft Sans Serif"/>
                <a:cs typeface="Microsoft Sans Serif"/>
              </a:rPr>
              <a:t>] for [</a:t>
            </a:r>
            <a:r>
              <a:rPr lang="en-US" sz="1000" spc="10" dirty="0" err="1">
                <a:latin typeface="Microsoft Sans Serif"/>
                <a:cs typeface="Microsoft Sans Serif"/>
              </a:rPr>
              <a:t>number_of_locations</a:t>
            </a:r>
            <a:r>
              <a:rPr lang="en-US" sz="1000" spc="10" dirty="0">
                <a:latin typeface="Microsoft Sans Serif"/>
                <a:cs typeface="Microsoft Sans Serif"/>
              </a:rPr>
              <a:t>] locations of [</a:t>
            </a:r>
            <a:r>
              <a:rPr lang="en-US" sz="1000" spc="10" dirty="0" err="1">
                <a:latin typeface="Microsoft Sans Serif"/>
                <a:cs typeface="Microsoft Sans Serif"/>
              </a:rPr>
              <a:t>parent_client_name</a:t>
            </a:r>
            <a:r>
              <a:rPr lang="en-US" sz="1000" spc="10" dirty="0">
                <a:latin typeface="Microsoft Sans Serif"/>
                <a:cs typeface="Microsoft Sans Serif"/>
              </a:rPr>
              <a:t>] ([</a:t>
            </a:r>
            <a:r>
              <a:rPr lang="en-US" sz="1000" spc="10" dirty="0" err="1">
                <a:latin typeface="Microsoft Sans Serif"/>
                <a:cs typeface="Microsoft Sans Serif"/>
              </a:rPr>
              <a:t>clinet</a:t>
            </a:r>
            <a:r>
              <a:rPr lang="en-US" sz="1000" spc="10" dirty="0">
                <a:latin typeface="Microsoft Sans Serif"/>
                <a:cs typeface="Microsoft Sans Serif"/>
              </a:rPr>
              <a:t>]). Our primary goal is to identify and prevent cyber threats by gaining visibility into the IT infrastructure, as well as the frontend and backend of internal applications, data flows, and processes. We analyze vulnerabilities and weaknesses to provide assurance to stakeholders regarding the protection of sensitive information, prevention of unauthorized access, and mitigation of potential risks.</a:t>
            </a:r>
            <a:endParaRPr lang="en-US" sz="1000" dirty="0">
              <a:latin typeface="Microsoft Sans Serif"/>
              <a:cs typeface="Microsoft Sans Serif"/>
            </a:endParaRPr>
          </a:p>
        </p:txBody>
      </p:sp>
      <p:sp>
        <p:nvSpPr>
          <p:cNvPr id="5" name="object 16">
            <a:extLst>
              <a:ext uri="{FF2B5EF4-FFF2-40B4-BE49-F238E27FC236}">
                <a16:creationId xmlns:a16="http://schemas.microsoft.com/office/drawing/2014/main" id="{357B0A22-13B7-7106-A353-0F2F75698540}"/>
              </a:ext>
            </a:extLst>
          </p:cNvPr>
          <p:cNvSpPr txBox="1"/>
          <p:nvPr/>
        </p:nvSpPr>
        <p:spPr>
          <a:xfrm>
            <a:off x="777227" y="7666261"/>
            <a:ext cx="6214122" cy="1782539"/>
          </a:xfrm>
          <a:prstGeom prst="rect">
            <a:avLst/>
          </a:prstGeom>
        </p:spPr>
        <p:txBody>
          <a:bodyPr vert="horz" wrap="square" lIns="0" tIns="12700" rIns="0" bIns="0" rtlCol="0">
            <a:spAutoFit/>
          </a:bodyPr>
          <a:lstStyle/>
          <a:p>
            <a:pPr marL="12700">
              <a:lnSpc>
                <a:spcPct val="100000"/>
              </a:lnSpc>
              <a:spcBef>
                <a:spcPts val="100"/>
              </a:spcBef>
            </a:pPr>
            <a:r>
              <a:rPr lang="en-US" sz="1600" b="1" spc="-15" dirty="0">
                <a:solidFill>
                  <a:srgbClr val="FFFFFF"/>
                </a:solidFill>
                <a:latin typeface="Lucida Sans Unicode"/>
                <a:cs typeface="Lucida Sans Unicode"/>
              </a:rPr>
              <a:t>Sampling Criteria and Methodology:</a:t>
            </a:r>
          </a:p>
          <a:p>
            <a:pPr marL="184150" indent="-171450">
              <a:lnSpc>
                <a:spcPct val="100000"/>
              </a:lnSpc>
              <a:spcBef>
                <a:spcPts val="890"/>
              </a:spcBef>
              <a:buFont typeface="Wingdings" panose="05000000000000000000" pitchFamily="2" charset="2"/>
              <a:buChar char="q"/>
            </a:pPr>
            <a:r>
              <a:rPr lang="en-US" sz="1400" spc="-30" dirty="0">
                <a:solidFill>
                  <a:srgbClr val="FFFFFF"/>
                </a:solidFill>
                <a:latin typeface="Lucida Sans Unicode"/>
                <a:cs typeface="Lucida Sans Unicode"/>
              </a:rPr>
              <a:t> The audit will utilize both automated scanning tools and manual penetration testing techniques to uncover vulnerabilities and weaknesses.</a:t>
            </a:r>
          </a:p>
          <a:p>
            <a:pPr marL="184150" indent="-171450">
              <a:lnSpc>
                <a:spcPct val="100000"/>
              </a:lnSpc>
              <a:spcBef>
                <a:spcPts val="890"/>
              </a:spcBef>
              <a:buFont typeface="Wingdings" panose="05000000000000000000" pitchFamily="2" charset="2"/>
              <a:buChar char="q"/>
            </a:pPr>
            <a:r>
              <a:rPr lang="en-US" sz="1400" spc="-30" dirty="0">
                <a:solidFill>
                  <a:srgbClr val="FFFFFF"/>
                </a:solidFill>
                <a:latin typeface="Lucida Sans Unicode"/>
                <a:cs typeface="Lucida Sans Unicode"/>
              </a:rPr>
              <a:t> The sampling criteria will be established based on a risk assessment that prioritizes critical functionalities, the handling of sensitive data, and potential attack vectors.</a:t>
            </a:r>
          </a:p>
        </p:txBody>
      </p:sp>
      <p:pic>
        <p:nvPicPr>
          <p:cNvPr id="6" name="Picture 5" descr="A black background with blue text&#10;&#10;Description automatically generated">
            <a:extLst>
              <a:ext uri="{FF2B5EF4-FFF2-40B4-BE49-F238E27FC236}">
                <a16:creationId xmlns:a16="http://schemas.microsoft.com/office/drawing/2014/main" id="{6E8DDE35-8E75-0446-6211-8F782515A9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7" name="Picture 6">
            <a:extLst>
              <a:ext uri="{FF2B5EF4-FFF2-40B4-BE49-F238E27FC236}">
                <a16:creationId xmlns:a16="http://schemas.microsoft.com/office/drawing/2014/main" id="{093D7691-8F09-AF66-82AD-6BAF5FAEDAB4}"/>
              </a:ext>
            </a:extLst>
          </p:cNvPr>
          <p:cNvPicPr>
            <a:picLocks noChangeAspect="1"/>
          </p:cNvPicPr>
          <p:nvPr/>
        </p:nvPicPr>
        <p:blipFill>
          <a:blip r:embed="rId4"/>
          <a:stretch>
            <a:fillRect/>
          </a:stretch>
        </p:blipFill>
        <p:spPr>
          <a:xfrm>
            <a:off x="5210927" y="169269"/>
            <a:ext cx="2561473" cy="504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EE41E-656D-86B2-E883-B96355C1FA72}"/>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27E31365-85B5-6DDC-B3B6-65EC51C5E9C2}"/>
              </a:ext>
            </a:extLst>
          </p:cNvPr>
          <p:cNvSpPr txBox="1"/>
          <p:nvPr/>
        </p:nvSpPr>
        <p:spPr>
          <a:xfrm>
            <a:off x="433069" y="9144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2. Engagement Scope: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36232110-5D2D-418F-E6AE-D3503BF62F2C}"/>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5</a:t>
            </a:fld>
            <a:endParaRPr spc="35" dirty="0"/>
          </a:p>
        </p:txBody>
      </p:sp>
      <p:sp>
        <p:nvSpPr>
          <p:cNvPr id="20" name="object 20">
            <a:extLst>
              <a:ext uri="{FF2B5EF4-FFF2-40B4-BE49-F238E27FC236}">
                <a16:creationId xmlns:a16="http://schemas.microsoft.com/office/drawing/2014/main" id="{24819CE1-B886-2C1B-E4B9-ABF01A2DE31C}"/>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aphicFrame>
        <p:nvGraphicFramePr>
          <p:cNvPr id="5" name="Table 4">
            <a:extLst>
              <a:ext uri="{FF2B5EF4-FFF2-40B4-BE49-F238E27FC236}">
                <a16:creationId xmlns:a16="http://schemas.microsoft.com/office/drawing/2014/main" id="{FCD462C9-43A0-694F-4273-6452B5E0A035}"/>
              </a:ext>
            </a:extLst>
          </p:cNvPr>
          <p:cNvGraphicFramePr>
            <a:graphicFrameLocks noGrp="1"/>
          </p:cNvGraphicFramePr>
          <p:nvPr>
            <p:extLst>
              <p:ext uri="{D42A27DB-BD31-4B8C-83A1-F6EECF244321}">
                <p14:modId xmlns:p14="http://schemas.microsoft.com/office/powerpoint/2010/main" val="1019427591"/>
              </p:ext>
            </p:extLst>
          </p:nvPr>
        </p:nvGraphicFramePr>
        <p:xfrm>
          <a:off x="433069" y="1339135"/>
          <a:ext cx="7060481" cy="1147488"/>
        </p:xfrm>
        <a:graphic>
          <a:graphicData uri="http://schemas.openxmlformats.org/drawingml/2006/table">
            <a:tbl>
              <a:tblPr>
                <a:tableStyleId>{5940675A-B579-460E-94D1-54222C63F5DA}</a:tableStyleId>
              </a:tblPr>
              <a:tblGrid>
                <a:gridCol w="557531">
                  <a:extLst>
                    <a:ext uri="{9D8B030D-6E8A-4147-A177-3AD203B41FA5}">
                      <a16:colId xmlns:a16="http://schemas.microsoft.com/office/drawing/2014/main" val="3963610674"/>
                    </a:ext>
                  </a:extLst>
                </a:gridCol>
                <a:gridCol w="1143000">
                  <a:extLst>
                    <a:ext uri="{9D8B030D-6E8A-4147-A177-3AD203B41FA5}">
                      <a16:colId xmlns:a16="http://schemas.microsoft.com/office/drawing/2014/main" val="3807004600"/>
                    </a:ext>
                  </a:extLst>
                </a:gridCol>
                <a:gridCol w="5359950">
                  <a:extLst>
                    <a:ext uri="{9D8B030D-6E8A-4147-A177-3AD203B41FA5}">
                      <a16:colId xmlns:a16="http://schemas.microsoft.com/office/drawing/2014/main" val="2052774420"/>
                    </a:ext>
                  </a:extLst>
                </a:gridCol>
              </a:tblGrid>
              <a:tr h="166537">
                <a:tc>
                  <a:txBody>
                    <a:bodyPr/>
                    <a:lstStyle/>
                    <a:p>
                      <a:pPr algn="ctr">
                        <a:lnSpc>
                          <a:spcPct val="115000"/>
                        </a:lnSpc>
                      </a:pPr>
                      <a:r>
                        <a:rPr lang="en-US" sz="1400" b="1" dirty="0">
                          <a:effectLst/>
                        </a:rPr>
                        <a:t>S. No</a:t>
                      </a:r>
                      <a:r>
                        <a:rPr lang="en-US" sz="1600" b="1" dirty="0">
                          <a:effectLst/>
                        </a:rPr>
                        <a:t>.</a:t>
                      </a: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r>
                        <a:rPr lang="en-US" sz="1400" b="1" dirty="0">
                          <a:effectLst/>
                        </a:rPr>
                        <a:t>Locations</a:t>
                      </a: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r>
                        <a:rPr lang="en-US" sz="1400" b="1" dirty="0">
                          <a:effectLst/>
                        </a:rPr>
                        <a:t> IP Range </a:t>
                      </a:r>
                      <a:endParaRPr lang="en-US" sz="1200" b="1" dirty="0">
                        <a:effectLst/>
                        <a:latin typeface="Arial" panose="020B0604020202020204" pitchFamily="34" charset="0"/>
                        <a:ea typeface="Arial" panose="020B0604020202020204" pitchFamily="34" charset="0"/>
                      </a:endParaRPr>
                    </a:p>
                  </a:txBody>
                  <a:tcPr marL="37240" marR="37240" marT="37240" marB="37240" anchor="ctr"/>
                </a:tc>
                <a:extLst>
                  <a:ext uri="{0D108BD9-81ED-4DB2-BD59-A6C34878D82A}">
                    <a16:rowId xmlns:a16="http://schemas.microsoft.com/office/drawing/2014/main" val="627889892"/>
                  </a:ext>
                </a:extLst>
              </a:tr>
              <a:tr h="209101">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extLst>
                  <a:ext uri="{0D108BD9-81ED-4DB2-BD59-A6C34878D82A}">
                    <a16:rowId xmlns:a16="http://schemas.microsoft.com/office/drawing/2014/main" val="1801364023"/>
                  </a:ext>
                </a:extLst>
              </a:tr>
              <a:tr h="209101">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r>
                        <a:rPr lang="en-US" sz="1200" b="1" dirty="0">
                          <a:effectLst/>
                        </a:rPr>
                        <a:t> </a:t>
                      </a: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extLst>
                  <a:ext uri="{0D108BD9-81ED-4DB2-BD59-A6C34878D82A}">
                    <a16:rowId xmlns:a16="http://schemas.microsoft.com/office/drawing/2014/main" val="1537136840"/>
                  </a:ext>
                </a:extLst>
              </a:tr>
              <a:tr h="209101">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1" dirty="0">
                        <a:effectLst/>
                        <a:latin typeface="Arial" panose="020B0604020202020204" pitchFamily="34" charset="0"/>
                        <a:ea typeface="Arial" panose="020B0604020202020204" pitchFamily="34" charset="0"/>
                      </a:endParaRPr>
                    </a:p>
                  </a:txBody>
                  <a:tcPr marL="37240" marR="37240" marT="37240" marB="37240" anchor="ctr"/>
                </a:tc>
                <a:tc>
                  <a:txBody>
                    <a:bodyPr/>
                    <a:lstStyle/>
                    <a:p>
                      <a:pPr algn="ctr">
                        <a:lnSpc>
                          <a:spcPct val="115000"/>
                        </a:lnSpc>
                      </a:pPr>
                      <a:endParaRPr lang="en-US" sz="1200" b="0" dirty="0">
                        <a:effectLst/>
                        <a:latin typeface="+mn-lt"/>
                        <a:ea typeface="Arial" panose="020B0604020202020204" pitchFamily="34" charset="0"/>
                      </a:endParaRPr>
                    </a:p>
                  </a:txBody>
                  <a:tcPr marL="37240" marR="37240" marT="37240" marB="37240" anchor="ctr"/>
                </a:tc>
                <a:extLst>
                  <a:ext uri="{0D108BD9-81ED-4DB2-BD59-A6C34878D82A}">
                    <a16:rowId xmlns:a16="http://schemas.microsoft.com/office/drawing/2014/main" val="2091268425"/>
                  </a:ext>
                </a:extLst>
              </a:tr>
            </a:tbl>
          </a:graphicData>
        </a:graphic>
      </p:graphicFrame>
      <p:graphicFrame>
        <p:nvGraphicFramePr>
          <p:cNvPr id="15" name="Table 14">
            <a:extLst>
              <a:ext uri="{FF2B5EF4-FFF2-40B4-BE49-F238E27FC236}">
                <a16:creationId xmlns:a16="http://schemas.microsoft.com/office/drawing/2014/main" id="{060FCC1F-8123-DECF-64BF-2A4B31A47F3C}"/>
              </a:ext>
            </a:extLst>
          </p:cNvPr>
          <p:cNvGraphicFramePr>
            <a:graphicFrameLocks noGrp="1"/>
          </p:cNvGraphicFramePr>
          <p:nvPr/>
        </p:nvGraphicFramePr>
        <p:xfrm>
          <a:off x="444500" y="6553200"/>
          <a:ext cx="5494928" cy="1974850"/>
        </p:xfrm>
        <a:graphic>
          <a:graphicData uri="http://schemas.openxmlformats.org/drawingml/2006/table">
            <a:tbl>
              <a:tblPr>
                <a:tableStyleId>{5940675A-B579-460E-94D1-54222C63F5DA}</a:tableStyleId>
              </a:tblPr>
              <a:tblGrid>
                <a:gridCol w="832564">
                  <a:extLst>
                    <a:ext uri="{9D8B030D-6E8A-4147-A177-3AD203B41FA5}">
                      <a16:colId xmlns:a16="http://schemas.microsoft.com/office/drawing/2014/main" val="600747408"/>
                    </a:ext>
                  </a:extLst>
                </a:gridCol>
                <a:gridCol w="832564">
                  <a:extLst>
                    <a:ext uri="{9D8B030D-6E8A-4147-A177-3AD203B41FA5}">
                      <a16:colId xmlns:a16="http://schemas.microsoft.com/office/drawing/2014/main" val="216467388"/>
                    </a:ext>
                  </a:extLst>
                </a:gridCol>
                <a:gridCol w="1554122">
                  <a:extLst>
                    <a:ext uri="{9D8B030D-6E8A-4147-A177-3AD203B41FA5}">
                      <a16:colId xmlns:a16="http://schemas.microsoft.com/office/drawing/2014/main" val="1601655631"/>
                    </a:ext>
                  </a:extLst>
                </a:gridCol>
                <a:gridCol w="1137839">
                  <a:extLst>
                    <a:ext uri="{9D8B030D-6E8A-4147-A177-3AD203B41FA5}">
                      <a16:colId xmlns:a16="http://schemas.microsoft.com/office/drawing/2014/main" val="1936237474"/>
                    </a:ext>
                  </a:extLst>
                </a:gridCol>
                <a:gridCol w="1137839">
                  <a:extLst>
                    <a:ext uri="{9D8B030D-6E8A-4147-A177-3AD203B41FA5}">
                      <a16:colId xmlns:a16="http://schemas.microsoft.com/office/drawing/2014/main" val="2328124373"/>
                    </a:ext>
                  </a:extLst>
                </a:gridCol>
              </a:tblGrid>
              <a:tr h="1102394">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Sr.</a:t>
                      </a:r>
                    </a:p>
                    <a:p>
                      <a:pPr algn="ctr">
                        <a:lnSpc>
                          <a:spcPct val="115000"/>
                        </a:lnSpc>
                      </a:pPr>
                      <a:r>
                        <a:rPr lang="en-US" sz="1200" b="1" dirty="0">
                          <a:effectLst/>
                          <a:latin typeface="+mn-lt"/>
                        </a:rPr>
                        <a:t>No.</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 </a:t>
                      </a:r>
                    </a:p>
                    <a:p>
                      <a:pPr marL="177800" algn="ctr">
                        <a:lnSpc>
                          <a:spcPct val="115000"/>
                        </a:lnSpc>
                      </a:pPr>
                      <a:r>
                        <a:rPr lang="en-US" sz="1200" b="1" dirty="0">
                          <a:effectLst/>
                          <a:latin typeface="+mn-lt"/>
                        </a:rPr>
                        <a:t>Name</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 </a:t>
                      </a:r>
                    </a:p>
                    <a:p>
                      <a:pPr algn="ctr">
                        <a:lnSpc>
                          <a:spcPct val="115000"/>
                        </a:lnSpc>
                      </a:pPr>
                      <a:r>
                        <a:rPr lang="en-US" sz="1200" b="1" dirty="0">
                          <a:effectLst/>
                          <a:latin typeface="+mn-lt"/>
                        </a:rPr>
                        <a:t>Designation</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 </a:t>
                      </a:r>
                    </a:p>
                    <a:p>
                      <a:pPr algn="ctr">
                        <a:lnSpc>
                          <a:spcPct val="115000"/>
                        </a:lnSpc>
                      </a:pPr>
                      <a:r>
                        <a:rPr lang="en-US" sz="1200" b="1" dirty="0">
                          <a:effectLst/>
                          <a:latin typeface="+mn-lt"/>
                        </a:rPr>
                        <a:t>Professional</a:t>
                      </a:r>
                    </a:p>
                    <a:p>
                      <a:pPr algn="ctr">
                        <a:lnSpc>
                          <a:spcPct val="115000"/>
                        </a:lnSpc>
                      </a:pPr>
                      <a:r>
                        <a:rPr lang="en-US" sz="1200" b="1" dirty="0">
                          <a:effectLst/>
                          <a:latin typeface="+mn-lt"/>
                        </a:rPr>
                        <a:t>Qualifications/</a:t>
                      </a:r>
                    </a:p>
                    <a:p>
                      <a:pPr algn="ctr">
                        <a:lnSpc>
                          <a:spcPct val="115000"/>
                        </a:lnSpc>
                      </a:pPr>
                      <a:r>
                        <a:rPr lang="en-US" sz="1200" b="1" dirty="0">
                          <a:effectLst/>
                          <a:latin typeface="+mn-lt"/>
                        </a:rPr>
                        <a:t>Certifications</a:t>
                      </a:r>
                    </a:p>
                    <a:p>
                      <a:pPr algn="ctr">
                        <a:lnSpc>
                          <a:spcPct val="115000"/>
                        </a:lnSpc>
                      </a:pPr>
                      <a:r>
                        <a:rPr lang="en-US" sz="1200" b="1" dirty="0">
                          <a:effectLst/>
                          <a:latin typeface="+mn-lt"/>
                        </a:rPr>
                        <a:t> </a:t>
                      </a:r>
                    </a:p>
                  </a:txBody>
                  <a:tcPr marL="38960" marR="38960" marT="0" marB="0" anchor="ctr"/>
                </a:tc>
                <a:tc>
                  <a:txBody>
                    <a:bodyPr/>
                    <a:lstStyle/>
                    <a:p>
                      <a:pPr algn="ctr">
                        <a:lnSpc>
                          <a:spcPct val="115000"/>
                        </a:lnSpc>
                      </a:pPr>
                      <a:r>
                        <a:rPr lang="en-US" sz="1200" b="1" dirty="0">
                          <a:effectLst/>
                          <a:latin typeface="+mn-lt"/>
                        </a:rPr>
                        <a:t>Whether the</a:t>
                      </a:r>
                    </a:p>
                    <a:p>
                      <a:pPr algn="ctr">
                        <a:lnSpc>
                          <a:spcPct val="115000"/>
                        </a:lnSpc>
                      </a:pPr>
                      <a:r>
                        <a:rPr lang="en-US" sz="1200" b="1" dirty="0">
                          <a:effectLst/>
                          <a:latin typeface="+mn-lt"/>
                        </a:rPr>
                        <a:t>resource has</a:t>
                      </a:r>
                    </a:p>
                    <a:p>
                      <a:pPr algn="ctr">
                        <a:lnSpc>
                          <a:spcPct val="115000"/>
                        </a:lnSpc>
                      </a:pPr>
                      <a:r>
                        <a:rPr lang="en-US" sz="1200" b="1" dirty="0">
                          <a:effectLst/>
                          <a:latin typeface="+mn-lt"/>
                        </a:rPr>
                        <a:t>been listed in the</a:t>
                      </a:r>
                    </a:p>
                    <a:p>
                      <a:pPr algn="ctr">
                        <a:lnSpc>
                          <a:spcPct val="115000"/>
                        </a:lnSpc>
                      </a:pPr>
                      <a:r>
                        <a:rPr lang="en-US" sz="1200" b="1" dirty="0">
                          <a:effectLst/>
                          <a:latin typeface="+mn-lt"/>
                        </a:rPr>
                        <a:t>Snapshot</a:t>
                      </a:r>
                    </a:p>
                    <a:p>
                      <a:pPr algn="ctr">
                        <a:lnSpc>
                          <a:spcPct val="115000"/>
                        </a:lnSpc>
                      </a:pPr>
                      <a:r>
                        <a:rPr lang="en-US" sz="1200" b="1" dirty="0">
                          <a:effectLst/>
                          <a:latin typeface="+mn-lt"/>
                        </a:rPr>
                        <a:t>information</a:t>
                      </a:r>
                    </a:p>
                  </a:txBody>
                  <a:tcPr marL="38960" marR="38960" marT="0" marB="0" anchor="ctr"/>
                </a:tc>
                <a:extLst>
                  <a:ext uri="{0D108BD9-81ED-4DB2-BD59-A6C34878D82A}">
                    <a16:rowId xmlns:a16="http://schemas.microsoft.com/office/drawing/2014/main" val="1912706071"/>
                  </a:ext>
                </a:extLst>
              </a:tr>
              <a:tr h="581181">
                <a:tc>
                  <a:txBody>
                    <a:bodyPr/>
                    <a:lstStyle/>
                    <a:p>
                      <a:pPr algn="ctr">
                        <a:lnSpc>
                          <a:spcPct val="115000"/>
                        </a:lnSpc>
                      </a:pPr>
                      <a:r>
                        <a:rPr lang="en-US" sz="1050" dirty="0">
                          <a:effectLst/>
                          <a:latin typeface="+mn-lt"/>
                        </a:rPr>
                        <a:t>1</a:t>
                      </a:r>
                    </a:p>
                  </a:txBody>
                  <a:tcPr marL="38960" marR="38960" marT="0" marB="0" anchor="ctr"/>
                </a:tc>
                <a:tc>
                  <a:txBody>
                    <a:bodyPr/>
                    <a:lstStyle/>
                    <a:p>
                      <a:pPr algn="ctr">
                        <a:lnSpc>
                          <a:spcPct val="115000"/>
                        </a:lnSpc>
                      </a:pPr>
                      <a:r>
                        <a:rPr lang="en-US" sz="1050" dirty="0">
                          <a:effectLst/>
                          <a:latin typeface="+mn-lt"/>
                        </a:rPr>
                        <a:t> </a:t>
                      </a:r>
                    </a:p>
                    <a:p>
                      <a:pPr algn="ctr">
                        <a:lnSpc>
                          <a:spcPct val="115000"/>
                        </a:lnSpc>
                      </a:pPr>
                      <a:r>
                        <a:rPr lang="en-US" sz="1050" dirty="0">
                          <a:effectLst/>
                          <a:latin typeface="+mn-lt"/>
                        </a:rPr>
                        <a:t>Mayur Agnihotri</a:t>
                      </a:r>
                    </a:p>
                    <a:p>
                      <a:pPr algn="ctr">
                        <a:lnSpc>
                          <a:spcPct val="115000"/>
                        </a:lnSpc>
                      </a:pPr>
                      <a:r>
                        <a:rPr lang="en-US" sz="1050" dirty="0">
                          <a:effectLst/>
                          <a:latin typeface="+mn-lt"/>
                        </a:rPr>
                        <a:t> </a:t>
                      </a:r>
                    </a:p>
                  </a:txBody>
                  <a:tcPr marL="38960" marR="38960" marT="0" marB="0" anchor="ctr"/>
                </a:tc>
                <a:tc>
                  <a:txBody>
                    <a:bodyPr/>
                    <a:lstStyle/>
                    <a:p>
                      <a:pPr algn="ctr">
                        <a:lnSpc>
                          <a:spcPct val="115000"/>
                        </a:lnSpc>
                      </a:pPr>
                      <a:r>
                        <a:rPr lang="en-US" sz="1050" dirty="0">
                          <a:effectLst/>
                          <a:latin typeface="+mn-lt"/>
                        </a:rPr>
                        <a:t>Information Security Specialist </a:t>
                      </a:r>
                    </a:p>
                  </a:txBody>
                  <a:tcPr marL="38960" marR="38960" marT="0" marB="0" anchor="ctr"/>
                </a:tc>
                <a:tc>
                  <a:txBody>
                    <a:bodyPr/>
                    <a:lstStyle/>
                    <a:p>
                      <a:pPr algn="ctr">
                        <a:lnSpc>
                          <a:spcPct val="115000"/>
                        </a:lnSpc>
                      </a:pPr>
                      <a:r>
                        <a:rPr lang="en-US" sz="1050" dirty="0">
                          <a:effectLst/>
                          <a:latin typeface="+mn-lt"/>
                        </a:rPr>
                        <a:t>12+ year</a:t>
                      </a:r>
                    </a:p>
                  </a:txBody>
                  <a:tcPr marL="38960" marR="38960" marT="0" marB="0" anchor="ctr"/>
                </a:tc>
                <a:tc>
                  <a:txBody>
                    <a:bodyPr/>
                    <a:lstStyle/>
                    <a:p>
                      <a:pPr algn="ctr">
                        <a:lnSpc>
                          <a:spcPct val="115000"/>
                        </a:lnSpc>
                      </a:pPr>
                      <a:r>
                        <a:rPr lang="en-US" sz="1050" dirty="0">
                          <a:effectLst/>
                          <a:latin typeface="+mn-lt"/>
                        </a:rPr>
                        <a:t>Yes</a:t>
                      </a:r>
                    </a:p>
                  </a:txBody>
                  <a:tcPr marL="38960" marR="38960" marT="0" marB="0" anchor="ctr"/>
                </a:tc>
                <a:extLst>
                  <a:ext uri="{0D108BD9-81ED-4DB2-BD59-A6C34878D82A}">
                    <a16:rowId xmlns:a16="http://schemas.microsoft.com/office/drawing/2014/main" val="1385798803"/>
                  </a:ext>
                </a:extLst>
              </a:tr>
            </a:tbl>
          </a:graphicData>
        </a:graphic>
      </p:graphicFrame>
      <p:sp>
        <p:nvSpPr>
          <p:cNvPr id="21" name="object 10">
            <a:extLst>
              <a:ext uri="{FF2B5EF4-FFF2-40B4-BE49-F238E27FC236}">
                <a16:creationId xmlns:a16="http://schemas.microsoft.com/office/drawing/2014/main" id="{E2F127B4-D06C-7A77-D463-77197838D728}"/>
              </a:ext>
            </a:extLst>
          </p:cNvPr>
          <p:cNvSpPr txBox="1"/>
          <p:nvPr/>
        </p:nvSpPr>
        <p:spPr>
          <a:xfrm>
            <a:off x="452120" y="6080944"/>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3. Audit Team: </a:t>
            </a:r>
            <a:endParaRPr sz="1500" b="1" dirty="0">
              <a:solidFill>
                <a:srgbClr val="002060"/>
              </a:solidFill>
              <a:latin typeface="Lucida Sans Unicode"/>
              <a:cs typeface="Lucida Sans Unicode"/>
            </a:endParaRPr>
          </a:p>
        </p:txBody>
      </p:sp>
      <p:sp>
        <p:nvSpPr>
          <p:cNvPr id="25" name="TextBox 24">
            <a:extLst>
              <a:ext uri="{FF2B5EF4-FFF2-40B4-BE49-F238E27FC236}">
                <a16:creationId xmlns:a16="http://schemas.microsoft.com/office/drawing/2014/main" id="{E065A7DA-9FC4-E0B1-F1D0-D6990F74BD9D}"/>
              </a:ext>
            </a:extLst>
          </p:cNvPr>
          <p:cNvSpPr txBox="1"/>
          <p:nvPr/>
        </p:nvSpPr>
        <p:spPr>
          <a:xfrm>
            <a:off x="1983019" y="5605255"/>
            <a:ext cx="5510531" cy="461665"/>
          </a:xfrm>
          <a:prstGeom prst="rect">
            <a:avLst/>
          </a:prstGeom>
          <a:noFill/>
        </p:spPr>
        <p:txBody>
          <a:bodyPr wrap="square">
            <a:spAutoFit/>
          </a:bodyPr>
          <a:lstStyle/>
          <a:p>
            <a:r>
              <a:rPr lang="en-US" sz="1200" b="1" dirty="0"/>
              <a:t>Note: </a:t>
            </a:r>
            <a:r>
              <a:rPr lang="en-US" sz="1200" dirty="0"/>
              <a:t>The total number of systems tested is based on the live/active hosts identified on these IP Addresses range during the audit period duration.</a:t>
            </a:r>
          </a:p>
        </p:txBody>
      </p:sp>
      <p:sp>
        <p:nvSpPr>
          <p:cNvPr id="26" name="object 2">
            <a:extLst>
              <a:ext uri="{FF2B5EF4-FFF2-40B4-BE49-F238E27FC236}">
                <a16:creationId xmlns:a16="http://schemas.microsoft.com/office/drawing/2014/main" id="{21BA39B4-ED3B-916C-7610-5503C5790CC1}"/>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pic>
        <p:nvPicPr>
          <p:cNvPr id="2" name="Picture 1" descr="A black background with blue text&#10;&#10;Description automatically generated">
            <a:extLst>
              <a:ext uri="{FF2B5EF4-FFF2-40B4-BE49-F238E27FC236}">
                <a16:creationId xmlns:a16="http://schemas.microsoft.com/office/drawing/2014/main" id="{F76474D6-3254-85C9-30F8-6B6DC844A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3" name="Picture 2">
            <a:extLst>
              <a:ext uri="{FF2B5EF4-FFF2-40B4-BE49-F238E27FC236}">
                <a16:creationId xmlns:a16="http://schemas.microsoft.com/office/drawing/2014/main" id="{BD1F8435-5AAF-F418-1308-FC7FC09AF4D0}"/>
              </a:ext>
            </a:extLst>
          </p:cNvPr>
          <p:cNvPicPr>
            <a:picLocks noChangeAspect="1"/>
          </p:cNvPicPr>
          <p:nvPr/>
        </p:nvPicPr>
        <p:blipFill>
          <a:blip r:embed="rId3"/>
          <a:stretch>
            <a:fillRect/>
          </a:stretch>
        </p:blipFill>
        <p:spPr>
          <a:xfrm>
            <a:off x="5210927" y="169269"/>
            <a:ext cx="2561473" cy="504825"/>
          </a:xfrm>
          <a:prstGeom prst="rect">
            <a:avLst/>
          </a:prstGeom>
        </p:spPr>
      </p:pic>
    </p:spTree>
    <p:extLst>
      <p:ext uri="{BB962C8B-B14F-4D97-AF65-F5344CB8AC3E}">
        <p14:creationId xmlns:p14="http://schemas.microsoft.com/office/powerpoint/2010/main" val="323355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B37A3-90DE-BDCA-850B-775C3C408E4E}"/>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DF85CDAD-013D-9335-A902-3EC90AE4CC3F}"/>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4. Audit Activities and Timelines: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500854D1-D836-FD68-4306-D0E8FCA1D452}"/>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6</a:t>
            </a:fld>
            <a:endParaRPr spc="35" dirty="0"/>
          </a:p>
        </p:txBody>
      </p:sp>
      <p:sp>
        <p:nvSpPr>
          <p:cNvPr id="20" name="object 20">
            <a:extLst>
              <a:ext uri="{FF2B5EF4-FFF2-40B4-BE49-F238E27FC236}">
                <a16:creationId xmlns:a16="http://schemas.microsoft.com/office/drawing/2014/main" id="{138A344E-C5CB-E574-FD52-39ED4C5162A9}"/>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graphicFrame>
        <p:nvGraphicFramePr>
          <p:cNvPr id="2" name="Table 1">
            <a:extLst>
              <a:ext uri="{FF2B5EF4-FFF2-40B4-BE49-F238E27FC236}">
                <a16:creationId xmlns:a16="http://schemas.microsoft.com/office/drawing/2014/main" id="{D690FA64-CC9F-59B1-6DC4-45A1CF0A5511}"/>
              </a:ext>
            </a:extLst>
          </p:cNvPr>
          <p:cNvGraphicFramePr>
            <a:graphicFrameLocks noGrp="1"/>
          </p:cNvGraphicFramePr>
          <p:nvPr>
            <p:extLst>
              <p:ext uri="{D42A27DB-BD31-4B8C-83A1-F6EECF244321}">
                <p14:modId xmlns:p14="http://schemas.microsoft.com/office/powerpoint/2010/main" val="1150664720"/>
              </p:ext>
            </p:extLst>
          </p:nvPr>
        </p:nvGraphicFramePr>
        <p:xfrm>
          <a:off x="433069" y="1317340"/>
          <a:ext cx="6577331" cy="7768420"/>
        </p:xfrm>
        <a:graphic>
          <a:graphicData uri="http://schemas.openxmlformats.org/drawingml/2006/table">
            <a:tbl>
              <a:tblPr>
                <a:tableStyleId>{5940675A-B579-460E-94D1-54222C63F5DA}</a:tableStyleId>
              </a:tblPr>
              <a:tblGrid>
                <a:gridCol w="1788572">
                  <a:extLst>
                    <a:ext uri="{9D8B030D-6E8A-4147-A177-3AD203B41FA5}">
                      <a16:colId xmlns:a16="http://schemas.microsoft.com/office/drawing/2014/main" val="3248954357"/>
                    </a:ext>
                  </a:extLst>
                </a:gridCol>
                <a:gridCol w="4788759">
                  <a:extLst>
                    <a:ext uri="{9D8B030D-6E8A-4147-A177-3AD203B41FA5}">
                      <a16:colId xmlns:a16="http://schemas.microsoft.com/office/drawing/2014/main" val="1685932042"/>
                    </a:ext>
                  </a:extLst>
                </a:gridCol>
              </a:tblGrid>
              <a:tr h="169108">
                <a:tc gridSpan="2">
                  <a:txBody>
                    <a:bodyPr/>
                    <a:lstStyle/>
                    <a:p>
                      <a:pPr algn="l">
                        <a:lnSpc>
                          <a:spcPct val="115000"/>
                        </a:lnSpc>
                      </a:pPr>
                      <a:r>
                        <a:rPr lang="en-US" sz="1400" b="1" dirty="0">
                          <a:solidFill>
                            <a:srgbClr val="002060"/>
                          </a:solidFill>
                          <a:effectLst/>
                          <a:latin typeface="+mn-lt"/>
                        </a:rPr>
                        <a:t>         Audit Activity                                                                      Description</a:t>
                      </a:r>
                      <a:endParaRPr lang="en-US" sz="1400" b="1" dirty="0">
                        <a:solidFill>
                          <a:srgbClr val="002060"/>
                        </a:solidFill>
                        <a:effectLst/>
                        <a:latin typeface="+mn-lt"/>
                        <a:ea typeface="Arial" panose="020B0604020202020204" pitchFamily="34" charset="0"/>
                      </a:endParaRPr>
                    </a:p>
                  </a:txBody>
                  <a:tcPr marL="27582" marR="27582" marT="27582" marB="27582" anchor="ctr"/>
                </a:tc>
                <a:tc hMerge="1">
                  <a:txBody>
                    <a:bodyPr/>
                    <a:lstStyle/>
                    <a:p>
                      <a:endParaRPr lang="en-US"/>
                    </a:p>
                  </a:txBody>
                  <a:tcPr/>
                </a:tc>
                <a:extLst>
                  <a:ext uri="{0D108BD9-81ED-4DB2-BD59-A6C34878D82A}">
                    <a16:rowId xmlns:a16="http://schemas.microsoft.com/office/drawing/2014/main" val="4239249163"/>
                  </a:ext>
                </a:extLst>
              </a:tr>
              <a:tr h="323349">
                <a:tc>
                  <a:txBody>
                    <a:bodyPr/>
                    <a:lstStyle/>
                    <a:p>
                      <a:pPr algn="ctr">
                        <a:lnSpc>
                          <a:spcPct val="115000"/>
                        </a:lnSpc>
                      </a:pPr>
                      <a:r>
                        <a:rPr lang="en-US" sz="1400" b="1" dirty="0">
                          <a:effectLst/>
                          <a:latin typeface="+mn-lt"/>
                        </a:rPr>
                        <a:t>Reconnaissance</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Gather information about the target IT infra, web application, including URLs, subdomains, technologies used, and associated infrastructure. </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3907193515"/>
                  </a:ext>
                </a:extLst>
              </a:tr>
              <a:tr h="231996">
                <a:tc>
                  <a:txBody>
                    <a:bodyPr/>
                    <a:lstStyle/>
                    <a:p>
                      <a:pPr algn="ctr">
                        <a:lnSpc>
                          <a:spcPct val="115000"/>
                        </a:lnSpc>
                      </a:pPr>
                      <a:r>
                        <a:rPr lang="en-US" sz="1400" b="1" dirty="0">
                          <a:effectLst/>
                          <a:latin typeface="+mn-lt"/>
                        </a:rPr>
                        <a:t>Architecture Review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Analyze the architecture of the Internal IT infra, web application, including components, data flows, APIs, and integration points.</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2492835019"/>
                  </a:ext>
                </a:extLst>
              </a:tr>
              <a:tr h="323349">
                <a:tc>
                  <a:txBody>
                    <a:bodyPr/>
                    <a:lstStyle/>
                    <a:p>
                      <a:pPr algn="ctr">
                        <a:lnSpc>
                          <a:spcPct val="115000"/>
                        </a:lnSpc>
                      </a:pPr>
                      <a:r>
                        <a:rPr lang="en-US" sz="1400" b="1" dirty="0">
                          <a:effectLst/>
                          <a:latin typeface="+mn-lt"/>
                        </a:rPr>
                        <a:t>Technology Stack Analysis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Identify the technologies and frameworks used in the internal IT infra and  development of the web application and assess their security posture.</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2697687732"/>
                  </a:ext>
                </a:extLst>
              </a:tr>
              <a:tr h="323349">
                <a:tc>
                  <a:txBody>
                    <a:bodyPr/>
                    <a:lstStyle/>
                    <a:p>
                      <a:pPr algn="ctr">
                        <a:lnSpc>
                          <a:spcPct val="115000"/>
                        </a:lnSpc>
                      </a:pPr>
                      <a:r>
                        <a:rPr lang="en-US" sz="1400" b="1" dirty="0">
                          <a:effectLst/>
                          <a:latin typeface="+mn-lt"/>
                        </a:rPr>
                        <a:t>Threat Modeling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Conduct threat modeling exercises to identify potential threats, attack vectors, and security controls relevant to the Internal IT infra, and  web application. </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243300528"/>
                  </a:ext>
                </a:extLst>
              </a:tr>
              <a:tr h="323349">
                <a:tc>
                  <a:txBody>
                    <a:bodyPr/>
                    <a:lstStyle/>
                    <a:p>
                      <a:pPr algn="ctr">
                        <a:lnSpc>
                          <a:spcPct val="115000"/>
                        </a:lnSpc>
                      </a:pPr>
                      <a:r>
                        <a:rPr lang="en-US" sz="1400" b="1" dirty="0">
                          <a:effectLst/>
                          <a:latin typeface="+mn-lt"/>
                        </a:rPr>
                        <a:t>Vulnerability Assessment</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Utilize automated scanning tools, and manual testing to identify common vulnerabilities such as RCE, SQL injection, XSS, CSRF, insecure configurations, etc. </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129362084"/>
                  </a:ext>
                </a:extLst>
              </a:tr>
              <a:tr h="292658">
                <a:tc>
                  <a:txBody>
                    <a:bodyPr/>
                    <a:lstStyle/>
                    <a:p>
                      <a:pPr algn="ctr">
                        <a:lnSpc>
                          <a:spcPct val="115000"/>
                        </a:lnSpc>
                      </a:pPr>
                      <a:r>
                        <a:rPr lang="en-US" sz="1400" b="1" dirty="0">
                          <a:effectLst/>
                          <a:latin typeface="+mn-lt"/>
                        </a:rPr>
                        <a:t>Penetration Testing</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a:effectLst/>
                          <a:latin typeface="+mn-lt"/>
                        </a:rPr>
                        <a:t>Perform manual penetration testing to simulate real-world attacks and identify vulnerabilities that automated tools may miss.</a:t>
                      </a:r>
                      <a:endParaRPr lang="en-US" sz="140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016626368"/>
                  </a:ext>
                </a:extLst>
              </a:tr>
              <a:tr h="323349">
                <a:tc>
                  <a:txBody>
                    <a:bodyPr/>
                    <a:lstStyle/>
                    <a:p>
                      <a:pPr algn="ctr">
                        <a:lnSpc>
                          <a:spcPct val="115000"/>
                        </a:lnSpc>
                      </a:pPr>
                      <a:r>
                        <a:rPr lang="en-US" sz="1400" b="1" dirty="0">
                          <a:effectLst/>
                          <a:latin typeface="+mn-lt"/>
                        </a:rPr>
                        <a:t>Third-party Integration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a:effectLst/>
                          <a:latin typeface="+mn-lt"/>
                        </a:rPr>
                        <a:t>Review the security of third-party integrations, including APIs, libraries, and services, to ensure that they do not introduce vulnerabilities or compliance issues.</a:t>
                      </a:r>
                      <a:endParaRPr lang="en-US" sz="140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2852817120"/>
                  </a:ext>
                </a:extLst>
              </a:tr>
              <a:tr h="414702">
                <a:tc>
                  <a:txBody>
                    <a:bodyPr/>
                    <a:lstStyle/>
                    <a:p>
                      <a:pPr algn="ctr">
                        <a:lnSpc>
                          <a:spcPct val="115000"/>
                        </a:lnSpc>
                      </a:pPr>
                      <a:r>
                        <a:rPr lang="en-US" sz="1400" b="1" dirty="0">
                          <a:effectLst/>
                          <a:latin typeface="+mn-lt"/>
                        </a:rPr>
                        <a:t>Compliance Assessment </a:t>
                      </a:r>
                      <a:endParaRPr lang="en-US" sz="1400" b="1" dirty="0">
                        <a:effectLst/>
                        <a:latin typeface="+mn-lt"/>
                        <a:ea typeface="Arial" panose="020B0604020202020204" pitchFamily="34" charset="0"/>
                      </a:endParaRPr>
                    </a:p>
                  </a:txBody>
                  <a:tcPr marL="27582" marR="27582" marT="27582" marB="27582" anchor="ctr"/>
                </a:tc>
                <a:tc>
                  <a:txBody>
                    <a:bodyPr/>
                    <a:lstStyle/>
                    <a:p>
                      <a:pPr algn="ctr">
                        <a:lnSpc>
                          <a:spcPct val="115000"/>
                        </a:lnSpc>
                      </a:pPr>
                      <a:r>
                        <a:rPr lang="en-US" sz="1400" dirty="0">
                          <a:effectLst/>
                          <a:latin typeface="+mn-lt"/>
                        </a:rPr>
                        <a:t>RRU security assessment methodologies are in compliance with relevant security standards like OWASP Top Ten, GDPR, &amp; NIST SP 800-53. CERT-In &amp; Regulatory Authority Bodies Guidelines like RBI, IRDAI, SEBI, NPCI, IDRBT etc.</a:t>
                      </a:r>
                      <a:endParaRPr lang="en-US" sz="140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199834059"/>
                  </a:ext>
                </a:extLst>
              </a:tr>
              <a:tr h="414702">
                <a:tc>
                  <a:txBody>
                    <a:bodyPr/>
                    <a:lstStyle/>
                    <a:p>
                      <a:pPr algn="ctr">
                        <a:lnSpc>
                          <a:spcPct val="115000"/>
                        </a:lnSpc>
                      </a:pPr>
                      <a:r>
                        <a:rPr lang="en-US" sz="1400" b="1" dirty="0">
                          <a:effectLst/>
                          <a:latin typeface="+mn-lt"/>
                          <a:ea typeface="Arial" panose="020B0604020202020204" pitchFamily="34" charset="0"/>
                        </a:rPr>
                        <a:t>Timelines</a:t>
                      </a:r>
                    </a:p>
                  </a:txBody>
                  <a:tcPr marL="27582" marR="27582" marT="27582" marB="27582" anchor="ctr"/>
                </a:tc>
                <a:tc>
                  <a:txBody>
                    <a:bodyPr/>
                    <a:lstStyle/>
                    <a:p>
                      <a:pPr algn="ctr">
                        <a:lnSpc>
                          <a:spcPct val="115000"/>
                        </a:lnSpc>
                      </a:pPr>
                      <a:r>
                        <a:rPr lang="en-US" sz="1400" b="1" dirty="0">
                          <a:effectLst/>
                          <a:latin typeface="+mn-lt"/>
                          <a:ea typeface="Arial" panose="020B0604020202020204" pitchFamily="34" charset="0"/>
                        </a:rPr>
                        <a:t>Pre-Audit Preparation: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pre_audit_prep</a:t>
                      </a:r>
                      <a:r>
                        <a:rPr lang="en-US" sz="1400" b="0" dirty="0">
                          <a:effectLst/>
                          <a:latin typeface="+mn-lt"/>
                          <a:ea typeface="Arial" panose="020B0604020202020204" pitchFamily="34" charset="0"/>
                        </a:rPr>
                        <a:t>]</a:t>
                      </a:r>
                      <a:endParaRPr lang="en-US" sz="1400" b="1" dirty="0">
                        <a:effectLst/>
                        <a:latin typeface="+mn-lt"/>
                        <a:ea typeface="Arial" panose="020B0604020202020204" pitchFamily="34" charset="0"/>
                      </a:endParaRPr>
                    </a:p>
                    <a:p>
                      <a:pPr algn="ctr">
                        <a:lnSpc>
                          <a:spcPct val="115000"/>
                        </a:lnSpc>
                      </a:pPr>
                      <a:r>
                        <a:rPr lang="en-US" sz="1400" b="1" dirty="0">
                          <a:effectLst/>
                          <a:latin typeface="+mn-lt"/>
                          <a:ea typeface="Arial" panose="020B0604020202020204" pitchFamily="34" charset="0"/>
                        </a:rPr>
                        <a:t>  Activities: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activities_dates</a:t>
                      </a:r>
                      <a:r>
                        <a:rPr lang="en-US" sz="1400" b="0" dirty="0">
                          <a:effectLst/>
                          <a:latin typeface="+mn-lt"/>
                          <a:ea typeface="Arial" panose="020B0604020202020204" pitchFamily="34" charset="0"/>
                        </a:rPr>
                        <a:t>]</a:t>
                      </a:r>
                    </a:p>
                    <a:p>
                      <a:pPr algn="ctr">
                        <a:lnSpc>
                          <a:spcPct val="115000"/>
                        </a:lnSpc>
                      </a:pPr>
                      <a:r>
                        <a:rPr lang="en-US" sz="1400" b="1" dirty="0">
                          <a:effectLst/>
                          <a:latin typeface="+mn-lt"/>
                          <a:ea typeface="Arial" panose="020B0604020202020204" pitchFamily="34" charset="0"/>
                        </a:rPr>
                        <a:t>First Level Report: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first_level_report</a:t>
                      </a:r>
                      <a:r>
                        <a:rPr lang="en-US" sz="1400" b="0" dirty="0">
                          <a:effectLst/>
                          <a:latin typeface="+mn-lt"/>
                          <a:ea typeface="Arial" panose="020B0604020202020204" pitchFamily="34" charset="0"/>
                        </a:rPr>
                        <a:t>]</a:t>
                      </a:r>
                    </a:p>
                    <a:p>
                      <a:pPr marL="0" marR="0" lvl="0" indent="0" algn="ctr" defTabSz="914400" eaLnBrk="1" fontAlgn="auto" latinLnBrk="0" hangingPunct="1">
                        <a:lnSpc>
                          <a:spcPct val="115000"/>
                        </a:lnSpc>
                        <a:spcBef>
                          <a:spcPts val="0"/>
                        </a:spcBef>
                        <a:spcAft>
                          <a:spcPts val="0"/>
                        </a:spcAft>
                        <a:buClrTx/>
                        <a:buSzTx/>
                        <a:buFontTx/>
                        <a:buNone/>
                        <a:tabLst/>
                        <a:defRPr/>
                      </a:pPr>
                      <a:r>
                        <a:rPr lang="en-US" sz="1400" b="1" dirty="0">
                          <a:effectLst/>
                          <a:latin typeface="+mn-lt"/>
                          <a:ea typeface="Arial" panose="020B0604020202020204" pitchFamily="34" charset="0"/>
                        </a:rPr>
                        <a:t>Final(Second) Level Report: </a:t>
                      </a:r>
                      <a:r>
                        <a:rPr lang="en-US" sz="1400" b="0" dirty="0">
                          <a:effectLst/>
                          <a:latin typeface="+mn-lt"/>
                          <a:ea typeface="Arial" panose="020B0604020202020204" pitchFamily="34" charset="0"/>
                        </a:rPr>
                        <a:t>[</a:t>
                      </a:r>
                      <a:r>
                        <a:rPr lang="en-US" sz="1400" b="0" dirty="0" err="1">
                          <a:effectLst/>
                          <a:latin typeface="+mn-lt"/>
                          <a:ea typeface="Arial" panose="020B0604020202020204" pitchFamily="34" charset="0"/>
                        </a:rPr>
                        <a:t>second_level_report</a:t>
                      </a:r>
                      <a:r>
                        <a:rPr lang="en-US" sz="1400" b="0" dirty="0">
                          <a:effectLst/>
                          <a:latin typeface="+mn-lt"/>
                          <a:ea typeface="Arial" panose="020B0604020202020204" pitchFamily="34" charset="0"/>
                        </a:rPr>
                        <a:t>]</a:t>
                      </a:r>
                    </a:p>
                    <a:p>
                      <a:pPr algn="ctr">
                        <a:lnSpc>
                          <a:spcPct val="115000"/>
                        </a:lnSpc>
                      </a:pPr>
                      <a:endParaRPr lang="en-US" sz="1400" b="0" dirty="0">
                        <a:effectLst/>
                        <a:latin typeface="+mn-lt"/>
                        <a:ea typeface="Arial" panose="020B0604020202020204" pitchFamily="34" charset="0"/>
                      </a:endParaRPr>
                    </a:p>
                  </a:txBody>
                  <a:tcPr marL="27582" marR="27582" marT="27582" marB="27582" anchor="ctr"/>
                </a:tc>
                <a:extLst>
                  <a:ext uri="{0D108BD9-81ED-4DB2-BD59-A6C34878D82A}">
                    <a16:rowId xmlns:a16="http://schemas.microsoft.com/office/drawing/2014/main" val="3621002939"/>
                  </a:ext>
                </a:extLst>
              </a:tr>
            </a:tbl>
          </a:graphicData>
        </a:graphic>
      </p:graphicFrame>
      <p:sp>
        <p:nvSpPr>
          <p:cNvPr id="3" name="object 2">
            <a:extLst>
              <a:ext uri="{FF2B5EF4-FFF2-40B4-BE49-F238E27FC236}">
                <a16:creationId xmlns:a16="http://schemas.microsoft.com/office/drawing/2014/main" id="{C2206193-EB7E-5BE3-D3C2-C9B06F5F77D8}"/>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pic>
        <p:nvPicPr>
          <p:cNvPr id="5" name="Picture 4" descr="A logo of a university&#10;&#10;Description automatically generated">
            <a:extLst>
              <a:ext uri="{FF2B5EF4-FFF2-40B4-BE49-F238E27FC236}">
                <a16:creationId xmlns:a16="http://schemas.microsoft.com/office/drawing/2014/main" id="{71DF694E-4F88-EC48-D559-D76BE20384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49550" y="229142"/>
            <a:ext cx="552887" cy="552887"/>
          </a:xfrm>
          <a:prstGeom prst="rect">
            <a:avLst/>
          </a:prstGeom>
        </p:spPr>
      </p:pic>
    </p:spTree>
    <p:extLst>
      <p:ext uri="{BB962C8B-B14F-4D97-AF65-F5344CB8AC3E}">
        <p14:creationId xmlns:p14="http://schemas.microsoft.com/office/powerpoint/2010/main" val="2904691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6A81A-4635-59B0-99E4-35A738BB5C7E}"/>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A721A40C-6F1B-724B-29CC-76195C2CE716}"/>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5. Audit Methodology and Criteria: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8046438F-F71C-B743-6DED-DC02F9B2996E}"/>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7</a:t>
            </a:fld>
            <a:endParaRPr spc="35" dirty="0"/>
          </a:p>
        </p:txBody>
      </p:sp>
      <p:sp>
        <p:nvSpPr>
          <p:cNvPr id="20" name="object 20">
            <a:extLst>
              <a:ext uri="{FF2B5EF4-FFF2-40B4-BE49-F238E27FC236}">
                <a16:creationId xmlns:a16="http://schemas.microsoft.com/office/drawing/2014/main" id="{C865B129-38D8-EB1C-D793-637F805CD706}"/>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pic>
        <p:nvPicPr>
          <p:cNvPr id="3" name="object 14">
            <a:extLst>
              <a:ext uri="{FF2B5EF4-FFF2-40B4-BE49-F238E27FC236}">
                <a16:creationId xmlns:a16="http://schemas.microsoft.com/office/drawing/2014/main" id="{EBA38F87-F84E-256C-FD90-44AE0E5D77E1}"/>
              </a:ext>
            </a:extLst>
          </p:cNvPr>
          <p:cNvPicPr/>
          <p:nvPr/>
        </p:nvPicPr>
        <p:blipFill>
          <a:blip r:embed="rId3" cstate="print"/>
          <a:stretch>
            <a:fillRect/>
          </a:stretch>
        </p:blipFill>
        <p:spPr>
          <a:xfrm>
            <a:off x="433069" y="1092200"/>
            <a:ext cx="6784340" cy="1574800"/>
          </a:xfrm>
          <a:prstGeom prst="rect">
            <a:avLst/>
          </a:prstGeom>
        </p:spPr>
      </p:pic>
      <p:sp>
        <p:nvSpPr>
          <p:cNvPr id="4" name="object 16">
            <a:extLst>
              <a:ext uri="{FF2B5EF4-FFF2-40B4-BE49-F238E27FC236}">
                <a16:creationId xmlns:a16="http://schemas.microsoft.com/office/drawing/2014/main" id="{288A2685-172D-D4E5-9D6A-994F8E9F3723}"/>
              </a:ext>
            </a:extLst>
          </p:cNvPr>
          <p:cNvSpPr txBox="1"/>
          <p:nvPr/>
        </p:nvSpPr>
        <p:spPr>
          <a:xfrm>
            <a:off x="777227" y="1805211"/>
            <a:ext cx="6214122" cy="751488"/>
          </a:xfrm>
          <a:prstGeom prst="rect">
            <a:avLst/>
          </a:prstGeom>
        </p:spPr>
        <p:txBody>
          <a:bodyPr vert="horz" wrap="square" lIns="0" tIns="12700" rIns="0" bIns="0" rtlCol="0">
            <a:spAutoFit/>
          </a:bodyPr>
          <a:lstStyle/>
          <a:p>
            <a:pPr marL="12700">
              <a:lnSpc>
                <a:spcPct val="100000"/>
              </a:lnSpc>
              <a:spcBef>
                <a:spcPts val="100"/>
              </a:spcBef>
            </a:pPr>
            <a:r>
              <a:rPr lang="en-US" sz="1600" b="1" spc="-15" dirty="0">
                <a:solidFill>
                  <a:srgbClr val="FFFFFF"/>
                </a:solidFill>
                <a:latin typeface="Lucida Sans Unicode"/>
                <a:cs typeface="Lucida Sans Unicode"/>
              </a:rPr>
              <a:t>The methodology applied in Internal IT Infra and Website / Web Application Vulnerability Assessment &amp; Penetration Testing is explained in the diagram below: -</a:t>
            </a:r>
            <a:endParaRPr lang="en-US" sz="1400" spc="-30" dirty="0">
              <a:solidFill>
                <a:srgbClr val="FFFFFF"/>
              </a:solidFill>
              <a:latin typeface="Lucida Sans Unicode"/>
              <a:cs typeface="Lucida Sans Unicode"/>
            </a:endParaRPr>
          </a:p>
        </p:txBody>
      </p:sp>
      <p:sp>
        <p:nvSpPr>
          <p:cNvPr id="5" name="object 17">
            <a:extLst>
              <a:ext uri="{FF2B5EF4-FFF2-40B4-BE49-F238E27FC236}">
                <a16:creationId xmlns:a16="http://schemas.microsoft.com/office/drawing/2014/main" id="{31E059CF-473B-98C8-EF42-AA2B02E9D395}"/>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pic>
        <p:nvPicPr>
          <p:cNvPr id="13" name="Picture 12" descr="A blue and orange line with a shield and arrows&#10;&#10;Description automatically generated with medium confidence">
            <a:extLst>
              <a:ext uri="{FF2B5EF4-FFF2-40B4-BE49-F238E27FC236}">
                <a16:creationId xmlns:a16="http://schemas.microsoft.com/office/drawing/2014/main" id="{A1235003-0A47-6F87-29F7-8045D401AF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2" y="3155542"/>
            <a:ext cx="7772400" cy="1999971"/>
          </a:xfrm>
          <a:prstGeom prst="rect">
            <a:avLst/>
          </a:prstGeom>
        </p:spPr>
      </p:pic>
      <p:sp>
        <p:nvSpPr>
          <p:cNvPr id="2" name="object 2">
            <a:extLst>
              <a:ext uri="{FF2B5EF4-FFF2-40B4-BE49-F238E27FC236}">
                <a16:creationId xmlns:a16="http://schemas.microsoft.com/office/drawing/2014/main" id="{6FD8C70D-FD29-5E6C-596D-264E7418FF3D}"/>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6" name="TextBox 5">
            <a:extLst>
              <a:ext uri="{FF2B5EF4-FFF2-40B4-BE49-F238E27FC236}">
                <a16:creationId xmlns:a16="http://schemas.microsoft.com/office/drawing/2014/main" id="{E5945F41-190D-ED18-A083-83883F01D309}"/>
              </a:ext>
            </a:extLst>
          </p:cNvPr>
          <p:cNvSpPr txBox="1"/>
          <p:nvPr/>
        </p:nvSpPr>
        <p:spPr>
          <a:xfrm>
            <a:off x="286781" y="5597128"/>
            <a:ext cx="7195013" cy="3416320"/>
          </a:xfrm>
          <a:prstGeom prst="rect">
            <a:avLst/>
          </a:prstGeom>
          <a:noFill/>
        </p:spPr>
        <p:txBody>
          <a:bodyPr wrap="square">
            <a:spAutoFit/>
          </a:bodyPr>
          <a:lstStyle/>
          <a:p>
            <a:r>
              <a:rPr lang="en-US" dirty="0"/>
              <a:t>A robust Vulnerability Assessment and Penetration Testing ( ) methodology is essential for identifying and mitigating security risks within an internal IT infrastructure. Here’s a detailed breakdown of the process, including justifications for severity:</a:t>
            </a:r>
          </a:p>
          <a:p>
            <a:r>
              <a:rPr lang="en-US" b="1" dirty="0"/>
              <a:t>1. Planning and Scoping:</a:t>
            </a:r>
            <a:endParaRPr lang="en-US" dirty="0"/>
          </a:p>
          <a:p>
            <a:pPr lvl="1">
              <a:buFont typeface="Arial" panose="020B0604020202020204" pitchFamily="34" charset="0"/>
              <a:buChar char="•"/>
            </a:pPr>
            <a:r>
              <a:rPr lang="en-US" b="1" dirty="0"/>
              <a:t>   Define Objectives: </a:t>
            </a:r>
            <a:r>
              <a:rPr lang="en-US" dirty="0"/>
              <a:t>Clearly outline the goals of the assessment, such as identifying vulnerabilities, assessing attack vectors, and measuring the overall security posture.</a:t>
            </a:r>
          </a:p>
          <a:p>
            <a:pPr lvl="1">
              <a:buFont typeface="Arial" panose="020B0604020202020204" pitchFamily="34" charset="0"/>
              <a:buChar char="•"/>
            </a:pPr>
            <a:r>
              <a:rPr lang="en-US" b="1" dirty="0"/>
              <a:t>   Identify Target Systems: </a:t>
            </a:r>
            <a:r>
              <a:rPr lang="en-US" dirty="0"/>
              <a:t>Determine the specific systems, networks, and applications that will be assessed.</a:t>
            </a:r>
          </a:p>
          <a:p>
            <a:pPr lvl="1">
              <a:buFont typeface="Arial" panose="020B0604020202020204" pitchFamily="34" charset="0"/>
              <a:buChar char="•"/>
            </a:pPr>
            <a:r>
              <a:rPr lang="en-US" b="1" dirty="0"/>
              <a:t>   Obtain Authorization: </a:t>
            </a:r>
            <a:r>
              <a:rPr lang="en-US" dirty="0"/>
              <a:t>Secure the necessary approvals and permissions from relevant stakeholders.</a:t>
            </a:r>
          </a:p>
        </p:txBody>
      </p:sp>
      <p:pic>
        <p:nvPicPr>
          <p:cNvPr id="7" name="Picture 6" descr="A black background with blue text&#10;&#10;Description automatically generated">
            <a:extLst>
              <a:ext uri="{FF2B5EF4-FFF2-40B4-BE49-F238E27FC236}">
                <a16:creationId xmlns:a16="http://schemas.microsoft.com/office/drawing/2014/main" id="{DC6D70CA-4964-109B-AA30-35018BD563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8" name="Picture 7">
            <a:extLst>
              <a:ext uri="{FF2B5EF4-FFF2-40B4-BE49-F238E27FC236}">
                <a16:creationId xmlns:a16="http://schemas.microsoft.com/office/drawing/2014/main" id="{9D410465-5336-F7FA-481C-B99D267247F1}"/>
              </a:ext>
            </a:extLst>
          </p:cNvPr>
          <p:cNvPicPr>
            <a:picLocks noChangeAspect="1"/>
          </p:cNvPicPr>
          <p:nvPr/>
        </p:nvPicPr>
        <p:blipFill>
          <a:blip r:embed="rId6"/>
          <a:stretch>
            <a:fillRect/>
          </a:stretch>
        </p:blipFill>
        <p:spPr>
          <a:xfrm>
            <a:off x="5210927" y="169269"/>
            <a:ext cx="2561473" cy="504825"/>
          </a:xfrm>
          <a:prstGeom prst="rect">
            <a:avLst/>
          </a:prstGeom>
        </p:spPr>
      </p:pic>
    </p:spTree>
    <p:extLst>
      <p:ext uri="{BB962C8B-B14F-4D97-AF65-F5344CB8AC3E}">
        <p14:creationId xmlns:p14="http://schemas.microsoft.com/office/powerpoint/2010/main" val="324221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113BF-5A57-B56E-D64B-4C09FC114047}"/>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F58B7822-D517-9D25-AF18-5805D1FAD639}"/>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5. Audit Methodology and Criteria: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B11762CA-05C9-D2FE-DD4D-6E3434DE95F4}"/>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8</a:t>
            </a:fld>
            <a:endParaRPr spc="35" dirty="0"/>
          </a:p>
        </p:txBody>
      </p:sp>
      <p:sp>
        <p:nvSpPr>
          <p:cNvPr id="20" name="object 20">
            <a:extLst>
              <a:ext uri="{FF2B5EF4-FFF2-40B4-BE49-F238E27FC236}">
                <a16:creationId xmlns:a16="http://schemas.microsoft.com/office/drawing/2014/main" id="{9FFA0CFB-6FAA-A341-640D-5FAA7278CDC3}"/>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 name="object 17">
            <a:extLst>
              <a:ext uri="{FF2B5EF4-FFF2-40B4-BE49-F238E27FC236}">
                <a16:creationId xmlns:a16="http://schemas.microsoft.com/office/drawing/2014/main" id="{AD63FEC0-1AC3-B03B-A51E-7905DAD96EF0}"/>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sp>
        <p:nvSpPr>
          <p:cNvPr id="16" name="object 2">
            <a:extLst>
              <a:ext uri="{FF2B5EF4-FFF2-40B4-BE49-F238E27FC236}">
                <a16:creationId xmlns:a16="http://schemas.microsoft.com/office/drawing/2014/main" id="{F2D35928-3AD8-5F4A-4CD2-248EB1AFD4E1}"/>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2" name="TextBox 1">
            <a:extLst>
              <a:ext uri="{FF2B5EF4-FFF2-40B4-BE49-F238E27FC236}">
                <a16:creationId xmlns:a16="http://schemas.microsoft.com/office/drawing/2014/main" id="{E6B443B3-2EA8-86B4-F6FE-284951241BC6}"/>
              </a:ext>
            </a:extLst>
          </p:cNvPr>
          <p:cNvSpPr txBox="1"/>
          <p:nvPr/>
        </p:nvSpPr>
        <p:spPr>
          <a:xfrm>
            <a:off x="104228" y="1163895"/>
            <a:ext cx="7195013" cy="7848302"/>
          </a:xfrm>
          <a:prstGeom prst="rect">
            <a:avLst/>
          </a:prstGeom>
          <a:noFill/>
        </p:spPr>
        <p:txBody>
          <a:bodyPr wrap="square">
            <a:spAutoFit/>
          </a:bodyPr>
          <a:lstStyle/>
          <a:p>
            <a:r>
              <a:rPr lang="en-US" b="1" dirty="0"/>
              <a:t>2. Information Gathering:</a:t>
            </a:r>
            <a:endParaRPr lang="en-US" dirty="0"/>
          </a:p>
          <a:p>
            <a:pPr lvl="1">
              <a:buFont typeface="Arial" panose="020B0604020202020204" pitchFamily="34" charset="0"/>
              <a:buChar char="•"/>
            </a:pPr>
            <a:r>
              <a:rPr lang="en-US" b="1" dirty="0"/>
              <a:t> Asset Discovery:</a:t>
            </a:r>
            <a:r>
              <a:rPr lang="en-US" dirty="0"/>
              <a:t> Identify all components of the IT infrastructure, including hardware, software, and network devices.</a:t>
            </a:r>
          </a:p>
          <a:p>
            <a:pPr lvl="1">
              <a:buFont typeface="Arial" panose="020B0604020202020204" pitchFamily="34" charset="0"/>
              <a:buChar char="•"/>
            </a:pPr>
            <a:r>
              <a:rPr lang="en-US" b="1" dirty="0"/>
              <a:t> Vulnerability Scanning:</a:t>
            </a:r>
            <a:r>
              <a:rPr lang="en-US" dirty="0"/>
              <a:t> Utilize automated tools to scan for known vulnerabilities in systems and applications.</a:t>
            </a:r>
          </a:p>
          <a:p>
            <a:pPr lvl="1">
              <a:buFont typeface="Arial" panose="020B0604020202020204" pitchFamily="34" charset="0"/>
              <a:buChar char="•"/>
            </a:pPr>
            <a:r>
              <a:rPr lang="en-US" b="1" dirty="0"/>
              <a:t> Network Mapping:</a:t>
            </a:r>
            <a:r>
              <a:rPr lang="en-US" dirty="0"/>
              <a:t> Comprehensively analyze the network topology to gain insights into its structure and effectively pinpoint potential attack paths. This understanding is crucial for enhancing security measures and protecting valuable assets.</a:t>
            </a:r>
          </a:p>
          <a:p>
            <a:pPr lvl="1">
              <a:buFont typeface="Arial" panose="020B0604020202020204" pitchFamily="34" charset="0"/>
              <a:buChar char="•"/>
            </a:pPr>
            <a:endParaRPr lang="en-US" dirty="0"/>
          </a:p>
          <a:p>
            <a:r>
              <a:rPr lang="en-US" b="1" dirty="0"/>
              <a:t>3. Vulnerability Analysis and Prioritization:</a:t>
            </a:r>
            <a:endParaRPr lang="en-US" dirty="0"/>
          </a:p>
          <a:p>
            <a:pPr lvl="1">
              <a:buFont typeface="Arial" panose="020B0604020202020204" pitchFamily="34" charset="0"/>
              <a:buChar char="•"/>
            </a:pPr>
            <a:r>
              <a:rPr lang="en-US" b="1" dirty="0"/>
              <a:t> Classify Vulnerabilities:</a:t>
            </a:r>
            <a:r>
              <a:rPr lang="en-US" dirty="0"/>
              <a:t> </a:t>
            </a:r>
            <a:r>
              <a:rPr lang="en-US" b="0" i="0" dirty="0">
                <a:solidFill>
                  <a:srgbClr val="1C1C1C"/>
                </a:solidFill>
                <a:effectLst/>
                <a:latin typeface="Inter"/>
              </a:rPr>
              <a:t>Categorize vulnerabilities by their severity, exploitability, and potential impact.</a:t>
            </a:r>
          </a:p>
          <a:p>
            <a:pPr lvl="1">
              <a:buFont typeface="Arial" panose="020B0604020202020204" pitchFamily="34" charset="0"/>
              <a:buChar char="•"/>
            </a:pPr>
            <a:r>
              <a:rPr lang="en-US" b="1" dirty="0"/>
              <a:t> Prioritize Vulnerabilities:</a:t>
            </a:r>
            <a:r>
              <a:rPr lang="en-US" dirty="0"/>
              <a:t> </a:t>
            </a:r>
            <a:r>
              <a:rPr lang="en-US" b="0" i="0" dirty="0">
                <a:solidFill>
                  <a:srgbClr val="1C1C1C"/>
                </a:solidFill>
                <a:effectLst/>
                <a:latin typeface="Inter"/>
              </a:rPr>
              <a:t>Concentrate on critical vulnerabilities that present the greatest risk to the organization.</a:t>
            </a:r>
          </a:p>
          <a:p>
            <a:pPr lvl="1">
              <a:buFont typeface="Arial" panose="020B0604020202020204" pitchFamily="34" charset="0"/>
              <a:buChar char="•"/>
            </a:pPr>
            <a:r>
              <a:rPr lang="en-US" b="1" dirty="0"/>
              <a:t> Risk Assessment:</a:t>
            </a:r>
            <a:r>
              <a:rPr lang="en-US" dirty="0"/>
              <a:t> Assess the likelihood and potential impact of each vulnerability to determine its overall risk level.</a:t>
            </a:r>
          </a:p>
          <a:p>
            <a:pPr lvl="1">
              <a:buFont typeface="Arial" panose="020B0604020202020204" pitchFamily="34" charset="0"/>
              <a:buChar char="•"/>
            </a:pPr>
            <a:endParaRPr lang="en-US" dirty="0"/>
          </a:p>
          <a:p>
            <a:r>
              <a:rPr lang="en-US" b="1" dirty="0"/>
              <a:t>4. Penetration Testing:</a:t>
            </a:r>
            <a:endParaRPr lang="en-US" dirty="0"/>
          </a:p>
          <a:p>
            <a:pPr lvl="1">
              <a:buFont typeface="Arial" panose="020B0604020202020204" pitchFamily="34" charset="0"/>
              <a:buChar char="•"/>
            </a:pPr>
            <a:r>
              <a:rPr lang="en-US" b="1" dirty="0"/>
              <a:t> Reconnaissance:</a:t>
            </a:r>
            <a:r>
              <a:rPr lang="en-US" dirty="0"/>
              <a:t> Gather information about the target systems, including network topology, open ports, and services.</a:t>
            </a:r>
          </a:p>
          <a:p>
            <a:pPr lvl="1">
              <a:buFont typeface="Arial" panose="020B0604020202020204" pitchFamily="34" charset="0"/>
              <a:buChar char="•"/>
            </a:pPr>
            <a:r>
              <a:rPr lang="en-US" b="1" dirty="0"/>
              <a:t> Exploitation:</a:t>
            </a:r>
            <a:r>
              <a:rPr lang="en-US" dirty="0"/>
              <a:t> Attempt to exploit identified vulnerabilities to gain unauthorized access.</a:t>
            </a:r>
          </a:p>
          <a:p>
            <a:pPr lvl="1">
              <a:buFont typeface="Arial" panose="020B0604020202020204" pitchFamily="34" charset="0"/>
              <a:buChar char="•"/>
            </a:pPr>
            <a:r>
              <a:rPr lang="en-US" b="1" dirty="0"/>
              <a:t> Privilege Escalation:</a:t>
            </a:r>
            <a:r>
              <a:rPr lang="en-US" dirty="0"/>
              <a:t> </a:t>
            </a:r>
            <a:r>
              <a:rPr lang="en-US" b="0" i="0" dirty="0">
                <a:solidFill>
                  <a:srgbClr val="1C1C1C"/>
                </a:solidFill>
                <a:effectLst/>
                <a:latin typeface="Inter"/>
              </a:rPr>
              <a:t>If successful in exploiting, escalate privileges to obtain higher-level access.</a:t>
            </a:r>
          </a:p>
          <a:p>
            <a:pPr lvl="1">
              <a:buFont typeface="Arial" panose="020B0604020202020204" pitchFamily="34" charset="0"/>
              <a:buChar char="•"/>
            </a:pPr>
            <a:r>
              <a:rPr lang="en-US" b="1" dirty="0"/>
              <a:t> Post-Exploitation:</a:t>
            </a:r>
            <a:r>
              <a:rPr lang="en-US" dirty="0"/>
              <a:t> Simulate attacker behavior, such as data exfiltration or system compromise.</a:t>
            </a:r>
          </a:p>
          <a:p>
            <a:endParaRPr lang="en-US" dirty="0"/>
          </a:p>
        </p:txBody>
      </p:sp>
      <p:pic>
        <p:nvPicPr>
          <p:cNvPr id="3" name="Picture 2" descr="A black background with blue text&#10;&#10;Description automatically generated">
            <a:extLst>
              <a:ext uri="{FF2B5EF4-FFF2-40B4-BE49-F238E27FC236}">
                <a16:creationId xmlns:a16="http://schemas.microsoft.com/office/drawing/2014/main" id="{686C1A3B-3886-DFAB-F9D0-AA2778EA2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4" name="Picture 3">
            <a:extLst>
              <a:ext uri="{FF2B5EF4-FFF2-40B4-BE49-F238E27FC236}">
                <a16:creationId xmlns:a16="http://schemas.microsoft.com/office/drawing/2014/main" id="{9E74B735-6374-7519-3F34-AECAE6EF0E20}"/>
              </a:ext>
            </a:extLst>
          </p:cNvPr>
          <p:cNvPicPr>
            <a:picLocks noChangeAspect="1"/>
          </p:cNvPicPr>
          <p:nvPr/>
        </p:nvPicPr>
        <p:blipFill>
          <a:blip r:embed="rId4"/>
          <a:stretch>
            <a:fillRect/>
          </a:stretch>
        </p:blipFill>
        <p:spPr>
          <a:xfrm>
            <a:off x="5210927" y="169269"/>
            <a:ext cx="2561473" cy="504825"/>
          </a:xfrm>
          <a:prstGeom prst="rect">
            <a:avLst/>
          </a:prstGeom>
        </p:spPr>
      </p:pic>
    </p:spTree>
    <p:extLst>
      <p:ext uri="{BB962C8B-B14F-4D97-AF65-F5344CB8AC3E}">
        <p14:creationId xmlns:p14="http://schemas.microsoft.com/office/powerpoint/2010/main" val="81252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AC380-2571-CD93-9415-95B44FEFB504}"/>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D0CEFB29-7738-E3B2-4BBD-7E2A43EB01CA}"/>
              </a:ext>
            </a:extLst>
          </p:cNvPr>
          <p:cNvSpPr txBox="1"/>
          <p:nvPr/>
        </p:nvSpPr>
        <p:spPr>
          <a:xfrm>
            <a:off x="433069" y="685800"/>
            <a:ext cx="6024880" cy="243656"/>
          </a:xfrm>
          <a:prstGeom prst="rect">
            <a:avLst/>
          </a:prstGeom>
        </p:spPr>
        <p:txBody>
          <a:bodyPr vert="horz" wrap="square" lIns="0" tIns="12700" rIns="0" bIns="0" rtlCol="0">
            <a:spAutoFit/>
          </a:bodyPr>
          <a:lstStyle/>
          <a:p>
            <a:pPr marL="12700">
              <a:lnSpc>
                <a:spcPct val="100000"/>
              </a:lnSpc>
              <a:spcBef>
                <a:spcPts val="100"/>
              </a:spcBef>
            </a:pPr>
            <a:r>
              <a:rPr lang="en-US" sz="1500" b="1" spc="-95" dirty="0">
                <a:solidFill>
                  <a:srgbClr val="002060"/>
                </a:solidFill>
                <a:latin typeface="Lucida Sans Unicode"/>
                <a:cs typeface="Lucida Sans Unicode"/>
              </a:rPr>
              <a:t>5. Audit Methodology and Criteria: </a:t>
            </a:r>
            <a:endParaRPr sz="1500" b="1" dirty="0">
              <a:solidFill>
                <a:srgbClr val="002060"/>
              </a:solidFill>
              <a:latin typeface="Lucida Sans Unicode"/>
              <a:cs typeface="Lucida Sans Unicode"/>
            </a:endParaRPr>
          </a:p>
        </p:txBody>
      </p:sp>
      <p:sp>
        <p:nvSpPr>
          <p:cNvPr id="19" name="object 19">
            <a:extLst>
              <a:ext uri="{FF2B5EF4-FFF2-40B4-BE49-F238E27FC236}">
                <a16:creationId xmlns:a16="http://schemas.microsoft.com/office/drawing/2014/main" id="{A59C196A-818F-0ED3-5E2C-04230AF62908}"/>
              </a:ext>
            </a:extLst>
          </p:cNvPr>
          <p:cNvSpPr txBox="1">
            <a:spLocks noGrp="1"/>
          </p:cNvSpPr>
          <p:nvPr>
            <p:ph type="sldNum" sz="quarter" idx="7"/>
          </p:nvPr>
        </p:nvSpPr>
        <p:spPr>
          <a:xfrm>
            <a:off x="7299241" y="9674732"/>
            <a:ext cx="194309" cy="163829"/>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100"/>
              </a:spcBef>
            </a:pPr>
            <a:fld id="{81D60167-4931-47E6-BA6A-407CBD079E47}" type="slidenum">
              <a:rPr lang="en-IN" spc="35" smtClean="0"/>
              <a:pPr marL="38100">
                <a:lnSpc>
                  <a:spcPct val="100000"/>
                </a:lnSpc>
                <a:spcBef>
                  <a:spcPts val="100"/>
                </a:spcBef>
              </a:pPr>
              <a:t>9</a:t>
            </a:fld>
            <a:endParaRPr spc="35" dirty="0"/>
          </a:p>
        </p:txBody>
      </p:sp>
      <p:sp>
        <p:nvSpPr>
          <p:cNvPr id="20" name="object 20">
            <a:extLst>
              <a:ext uri="{FF2B5EF4-FFF2-40B4-BE49-F238E27FC236}">
                <a16:creationId xmlns:a16="http://schemas.microsoft.com/office/drawing/2014/main" id="{FF6BBF42-2E87-BE9D-DA32-C6A63875FDB4}"/>
              </a:ext>
            </a:extLst>
          </p:cNvPr>
          <p:cNvSpPr txBox="1">
            <a:spLocks noGrp="1"/>
          </p:cNvSpPr>
          <p:nvPr>
            <p:ph type="ftr" sz="quarter" idx="5"/>
          </p:nvPr>
        </p:nvSpPr>
        <p:spPr>
          <a:xfrm>
            <a:off x="444500" y="9705467"/>
            <a:ext cx="1991995" cy="184666"/>
          </a:xfrm>
          <a:prstGeom prst="rect">
            <a:avLst/>
          </a:prstGeom>
        </p:spPr>
        <p:txBody>
          <a:bodyPr vert="horz" wrap="square" lIns="0" tIns="0" rIns="0" bIns="0" rtlCol="0">
            <a:spAutoFit/>
          </a:bodyPr>
          <a:lstStyle>
            <a:defPPr>
              <a:defRPr lang="en-US"/>
            </a:defPPr>
            <a:lvl1pPr marL="0" algn="l" defTabSz="914400" rtl="0" eaLnBrk="1" latinLnBrk="0" hangingPunct="1">
              <a:defRPr sz="600" b="0" i="0" kern="1200">
                <a:solidFill>
                  <a:schemeClr val="bg1"/>
                </a:solidFill>
                <a:latin typeface="Microsoft Sans Serif"/>
                <a:ea typeface="+mn-ea"/>
                <a:cs typeface="Microsoft Sans Serif"/>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lang="en-US" spc="85"/>
              <a:t>© 2025 Emicron and/or its affiliates. All rights reserved.</a:t>
            </a:r>
            <a:endParaRPr spc="25" dirty="0"/>
          </a:p>
        </p:txBody>
      </p:sp>
      <p:sp>
        <p:nvSpPr>
          <p:cNvPr id="5" name="object 17">
            <a:extLst>
              <a:ext uri="{FF2B5EF4-FFF2-40B4-BE49-F238E27FC236}">
                <a16:creationId xmlns:a16="http://schemas.microsoft.com/office/drawing/2014/main" id="{C76EEB30-BCB9-0D26-03C8-2F1EBCDEB3C4}"/>
              </a:ext>
            </a:extLst>
          </p:cNvPr>
          <p:cNvSpPr/>
          <p:nvPr/>
        </p:nvSpPr>
        <p:spPr>
          <a:xfrm>
            <a:off x="777227" y="1347469"/>
            <a:ext cx="367665" cy="367665"/>
          </a:xfrm>
          <a:custGeom>
            <a:avLst/>
            <a:gdLst/>
            <a:ahLst/>
            <a:cxnLst/>
            <a:rect l="l" t="t" r="r" b="b"/>
            <a:pathLst>
              <a:path w="367665" h="367665">
                <a:moveTo>
                  <a:pt x="188214" y="164185"/>
                </a:moveTo>
                <a:lnTo>
                  <a:pt x="179247" y="164185"/>
                </a:lnTo>
                <a:lnTo>
                  <a:pt x="179247" y="279450"/>
                </a:lnTo>
                <a:lnTo>
                  <a:pt x="188214" y="279450"/>
                </a:lnTo>
                <a:lnTo>
                  <a:pt x="188214" y="164185"/>
                </a:lnTo>
                <a:close/>
              </a:path>
              <a:path w="367665" h="367665">
                <a:moveTo>
                  <a:pt x="201015" y="104609"/>
                </a:moveTo>
                <a:lnTo>
                  <a:pt x="201002" y="103378"/>
                </a:lnTo>
                <a:lnTo>
                  <a:pt x="193268" y="95643"/>
                </a:lnTo>
                <a:lnTo>
                  <a:pt x="192049" y="95643"/>
                </a:lnTo>
                <a:lnTo>
                  <a:pt x="192049" y="108331"/>
                </a:lnTo>
                <a:lnTo>
                  <a:pt x="192036" y="117538"/>
                </a:lnTo>
                <a:lnTo>
                  <a:pt x="188315" y="121259"/>
                </a:lnTo>
                <a:lnTo>
                  <a:pt x="179120" y="121259"/>
                </a:lnTo>
                <a:lnTo>
                  <a:pt x="175387" y="117538"/>
                </a:lnTo>
                <a:lnTo>
                  <a:pt x="175412" y="108331"/>
                </a:lnTo>
                <a:lnTo>
                  <a:pt x="179120" y="104609"/>
                </a:lnTo>
                <a:lnTo>
                  <a:pt x="188315" y="104609"/>
                </a:lnTo>
                <a:lnTo>
                  <a:pt x="192049" y="108331"/>
                </a:lnTo>
                <a:lnTo>
                  <a:pt x="192049" y="95643"/>
                </a:lnTo>
                <a:lnTo>
                  <a:pt x="174167" y="95643"/>
                </a:lnTo>
                <a:lnTo>
                  <a:pt x="166433" y="103378"/>
                </a:lnTo>
                <a:lnTo>
                  <a:pt x="166446" y="122491"/>
                </a:lnTo>
                <a:lnTo>
                  <a:pt x="174167" y="130213"/>
                </a:lnTo>
                <a:lnTo>
                  <a:pt x="183718" y="130225"/>
                </a:lnTo>
                <a:lnTo>
                  <a:pt x="193281" y="130213"/>
                </a:lnTo>
                <a:lnTo>
                  <a:pt x="201002" y="122491"/>
                </a:lnTo>
                <a:lnTo>
                  <a:pt x="201002" y="121259"/>
                </a:lnTo>
                <a:lnTo>
                  <a:pt x="201015" y="104609"/>
                </a:lnTo>
                <a:close/>
              </a:path>
              <a:path w="367665" h="367665">
                <a:moveTo>
                  <a:pt x="367614" y="183807"/>
                </a:moveTo>
                <a:lnTo>
                  <a:pt x="361048" y="134950"/>
                </a:lnTo>
                <a:lnTo>
                  <a:pt x="358648" y="129273"/>
                </a:lnTo>
                <a:lnTo>
                  <a:pt x="358648" y="183807"/>
                </a:lnTo>
                <a:lnTo>
                  <a:pt x="352412" y="230289"/>
                </a:lnTo>
                <a:lnTo>
                  <a:pt x="334784" y="272059"/>
                </a:lnTo>
                <a:lnTo>
                  <a:pt x="307441" y="307441"/>
                </a:lnTo>
                <a:lnTo>
                  <a:pt x="272059" y="334784"/>
                </a:lnTo>
                <a:lnTo>
                  <a:pt x="230289" y="352412"/>
                </a:lnTo>
                <a:lnTo>
                  <a:pt x="183807" y="358648"/>
                </a:lnTo>
                <a:lnTo>
                  <a:pt x="137337" y="352412"/>
                </a:lnTo>
                <a:lnTo>
                  <a:pt x="95567" y="334784"/>
                </a:lnTo>
                <a:lnTo>
                  <a:pt x="60185" y="307441"/>
                </a:lnTo>
                <a:lnTo>
                  <a:pt x="32842" y="272059"/>
                </a:lnTo>
                <a:lnTo>
                  <a:pt x="15214" y="230289"/>
                </a:lnTo>
                <a:lnTo>
                  <a:pt x="8966" y="183807"/>
                </a:lnTo>
                <a:lnTo>
                  <a:pt x="15265" y="137337"/>
                </a:lnTo>
                <a:lnTo>
                  <a:pt x="32905" y="95605"/>
                </a:lnTo>
                <a:lnTo>
                  <a:pt x="60236" y="60236"/>
                </a:lnTo>
                <a:lnTo>
                  <a:pt x="95605" y="32905"/>
                </a:lnTo>
                <a:lnTo>
                  <a:pt x="137350" y="15252"/>
                </a:lnTo>
                <a:lnTo>
                  <a:pt x="183807" y="8966"/>
                </a:lnTo>
                <a:lnTo>
                  <a:pt x="230289" y="15214"/>
                </a:lnTo>
                <a:lnTo>
                  <a:pt x="272059" y="32842"/>
                </a:lnTo>
                <a:lnTo>
                  <a:pt x="307441" y="60185"/>
                </a:lnTo>
                <a:lnTo>
                  <a:pt x="334797" y="95605"/>
                </a:lnTo>
                <a:lnTo>
                  <a:pt x="352412" y="137350"/>
                </a:lnTo>
                <a:lnTo>
                  <a:pt x="358648" y="183807"/>
                </a:lnTo>
                <a:lnTo>
                  <a:pt x="358648" y="129273"/>
                </a:lnTo>
                <a:lnTo>
                  <a:pt x="342519" y="91046"/>
                </a:lnTo>
                <a:lnTo>
                  <a:pt x="313778" y="53835"/>
                </a:lnTo>
                <a:lnTo>
                  <a:pt x="276580" y="25095"/>
                </a:lnTo>
                <a:lnTo>
                  <a:pt x="238366" y="8966"/>
                </a:lnTo>
                <a:lnTo>
                  <a:pt x="183807" y="0"/>
                </a:lnTo>
                <a:lnTo>
                  <a:pt x="134950" y="6565"/>
                </a:lnTo>
                <a:lnTo>
                  <a:pt x="91046" y="25095"/>
                </a:lnTo>
                <a:lnTo>
                  <a:pt x="53848" y="53835"/>
                </a:lnTo>
                <a:lnTo>
                  <a:pt x="25095" y="91046"/>
                </a:lnTo>
                <a:lnTo>
                  <a:pt x="6565" y="134950"/>
                </a:lnTo>
                <a:lnTo>
                  <a:pt x="0" y="183807"/>
                </a:lnTo>
                <a:lnTo>
                  <a:pt x="6629" y="232676"/>
                </a:lnTo>
                <a:lnTo>
                  <a:pt x="25158" y="276529"/>
                </a:lnTo>
                <a:lnTo>
                  <a:pt x="53898" y="313715"/>
                </a:lnTo>
                <a:lnTo>
                  <a:pt x="91084" y="342455"/>
                </a:lnTo>
                <a:lnTo>
                  <a:pt x="134975" y="361010"/>
                </a:lnTo>
                <a:lnTo>
                  <a:pt x="183807" y="367614"/>
                </a:lnTo>
                <a:lnTo>
                  <a:pt x="232676" y="361048"/>
                </a:lnTo>
                <a:lnTo>
                  <a:pt x="276580" y="342519"/>
                </a:lnTo>
                <a:lnTo>
                  <a:pt x="313778" y="313778"/>
                </a:lnTo>
                <a:lnTo>
                  <a:pt x="342519" y="276580"/>
                </a:lnTo>
                <a:lnTo>
                  <a:pt x="361061" y="232651"/>
                </a:lnTo>
                <a:lnTo>
                  <a:pt x="367614" y="183807"/>
                </a:lnTo>
                <a:close/>
              </a:path>
            </a:pathLst>
          </a:custGeom>
          <a:solidFill>
            <a:srgbClr val="FFFFFF"/>
          </a:solidFill>
        </p:spPr>
        <p:txBody>
          <a:bodyPr wrap="square" lIns="0" tIns="0" rIns="0" bIns="0" rtlCol="0"/>
          <a:lstStyle/>
          <a:p>
            <a:endParaRPr/>
          </a:p>
        </p:txBody>
      </p:sp>
      <p:sp>
        <p:nvSpPr>
          <p:cNvPr id="2" name="object 2">
            <a:extLst>
              <a:ext uri="{FF2B5EF4-FFF2-40B4-BE49-F238E27FC236}">
                <a16:creationId xmlns:a16="http://schemas.microsoft.com/office/drawing/2014/main" id="{77FDBF4B-3001-F7CA-7FB5-F89DF30C3FF4}"/>
              </a:ext>
            </a:extLst>
          </p:cNvPr>
          <p:cNvSpPr txBox="1"/>
          <p:nvPr/>
        </p:nvSpPr>
        <p:spPr>
          <a:xfrm>
            <a:off x="444500" y="463550"/>
            <a:ext cx="2527300" cy="105157"/>
          </a:xfrm>
          <a:prstGeom prst="rect">
            <a:avLst/>
          </a:prstGeom>
        </p:spPr>
        <p:txBody>
          <a:bodyPr vert="horz" wrap="square" lIns="0" tIns="12700" rIns="0" bIns="0" rtlCol="0">
            <a:spAutoFit/>
          </a:bodyPr>
          <a:lstStyle/>
          <a:p>
            <a:pPr marL="12700">
              <a:lnSpc>
                <a:spcPct val="100000"/>
              </a:lnSpc>
              <a:spcBef>
                <a:spcPts val="100"/>
              </a:spcBef>
            </a:pPr>
            <a:r>
              <a:rPr lang="en-US" sz="600" spc="10" dirty="0">
                <a:solidFill>
                  <a:srgbClr val="0D274D"/>
                </a:solidFill>
                <a:latin typeface="Lucida Sans Unicode"/>
                <a:cs typeface="Lucida Sans Unicode"/>
              </a:rPr>
              <a:t>Allen | Internal IT Infra Network Security Audit   </a:t>
            </a:r>
            <a:endParaRPr lang="en-US" sz="600" dirty="0">
              <a:latin typeface="Lucida Sans Unicode"/>
              <a:cs typeface="Lucida Sans Unicode"/>
            </a:endParaRPr>
          </a:p>
        </p:txBody>
      </p:sp>
      <p:sp>
        <p:nvSpPr>
          <p:cNvPr id="3" name="TextBox 2">
            <a:extLst>
              <a:ext uri="{FF2B5EF4-FFF2-40B4-BE49-F238E27FC236}">
                <a16:creationId xmlns:a16="http://schemas.microsoft.com/office/drawing/2014/main" id="{C870E279-04A3-4BC4-8BFC-B66358FD171B}"/>
              </a:ext>
            </a:extLst>
          </p:cNvPr>
          <p:cNvSpPr txBox="1"/>
          <p:nvPr/>
        </p:nvSpPr>
        <p:spPr>
          <a:xfrm>
            <a:off x="207194" y="1105049"/>
            <a:ext cx="7195013" cy="7848302"/>
          </a:xfrm>
          <a:prstGeom prst="rect">
            <a:avLst/>
          </a:prstGeom>
          <a:noFill/>
        </p:spPr>
        <p:txBody>
          <a:bodyPr wrap="square">
            <a:spAutoFit/>
          </a:bodyPr>
          <a:lstStyle/>
          <a:p>
            <a:pPr>
              <a:buFont typeface="Arial" panose="020B0604020202020204" pitchFamily="34" charset="0"/>
              <a:buChar char="•"/>
            </a:pPr>
            <a:r>
              <a:rPr lang="en-US" b="1" dirty="0"/>
              <a:t> Severity Justification:</a:t>
            </a:r>
            <a:r>
              <a:rPr lang="en-US" dirty="0"/>
              <a:t> </a:t>
            </a:r>
          </a:p>
          <a:p>
            <a:pPr marL="742950" lvl="1" indent="-285750">
              <a:buFont typeface="Arial" panose="020B0604020202020204" pitchFamily="34" charset="0"/>
              <a:buChar char="•"/>
            </a:pPr>
            <a:r>
              <a:rPr lang="en-US" b="1" dirty="0"/>
              <a:t>Critical: </a:t>
            </a:r>
            <a:r>
              <a:rPr lang="en-US" dirty="0"/>
              <a:t>Vulnerabilities that could result in immediate and severe consequences, such as data loss, system compromise, or financial loss.</a:t>
            </a:r>
          </a:p>
          <a:p>
            <a:pPr marL="742950" lvl="1" indent="-285750">
              <a:buFont typeface="Arial" panose="020B0604020202020204" pitchFamily="34" charset="0"/>
              <a:buChar char="•"/>
            </a:pPr>
            <a:r>
              <a:rPr lang="en-US" b="1" dirty="0"/>
              <a:t>  High: </a:t>
            </a:r>
            <a:r>
              <a:rPr lang="en-US" dirty="0"/>
              <a:t>Vulnerabilities that could have a significant impact but may require additional steps or conditions to be exploited.</a:t>
            </a:r>
          </a:p>
          <a:p>
            <a:pPr marL="742950" lvl="1" indent="-285750">
              <a:buFont typeface="Arial" panose="020B0604020202020204" pitchFamily="34" charset="0"/>
              <a:buChar char="•"/>
            </a:pPr>
            <a:r>
              <a:rPr lang="en-US" b="1" dirty="0"/>
              <a:t>Medium: </a:t>
            </a:r>
            <a:r>
              <a:rPr lang="en-US" dirty="0"/>
              <a:t>Vulnerabilities that could potentially lead to moderate impact, though they may be more difficult to exploit.</a:t>
            </a:r>
          </a:p>
          <a:p>
            <a:pPr marL="742950" lvl="1" indent="-285750">
              <a:buFont typeface="Arial" panose="020B0604020202020204" pitchFamily="34" charset="0"/>
              <a:buChar char="•"/>
            </a:pPr>
            <a:r>
              <a:rPr lang="en-US" b="1" dirty="0"/>
              <a:t>Low: </a:t>
            </a:r>
            <a:r>
              <a:rPr lang="en-US" dirty="0"/>
              <a:t>Vulnerabilities that are less likely to be exploited or that have minimal impact.</a:t>
            </a:r>
          </a:p>
          <a:p>
            <a:pPr>
              <a:buFont typeface="Arial" panose="020B0604020202020204" pitchFamily="34" charset="0"/>
              <a:buChar char="•"/>
            </a:pPr>
            <a:r>
              <a:rPr lang="en-US" b="1" dirty="0"/>
              <a:t>Remediation Recommendations:</a:t>
            </a:r>
            <a:r>
              <a:rPr lang="en-US" dirty="0"/>
              <a:t> Provide specific recommendations for addressing each vulnerability, including patching, configuration changes, or security controls.</a:t>
            </a:r>
          </a:p>
          <a:p>
            <a:pPr>
              <a:buFont typeface="Arial" panose="020B0604020202020204" pitchFamily="34" charset="0"/>
              <a:buChar char="•"/>
            </a:pPr>
            <a:endParaRPr lang="en-US" dirty="0"/>
          </a:p>
          <a:p>
            <a:r>
              <a:rPr lang="en-US" b="1" dirty="0"/>
              <a:t>6. Follow-up and Retesting:</a:t>
            </a:r>
            <a:endParaRPr lang="en-US" dirty="0"/>
          </a:p>
          <a:p>
            <a:pPr lvl="1">
              <a:buFont typeface="Arial" panose="020B0604020202020204" pitchFamily="34" charset="0"/>
              <a:buChar char="•"/>
            </a:pPr>
            <a:r>
              <a:rPr lang="en-US" b="1" dirty="0"/>
              <a:t>Monitor Remediation:</a:t>
            </a:r>
            <a:r>
              <a:rPr lang="en-US" dirty="0"/>
              <a:t> Track the progress of remediation efforts and ensure the timely implementation of recommended fixes.</a:t>
            </a:r>
          </a:p>
          <a:p>
            <a:pPr lvl="1">
              <a:buFont typeface="Arial" panose="020B0604020202020204" pitchFamily="34" charset="0"/>
              <a:buChar char="•"/>
            </a:pPr>
            <a:r>
              <a:rPr lang="en-US" b="1" dirty="0"/>
              <a:t>Conduct Retesting:</a:t>
            </a:r>
            <a:r>
              <a:rPr lang="en-US" dirty="0"/>
              <a:t> Perform regular vulnerability assessments and penetration tests to verify the effectiveness of remediation measures.</a:t>
            </a:r>
          </a:p>
          <a:p>
            <a:endParaRPr lang="en-US" b="1" dirty="0"/>
          </a:p>
          <a:p>
            <a:r>
              <a:rPr lang="en-US" b="1" dirty="0"/>
              <a:t>Key Considerations:</a:t>
            </a:r>
            <a:endParaRPr lang="en-US" dirty="0"/>
          </a:p>
          <a:p>
            <a:pPr lvl="1">
              <a:buFont typeface="Arial" panose="020B0604020202020204" pitchFamily="34" charset="0"/>
              <a:buChar char="•"/>
            </a:pPr>
            <a:r>
              <a:rPr lang="en-US" b="1" dirty="0"/>
              <a:t>Ethical Hacking Principles:</a:t>
            </a:r>
            <a:r>
              <a:rPr lang="en-US" dirty="0"/>
              <a:t> Adhere to ethical guidelines and avoid causing harm to the target systems.</a:t>
            </a:r>
          </a:p>
          <a:p>
            <a:pPr lvl="1">
              <a:buFont typeface="Arial" panose="020B0604020202020204" pitchFamily="34" charset="0"/>
              <a:buChar char="•"/>
            </a:pPr>
            <a:r>
              <a:rPr lang="en-US" b="1" dirty="0"/>
              <a:t>Collaboration with Security Teams:</a:t>
            </a:r>
            <a:r>
              <a:rPr lang="en-US" dirty="0"/>
              <a:t> Work closely with security teams to ensure smooth coordination and minimize disruption.</a:t>
            </a:r>
          </a:p>
          <a:p>
            <a:pPr lvl="1">
              <a:buFont typeface="Arial" panose="020B0604020202020204" pitchFamily="34" charset="0"/>
              <a:buChar char="•"/>
            </a:pPr>
            <a:r>
              <a:rPr lang="en-US" b="1" dirty="0"/>
              <a:t>Continuous Monitoring:</a:t>
            </a:r>
            <a:r>
              <a:rPr lang="en-US" dirty="0"/>
              <a:t> Implement continuous monitoring and threat detection to identify and respond to emerging threats effectively.</a:t>
            </a:r>
          </a:p>
        </p:txBody>
      </p:sp>
      <p:pic>
        <p:nvPicPr>
          <p:cNvPr id="4" name="Picture 3" descr="A black background with blue text&#10;&#10;Description automatically generated">
            <a:extLst>
              <a:ext uri="{FF2B5EF4-FFF2-40B4-BE49-F238E27FC236}">
                <a16:creationId xmlns:a16="http://schemas.microsoft.com/office/drawing/2014/main" id="{BC847AAB-6F35-BC81-73FF-34E86BF05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354115"/>
            <a:ext cx="2042838" cy="314623"/>
          </a:xfrm>
          <a:prstGeom prst="rect">
            <a:avLst/>
          </a:prstGeom>
        </p:spPr>
      </p:pic>
      <p:pic>
        <p:nvPicPr>
          <p:cNvPr id="6" name="Picture 5">
            <a:extLst>
              <a:ext uri="{FF2B5EF4-FFF2-40B4-BE49-F238E27FC236}">
                <a16:creationId xmlns:a16="http://schemas.microsoft.com/office/drawing/2014/main" id="{D5064E0B-E3AC-6960-19E1-0E167D5D2C45}"/>
              </a:ext>
            </a:extLst>
          </p:cNvPr>
          <p:cNvPicPr>
            <a:picLocks noChangeAspect="1"/>
          </p:cNvPicPr>
          <p:nvPr/>
        </p:nvPicPr>
        <p:blipFill>
          <a:blip r:embed="rId4"/>
          <a:stretch>
            <a:fillRect/>
          </a:stretch>
        </p:blipFill>
        <p:spPr>
          <a:xfrm>
            <a:off x="5210927" y="169269"/>
            <a:ext cx="2561473" cy="504825"/>
          </a:xfrm>
          <a:prstGeom prst="rect">
            <a:avLst/>
          </a:prstGeom>
        </p:spPr>
      </p:pic>
    </p:spTree>
    <p:extLst>
      <p:ext uri="{BB962C8B-B14F-4D97-AF65-F5344CB8AC3E}">
        <p14:creationId xmlns:p14="http://schemas.microsoft.com/office/powerpoint/2010/main" val="31406686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163</TotalTime>
  <Words>2255</Words>
  <Application>Microsoft Office PowerPoint</Application>
  <PresentationFormat>Custom</PresentationFormat>
  <Paragraphs>338</Paragraphs>
  <Slides>16</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5</vt:lpstr>
      <vt:lpstr>Arial</vt:lpstr>
      <vt:lpstr>Arial MT</vt:lpstr>
      <vt:lpstr>Calibri</vt:lpstr>
      <vt:lpstr>Calibri (Body)</vt:lpstr>
      <vt:lpstr>Calibri Light</vt:lpstr>
      <vt:lpstr>Inter</vt:lpstr>
      <vt:lpstr>Lucida Sans Unicode</vt:lpstr>
      <vt:lpstr>Microsoft Sans Serif</vt:lpstr>
      <vt:lpstr>Symbol</vt:lpstr>
      <vt:lpstr>Times New Roman</vt:lpstr>
      <vt:lpstr>Wingdings</vt:lpstr>
      <vt:lpstr>Office Theme</vt:lpstr>
      <vt:lpstr>‘[client]’</vt:lpstr>
      <vt:lpstr>PowerPoint Presentation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‘Allen-Kota’ </dc:title>
  <dc:creator>Jayesh Raj Gussar</dc:creator>
  <cp:lastModifiedBy>Jayesh Raj Gussar</cp:lastModifiedBy>
  <cp:revision>7</cp:revision>
  <dcterms:created xsi:type="dcterms:W3CDTF">2025-06-13T07:09:31Z</dcterms:created>
  <dcterms:modified xsi:type="dcterms:W3CDTF">2025-06-21T07:05:42Z</dcterms:modified>
</cp:coreProperties>
</file>